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diagrams/layout3.xml" ContentType="application/vnd.openxmlformats-officedocument.drawingml.diagramLayout+xml"/>
  <Override PartName="/ppt/notesSlides/notesSlide30.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diagrams/quickStyle3.xml" ContentType="application/vnd.openxmlformats-officedocument.drawingml.diagramStyl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layout2.xml" ContentType="application/vnd.openxmlformats-officedocument.drawingml.diagramLayout+xml"/>
  <Default Extension="gif" ContentType="image/gif"/>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9" r:id="rId1"/>
  </p:sldMasterIdLst>
  <p:notesMasterIdLst>
    <p:notesMasterId r:id="rId34"/>
  </p:notesMasterIdLst>
  <p:handoutMasterIdLst>
    <p:handoutMasterId r:id="rId35"/>
  </p:handoutMasterIdLst>
  <p:sldIdLst>
    <p:sldId id="343" r:id="rId2"/>
    <p:sldId id="257" r:id="rId3"/>
    <p:sldId id="356" r:id="rId4"/>
    <p:sldId id="355" r:id="rId5"/>
    <p:sldId id="258" r:id="rId6"/>
    <p:sldId id="267" r:id="rId7"/>
    <p:sldId id="271" r:id="rId8"/>
    <p:sldId id="340" r:id="rId9"/>
    <p:sldId id="273" r:id="rId10"/>
    <p:sldId id="297" r:id="rId11"/>
    <p:sldId id="276" r:id="rId12"/>
    <p:sldId id="277" r:id="rId13"/>
    <p:sldId id="282" r:id="rId14"/>
    <p:sldId id="358" r:id="rId15"/>
    <p:sldId id="359" r:id="rId16"/>
    <p:sldId id="346" r:id="rId17"/>
    <p:sldId id="347" r:id="rId18"/>
    <p:sldId id="288" r:id="rId19"/>
    <p:sldId id="289" r:id="rId20"/>
    <p:sldId id="290" r:id="rId21"/>
    <p:sldId id="291" r:id="rId22"/>
    <p:sldId id="348" r:id="rId23"/>
    <p:sldId id="349" r:id="rId24"/>
    <p:sldId id="292" r:id="rId25"/>
    <p:sldId id="323" r:id="rId26"/>
    <p:sldId id="325" r:id="rId27"/>
    <p:sldId id="326" r:id="rId28"/>
    <p:sldId id="327" r:id="rId29"/>
    <p:sldId id="333" r:id="rId30"/>
    <p:sldId id="338" r:id="rId31"/>
    <p:sldId id="357" r:id="rId32"/>
    <p:sldId id="345" r:id="rId3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84"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84"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84"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84"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84" charset="0"/>
        <a:ea typeface="+mn-ea"/>
        <a:cs typeface="+mn-cs"/>
      </a:defRPr>
    </a:lvl5pPr>
    <a:lvl6pPr marL="2286000" algn="l" defTabSz="457200" rtl="0" eaLnBrk="1" latinLnBrk="0" hangingPunct="1">
      <a:defRPr sz="2400" kern="1200">
        <a:solidFill>
          <a:schemeClr val="tx1"/>
        </a:solidFill>
        <a:latin typeface="Times New Roman" pitchFamily="-84" charset="0"/>
        <a:ea typeface="+mn-ea"/>
        <a:cs typeface="+mn-cs"/>
      </a:defRPr>
    </a:lvl6pPr>
    <a:lvl7pPr marL="2743200" algn="l" defTabSz="457200" rtl="0" eaLnBrk="1" latinLnBrk="0" hangingPunct="1">
      <a:defRPr sz="2400" kern="1200">
        <a:solidFill>
          <a:schemeClr val="tx1"/>
        </a:solidFill>
        <a:latin typeface="Times New Roman" pitchFamily="-84" charset="0"/>
        <a:ea typeface="+mn-ea"/>
        <a:cs typeface="+mn-cs"/>
      </a:defRPr>
    </a:lvl7pPr>
    <a:lvl8pPr marL="3200400" algn="l" defTabSz="457200" rtl="0" eaLnBrk="1" latinLnBrk="0" hangingPunct="1">
      <a:defRPr sz="2400" kern="1200">
        <a:solidFill>
          <a:schemeClr val="tx1"/>
        </a:solidFill>
        <a:latin typeface="Times New Roman" pitchFamily="-84" charset="0"/>
        <a:ea typeface="+mn-ea"/>
        <a:cs typeface="+mn-cs"/>
      </a:defRPr>
    </a:lvl8pPr>
    <a:lvl9pPr marL="3657600" algn="l" defTabSz="457200" rtl="0" eaLnBrk="1" latinLnBrk="0" hangingPunct="1">
      <a:defRPr sz="2400" kern="1200">
        <a:solidFill>
          <a:schemeClr val="tx1"/>
        </a:solidFill>
        <a:latin typeface="Times New Roman" pitchFamily="-8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000CC"/>
    <a:srgbClr val="003300"/>
    <a:srgbClr val="008000"/>
    <a:srgbClr val="99FF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69" autoAdjust="0"/>
    <p:restoredTop sz="84307" autoAdjust="0"/>
  </p:normalViewPr>
  <p:slideViewPr>
    <p:cSldViewPr>
      <p:cViewPr varScale="1">
        <p:scale>
          <a:sx n="62" d="100"/>
          <a:sy n="62" d="100"/>
        </p:scale>
        <p:origin x="-1314" y="-7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Lst>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12.xml"/><Relationship Id="rId13" Type="http://schemas.openxmlformats.org/officeDocument/2006/relationships/slide" Target="slides/slide20.xml"/><Relationship Id="rId18" Type="http://schemas.openxmlformats.org/officeDocument/2006/relationships/slide" Target="slides/slide28.xml"/><Relationship Id="rId3" Type="http://schemas.openxmlformats.org/officeDocument/2006/relationships/slide" Target="slides/slide3.xml"/><Relationship Id="rId21" Type="http://schemas.openxmlformats.org/officeDocument/2006/relationships/slide" Target="slides/slide32.xml"/><Relationship Id="rId7" Type="http://schemas.openxmlformats.org/officeDocument/2006/relationships/slide" Target="slides/slide11.xml"/><Relationship Id="rId12" Type="http://schemas.openxmlformats.org/officeDocument/2006/relationships/slide" Target="slides/slide19.xml"/><Relationship Id="rId17" Type="http://schemas.openxmlformats.org/officeDocument/2006/relationships/slide" Target="slides/slide27.xml"/><Relationship Id="rId2" Type="http://schemas.openxmlformats.org/officeDocument/2006/relationships/slide" Target="slides/slide2.xml"/><Relationship Id="rId16" Type="http://schemas.openxmlformats.org/officeDocument/2006/relationships/slide" Target="slides/slide26.xml"/><Relationship Id="rId20" Type="http://schemas.openxmlformats.org/officeDocument/2006/relationships/slide" Target="slides/slide31.xml"/><Relationship Id="rId1" Type="http://schemas.openxmlformats.org/officeDocument/2006/relationships/slide" Target="slides/slide1.xml"/><Relationship Id="rId6" Type="http://schemas.openxmlformats.org/officeDocument/2006/relationships/slide" Target="slides/slide7.xml"/><Relationship Id="rId11" Type="http://schemas.openxmlformats.org/officeDocument/2006/relationships/slide" Target="slides/slide18.xml"/><Relationship Id="rId5" Type="http://schemas.openxmlformats.org/officeDocument/2006/relationships/slide" Target="slides/slide5.xml"/><Relationship Id="rId15" Type="http://schemas.openxmlformats.org/officeDocument/2006/relationships/slide" Target="slides/slide25.xml"/><Relationship Id="rId10" Type="http://schemas.openxmlformats.org/officeDocument/2006/relationships/slide" Target="slides/slide14.xml"/><Relationship Id="rId19" Type="http://schemas.openxmlformats.org/officeDocument/2006/relationships/slide" Target="slides/slide30.xml"/><Relationship Id="rId4" Type="http://schemas.openxmlformats.org/officeDocument/2006/relationships/slide" Target="slides/slide4.xml"/><Relationship Id="rId9" Type="http://schemas.openxmlformats.org/officeDocument/2006/relationships/slide" Target="slides/slide13.xml"/><Relationship Id="rId14"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7A89D6-E6EC-B646-93C4-2C7E1B11F5E2}" type="doc">
      <dgm:prSet loTypeId="urn:microsoft.com/office/officeart/2005/8/layout/hList3" loCatId="list" qsTypeId="urn:microsoft.com/office/officeart/2005/8/quickstyle/simple4" qsCatId="simple" csTypeId="urn:microsoft.com/office/officeart/2005/8/colors/accent1_2" csCatId="accent1" phldr="1"/>
      <dgm:spPr/>
      <dgm:t>
        <a:bodyPr/>
        <a:lstStyle/>
        <a:p>
          <a:endParaRPr lang="en-US"/>
        </a:p>
      </dgm:t>
    </dgm:pt>
    <dgm:pt modelId="{6C770FCF-1ECA-5A4F-8625-CA9B37A73CC3}">
      <dgm:prSet/>
      <dgm:spPr>
        <a:solidFill>
          <a:schemeClr val="accent4"/>
        </a:solidFill>
        <a:ln>
          <a:solidFill>
            <a:schemeClr val="accent1"/>
          </a:solidFill>
        </a:ln>
      </dgm:spPr>
      <dgm:t>
        <a:bodyPr/>
        <a:lstStyle/>
        <a:p>
          <a:pPr rtl="0"/>
          <a:r>
            <a:rPr lang="en-US" dirty="0" smtClean="0">
              <a:effectLst>
                <a:outerShdw blurRad="38100" dist="38100" dir="2700000" algn="tl">
                  <a:srgbClr val="000000">
                    <a:alpha val="43137"/>
                  </a:srgbClr>
                </a:outerShdw>
              </a:effectLst>
            </a:rPr>
            <a:t>A SMP can be defined as a stand alone computer with the following characteristics:</a:t>
          </a:r>
          <a:endParaRPr lang="en-US" dirty="0">
            <a:effectLst>
              <a:outerShdw blurRad="38100" dist="38100" dir="2700000" algn="tl">
                <a:srgbClr val="000000">
                  <a:alpha val="43137"/>
                </a:srgbClr>
              </a:outerShdw>
            </a:effectLst>
          </a:endParaRPr>
        </a:p>
      </dgm:t>
    </dgm:pt>
    <dgm:pt modelId="{C72DA581-745B-9B49-9A84-D0E3AF5580EC}" type="parTrans" cxnId="{6028A16E-F4E7-F148-A72B-424495606CB8}">
      <dgm:prSet/>
      <dgm:spPr/>
      <dgm:t>
        <a:bodyPr/>
        <a:lstStyle/>
        <a:p>
          <a:endParaRPr lang="en-US"/>
        </a:p>
      </dgm:t>
    </dgm:pt>
    <dgm:pt modelId="{C1839494-3B23-9348-9825-C2615B761592}" type="sibTrans" cxnId="{6028A16E-F4E7-F148-A72B-424495606CB8}">
      <dgm:prSet/>
      <dgm:spPr/>
      <dgm:t>
        <a:bodyPr/>
        <a:lstStyle/>
        <a:p>
          <a:endParaRPr lang="en-US"/>
        </a:p>
      </dgm:t>
    </dgm:pt>
    <dgm:pt modelId="{FB9330BD-54F8-DA46-86B0-EE2BC3A1FB96}">
      <dgm:prSet/>
      <dgm:spPr>
        <a:solidFill>
          <a:schemeClr val="accent3"/>
        </a:solidFill>
        <a:ln>
          <a:solidFill>
            <a:schemeClr val="accent1"/>
          </a:solidFill>
        </a:ln>
      </dgm:spPr>
      <dgm:t>
        <a:bodyPr/>
        <a:lstStyle/>
        <a:p>
          <a:pPr rtl="0"/>
          <a:r>
            <a:rPr lang="en-US" dirty="0" smtClean="0">
              <a:effectLst>
                <a:outerShdw blurRad="38100" dist="38100" dir="2700000" algn="tl">
                  <a:srgbClr val="000000">
                    <a:alpha val="43137"/>
                  </a:srgbClr>
                </a:outerShdw>
              </a:effectLst>
            </a:rPr>
            <a:t>Two or more similar processors of comparable capacity</a:t>
          </a:r>
          <a:endParaRPr lang="en-US" dirty="0">
            <a:effectLst>
              <a:outerShdw blurRad="38100" dist="38100" dir="2700000" algn="tl">
                <a:srgbClr val="000000">
                  <a:alpha val="43137"/>
                </a:srgbClr>
              </a:outerShdw>
            </a:effectLst>
          </a:endParaRPr>
        </a:p>
      </dgm:t>
    </dgm:pt>
    <dgm:pt modelId="{74226390-665D-A943-9168-841DA8DEC734}" type="parTrans" cxnId="{467CF177-9098-584B-823A-85D0F16849DC}">
      <dgm:prSet/>
      <dgm:spPr/>
      <dgm:t>
        <a:bodyPr/>
        <a:lstStyle/>
        <a:p>
          <a:endParaRPr lang="en-US"/>
        </a:p>
      </dgm:t>
    </dgm:pt>
    <dgm:pt modelId="{AB90A032-38FD-E441-9729-DEF8B755252F}" type="sibTrans" cxnId="{467CF177-9098-584B-823A-85D0F16849DC}">
      <dgm:prSet/>
      <dgm:spPr/>
      <dgm:t>
        <a:bodyPr/>
        <a:lstStyle/>
        <a:p>
          <a:endParaRPr lang="en-US"/>
        </a:p>
      </dgm:t>
    </dgm:pt>
    <dgm:pt modelId="{D99874BF-BF6C-E143-96EE-EE847C85F08E}">
      <dgm:prSet/>
      <dgm:spPr>
        <a:solidFill>
          <a:schemeClr val="accent3"/>
        </a:solidFill>
        <a:ln>
          <a:solidFill>
            <a:schemeClr val="accent1"/>
          </a:solidFill>
        </a:ln>
      </dgm:spPr>
      <dgm:t>
        <a:bodyPr/>
        <a:lstStyle/>
        <a:p>
          <a:pPr rtl="0"/>
          <a:r>
            <a:rPr lang="en-US" dirty="0" smtClean="0">
              <a:effectLst>
                <a:outerShdw blurRad="38100" dist="38100" dir="2700000" algn="tl">
                  <a:srgbClr val="000000">
                    <a:alpha val="43137"/>
                  </a:srgbClr>
                </a:outerShdw>
              </a:effectLst>
            </a:rPr>
            <a:t>Processors share same memory and I/O facilities</a:t>
          </a:r>
          <a:endParaRPr lang="en-US" dirty="0">
            <a:effectLst>
              <a:outerShdw blurRad="38100" dist="38100" dir="2700000" algn="tl">
                <a:srgbClr val="000000">
                  <a:alpha val="43137"/>
                </a:srgbClr>
              </a:outerShdw>
            </a:effectLst>
          </a:endParaRPr>
        </a:p>
      </dgm:t>
    </dgm:pt>
    <dgm:pt modelId="{631F49C2-4F54-A547-BF69-890AE0467976}" type="parTrans" cxnId="{AB97734C-9C12-4549-B14D-EE0A802D3909}">
      <dgm:prSet/>
      <dgm:spPr/>
      <dgm:t>
        <a:bodyPr/>
        <a:lstStyle/>
        <a:p>
          <a:endParaRPr lang="en-US"/>
        </a:p>
      </dgm:t>
    </dgm:pt>
    <dgm:pt modelId="{694D30EA-2322-F54E-8D0B-C18B81FE8CBF}" type="sibTrans" cxnId="{AB97734C-9C12-4549-B14D-EE0A802D3909}">
      <dgm:prSet/>
      <dgm:spPr/>
      <dgm:t>
        <a:bodyPr/>
        <a:lstStyle/>
        <a:p>
          <a:endParaRPr lang="en-US"/>
        </a:p>
      </dgm:t>
    </dgm:pt>
    <dgm:pt modelId="{7B426CA1-4C13-F447-A2F1-62DAE278750F}">
      <dgm:prSet/>
      <dgm:spPr>
        <a:solidFill>
          <a:schemeClr val="accent3"/>
        </a:solidFill>
        <a:ln>
          <a:solidFill>
            <a:schemeClr val="accent1"/>
          </a:solidFill>
        </a:ln>
      </dgm:spPr>
      <dgm:t>
        <a:bodyPr/>
        <a:lstStyle/>
        <a:p>
          <a:pPr rtl="0"/>
          <a:r>
            <a:rPr lang="en-US" dirty="0" smtClean="0">
              <a:effectLst>
                <a:outerShdw blurRad="38100" dist="38100" dir="2700000" algn="tl">
                  <a:srgbClr val="000000">
                    <a:alpha val="43137"/>
                  </a:srgbClr>
                </a:outerShdw>
              </a:effectLst>
            </a:rPr>
            <a:t>Processors are connected by a bus or other internal connection</a:t>
          </a:r>
          <a:endParaRPr lang="en-US" dirty="0">
            <a:effectLst>
              <a:outerShdw blurRad="38100" dist="38100" dir="2700000" algn="tl">
                <a:srgbClr val="000000">
                  <a:alpha val="43137"/>
                </a:srgbClr>
              </a:outerShdw>
            </a:effectLst>
          </a:endParaRPr>
        </a:p>
      </dgm:t>
    </dgm:pt>
    <dgm:pt modelId="{F4A54F50-8CE8-0443-ABAB-6CC6EF3C33CB}" type="parTrans" cxnId="{43959428-86CF-5D4E-A45A-B8F8401DF00B}">
      <dgm:prSet/>
      <dgm:spPr/>
      <dgm:t>
        <a:bodyPr/>
        <a:lstStyle/>
        <a:p>
          <a:endParaRPr lang="en-US"/>
        </a:p>
      </dgm:t>
    </dgm:pt>
    <dgm:pt modelId="{ABD4B089-8656-C449-8304-C40B2BE3C077}" type="sibTrans" cxnId="{43959428-86CF-5D4E-A45A-B8F8401DF00B}">
      <dgm:prSet/>
      <dgm:spPr/>
      <dgm:t>
        <a:bodyPr/>
        <a:lstStyle/>
        <a:p>
          <a:endParaRPr lang="en-US"/>
        </a:p>
      </dgm:t>
    </dgm:pt>
    <dgm:pt modelId="{AFC239A6-DC11-4B46-A13D-F56DC4CB7C37}">
      <dgm:prSet/>
      <dgm:spPr>
        <a:solidFill>
          <a:schemeClr val="accent3"/>
        </a:solidFill>
        <a:ln>
          <a:solidFill>
            <a:schemeClr val="accent1"/>
          </a:solidFill>
        </a:ln>
      </dgm:spPr>
      <dgm:t>
        <a:bodyPr/>
        <a:lstStyle/>
        <a:p>
          <a:pPr rtl="0"/>
          <a:r>
            <a:rPr lang="en-US" dirty="0" smtClean="0">
              <a:effectLst>
                <a:outerShdw blurRad="38100" dist="38100" dir="2700000" algn="tl">
                  <a:srgbClr val="000000">
                    <a:alpha val="43137"/>
                  </a:srgbClr>
                </a:outerShdw>
              </a:effectLst>
            </a:rPr>
            <a:t>Memory access time is approximately the same for each processor</a:t>
          </a:r>
          <a:endParaRPr lang="en-US" dirty="0">
            <a:effectLst>
              <a:outerShdw blurRad="38100" dist="38100" dir="2700000" algn="tl">
                <a:srgbClr val="000000">
                  <a:alpha val="43137"/>
                </a:srgbClr>
              </a:outerShdw>
            </a:effectLst>
          </a:endParaRPr>
        </a:p>
      </dgm:t>
    </dgm:pt>
    <dgm:pt modelId="{36CF2B89-BE1A-E64F-8594-BCEAB1D7233E}" type="parTrans" cxnId="{09C5759D-53C7-3846-8BB4-FC3B6101E35F}">
      <dgm:prSet/>
      <dgm:spPr/>
      <dgm:t>
        <a:bodyPr/>
        <a:lstStyle/>
        <a:p>
          <a:endParaRPr lang="en-US"/>
        </a:p>
      </dgm:t>
    </dgm:pt>
    <dgm:pt modelId="{DE8F724F-3BA1-3744-B0F7-2E025E572396}" type="sibTrans" cxnId="{09C5759D-53C7-3846-8BB4-FC3B6101E35F}">
      <dgm:prSet/>
      <dgm:spPr/>
      <dgm:t>
        <a:bodyPr/>
        <a:lstStyle/>
        <a:p>
          <a:endParaRPr lang="en-US"/>
        </a:p>
      </dgm:t>
    </dgm:pt>
    <dgm:pt modelId="{92EE9D11-D2B5-DC46-97A6-341FB149213D}">
      <dgm:prSet/>
      <dgm:spPr>
        <a:solidFill>
          <a:schemeClr val="accent3"/>
        </a:solidFill>
        <a:ln>
          <a:solidFill>
            <a:schemeClr val="accent1"/>
          </a:solidFill>
        </a:ln>
      </dgm:spPr>
      <dgm:t>
        <a:bodyPr/>
        <a:lstStyle/>
        <a:p>
          <a:pPr rtl="0"/>
          <a:r>
            <a:rPr lang="en-US" dirty="0" smtClean="0">
              <a:effectLst>
                <a:outerShdw blurRad="38100" dist="38100" dir="2700000" algn="tl">
                  <a:srgbClr val="000000">
                    <a:alpha val="43137"/>
                  </a:srgbClr>
                </a:outerShdw>
              </a:effectLst>
            </a:rPr>
            <a:t>All processors share access to I/O devices</a:t>
          </a:r>
          <a:endParaRPr lang="en-US" dirty="0">
            <a:effectLst>
              <a:outerShdw blurRad="38100" dist="38100" dir="2700000" algn="tl">
                <a:srgbClr val="000000">
                  <a:alpha val="43137"/>
                </a:srgbClr>
              </a:outerShdw>
            </a:effectLst>
          </a:endParaRPr>
        </a:p>
      </dgm:t>
    </dgm:pt>
    <dgm:pt modelId="{EDC3568B-AC72-644B-9CF6-5C6308A1CCE6}" type="parTrans" cxnId="{04D2DD8C-B8FB-4149-A588-28B5DBE65ECF}">
      <dgm:prSet/>
      <dgm:spPr/>
      <dgm:t>
        <a:bodyPr/>
        <a:lstStyle/>
        <a:p>
          <a:endParaRPr lang="en-US"/>
        </a:p>
      </dgm:t>
    </dgm:pt>
    <dgm:pt modelId="{FB14C79E-F6E6-5845-9890-58BF9A708B0E}" type="sibTrans" cxnId="{04D2DD8C-B8FB-4149-A588-28B5DBE65ECF}">
      <dgm:prSet/>
      <dgm:spPr/>
      <dgm:t>
        <a:bodyPr/>
        <a:lstStyle/>
        <a:p>
          <a:endParaRPr lang="en-US"/>
        </a:p>
      </dgm:t>
    </dgm:pt>
    <dgm:pt modelId="{9974D0FA-BEC9-1C45-A542-84E54F9791DF}">
      <dgm:prSet/>
      <dgm:spPr>
        <a:solidFill>
          <a:schemeClr val="accent3"/>
        </a:solidFill>
        <a:ln>
          <a:solidFill>
            <a:schemeClr val="accent1"/>
          </a:solidFill>
        </a:ln>
      </dgm:spPr>
      <dgm:t>
        <a:bodyPr/>
        <a:lstStyle/>
        <a:p>
          <a:pPr rtl="0"/>
          <a:r>
            <a:rPr lang="en-US" dirty="0" smtClean="0">
              <a:effectLst>
                <a:outerShdw blurRad="38100" dist="38100" dir="2700000" algn="tl">
                  <a:srgbClr val="000000">
                    <a:alpha val="43137"/>
                  </a:srgbClr>
                </a:outerShdw>
              </a:effectLst>
            </a:rPr>
            <a:t>Either through same channels or different channels giving paths to same devices</a:t>
          </a:r>
          <a:endParaRPr lang="en-US" dirty="0">
            <a:effectLst>
              <a:outerShdw blurRad="38100" dist="38100" dir="2700000" algn="tl">
                <a:srgbClr val="000000">
                  <a:alpha val="43137"/>
                </a:srgbClr>
              </a:outerShdw>
            </a:effectLst>
          </a:endParaRPr>
        </a:p>
      </dgm:t>
    </dgm:pt>
    <dgm:pt modelId="{F43A068E-1CBF-414B-8FA7-82F86B96ECFB}" type="parTrans" cxnId="{679E65CB-4FBF-524F-A291-085CFC959D08}">
      <dgm:prSet/>
      <dgm:spPr/>
      <dgm:t>
        <a:bodyPr/>
        <a:lstStyle/>
        <a:p>
          <a:endParaRPr lang="en-US"/>
        </a:p>
      </dgm:t>
    </dgm:pt>
    <dgm:pt modelId="{5E74C633-B000-E84D-A216-AB032D2BC30A}" type="sibTrans" cxnId="{679E65CB-4FBF-524F-A291-085CFC959D08}">
      <dgm:prSet/>
      <dgm:spPr/>
      <dgm:t>
        <a:bodyPr/>
        <a:lstStyle/>
        <a:p>
          <a:endParaRPr lang="en-US"/>
        </a:p>
      </dgm:t>
    </dgm:pt>
    <dgm:pt modelId="{E0ACA566-0DA6-4749-A4DD-1982351D6210}">
      <dgm:prSet/>
      <dgm:spPr>
        <a:solidFill>
          <a:schemeClr val="accent3"/>
        </a:solidFill>
        <a:ln>
          <a:solidFill>
            <a:schemeClr val="accent1"/>
          </a:solidFill>
        </a:ln>
      </dgm:spPr>
      <dgm:t>
        <a:bodyPr/>
        <a:lstStyle/>
        <a:p>
          <a:pPr rtl="0"/>
          <a:r>
            <a:rPr lang="en-US" dirty="0" smtClean="0">
              <a:effectLst>
                <a:outerShdw blurRad="38100" dist="38100" dir="2700000" algn="tl">
                  <a:srgbClr val="000000">
                    <a:alpha val="43137"/>
                  </a:srgbClr>
                </a:outerShdw>
              </a:effectLst>
            </a:rPr>
            <a:t>All processors can perform the same functions (hence “</a:t>
          </a:r>
          <a:r>
            <a:rPr lang="en-US" u="sng" dirty="0" smtClean="0">
              <a:solidFill>
                <a:schemeClr val="accent6">
                  <a:lumMod val="60000"/>
                  <a:lumOff val="40000"/>
                </a:schemeClr>
              </a:solidFill>
              <a:effectLst>
                <a:outerShdw blurRad="38100" dist="38100" dir="2700000" algn="tl">
                  <a:srgbClr val="000000">
                    <a:alpha val="43137"/>
                  </a:srgbClr>
                </a:outerShdw>
              </a:effectLst>
            </a:rPr>
            <a:t>symmetric</a:t>
          </a:r>
          <a:r>
            <a:rPr lang="en-US" dirty="0" smtClean="0">
              <a:effectLst>
                <a:outerShdw blurRad="38100" dist="38100" dir="2700000" algn="tl">
                  <a:srgbClr val="000000">
                    <a:alpha val="43137"/>
                  </a:srgbClr>
                </a:outerShdw>
              </a:effectLst>
            </a:rPr>
            <a:t>”)</a:t>
          </a:r>
          <a:endParaRPr lang="en-US" dirty="0">
            <a:effectLst>
              <a:outerShdw blurRad="38100" dist="38100" dir="2700000" algn="tl">
                <a:srgbClr val="000000">
                  <a:alpha val="43137"/>
                </a:srgbClr>
              </a:outerShdw>
            </a:effectLst>
          </a:endParaRPr>
        </a:p>
      </dgm:t>
    </dgm:pt>
    <dgm:pt modelId="{9FFDA474-3CCE-B64C-BABA-5C2B3156BC52}" type="parTrans" cxnId="{3BBA5D47-A161-C549-A241-47C47BD49BD0}">
      <dgm:prSet/>
      <dgm:spPr/>
      <dgm:t>
        <a:bodyPr/>
        <a:lstStyle/>
        <a:p>
          <a:endParaRPr lang="en-US"/>
        </a:p>
      </dgm:t>
    </dgm:pt>
    <dgm:pt modelId="{BC8ABFA7-AE42-D749-9AA2-9225901C5111}" type="sibTrans" cxnId="{3BBA5D47-A161-C549-A241-47C47BD49BD0}">
      <dgm:prSet/>
      <dgm:spPr/>
      <dgm:t>
        <a:bodyPr/>
        <a:lstStyle/>
        <a:p>
          <a:endParaRPr lang="en-US"/>
        </a:p>
      </dgm:t>
    </dgm:pt>
    <dgm:pt modelId="{5E28C6A9-026B-F149-9C1F-53950889BEB3}">
      <dgm:prSet/>
      <dgm:spPr>
        <a:solidFill>
          <a:schemeClr val="accent3"/>
        </a:solidFill>
        <a:ln>
          <a:solidFill>
            <a:schemeClr val="accent1"/>
          </a:solidFill>
        </a:ln>
      </dgm:spPr>
      <dgm:t>
        <a:bodyPr/>
        <a:lstStyle/>
        <a:p>
          <a:pPr rtl="0"/>
          <a:r>
            <a:rPr lang="en-US" dirty="0" smtClean="0">
              <a:effectLst>
                <a:outerShdw blurRad="38100" dist="38100" dir="2700000" algn="tl">
                  <a:srgbClr val="000000">
                    <a:alpha val="43137"/>
                  </a:srgbClr>
                </a:outerShdw>
              </a:effectLst>
            </a:rPr>
            <a:t>System controlled by integrated operating system</a:t>
          </a:r>
          <a:endParaRPr lang="en-US" dirty="0">
            <a:effectLst>
              <a:outerShdw blurRad="38100" dist="38100" dir="2700000" algn="tl">
                <a:srgbClr val="000000">
                  <a:alpha val="43137"/>
                </a:srgbClr>
              </a:outerShdw>
            </a:effectLst>
          </a:endParaRPr>
        </a:p>
      </dgm:t>
    </dgm:pt>
    <dgm:pt modelId="{6006138C-479E-5748-9A8D-7C62B76FC96F}" type="parTrans" cxnId="{681419F7-D37D-7644-9016-6302C82E07DB}">
      <dgm:prSet/>
      <dgm:spPr/>
      <dgm:t>
        <a:bodyPr/>
        <a:lstStyle/>
        <a:p>
          <a:endParaRPr lang="en-US"/>
        </a:p>
      </dgm:t>
    </dgm:pt>
    <dgm:pt modelId="{C1C9127D-685E-3244-A9D9-F0B87B4200EB}" type="sibTrans" cxnId="{681419F7-D37D-7644-9016-6302C82E07DB}">
      <dgm:prSet/>
      <dgm:spPr/>
      <dgm:t>
        <a:bodyPr/>
        <a:lstStyle/>
        <a:p>
          <a:endParaRPr lang="en-US"/>
        </a:p>
      </dgm:t>
    </dgm:pt>
    <dgm:pt modelId="{47E69325-82E1-1141-BE5E-2270F9195F60}">
      <dgm:prSet/>
      <dgm:spPr>
        <a:solidFill>
          <a:schemeClr val="accent3"/>
        </a:solidFill>
        <a:ln>
          <a:solidFill>
            <a:schemeClr val="accent1"/>
          </a:solidFill>
        </a:ln>
      </dgm:spPr>
      <dgm:t>
        <a:bodyPr/>
        <a:lstStyle/>
        <a:p>
          <a:pPr rtl="0"/>
          <a:r>
            <a:rPr lang="en-US" dirty="0" smtClean="0">
              <a:effectLst>
                <a:outerShdw blurRad="38100" dist="38100" dir="2700000" algn="tl">
                  <a:srgbClr val="000000">
                    <a:alpha val="43137"/>
                  </a:srgbClr>
                </a:outerShdw>
              </a:effectLst>
            </a:rPr>
            <a:t>Provides interaction between processors and their programs at job, task, file and data element levels</a:t>
          </a:r>
          <a:endParaRPr lang="en-US" dirty="0">
            <a:effectLst>
              <a:outerShdw blurRad="38100" dist="38100" dir="2700000" algn="tl">
                <a:srgbClr val="000000">
                  <a:alpha val="43137"/>
                </a:srgbClr>
              </a:outerShdw>
            </a:effectLst>
          </a:endParaRPr>
        </a:p>
      </dgm:t>
    </dgm:pt>
    <dgm:pt modelId="{2BCFF3EE-25C9-2842-BDBB-2CA0E19B7302}" type="parTrans" cxnId="{2220DB59-B684-554A-93BF-E639ECAC99D1}">
      <dgm:prSet/>
      <dgm:spPr/>
      <dgm:t>
        <a:bodyPr/>
        <a:lstStyle/>
        <a:p>
          <a:endParaRPr lang="en-US"/>
        </a:p>
      </dgm:t>
    </dgm:pt>
    <dgm:pt modelId="{962C6425-6A45-1E44-BE01-DCFF52429903}" type="sibTrans" cxnId="{2220DB59-B684-554A-93BF-E639ECAC99D1}">
      <dgm:prSet/>
      <dgm:spPr/>
      <dgm:t>
        <a:bodyPr/>
        <a:lstStyle/>
        <a:p>
          <a:endParaRPr lang="en-US"/>
        </a:p>
      </dgm:t>
    </dgm:pt>
    <dgm:pt modelId="{C0E4EE1F-A66D-2D41-90DB-96A1BAFD6245}" type="pres">
      <dgm:prSet presAssocID="{BE7A89D6-E6EC-B646-93C4-2C7E1B11F5E2}" presName="composite" presStyleCnt="0">
        <dgm:presLayoutVars>
          <dgm:chMax val="1"/>
          <dgm:dir/>
          <dgm:resizeHandles val="exact"/>
        </dgm:presLayoutVars>
      </dgm:prSet>
      <dgm:spPr/>
      <dgm:t>
        <a:bodyPr/>
        <a:lstStyle/>
        <a:p>
          <a:endParaRPr lang="en-US"/>
        </a:p>
      </dgm:t>
    </dgm:pt>
    <dgm:pt modelId="{E5866012-06F6-8D4F-A83F-6546A19A45B1}" type="pres">
      <dgm:prSet presAssocID="{6C770FCF-1ECA-5A4F-8625-CA9B37A73CC3}" presName="roof" presStyleLbl="dkBgShp" presStyleIdx="0" presStyleCnt="2"/>
      <dgm:spPr/>
      <dgm:t>
        <a:bodyPr/>
        <a:lstStyle/>
        <a:p>
          <a:endParaRPr lang="en-US"/>
        </a:p>
      </dgm:t>
    </dgm:pt>
    <dgm:pt modelId="{AB353683-A0E2-0147-B109-091283B4045C}" type="pres">
      <dgm:prSet presAssocID="{6C770FCF-1ECA-5A4F-8625-CA9B37A73CC3}" presName="pillars" presStyleCnt="0"/>
      <dgm:spPr/>
    </dgm:pt>
    <dgm:pt modelId="{86DF4C76-BCCB-BA44-8FE5-EB23379760BB}" type="pres">
      <dgm:prSet presAssocID="{6C770FCF-1ECA-5A4F-8625-CA9B37A73CC3}" presName="pillar1" presStyleLbl="node1" presStyleIdx="0" presStyleCnt="5">
        <dgm:presLayoutVars>
          <dgm:bulletEnabled val="1"/>
        </dgm:presLayoutVars>
      </dgm:prSet>
      <dgm:spPr/>
      <dgm:t>
        <a:bodyPr/>
        <a:lstStyle/>
        <a:p>
          <a:endParaRPr lang="en-US"/>
        </a:p>
      </dgm:t>
    </dgm:pt>
    <dgm:pt modelId="{BBD00569-9559-8C4A-A8BC-FB0B407D404F}" type="pres">
      <dgm:prSet presAssocID="{D99874BF-BF6C-E143-96EE-EE847C85F08E}" presName="pillarX" presStyleLbl="node1" presStyleIdx="1" presStyleCnt="5">
        <dgm:presLayoutVars>
          <dgm:bulletEnabled val="1"/>
        </dgm:presLayoutVars>
      </dgm:prSet>
      <dgm:spPr/>
      <dgm:t>
        <a:bodyPr/>
        <a:lstStyle/>
        <a:p>
          <a:endParaRPr lang="en-US"/>
        </a:p>
      </dgm:t>
    </dgm:pt>
    <dgm:pt modelId="{AC2DEF00-3D69-4840-B97B-E3D70D594065}" type="pres">
      <dgm:prSet presAssocID="{92EE9D11-D2B5-DC46-97A6-341FB149213D}" presName="pillarX" presStyleLbl="node1" presStyleIdx="2" presStyleCnt="5">
        <dgm:presLayoutVars>
          <dgm:bulletEnabled val="1"/>
        </dgm:presLayoutVars>
      </dgm:prSet>
      <dgm:spPr/>
      <dgm:t>
        <a:bodyPr/>
        <a:lstStyle/>
        <a:p>
          <a:endParaRPr lang="en-US"/>
        </a:p>
      </dgm:t>
    </dgm:pt>
    <dgm:pt modelId="{B4336DFF-2A25-B547-A8A1-E3F9D552A6EF}" type="pres">
      <dgm:prSet presAssocID="{E0ACA566-0DA6-4749-A4DD-1982351D6210}" presName="pillarX" presStyleLbl="node1" presStyleIdx="3" presStyleCnt="5">
        <dgm:presLayoutVars>
          <dgm:bulletEnabled val="1"/>
        </dgm:presLayoutVars>
      </dgm:prSet>
      <dgm:spPr/>
      <dgm:t>
        <a:bodyPr/>
        <a:lstStyle/>
        <a:p>
          <a:endParaRPr lang="en-US"/>
        </a:p>
      </dgm:t>
    </dgm:pt>
    <dgm:pt modelId="{B637C7E7-DB81-0244-84D3-7DFA7F0CDB62}" type="pres">
      <dgm:prSet presAssocID="{5E28C6A9-026B-F149-9C1F-53950889BEB3}" presName="pillarX" presStyleLbl="node1" presStyleIdx="4" presStyleCnt="5">
        <dgm:presLayoutVars>
          <dgm:bulletEnabled val="1"/>
        </dgm:presLayoutVars>
      </dgm:prSet>
      <dgm:spPr/>
      <dgm:t>
        <a:bodyPr/>
        <a:lstStyle/>
        <a:p>
          <a:endParaRPr lang="en-US"/>
        </a:p>
      </dgm:t>
    </dgm:pt>
    <dgm:pt modelId="{C27401E4-7A7C-0149-B128-15CC58F7B178}" type="pres">
      <dgm:prSet presAssocID="{6C770FCF-1ECA-5A4F-8625-CA9B37A73CC3}" presName="base" presStyleLbl="dkBgShp" presStyleIdx="1" presStyleCnt="2"/>
      <dgm:spPr/>
    </dgm:pt>
  </dgm:ptLst>
  <dgm:cxnLst>
    <dgm:cxn modelId="{7E5A735F-4BF7-AD43-9F83-963440D16848}" type="presOf" srcId="{6C770FCF-1ECA-5A4F-8625-CA9B37A73CC3}" destId="{E5866012-06F6-8D4F-A83F-6546A19A45B1}" srcOrd="0" destOrd="0" presId="urn:microsoft.com/office/officeart/2005/8/layout/hList3"/>
    <dgm:cxn modelId="{1EC88AF1-7B34-6A41-A277-13E7D1E34B3C}" type="presOf" srcId="{5E28C6A9-026B-F149-9C1F-53950889BEB3}" destId="{B637C7E7-DB81-0244-84D3-7DFA7F0CDB62}" srcOrd="0" destOrd="0" presId="urn:microsoft.com/office/officeart/2005/8/layout/hList3"/>
    <dgm:cxn modelId="{1AF8F201-F6F3-DF46-9576-6BDBA644F381}" type="presOf" srcId="{D99874BF-BF6C-E143-96EE-EE847C85F08E}" destId="{BBD00569-9559-8C4A-A8BC-FB0B407D404F}" srcOrd="0" destOrd="0" presId="urn:microsoft.com/office/officeart/2005/8/layout/hList3"/>
    <dgm:cxn modelId="{04D2DD8C-B8FB-4149-A588-28B5DBE65ECF}" srcId="{6C770FCF-1ECA-5A4F-8625-CA9B37A73CC3}" destId="{92EE9D11-D2B5-DC46-97A6-341FB149213D}" srcOrd="2" destOrd="0" parTransId="{EDC3568B-AC72-644B-9CF6-5C6308A1CCE6}" sibTransId="{FB14C79E-F6E6-5845-9890-58BF9A708B0E}"/>
    <dgm:cxn modelId="{ABDCBB06-9421-824A-AE2F-36AFF605B8D3}" type="presOf" srcId="{47E69325-82E1-1141-BE5E-2270F9195F60}" destId="{B637C7E7-DB81-0244-84D3-7DFA7F0CDB62}" srcOrd="0" destOrd="1" presId="urn:microsoft.com/office/officeart/2005/8/layout/hList3"/>
    <dgm:cxn modelId="{D46ED7E7-B0AB-474A-9F67-378C2EAC589E}" type="presOf" srcId="{E0ACA566-0DA6-4749-A4DD-1982351D6210}" destId="{B4336DFF-2A25-B547-A8A1-E3F9D552A6EF}" srcOrd="0" destOrd="0" presId="urn:microsoft.com/office/officeart/2005/8/layout/hList3"/>
    <dgm:cxn modelId="{DE60C95E-9F6A-A94D-9110-CE438BA48BFE}" type="presOf" srcId="{92EE9D11-D2B5-DC46-97A6-341FB149213D}" destId="{AC2DEF00-3D69-4840-B97B-E3D70D594065}" srcOrd="0" destOrd="0" presId="urn:microsoft.com/office/officeart/2005/8/layout/hList3"/>
    <dgm:cxn modelId="{3BBA5D47-A161-C549-A241-47C47BD49BD0}" srcId="{6C770FCF-1ECA-5A4F-8625-CA9B37A73CC3}" destId="{E0ACA566-0DA6-4749-A4DD-1982351D6210}" srcOrd="3" destOrd="0" parTransId="{9FFDA474-3CCE-B64C-BABA-5C2B3156BC52}" sibTransId="{BC8ABFA7-AE42-D749-9AA2-9225901C5111}"/>
    <dgm:cxn modelId="{679E65CB-4FBF-524F-A291-085CFC959D08}" srcId="{92EE9D11-D2B5-DC46-97A6-341FB149213D}" destId="{9974D0FA-BEC9-1C45-A542-84E54F9791DF}" srcOrd="0" destOrd="0" parTransId="{F43A068E-1CBF-414B-8FA7-82F86B96ECFB}" sibTransId="{5E74C633-B000-E84D-A216-AB032D2BC30A}"/>
    <dgm:cxn modelId="{AC2B8BDA-A530-E34E-A395-15EFC1614B28}" type="presOf" srcId="{AFC239A6-DC11-4B46-A13D-F56DC4CB7C37}" destId="{BBD00569-9559-8C4A-A8BC-FB0B407D404F}" srcOrd="0" destOrd="2" presId="urn:microsoft.com/office/officeart/2005/8/layout/hList3"/>
    <dgm:cxn modelId="{09C5759D-53C7-3846-8BB4-FC3B6101E35F}" srcId="{D99874BF-BF6C-E143-96EE-EE847C85F08E}" destId="{AFC239A6-DC11-4B46-A13D-F56DC4CB7C37}" srcOrd="1" destOrd="0" parTransId="{36CF2B89-BE1A-E64F-8594-BCEAB1D7233E}" sibTransId="{DE8F724F-3BA1-3744-B0F7-2E025E572396}"/>
    <dgm:cxn modelId="{467CF177-9098-584B-823A-85D0F16849DC}" srcId="{6C770FCF-1ECA-5A4F-8625-CA9B37A73CC3}" destId="{FB9330BD-54F8-DA46-86B0-EE2BC3A1FB96}" srcOrd="0" destOrd="0" parTransId="{74226390-665D-A943-9168-841DA8DEC734}" sibTransId="{AB90A032-38FD-E441-9729-DEF8B755252F}"/>
    <dgm:cxn modelId="{681419F7-D37D-7644-9016-6302C82E07DB}" srcId="{6C770FCF-1ECA-5A4F-8625-CA9B37A73CC3}" destId="{5E28C6A9-026B-F149-9C1F-53950889BEB3}" srcOrd="4" destOrd="0" parTransId="{6006138C-479E-5748-9A8D-7C62B76FC96F}" sibTransId="{C1C9127D-685E-3244-A9D9-F0B87B4200EB}"/>
    <dgm:cxn modelId="{FEE82B03-6679-A844-8458-963AF0470C9D}" type="presOf" srcId="{9974D0FA-BEC9-1C45-A542-84E54F9791DF}" destId="{AC2DEF00-3D69-4840-B97B-E3D70D594065}" srcOrd="0" destOrd="1" presId="urn:microsoft.com/office/officeart/2005/8/layout/hList3"/>
    <dgm:cxn modelId="{43959428-86CF-5D4E-A45A-B8F8401DF00B}" srcId="{D99874BF-BF6C-E143-96EE-EE847C85F08E}" destId="{7B426CA1-4C13-F447-A2F1-62DAE278750F}" srcOrd="0" destOrd="0" parTransId="{F4A54F50-8CE8-0443-ABAB-6CC6EF3C33CB}" sibTransId="{ABD4B089-8656-C449-8304-C40B2BE3C077}"/>
    <dgm:cxn modelId="{1588CE92-7054-FC43-B909-26021A8AA1C7}" type="presOf" srcId="{7B426CA1-4C13-F447-A2F1-62DAE278750F}" destId="{BBD00569-9559-8C4A-A8BC-FB0B407D404F}" srcOrd="0" destOrd="1" presId="urn:microsoft.com/office/officeart/2005/8/layout/hList3"/>
    <dgm:cxn modelId="{0A39F5D3-C68D-B747-ABB0-21F72F1488FD}" type="presOf" srcId="{FB9330BD-54F8-DA46-86B0-EE2BC3A1FB96}" destId="{86DF4C76-BCCB-BA44-8FE5-EB23379760BB}" srcOrd="0" destOrd="0" presId="urn:microsoft.com/office/officeart/2005/8/layout/hList3"/>
    <dgm:cxn modelId="{5B389112-4843-D448-8F79-FC34A9246692}" type="presOf" srcId="{BE7A89D6-E6EC-B646-93C4-2C7E1B11F5E2}" destId="{C0E4EE1F-A66D-2D41-90DB-96A1BAFD6245}" srcOrd="0" destOrd="0" presId="urn:microsoft.com/office/officeart/2005/8/layout/hList3"/>
    <dgm:cxn modelId="{2220DB59-B684-554A-93BF-E639ECAC99D1}" srcId="{5E28C6A9-026B-F149-9C1F-53950889BEB3}" destId="{47E69325-82E1-1141-BE5E-2270F9195F60}" srcOrd="0" destOrd="0" parTransId="{2BCFF3EE-25C9-2842-BDBB-2CA0E19B7302}" sibTransId="{962C6425-6A45-1E44-BE01-DCFF52429903}"/>
    <dgm:cxn modelId="{AB97734C-9C12-4549-B14D-EE0A802D3909}" srcId="{6C770FCF-1ECA-5A4F-8625-CA9B37A73CC3}" destId="{D99874BF-BF6C-E143-96EE-EE847C85F08E}" srcOrd="1" destOrd="0" parTransId="{631F49C2-4F54-A547-BF69-890AE0467976}" sibTransId="{694D30EA-2322-F54E-8D0B-C18B81FE8CBF}"/>
    <dgm:cxn modelId="{6028A16E-F4E7-F148-A72B-424495606CB8}" srcId="{BE7A89D6-E6EC-B646-93C4-2C7E1B11F5E2}" destId="{6C770FCF-1ECA-5A4F-8625-CA9B37A73CC3}" srcOrd="0" destOrd="0" parTransId="{C72DA581-745B-9B49-9A84-D0E3AF5580EC}" sibTransId="{C1839494-3B23-9348-9825-C2615B761592}"/>
    <dgm:cxn modelId="{54A001D3-3F15-2F41-9944-3ABE013D8581}" type="presParOf" srcId="{C0E4EE1F-A66D-2D41-90DB-96A1BAFD6245}" destId="{E5866012-06F6-8D4F-A83F-6546A19A45B1}" srcOrd="0" destOrd="0" presId="urn:microsoft.com/office/officeart/2005/8/layout/hList3"/>
    <dgm:cxn modelId="{A6035E51-AF2E-0A4E-9B0C-A36EB3F58803}" type="presParOf" srcId="{C0E4EE1F-A66D-2D41-90DB-96A1BAFD6245}" destId="{AB353683-A0E2-0147-B109-091283B4045C}" srcOrd="1" destOrd="0" presId="urn:microsoft.com/office/officeart/2005/8/layout/hList3"/>
    <dgm:cxn modelId="{FA0551E0-ECF0-1845-BD59-F0F2E94A5A46}" type="presParOf" srcId="{AB353683-A0E2-0147-B109-091283B4045C}" destId="{86DF4C76-BCCB-BA44-8FE5-EB23379760BB}" srcOrd="0" destOrd="0" presId="urn:microsoft.com/office/officeart/2005/8/layout/hList3"/>
    <dgm:cxn modelId="{78F3821A-30E9-DF44-872A-788FE356BC36}" type="presParOf" srcId="{AB353683-A0E2-0147-B109-091283B4045C}" destId="{BBD00569-9559-8C4A-A8BC-FB0B407D404F}" srcOrd="1" destOrd="0" presId="urn:microsoft.com/office/officeart/2005/8/layout/hList3"/>
    <dgm:cxn modelId="{A7051759-A2CA-8046-8B35-C8479492A35D}" type="presParOf" srcId="{AB353683-A0E2-0147-B109-091283B4045C}" destId="{AC2DEF00-3D69-4840-B97B-E3D70D594065}" srcOrd="2" destOrd="0" presId="urn:microsoft.com/office/officeart/2005/8/layout/hList3"/>
    <dgm:cxn modelId="{062462BC-8787-6548-95BB-D93F4AB74C27}" type="presParOf" srcId="{AB353683-A0E2-0147-B109-091283B4045C}" destId="{B4336DFF-2A25-B547-A8A1-E3F9D552A6EF}" srcOrd="3" destOrd="0" presId="urn:microsoft.com/office/officeart/2005/8/layout/hList3"/>
    <dgm:cxn modelId="{90217FD6-CB9F-7D4B-906B-637508DBDD6E}" type="presParOf" srcId="{AB353683-A0E2-0147-B109-091283B4045C}" destId="{B637C7E7-DB81-0244-84D3-7DFA7F0CDB62}" srcOrd="4" destOrd="0" presId="urn:microsoft.com/office/officeart/2005/8/layout/hList3"/>
    <dgm:cxn modelId="{5E1CED79-06D3-F841-8F01-B3EF3B7C8772}" type="presParOf" srcId="{C0E4EE1F-A66D-2D41-90DB-96A1BAFD6245}" destId="{C27401E4-7A7C-0149-B128-15CC58F7B178}" srcOrd="2" destOrd="0" presId="urn:microsoft.com/office/officeart/2005/8/layout/hList3"/>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9EEE31A-E67A-8440-82E2-D1A5F56E8875}" type="doc">
      <dgm:prSet loTypeId="urn:microsoft.com/office/officeart/2005/8/layout/bProcess4" loCatId="process" qsTypeId="urn:microsoft.com/office/officeart/2005/8/quickstyle/simple4" qsCatId="simple" csTypeId="urn:microsoft.com/office/officeart/2005/8/colors/accent1_2" csCatId="accent1" phldr="1"/>
      <dgm:spPr/>
      <dgm:t>
        <a:bodyPr/>
        <a:lstStyle/>
        <a:p>
          <a:endParaRPr lang="en-US"/>
        </a:p>
      </dgm:t>
    </dgm:pt>
    <dgm:pt modelId="{2BF8596B-F737-F04D-9282-AD3374528F9C}">
      <dgm:prSet/>
      <dgm:spPr>
        <a:solidFill>
          <a:schemeClr val="accent3"/>
        </a:solidFill>
        <a:ln>
          <a:solidFill>
            <a:schemeClr val="accent3"/>
          </a:solidFill>
        </a:ln>
      </dgm:spPr>
      <dgm:t>
        <a:bodyPr/>
        <a:lstStyle/>
        <a:p>
          <a:pPr rtl="0"/>
          <a:r>
            <a:rPr lang="en-US" dirty="0" smtClean="0">
              <a:effectLst>
                <a:outerShdw blurRad="38100" dist="38100" dir="2700000" algn="tl">
                  <a:srgbClr val="000000">
                    <a:alpha val="43137"/>
                  </a:srgbClr>
                </a:outerShdw>
              </a:effectLst>
            </a:rPr>
            <a:t>Collect and maintain information about copies of data in cache</a:t>
          </a:r>
          <a:endParaRPr lang="en-US" dirty="0">
            <a:effectLst>
              <a:outerShdw blurRad="38100" dist="38100" dir="2700000" algn="tl">
                <a:srgbClr val="000000">
                  <a:alpha val="43137"/>
                </a:srgbClr>
              </a:outerShdw>
            </a:effectLst>
          </a:endParaRPr>
        </a:p>
      </dgm:t>
    </dgm:pt>
    <dgm:pt modelId="{CCFB33AC-9321-F74A-8E4E-956D50B2C610}" type="parTrans" cxnId="{0E3B2B6A-9B22-6242-9C21-37485364D9FE}">
      <dgm:prSet/>
      <dgm:spPr/>
      <dgm:t>
        <a:bodyPr/>
        <a:lstStyle/>
        <a:p>
          <a:endParaRPr lang="en-US"/>
        </a:p>
      </dgm:t>
    </dgm:pt>
    <dgm:pt modelId="{C415D7EF-5880-8243-A837-FE463D8384CE}" type="sibTrans" cxnId="{0E3B2B6A-9B22-6242-9C21-37485364D9FE}">
      <dgm:prSet/>
      <dgm:spPr>
        <a:solidFill>
          <a:schemeClr val="accent4"/>
        </a:solidFill>
        <a:ln>
          <a:solidFill>
            <a:schemeClr val="accent1"/>
          </a:solidFill>
        </a:ln>
      </dgm:spPr>
      <dgm:t>
        <a:bodyPr/>
        <a:lstStyle/>
        <a:p>
          <a:endParaRPr lang="en-US" dirty="0"/>
        </a:p>
      </dgm:t>
    </dgm:pt>
    <dgm:pt modelId="{DDC234C1-B6FB-4C48-8620-9C9C968115E9}">
      <dgm:prSet/>
      <dgm:spPr>
        <a:solidFill>
          <a:schemeClr val="accent4"/>
        </a:solidFill>
        <a:ln>
          <a:solidFill>
            <a:schemeClr val="accent4"/>
          </a:solidFill>
        </a:ln>
      </dgm:spPr>
      <dgm:t>
        <a:bodyPr/>
        <a:lstStyle/>
        <a:p>
          <a:pPr rtl="0"/>
          <a:r>
            <a:rPr lang="en-US" dirty="0" smtClean="0">
              <a:effectLst>
                <a:outerShdw blurRad="38100" dist="38100" dir="2700000" algn="tl">
                  <a:srgbClr val="000000">
                    <a:alpha val="43137"/>
                  </a:srgbClr>
                </a:outerShdw>
              </a:effectLst>
            </a:rPr>
            <a:t>Directory stored in main memory</a:t>
          </a:r>
          <a:endParaRPr lang="en-US" dirty="0">
            <a:effectLst>
              <a:outerShdw blurRad="38100" dist="38100" dir="2700000" algn="tl">
                <a:srgbClr val="000000">
                  <a:alpha val="43137"/>
                </a:srgbClr>
              </a:outerShdw>
            </a:effectLst>
          </a:endParaRPr>
        </a:p>
      </dgm:t>
    </dgm:pt>
    <dgm:pt modelId="{8320A488-D738-6B49-BDA8-FC75C4A18D49}" type="parTrans" cxnId="{216CDDE5-745B-1440-8FA8-A72698FDD14C}">
      <dgm:prSet/>
      <dgm:spPr/>
      <dgm:t>
        <a:bodyPr/>
        <a:lstStyle/>
        <a:p>
          <a:endParaRPr lang="en-US"/>
        </a:p>
      </dgm:t>
    </dgm:pt>
    <dgm:pt modelId="{E1999C17-365D-FD49-83AD-9F4B7FA85979}" type="sibTrans" cxnId="{216CDDE5-745B-1440-8FA8-A72698FDD14C}">
      <dgm:prSet/>
      <dgm:spPr>
        <a:solidFill>
          <a:schemeClr val="accent4"/>
        </a:solidFill>
        <a:ln>
          <a:solidFill>
            <a:schemeClr val="accent1"/>
          </a:solidFill>
        </a:ln>
      </dgm:spPr>
      <dgm:t>
        <a:bodyPr/>
        <a:lstStyle/>
        <a:p>
          <a:endParaRPr lang="en-US" dirty="0"/>
        </a:p>
      </dgm:t>
    </dgm:pt>
    <dgm:pt modelId="{E4FE43E0-63FF-9445-BE27-81AEB86689B4}">
      <dgm:prSet/>
      <dgm:spPr/>
      <dgm:t>
        <a:bodyPr/>
        <a:lstStyle/>
        <a:p>
          <a:pPr rtl="0"/>
          <a:r>
            <a:rPr lang="en-US" dirty="0" smtClean="0">
              <a:effectLst>
                <a:outerShdw blurRad="38100" dist="38100" dir="2700000" algn="tl">
                  <a:srgbClr val="000000">
                    <a:alpha val="43137"/>
                  </a:srgbClr>
                </a:outerShdw>
              </a:effectLst>
            </a:rPr>
            <a:t>Requests are checked against directory</a:t>
          </a:r>
          <a:endParaRPr lang="en-US" dirty="0">
            <a:effectLst>
              <a:outerShdw blurRad="38100" dist="38100" dir="2700000" algn="tl">
                <a:srgbClr val="000000">
                  <a:alpha val="43137"/>
                </a:srgbClr>
              </a:outerShdw>
            </a:effectLst>
          </a:endParaRPr>
        </a:p>
      </dgm:t>
    </dgm:pt>
    <dgm:pt modelId="{B8CB3F97-F491-7845-8AAE-7C03763DD374}" type="parTrans" cxnId="{FCC42F40-4625-6A49-A13C-5DF0A24BB2E3}">
      <dgm:prSet/>
      <dgm:spPr/>
      <dgm:t>
        <a:bodyPr/>
        <a:lstStyle/>
        <a:p>
          <a:endParaRPr lang="en-US"/>
        </a:p>
      </dgm:t>
    </dgm:pt>
    <dgm:pt modelId="{2D313D61-DC8F-F346-A65A-04D62392047B}" type="sibTrans" cxnId="{FCC42F40-4625-6A49-A13C-5DF0A24BB2E3}">
      <dgm:prSet/>
      <dgm:spPr>
        <a:solidFill>
          <a:schemeClr val="accent4"/>
        </a:solidFill>
        <a:ln>
          <a:solidFill>
            <a:schemeClr val="accent1"/>
          </a:solidFill>
        </a:ln>
      </dgm:spPr>
      <dgm:t>
        <a:bodyPr/>
        <a:lstStyle/>
        <a:p>
          <a:endParaRPr lang="en-US" dirty="0"/>
        </a:p>
      </dgm:t>
    </dgm:pt>
    <dgm:pt modelId="{344A9E29-547A-E444-82CC-6985DDBFBE0A}">
      <dgm:prSet/>
      <dgm:spPr>
        <a:solidFill>
          <a:schemeClr val="accent4"/>
        </a:solidFill>
        <a:ln>
          <a:solidFill>
            <a:schemeClr val="accent4"/>
          </a:solidFill>
        </a:ln>
      </dgm:spPr>
      <dgm:t>
        <a:bodyPr/>
        <a:lstStyle/>
        <a:p>
          <a:pPr rtl="0"/>
          <a:r>
            <a:rPr lang="en-US" dirty="0" smtClean="0">
              <a:effectLst>
                <a:outerShdw blurRad="38100" dist="38100" dir="2700000" algn="tl">
                  <a:srgbClr val="000000">
                    <a:alpha val="43137"/>
                  </a:srgbClr>
                </a:outerShdw>
              </a:effectLst>
            </a:rPr>
            <a:t>Appropriate transfers are performed</a:t>
          </a:r>
          <a:endParaRPr lang="en-US" dirty="0">
            <a:effectLst>
              <a:outerShdw blurRad="38100" dist="38100" dir="2700000" algn="tl">
                <a:srgbClr val="000000">
                  <a:alpha val="43137"/>
                </a:srgbClr>
              </a:outerShdw>
            </a:effectLst>
          </a:endParaRPr>
        </a:p>
      </dgm:t>
    </dgm:pt>
    <dgm:pt modelId="{E9ACC9E9-D9E7-0B4B-888E-8184B989626D}" type="parTrans" cxnId="{8F8D43BD-5DAB-5E45-A691-F4ECA11644EA}">
      <dgm:prSet/>
      <dgm:spPr/>
      <dgm:t>
        <a:bodyPr/>
        <a:lstStyle/>
        <a:p>
          <a:endParaRPr lang="en-US"/>
        </a:p>
      </dgm:t>
    </dgm:pt>
    <dgm:pt modelId="{72619468-7534-BD40-BDDB-C17E25EF9E85}" type="sibTrans" cxnId="{8F8D43BD-5DAB-5E45-A691-F4ECA11644EA}">
      <dgm:prSet/>
      <dgm:spPr>
        <a:solidFill>
          <a:schemeClr val="accent4"/>
        </a:solidFill>
        <a:ln>
          <a:solidFill>
            <a:schemeClr val="accent1"/>
          </a:solidFill>
        </a:ln>
      </dgm:spPr>
      <dgm:t>
        <a:bodyPr/>
        <a:lstStyle/>
        <a:p>
          <a:endParaRPr lang="en-US" dirty="0"/>
        </a:p>
      </dgm:t>
    </dgm:pt>
    <dgm:pt modelId="{BD43E75A-295C-2E4C-BD5C-30F4540B5CD3}">
      <dgm:prSet/>
      <dgm:spPr>
        <a:solidFill>
          <a:schemeClr val="accent3"/>
        </a:solidFill>
        <a:ln>
          <a:solidFill>
            <a:schemeClr val="accent3"/>
          </a:solidFill>
        </a:ln>
      </dgm:spPr>
      <dgm:t>
        <a:bodyPr/>
        <a:lstStyle/>
        <a:p>
          <a:pPr rtl="0"/>
          <a:r>
            <a:rPr lang="en-US" dirty="0" smtClean="0">
              <a:effectLst>
                <a:outerShdw blurRad="38100" dist="38100" dir="2700000" algn="tl">
                  <a:srgbClr val="000000">
                    <a:alpha val="43137"/>
                  </a:srgbClr>
                </a:outerShdw>
              </a:effectLst>
            </a:rPr>
            <a:t>Creates central bottleneck</a:t>
          </a:r>
          <a:endParaRPr lang="en-US" dirty="0">
            <a:effectLst>
              <a:outerShdw blurRad="38100" dist="38100" dir="2700000" algn="tl">
                <a:srgbClr val="000000">
                  <a:alpha val="43137"/>
                </a:srgbClr>
              </a:outerShdw>
            </a:effectLst>
          </a:endParaRPr>
        </a:p>
      </dgm:t>
    </dgm:pt>
    <dgm:pt modelId="{9D4F9194-4380-BB4C-994F-BFB4EA35B03D}" type="parTrans" cxnId="{11197F55-CC97-974F-9220-352368D5C1B9}">
      <dgm:prSet/>
      <dgm:spPr/>
      <dgm:t>
        <a:bodyPr/>
        <a:lstStyle/>
        <a:p>
          <a:endParaRPr lang="en-US"/>
        </a:p>
      </dgm:t>
    </dgm:pt>
    <dgm:pt modelId="{4F908D0C-1880-6946-B09D-00AFD6D97FD8}" type="sibTrans" cxnId="{11197F55-CC97-974F-9220-352368D5C1B9}">
      <dgm:prSet/>
      <dgm:spPr>
        <a:solidFill>
          <a:schemeClr val="accent4"/>
        </a:solidFill>
        <a:ln>
          <a:solidFill>
            <a:schemeClr val="accent1"/>
          </a:solidFill>
        </a:ln>
      </dgm:spPr>
      <dgm:t>
        <a:bodyPr/>
        <a:lstStyle/>
        <a:p>
          <a:endParaRPr lang="en-US" dirty="0"/>
        </a:p>
      </dgm:t>
    </dgm:pt>
    <dgm:pt modelId="{0B34292E-3F5A-DF49-AB01-125E0227620F}">
      <dgm:prSet/>
      <dgm:spPr>
        <a:ln>
          <a:solidFill>
            <a:schemeClr val="accent1"/>
          </a:solidFill>
        </a:ln>
      </dgm:spPr>
      <dgm:t>
        <a:bodyPr/>
        <a:lstStyle/>
        <a:p>
          <a:pPr rtl="0"/>
          <a:r>
            <a:rPr lang="en-US" dirty="0" smtClean="0">
              <a:effectLst>
                <a:outerShdw blurRad="38100" dist="38100" dir="2700000" algn="tl">
                  <a:srgbClr val="000000">
                    <a:alpha val="43137"/>
                  </a:srgbClr>
                </a:outerShdw>
              </a:effectLst>
            </a:rPr>
            <a:t>Effective in large scale systems with complex interconnection schemes</a:t>
          </a:r>
          <a:endParaRPr lang="en-US" dirty="0">
            <a:effectLst>
              <a:outerShdw blurRad="38100" dist="38100" dir="2700000" algn="tl">
                <a:srgbClr val="000000">
                  <a:alpha val="43137"/>
                </a:srgbClr>
              </a:outerShdw>
            </a:effectLst>
          </a:endParaRPr>
        </a:p>
      </dgm:t>
    </dgm:pt>
    <dgm:pt modelId="{F12AF7CB-47FE-A041-9969-791CB4E155AE}" type="parTrans" cxnId="{ED1896CA-7463-D64C-9270-BBAB7308CC70}">
      <dgm:prSet/>
      <dgm:spPr/>
      <dgm:t>
        <a:bodyPr/>
        <a:lstStyle/>
        <a:p>
          <a:endParaRPr lang="en-US"/>
        </a:p>
      </dgm:t>
    </dgm:pt>
    <dgm:pt modelId="{B0F764DB-B58C-E047-9269-BA22BCE8E0B0}" type="sibTrans" cxnId="{ED1896CA-7463-D64C-9270-BBAB7308CC70}">
      <dgm:prSet/>
      <dgm:spPr/>
      <dgm:t>
        <a:bodyPr/>
        <a:lstStyle/>
        <a:p>
          <a:endParaRPr lang="en-US"/>
        </a:p>
      </dgm:t>
    </dgm:pt>
    <dgm:pt modelId="{230438A7-7DF4-F64D-B95C-267260991FEF}" type="pres">
      <dgm:prSet presAssocID="{79EEE31A-E67A-8440-82E2-D1A5F56E8875}" presName="Name0" presStyleCnt="0">
        <dgm:presLayoutVars>
          <dgm:dir/>
          <dgm:resizeHandles/>
        </dgm:presLayoutVars>
      </dgm:prSet>
      <dgm:spPr/>
      <dgm:t>
        <a:bodyPr/>
        <a:lstStyle/>
        <a:p>
          <a:endParaRPr lang="en-US"/>
        </a:p>
      </dgm:t>
    </dgm:pt>
    <dgm:pt modelId="{9F7E589E-ED26-8748-A885-F0BC3D5E0155}" type="pres">
      <dgm:prSet presAssocID="{2BF8596B-F737-F04D-9282-AD3374528F9C}" presName="compNode" presStyleCnt="0"/>
      <dgm:spPr/>
    </dgm:pt>
    <dgm:pt modelId="{7CFCF295-D913-894C-B505-1ABFB6701604}" type="pres">
      <dgm:prSet presAssocID="{2BF8596B-F737-F04D-9282-AD3374528F9C}" presName="dummyConnPt" presStyleCnt="0"/>
      <dgm:spPr/>
    </dgm:pt>
    <dgm:pt modelId="{1AD4BB02-0C09-224F-8548-79447B50FC83}" type="pres">
      <dgm:prSet presAssocID="{2BF8596B-F737-F04D-9282-AD3374528F9C}" presName="node" presStyleLbl="node1" presStyleIdx="0" presStyleCnt="6">
        <dgm:presLayoutVars>
          <dgm:bulletEnabled val="1"/>
        </dgm:presLayoutVars>
      </dgm:prSet>
      <dgm:spPr/>
      <dgm:t>
        <a:bodyPr/>
        <a:lstStyle/>
        <a:p>
          <a:endParaRPr lang="en-US"/>
        </a:p>
      </dgm:t>
    </dgm:pt>
    <dgm:pt modelId="{2D17573D-7ACC-BB44-9073-55022998936C}" type="pres">
      <dgm:prSet presAssocID="{C415D7EF-5880-8243-A837-FE463D8384CE}" presName="sibTrans" presStyleLbl="bgSibTrans2D1" presStyleIdx="0" presStyleCnt="5"/>
      <dgm:spPr/>
      <dgm:t>
        <a:bodyPr/>
        <a:lstStyle/>
        <a:p>
          <a:endParaRPr lang="en-US"/>
        </a:p>
      </dgm:t>
    </dgm:pt>
    <dgm:pt modelId="{0E1110B3-0E0C-394F-ABAC-DD4A93EA9262}" type="pres">
      <dgm:prSet presAssocID="{DDC234C1-B6FB-4C48-8620-9C9C968115E9}" presName="compNode" presStyleCnt="0"/>
      <dgm:spPr/>
    </dgm:pt>
    <dgm:pt modelId="{A53ABB92-5818-2C48-895B-500D428EFEEC}" type="pres">
      <dgm:prSet presAssocID="{DDC234C1-B6FB-4C48-8620-9C9C968115E9}" presName="dummyConnPt" presStyleCnt="0"/>
      <dgm:spPr/>
    </dgm:pt>
    <dgm:pt modelId="{92950862-5200-6C45-8C69-D1C5D9BFA736}" type="pres">
      <dgm:prSet presAssocID="{DDC234C1-B6FB-4C48-8620-9C9C968115E9}" presName="node" presStyleLbl="node1" presStyleIdx="1" presStyleCnt="6">
        <dgm:presLayoutVars>
          <dgm:bulletEnabled val="1"/>
        </dgm:presLayoutVars>
      </dgm:prSet>
      <dgm:spPr/>
      <dgm:t>
        <a:bodyPr/>
        <a:lstStyle/>
        <a:p>
          <a:endParaRPr lang="en-US"/>
        </a:p>
      </dgm:t>
    </dgm:pt>
    <dgm:pt modelId="{4D2404F7-C043-1F43-A850-7696C06410C9}" type="pres">
      <dgm:prSet presAssocID="{E1999C17-365D-FD49-83AD-9F4B7FA85979}" presName="sibTrans" presStyleLbl="bgSibTrans2D1" presStyleIdx="1" presStyleCnt="5"/>
      <dgm:spPr/>
      <dgm:t>
        <a:bodyPr/>
        <a:lstStyle/>
        <a:p>
          <a:endParaRPr lang="en-US"/>
        </a:p>
      </dgm:t>
    </dgm:pt>
    <dgm:pt modelId="{A3665225-C957-AB4E-B3B3-04795086E31F}" type="pres">
      <dgm:prSet presAssocID="{E4FE43E0-63FF-9445-BE27-81AEB86689B4}" presName="compNode" presStyleCnt="0"/>
      <dgm:spPr/>
    </dgm:pt>
    <dgm:pt modelId="{94E68CD6-B353-834F-8737-128A7D7382F0}" type="pres">
      <dgm:prSet presAssocID="{E4FE43E0-63FF-9445-BE27-81AEB86689B4}" presName="dummyConnPt" presStyleCnt="0"/>
      <dgm:spPr/>
    </dgm:pt>
    <dgm:pt modelId="{08B8E968-D043-2A4A-9F23-A995EA6C04B6}" type="pres">
      <dgm:prSet presAssocID="{E4FE43E0-63FF-9445-BE27-81AEB86689B4}" presName="node" presStyleLbl="node1" presStyleIdx="2" presStyleCnt="6">
        <dgm:presLayoutVars>
          <dgm:bulletEnabled val="1"/>
        </dgm:presLayoutVars>
      </dgm:prSet>
      <dgm:spPr/>
      <dgm:t>
        <a:bodyPr/>
        <a:lstStyle/>
        <a:p>
          <a:endParaRPr lang="en-US"/>
        </a:p>
      </dgm:t>
    </dgm:pt>
    <dgm:pt modelId="{D643CE4E-E530-9342-9685-CB02A57DD750}" type="pres">
      <dgm:prSet presAssocID="{2D313D61-DC8F-F346-A65A-04D62392047B}" presName="sibTrans" presStyleLbl="bgSibTrans2D1" presStyleIdx="2" presStyleCnt="5"/>
      <dgm:spPr/>
      <dgm:t>
        <a:bodyPr/>
        <a:lstStyle/>
        <a:p>
          <a:endParaRPr lang="en-US"/>
        </a:p>
      </dgm:t>
    </dgm:pt>
    <dgm:pt modelId="{7015AE30-D09A-5B48-B929-40EFB7C4686F}" type="pres">
      <dgm:prSet presAssocID="{344A9E29-547A-E444-82CC-6985DDBFBE0A}" presName="compNode" presStyleCnt="0"/>
      <dgm:spPr/>
    </dgm:pt>
    <dgm:pt modelId="{B9FEAA3E-2F85-E142-853D-DE264A8A32BD}" type="pres">
      <dgm:prSet presAssocID="{344A9E29-547A-E444-82CC-6985DDBFBE0A}" presName="dummyConnPt" presStyleCnt="0"/>
      <dgm:spPr/>
    </dgm:pt>
    <dgm:pt modelId="{AA093B9A-6538-6942-A7E0-0DF85FCF2763}" type="pres">
      <dgm:prSet presAssocID="{344A9E29-547A-E444-82CC-6985DDBFBE0A}" presName="node" presStyleLbl="node1" presStyleIdx="3" presStyleCnt="6">
        <dgm:presLayoutVars>
          <dgm:bulletEnabled val="1"/>
        </dgm:presLayoutVars>
      </dgm:prSet>
      <dgm:spPr/>
      <dgm:t>
        <a:bodyPr/>
        <a:lstStyle/>
        <a:p>
          <a:endParaRPr lang="en-US"/>
        </a:p>
      </dgm:t>
    </dgm:pt>
    <dgm:pt modelId="{FEC11408-FF1C-CA4C-8AFD-D46A3CF61CBF}" type="pres">
      <dgm:prSet presAssocID="{72619468-7534-BD40-BDDB-C17E25EF9E85}" presName="sibTrans" presStyleLbl="bgSibTrans2D1" presStyleIdx="3" presStyleCnt="5"/>
      <dgm:spPr/>
      <dgm:t>
        <a:bodyPr/>
        <a:lstStyle/>
        <a:p>
          <a:endParaRPr lang="en-US"/>
        </a:p>
      </dgm:t>
    </dgm:pt>
    <dgm:pt modelId="{9869CE0E-4D69-B645-8866-602F5FDB35CD}" type="pres">
      <dgm:prSet presAssocID="{BD43E75A-295C-2E4C-BD5C-30F4540B5CD3}" presName="compNode" presStyleCnt="0"/>
      <dgm:spPr/>
    </dgm:pt>
    <dgm:pt modelId="{9900660E-1EDC-3F4F-AEC1-2CD49AE5C162}" type="pres">
      <dgm:prSet presAssocID="{BD43E75A-295C-2E4C-BD5C-30F4540B5CD3}" presName="dummyConnPt" presStyleCnt="0"/>
      <dgm:spPr/>
    </dgm:pt>
    <dgm:pt modelId="{10D7F979-8EBF-4D41-8C9F-35C26C83535B}" type="pres">
      <dgm:prSet presAssocID="{BD43E75A-295C-2E4C-BD5C-30F4540B5CD3}" presName="node" presStyleLbl="node1" presStyleIdx="4" presStyleCnt="6">
        <dgm:presLayoutVars>
          <dgm:bulletEnabled val="1"/>
        </dgm:presLayoutVars>
      </dgm:prSet>
      <dgm:spPr/>
      <dgm:t>
        <a:bodyPr/>
        <a:lstStyle/>
        <a:p>
          <a:endParaRPr lang="en-US"/>
        </a:p>
      </dgm:t>
    </dgm:pt>
    <dgm:pt modelId="{EC505D46-4F46-8A47-BB54-15A3D28DA180}" type="pres">
      <dgm:prSet presAssocID="{4F908D0C-1880-6946-B09D-00AFD6D97FD8}" presName="sibTrans" presStyleLbl="bgSibTrans2D1" presStyleIdx="4" presStyleCnt="5"/>
      <dgm:spPr/>
      <dgm:t>
        <a:bodyPr/>
        <a:lstStyle/>
        <a:p>
          <a:endParaRPr lang="en-US"/>
        </a:p>
      </dgm:t>
    </dgm:pt>
    <dgm:pt modelId="{1A3FC78F-15A0-024F-9C6B-942533B084E5}" type="pres">
      <dgm:prSet presAssocID="{0B34292E-3F5A-DF49-AB01-125E0227620F}" presName="compNode" presStyleCnt="0"/>
      <dgm:spPr/>
    </dgm:pt>
    <dgm:pt modelId="{8A35B56B-D6AC-6B49-949E-2F523F4DD7CC}" type="pres">
      <dgm:prSet presAssocID="{0B34292E-3F5A-DF49-AB01-125E0227620F}" presName="dummyConnPt" presStyleCnt="0"/>
      <dgm:spPr/>
    </dgm:pt>
    <dgm:pt modelId="{525DC54E-6DDC-4B4F-97E2-F11FB388EF71}" type="pres">
      <dgm:prSet presAssocID="{0B34292E-3F5A-DF49-AB01-125E0227620F}" presName="node" presStyleLbl="node1" presStyleIdx="5" presStyleCnt="6">
        <dgm:presLayoutVars>
          <dgm:bulletEnabled val="1"/>
        </dgm:presLayoutVars>
      </dgm:prSet>
      <dgm:spPr/>
      <dgm:t>
        <a:bodyPr/>
        <a:lstStyle/>
        <a:p>
          <a:endParaRPr lang="en-US"/>
        </a:p>
      </dgm:t>
    </dgm:pt>
  </dgm:ptLst>
  <dgm:cxnLst>
    <dgm:cxn modelId="{11197F55-CC97-974F-9220-352368D5C1B9}" srcId="{79EEE31A-E67A-8440-82E2-D1A5F56E8875}" destId="{BD43E75A-295C-2E4C-BD5C-30F4540B5CD3}" srcOrd="4" destOrd="0" parTransId="{9D4F9194-4380-BB4C-994F-BFB4EA35B03D}" sibTransId="{4F908D0C-1880-6946-B09D-00AFD6D97FD8}"/>
    <dgm:cxn modelId="{CC32ED31-6FA0-4846-8884-80A50E36AC34}" type="presOf" srcId="{4F908D0C-1880-6946-B09D-00AFD6D97FD8}" destId="{EC505D46-4F46-8A47-BB54-15A3D28DA180}" srcOrd="0" destOrd="0" presId="urn:microsoft.com/office/officeart/2005/8/layout/bProcess4"/>
    <dgm:cxn modelId="{28B31EDE-9175-9E45-9EF6-9B14CC093EE6}" type="presOf" srcId="{E4FE43E0-63FF-9445-BE27-81AEB86689B4}" destId="{08B8E968-D043-2A4A-9F23-A995EA6C04B6}" srcOrd="0" destOrd="0" presId="urn:microsoft.com/office/officeart/2005/8/layout/bProcess4"/>
    <dgm:cxn modelId="{29E1EB6D-E8C4-ED4B-B214-1D351E5917B3}" type="presOf" srcId="{2D313D61-DC8F-F346-A65A-04D62392047B}" destId="{D643CE4E-E530-9342-9685-CB02A57DD750}" srcOrd="0" destOrd="0" presId="urn:microsoft.com/office/officeart/2005/8/layout/bProcess4"/>
    <dgm:cxn modelId="{303F6A68-F3BC-6D4A-AEB7-9C581180F770}" type="presOf" srcId="{BD43E75A-295C-2E4C-BD5C-30F4540B5CD3}" destId="{10D7F979-8EBF-4D41-8C9F-35C26C83535B}" srcOrd="0" destOrd="0" presId="urn:microsoft.com/office/officeart/2005/8/layout/bProcess4"/>
    <dgm:cxn modelId="{FCC42F40-4625-6A49-A13C-5DF0A24BB2E3}" srcId="{79EEE31A-E67A-8440-82E2-D1A5F56E8875}" destId="{E4FE43E0-63FF-9445-BE27-81AEB86689B4}" srcOrd="2" destOrd="0" parTransId="{B8CB3F97-F491-7845-8AAE-7C03763DD374}" sibTransId="{2D313D61-DC8F-F346-A65A-04D62392047B}"/>
    <dgm:cxn modelId="{E42EB39A-340C-F448-AA18-9026627E35C2}" type="presOf" srcId="{2BF8596B-F737-F04D-9282-AD3374528F9C}" destId="{1AD4BB02-0C09-224F-8548-79447B50FC83}" srcOrd="0" destOrd="0" presId="urn:microsoft.com/office/officeart/2005/8/layout/bProcess4"/>
    <dgm:cxn modelId="{ED1896CA-7463-D64C-9270-BBAB7308CC70}" srcId="{79EEE31A-E67A-8440-82E2-D1A5F56E8875}" destId="{0B34292E-3F5A-DF49-AB01-125E0227620F}" srcOrd="5" destOrd="0" parTransId="{F12AF7CB-47FE-A041-9969-791CB4E155AE}" sibTransId="{B0F764DB-B58C-E047-9269-BA22BCE8E0B0}"/>
    <dgm:cxn modelId="{216CDDE5-745B-1440-8FA8-A72698FDD14C}" srcId="{79EEE31A-E67A-8440-82E2-D1A5F56E8875}" destId="{DDC234C1-B6FB-4C48-8620-9C9C968115E9}" srcOrd="1" destOrd="0" parTransId="{8320A488-D738-6B49-BDA8-FC75C4A18D49}" sibTransId="{E1999C17-365D-FD49-83AD-9F4B7FA85979}"/>
    <dgm:cxn modelId="{7605FF84-1386-D342-8D27-122A026283B5}" type="presOf" srcId="{344A9E29-547A-E444-82CC-6985DDBFBE0A}" destId="{AA093B9A-6538-6942-A7E0-0DF85FCF2763}" srcOrd="0" destOrd="0" presId="urn:microsoft.com/office/officeart/2005/8/layout/bProcess4"/>
    <dgm:cxn modelId="{54124518-010C-8D44-86DD-CDB5ACA1812D}" type="presOf" srcId="{DDC234C1-B6FB-4C48-8620-9C9C968115E9}" destId="{92950862-5200-6C45-8C69-D1C5D9BFA736}" srcOrd="0" destOrd="0" presId="urn:microsoft.com/office/officeart/2005/8/layout/bProcess4"/>
    <dgm:cxn modelId="{D4D54DDC-1164-2C44-A7C5-D265A6272B77}" type="presOf" srcId="{72619468-7534-BD40-BDDB-C17E25EF9E85}" destId="{FEC11408-FF1C-CA4C-8AFD-D46A3CF61CBF}" srcOrd="0" destOrd="0" presId="urn:microsoft.com/office/officeart/2005/8/layout/bProcess4"/>
    <dgm:cxn modelId="{0E3B2B6A-9B22-6242-9C21-37485364D9FE}" srcId="{79EEE31A-E67A-8440-82E2-D1A5F56E8875}" destId="{2BF8596B-F737-F04D-9282-AD3374528F9C}" srcOrd="0" destOrd="0" parTransId="{CCFB33AC-9321-F74A-8E4E-956D50B2C610}" sibTransId="{C415D7EF-5880-8243-A837-FE463D8384CE}"/>
    <dgm:cxn modelId="{8F8D43BD-5DAB-5E45-A691-F4ECA11644EA}" srcId="{79EEE31A-E67A-8440-82E2-D1A5F56E8875}" destId="{344A9E29-547A-E444-82CC-6985DDBFBE0A}" srcOrd="3" destOrd="0" parTransId="{E9ACC9E9-D9E7-0B4B-888E-8184B989626D}" sibTransId="{72619468-7534-BD40-BDDB-C17E25EF9E85}"/>
    <dgm:cxn modelId="{F91459C8-37FC-0149-AB9B-4E8ABF3E7F6F}" type="presOf" srcId="{79EEE31A-E67A-8440-82E2-D1A5F56E8875}" destId="{230438A7-7DF4-F64D-B95C-267260991FEF}" srcOrd="0" destOrd="0" presId="urn:microsoft.com/office/officeart/2005/8/layout/bProcess4"/>
    <dgm:cxn modelId="{EB82C676-7FE5-754F-93C3-F4C429836F44}" type="presOf" srcId="{E1999C17-365D-FD49-83AD-9F4B7FA85979}" destId="{4D2404F7-C043-1F43-A850-7696C06410C9}" srcOrd="0" destOrd="0" presId="urn:microsoft.com/office/officeart/2005/8/layout/bProcess4"/>
    <dgm:cxn modelId="{CAA2C502-1638-D44E-8B6D-7982264382AD}" type="presOf" srcId="{0B34292E-3F5A-DF49-AB01-125E0227620F}" destId="{525DC54E-6DDC-4B4F-97E2-F11FB388EF71}" srcOrd="0" destOrd="0" presId="urn:microsoft.com/office/officeart/2005/8/layout/bProcess4"/>
    <dgm:cxn modelId="{768FF641-7619-5D43-B91D-2FE46F8FABAA}" type="presOf" srcId="{C415D7EF-5880-8243-A837-FE463D8384CE}" destId="{2D17573D-7ACC-BB44-9073-55022998936C}" srcOrd="0" destOrd="0" presId="urn:microsoft.com/office/officeart/2005/8/layout/bProcess4"/>
    <dgm:cxn modelId="{A6FF62D8-14C9-324E-99AC-E3BD0BB599B7}" type="presParOf" srcId="{230438A7-7DF4-F64D-B95C-267260991FEF}" destId="{9F7E589E-ED26-8748-A885-F0BC3D5E0155}" srcOrd="0" destOrd="0" presId="urn:microsoft.com/office/officeart/2005/8/layout/bProcess4"/>
    <dgm:cxn modelId="{5B2E2078-7270-3741-A64B-E5F88F3C8787}" type="presParOf" srcId="{9F7E589E-ED26-8748-A885-F0BC3D5E0155}" destId="{7CFCF295-D913-894C-B505-1ABFB6701604}" srcOrd="0" destOrd="0" presId="urn:microsoft.com/office/officeart/2005/8/layout/bProcess4"/>
    <dgm:cxn modelId="{8B91207B-0FFC-FC41-AA79-26557CA5ADB7}" type="presParOf" srcId="{9F7E589E-ED26-8748-A885-F0BC3D5E0155}" destId="{1AD4BB02-0C09-224F-8548-79447B50FC83}" srcOrd="1" destOrd="0" presId="urn:microsoft.com/office/officeart/2005/8/layout/bProcess4"/>
    <dgm:cxn modelId="{EDE8FCD7-BE9A-7141-ACDD-D94C55CA0277}" type="presParOf" srcId="{230438A7-7DF4-F64D-B95C-267260991FEF}" destId="{2D17573D-7ACC-BB44-9073-55022998936C}" srcOrd="1" destOrd="0" presId="urn:microsoft.com/office/officeart/2005/8/layout/bProcess4"/>
    <dgm:cxn modelId="{050D6FFE-2064-614D-8301-BCD80FAA1C62}" type="presParOf" srcId="{230438A7-7DF4-F64D-B95C-267260991FEF}" destId="{0E1110B3-0E0C-394F-ABAC-DD4A93EA9262}" srcOrd="2" destOrd="0" presId="urn:microsoft.com/office/officeart/2005/8/layout/bProcess4"/>
    <dgm:cxn modelId="{598FA964-FDBE-344C-BFCD-5849C139ADCE}" type="presParOf" srcId="{0E1110B3-0E0C-394F-ABAC-DD4A93EA9262}" destId="{A53ABB92-5818-2C48-895B-500D428EFEEC}" srcOrd="0" destOrd="0" presId="urn:microsoft.com/office/officeart/2005/8/layout/bProcess4"/>
    <dgm:cxn modelId="{00970C44-6215-AB42-A085-555145A2520E}" type="presParOf" srcId="{0E1110B3-0E0C-394F-ABAC-DD4A93EA9262}" destId="{92950862-5200-6C45-8C69-D1C5D9BFA736}" srcOrd="1" destOrd="0" presId="urn:microsoft.com/office/officeart/2005/8/layout/bProcess4"/>
    <dgm:cxn modelId="{8A128923-3E31-C24E-AC32-E9B4684ACD9C}" type="presParOf" srcId="{230438A7-7DF4-F64D-B95C-267260991FEF}" destId="{4D2404F7-C043-1F43-A850-7696C06410C9}" srcOrd="3" destOrd="0" presId="urn:microsoft.com/office/officeart/2005/8/layout/bProcess4"/>
    <dgm:cxn modelId="{27F6A2C9-B985-4E42-A628-3AC503207A07}" type="presParOf" srcId="{230438A7-7DF4-F64D-B95C-267260991FEF}" destId="{A3665225-C957-AB4E-B3B3-04795086E31F}" srcOrd="4" destOrd="0" presId="urn:microsoft.com/office/officeart/2005/8/layout/bProcess4"/>
    <dgm:cxn modelId="{948B017F-1C65-C745-9BBB-1A5A3A46797B}" type="presParOf" srcId="{A3665225-C957-AB4E-B3B3-04795086E31F}" destId="{94E68CD6-B353-834F-8737-128A7D7382F0}" srcOrd="0" destOrd="0" presId="urn:microsoft.com/office/officeart/2005/8/layout/bProcess4"/>
    <dgm:cxn modelId="{59170E15-0F66-134A-AD39-93286598FA23}" type="presParOf" srcId="{A3665225-C957-AB4E-B3B3-04795086E31F}" destId="{08B8E968-D043-2A4A-9F23-A995EA6C04B6}" srcOrd="1" destOrd="0" presId="urn:microsoft.com/office/officeart/2005/8/layout/bProcess4"/>
    <dgm:cxn modelId="{C4276C18-37F7-9545-A9A9-B2B625925E22}" type="presParOf" srcId="{230438A7-7DF4-F64D-B95C-267260991FEF}" destId="{D643CE4E-E530-9342-9685-CB02A57DD750}" srcOrd="5" destOrd="0" presId="urn:microsoft.com/office/officeart/2005/8/layout/bProcess4"/>
    <dgm:cxn modelId="{AE415B57-39C9-8149-92CC-1A5BDFC60FE2}" type="presParOf" srcId="{230438A7-7DF4-F64D-B95C-267260991FEF}" destId="{7015AE30-D09A-5B48-B929-40EFB7C4686F}" srcOrd="6" destOrd="0" presId="urn:microsoft.com/office/officeart/2005/8/layout/bProcess4"/>
    <dgm:cxn modelId="{3A127EA0-52F2-2649-A538-E18BEB57656C}" type="presParOf" srcId="{7015AE30-D09A-5B48-B929-40EFB7C4686F}" destId="{B9FEAA3E-2F85-E142-853D-DE264A8A32BD}" srcOrd="0" destOrd="0" presId="urn:microsoft.com/office/officeart/2005/8/layout/bProcess4"/>
    <dgm:cxn modelId="{E8DBCA76-648B-2C40-A95D-176DE7A87D00}" type="presParOf" srcId="{7015AE30-D09A-5B48-B929-40EFB7C4686F}" destId="{AA093B9A-6538-6942-A7E0-0DF85FCF2763}" srcOrd="1" destOrd="0" presId="urn:microsoft.com/office/officeart/2005/8/layout/bProcess4"/>
    <dgm:cxn modelId="{724675F6-056B-B848-82D8-A3DC52F580D3}" type="presParOf" srcId="{230438A7-7DF4-F64D-B95C-267260991FEF}" destId="{FEC11408-FF1C-CA4C-8AFD-D46A3CF61CBF}" srcOrd="7" destOrd="0" presId="urn:microsoft.com/office/officeart/2005/8/layout/bProcess4"/>
    <dgm:cxn modelId="{B412EFCC-D8B1-B742-907C-7B9C8340A137}" type="presParOf" srcId="{230438A7-7DF4-F64D-B95C-267260991FEF}" destId="{9869CE0E-4D69-B645-8866-602F5FDB35CD}" srcOrd="8" destOrd="0" presId="urn:microsoft.com/office/officeart/2005/8/layout/bProcess4"/>
    <dgm:cxn modelId="{D2155EC5-0437-F74E-8D7B-8F1203166DD2}" type="presParOf" srcId="{9869CE0E-4D69-B645-8866-602F5FDB35CD}" destId="{9900660E-1EDC-3F4F-AEC1-2CD49AE5C162}" srcOrd="0" destOrd="0" presId="urn:microsoft.com/office/officeart/2005/8/layout/bProcess4"/>
    <dgm:cxn modelId="{89C4FC7E-0ACD-3743-B58C-E5488993B0F8}" type="presParOf" srcId="{9869CE0E-4D69-B645-8866-602F5FDB35CD}" destId="{10D7F979-8EBF-4D41-8C9F-35C26C83535B}" srcOrd="1" destOrd="0" presId="urn:microsoft.com/office/officeart/2005/8/layout/bProcess4"/>
    <dgm:cxn modelId="{B523E09C-8557-CB47-917A-E4F92204DDB7}" type="presParOf" srcId="{230438A7-7DF4-F64D-B95C-267260991FEF}" destId="{EC505D46-4F46-8A47-BB54-15A3D28DA180}" srcOrd="9" destOrd="0" presId="urn:microsoft.com/office/officeart/2005/8/layout/bProcess4"/>
    <dgm:cxn modelId="{93603632-41BA-0641-9D1F-E905A7CC4825}" type="presParOf" srcId="{230438A7-7DF4-F64D-B95C-267260991FEF}" destId="{1A3FC78F-15A0-024F-9C6B-942533B084E5}" srcOrd="10" destOrd="0" presId="urn:microsoft.com/office/officeart/2005/8/layout/bProcess4"/>
    <dgm:cxn modelId="{B0322E3D-C487-1448-8E29-323B77EEA80A}" type="presParOf" srcId="{1A3FC78F-15A0-024F-9C6B-942533B084E5}" destId="{8A35B56B-D6AC-6B49-949E-2F523F4DD7CC}" srcOrd="0" destOrd="0" presId="urn:microsoft.com/office/officeart/2005/8/layout/bProcess4"/>
    <dgm:cxn modelId="{5F9BE8F6-1118-6A40-83FE-E034DA05F147}" type="presParOf" srcId="{1A3FC78F-15A0-024F-9C6B-942533B084E5}" destId="{525DC54E-6DDC-4B4F-97E2-F11FB388EF71}" srcOrd="1" destOrd="0" presId="urn:microsoft.com/office/officeart/2005/8/layout/bProcess4"/>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6BC5109-F798-7F4A-A4F5-6F98DC3A0C37}" type="doc">
      <dgm:prSet loTypeId="urn:microsoft.com/office/officeart/2005/8/layout/venn1" loCatId="relationship" qsTypeId="urn:microsoft.com/office/officeart/2005/8/quickstyle/simple4" qsCatId="simple" csTypeId="urn:microsoft.com/office/officeart/2005/8/colors/accent1_2" csCatId="accent1" phldr="1"/>
      <dgm:spPr/>
      <dgm:t>
        <a:bodyPr/>
        <a:lstStyle/>
        <a:p>
          <a:endParaRPr lang="en-US"/>
        </a:p>
      </dgm:t>
    </dgm:pt>
    <dgm:pt modelId="{406430D1-3460-7A42-A738-A675A7F8E210}">
      <dgm:prSet custT="1"/>
      <dgm:spPr/>
      <dgm:t>
        <a:bodyPr/>
        <a:lstStyle/>
        <a:p>
          <a:pPr rtl="0"/>
          <a:r>
            <a:rPr lang="en-US" sz="1600" dirty="0" smtClean="0">
              <a:solidFill>
                <a:srgbClr val="0000CC"/>
              </a:solidFill>
            </a:rPr>
            <a:t>Thread in multithreaded processors may or may not be the same as the concept of software threads in a multiprogrammed operating system</a:t>
          </a:r>
          <a:endParaRPr lang="en-US" sz="1600" dirty="0">
            <a:solidFill>
              <a:srgbClr val="0000CC"/>
            </a:solidFill>
          </a:endParaRPr>
        </a:p>
      </dgm:t>
    </dgm:pt>
    <dgm:pt modelId="{005C269E-4F4E-264A-A7CD-256A920D61FA}" type="parTrans" cxnId="{3B7A96F7-F603-2C4B-8518-01F511DED89D}">
      <dgm:prSet/>
      <dgm:spPr/>
      <dgm:t>
        <a:bodyPr/>
        <a:lstStyle/>
        <a:p>
          <a:endParaRPr lang="en-US"/>
        </a:p>
      </dgm:t>
    </dgm:pt>
    <dgm:pt modelId="{AB4B590C-FB84-0B4A-80C1-335639057AA9}" type="sibTrans" cxnId="{3B7A96F7-F603-2C4B-8518-01F511DED89D}">
      <dgm:prSet/>
      <dgm:spPr/>
      <dgm:t>
        <a:bodyPr/>
        <a:lstStyle/>
        <a:p>
          <a:endParaRPr lang="en-US"/>
        </a:p>
      </dgm:t>
    </dgm:pt>
    <dgm:pt modelId="{6CA3169C-750F-6545-B50C-BD90BDA35B85}">
      <dgm:prSet custT="1"/>
      <dgm:spPr>
        <a:solidFill>
          <a:srgbClr val="99FF66"/>
        </a:solidFill>
      </dgm:spPr>
      <dgm:t>
        <a:bodyPr/>
        <a:lstStyle/>
        <a:p>
          <a:pPr rtl="0"/>
          <a:r>
            <a:rPr lang="en-GB" sz="1600" b="1" dirty="0" smtClean="0">
              <a:solidFill>
                <a:srgbClr val="0000CC"/>
              </a:solidFill>
            </a:rPr>
            <a:t>Thread</a:t>
          </a:r>
          <a:r>
            <a:rPr lang="en-GB" sz="1600" dirty="0" smtClean="0">
              <a:solidFill>
                <a:srgbClr val="0000CC"/>
              </a:solidFill>
            </a:rPr>
            <a:t> is concerned with scheduling and execution, whereas a </a:t>
          </a:r>
          <a:r>
            <a:rPr lang="en-GB" sz="1600" b="1" dirty="0" smtClean="0">
              <a:solidFill>
                <a:srgbClr val="0000CC"/>
              </a:solidFill>
            </a:rPr>
            <a:t>process</a:t>
          </a:r>
          <a:r>
            <a:rPr lang="en-GB" sz="1600" dirty="0" smtClean="0">
              <a:solidFill>
                <a:srgbClr val="0000CC"/>
              </a:solidFill>
            </a:rPr>
            <a:t> is concerned with both scheduling/execution and resource and resource ownership</a:t>
          </a:r>
          <a:endParaRPr lang="en-GB" sz="1600" dirty="0">
            <a:solidFill>
              <a:srgbClr val="0000CC"/>
            </a:solidFill>
          </a:endParaRPr>
        </a:p>
      </dgm:t>
    </dgm:pt>
    <dgm:pt modelId="{A3157F6D-C4E5-1641-8728-3FD3CCB9D50D}" type="parTrans" cxnId="{AE3C23A9-C0B2-8248-8E82-A55573C0E6EF}">
      <dgm:prSet/>
      <dgm:spPr/>
      <dgm:t>
        <a:bodyPr/>
        <a:lstStyle/>
        <a:p>
          <a:endParaRPr lang="en-US"/>
        </a:p>
      </dgm:t>
    </dgm:pt>
    <dgm:pt modelId="{2313422C-B853-CB41-8F38-0FAB40F37AFF}" type="sibTrans" cxnId="{AE3C23A9-C0B2-8248-8E82-A55573C0E6EF}">
      <dgm:prSet/>
      <dgm:spPr/>
      <dgm:t>
        <a:bodyPr/>
        <a:lstStyle/>
        <a:p>
          <a:endParaRPr lang="en-US"/>
        </a:p>
      </dgm:t>
    </dgm:pt>
    <dgm:pt modelId="{4A84CFBD-E4A5-0C40-884C-81D7792A4689}">
      <dgm:prSet custT="1"/>
      <dgm:spPr/>
      <dgm:t>
        <a:bodyPr/>
        <a:lstStyle/>
        <a:p>
          <a:pPr rtl="0"/>
          <a:r>
            <a:rPr lang="en-US" sz="2000" b="1" dirty="0" smtClean="0">
              <a:solidFill>
                <a:srgbClr val="FF0000"/>
              </a:solidFill>
            </a:rPr>
            <a:t>Process: </a:t>
          </a:r>
          <a:endParaRPr lang="en-US" sz="2000" b="1" dirty="0">
            <a:solidFill>
              <a:srgbClr val="FF0000"/>
            </a:solidFill>
          </a:endParaRPr>
        </a:p>
      </dgm:t>
    </dgm:pt>
    <dgm:pt modelId="{4AF7DD68-6939-7E4E-A17C-2A8093F00524}" type="parTrans" cxnId="{2D56BF75-F614-DB48-ADCB-A0B3FC3E942C}">
      <dgm:prSet/>
      <dgm:spPr/>
      <dgm:t>
        <a:bodyPr/>
        <a:lstStyle/>
        <a:p>
          <a:endParaRPr lang="en-US"/>
        </a:p>
      </dgm:t>
    </dgm:pt>
    <dgm:pt modelId="{9E47A2E4-34EA-0545-99F6-FDA23C87B707}" type="sibTrans" cxnId="{2D56BF75-F614-DB48-ADCB-A0B3FC3E942C}">
      <dgm:prSet/>
      <dgm:spPr/>
      <dgm:t>
        <a:bodyPr/>
        <a:lstStyle/>
        <a:p>
          <a:endParaRPr lang="en-US"/>
        </a:p>
      </dgm:t>
    </dgm:pt>
    <dgm:pt modelId="{0FA81A88-FB3F-4E40-B8F8-D9C738822C59}">
      <dgm:prSet custT="1"/>
      <dgm:spPr/>
      <dgm:t>
        <a:bodyPr/>
        <a:lstStyle/>
        <a:p>
          <a:pPr rtl="0"/>
          <a:r>
            <a:rPr lang="en-US" sz="1400" dirty="0" smtClean="0">
              <a:solidFill>
                <a:srgbClr val="FF0000"/>
              </a:solidFill>
            </a:rPr>
            <a:t>An instance of program running on computer</a:t>
          </a:r>
          <a:endParaRPr lang="en-US" sz="1400" dirty="0">
            <a:solidFill>
              <a:srgbClr val="FF0000"/>
            </a:solidFill>
          </a:endParaRPr>
        </a:p>
      </dgm:t>
    </dgm:pt>
    <dgm:pt modelId="{91D8EC8B-A3A1-BD43-88E2-5987D9B70F2E}" type="parTrans" cxnId="{C41B9806-76C5-5A42-9ABA-9A62FAE7318A}">
      <dgm:prSet/>
      <dgm:spPr/>
      <dgm:t>
        <a:bodyPr/>
        <a:lstStyle/>
        <a:p>
          <a:endParaRPr lang="en-US"/>
        </a:p>
      </dgm:t>
    </dgm:pt>
    <dgm:pt modelId="{0A8D2C92-3E89-5A4B-BEDE-EB30CF8EBE9B}" type="sibTrans" cxnId="{C41B9806-76C5-5A42-9ABA-9A62FAE7318A}">
      <dgm:prSet/>
      <dgm:spPr/>
      <dgm:t>
        <a:bodyPr/>
        <a:lstStyle/>
        <a:p>
          <a:endParaRPr lang="en-US"/>
        </a:p>
      </dgm:t>
    </dgm:pt>
    <dgm:pt modelId="{0CCABC8D-EE78-F848-B302-656B3DA48823}">
      <dgm:prSet custT="1"/>
      <dgm:spPr/>
      <dgm:t>
        <a:bodyPr/>
        <a:lstStyle/>
        <a:p>
          <a:pPr rtl="0"/>
          <a:r>
            <a:rPr lang="en-GB" sz="1400" dirty="0" smtClean="0">
              <a:solidFill>
                <a:srgbClr val="FF0000"/>
              </a:solidFill>
            </a:rPr>
            <a:t>Two key characteristics:</a:t>
          </a:r>
          <a:endParaRPr lang="en-GB" sz="1400" dirty="0">
            <a:solidFill>
              <a:srgbClr val="FF0000"/>
            </a:solidFill>
          </a:endParaRPr>
        </a:p>
      </dgm:t>
    </dgm:pt>
    <dgm:pt modelId="{E9BD4C6A-32F8-5448-A91E-58546CCF2D0D}" type="parTrans" cxnId="{84459167-55FE-F14D-AC5D-BD3D674A4ABE}">
      <dgm:prSet/>
      <dgm:spPr/>
      <dgm:t>
        <a:bodyPr/>
        <a:lstStyle/>
        <a:p>
          <a:endParaRPr lang="en-US"/>
        </a:p>
      </dgm:t>
    </dgm:pt>
    <dgm:pt modelId="{B1B57F7B-D9EE-4949-9BC4-498731413EB0}" type="sibTrans" cxnId="{84459167-55FE-F14D-AC5D-BD3D674A4ABE}">
      <dgm:prSet/>
      <dgm:spPr/>
      <dgm:t>
        <a:bodyPr/>
        <a:lstStyle/>
        <a:p>
          <a:endParaRPr lang="en-US"/>
        </a:p>
      </dgm:t>
    </dgm:pt>
    <dgm:pt modelId="{9EFF2EB3-D786-1D46-887A-98985999292D}">
      <dgm:prSet custT="1"/>
      <dgm:spPr/>
      <dgm:t>
        <a:bodyPr/>
        <a:lstStyle/>
        <a:p>
          <a:pPr rtl="0"/>
          <a:r>
            <a:rPr lang="en-GB" sz="1400" dirty="0" smtClean="0">
              <a:solidFill>
                <a:srgbClr val="FF0000"/>
              </a:solidFill>
            </a:rPr>
            <a:t>Resource ownership</a:t>
          </a:r>
          <a:endParaRPr lang="en-GB" sz="1400" dirty="0">
            <a:solidFill>
              <a:srgbClr val="FF0000"/>
            </a:solidFill>
          </a:endParaRPr>
        </a:p>
      </dgm:t>
    </dgm:pt>
    <dgm:pt modelId="{5A569FB7-2882-3E4C-AAD8-C9ED5B924E1B}" type="parTrans" cxnId="{7EC14006-31F7-724D-8EE9-E24F1BC6CA9F}">
      <dgm:prSet/>
      <dgm:spPr/>
      <dgm:t>
        <a:bodyPr/>
        <a:lstStyle/>
        <a:p>
          <a:endParaRPr lang="en-US"/>
        </a:p>
      </dgm:t>
    </dgm:pt>
    <dgm:pt modelId="{48910CF2-8FB0-D749-A8DD-E766BC5B9DE1}" type="sibTrans" cxnId="{7EC14006-31F7-724D-8EE9-E24F1BC6CA9F}">
      <dgm:prSet/>
      <dgm:spPr/>
      <dgm:t>
        <a:bodyPr/>
        <a:lstStyle/>
        <a:p>
          <a:endParaRPr lang="en-US"/>
        </a:p>
      </dgm:t>
    </dgm:pt>
    <dgm:pt modelId="{F4C57902-D9B1-4749-BDB8-95E980AD9747}">
      <dgm:prSet custT="1"/>
      <dgm:spPr/>
      <dgm:t>
        <a:bodyPr/>
        <a:lstStyle/>
        <a:p>
          <a:pPr rtl="0"/>
          <a:r>
            <a:rPr lang="en-GB" sz="1400" dirty="0" smtClean="0">
              <a:solidFill>
                <a:srgbClr val="FF0000"/>
              </a:solidFill>
            </a:rPr>
            <a:t>Scheduling/execution</a:t>
          </a:r>
          <a:endParaRPr lang="en-GB" sz="1400" dirty="0">
            <a:solidFill>
              <a:srgbClr val="FF0000"/>
            </a:solidFill>
          </a:endParaRPr>
        </a:p>
      </dgm:t>
    </dgm:pt>
    <dgm:pt modelId="{A91AE92F-AB0D-DB47-8BE8-1196A1FE3C56}" type="parTrans" cxnId="{36551271-703D-C34C-A700-A4986B2B8E47}">
      <dgm:prSet/>
      <dgm:spPr/>
      <dgm:t>
        <a:bodyPr/>
        <a:lstStyle/>
        <a:p>
          <a:endParaRPr lang="en-US"/>
        </a:p>
      </dgm:t>
    </dgm:pt>
    <dgm:pt modelId="{DC89FB8D-4BAE-5940-954A-70EA6E03D194}" type="sibTrans" cxnId="{36551271-703D-C34C-A700-A4986B2B8E47}">
      <dgm:prSet/>
      <dgm:spPr/>
      <dgm:t>
        <a:bodyPr/>
        <a:lstStyle/>
        <a:p>
          <a:endParaRPr lang="en-US"/>
        </a:p>
      </dgm:t>
    </dgm:pt>
    <dgm:pt modelId="{F7B84DEF-8E82-8F4E-94F5-8B57C079C0D2}">
      <dgm:prSet custT="1"/>
      <dgm:spPr/>
      <dgm:t>
        <a:bodyPr/>
        <a:lstStyle/>
        <a:p>
          <a:pPr rtl="0"/>
          <a:r>
            <a:rPr lang="en-GB" sz="1800" b="1" dirty="0" smtClean="0">
              <a:solidFill>
                <a:srgbClr val="FF0000"/>
              </a:solidFill>
            </a:rPr>
            <a:t>Process switch</a:t>
          </a:r>
          <a:endParaRPr lang="en-GB" sz="1800" b="1" dirty="0">
            <a:solidFill>
              <a:srgbClr val="FF0000"/>
            </a:solidFill>
          </a:endParaRPr>
        </a:p>
      </dgm:t>
    </dgm:pt>
    <dgm:pt modelId="{0488F012-C41B-CE45-BD93-E99AEA21B6B5}" type="parTrans" cxnId="{71E60D73-494E-4D44-8E8E-E74503E56B91}">
      <dgm:prSet/>
      <dgm:spPr/>
      <dgm:t>
        <a:bodyPr/>
        <a:lstStyle/>
        <a:p>
          <a:endParaRPr lang="en-US"/>
        </a:p>
      </dgm:t>
    </dgm:pt>
    <dgm:pt modelId="{7698C4E5-0A5F-C44F-83EE-A1810D3B996E}" type="sibTrans" cxnId="{71E60D73-494E-4D44-8E8E-E74503E56B91}">
      <dgm:prSet/>
      <dgm:spPr/>
      <dgm:t>
        <a:bodyPr/>
        <a:lstStyle/>
        <a:p>
          <a:endParaRPr lang="en-US"/>
        </a:p>
      </dgm:t>
    </dgm:pt>
    <dgm:pt modelId="{6AEDE740-14C0-B145-900B-2A5A1D58662F}">
      <dgm:prSet custT="1"/>
      <dgm:spPr/>
      <dgm:t>
        <a:bodyPr/>
        <a:lstStyle/>
        <a:p>
          <a:pPr rtl="0"/>
          <a:r>
            <a:rPr lang="en-GB" sz="1400" dirty="0" smtClean="0">
              <a:solidFill>
                <a:srgbClr val="FF0000"/>
              </a:solidFill>
            </a:rPr>
            <a:t>Operation that switches the processor from one process to another </a:t>
          </a:r>
          <a:r>
            <a:rPr lang="en-US" sz="1400" dirty="0" smtClean="0">
              <a:solidFill>
                <a:srgbClr val="FF0000"/>
              </a:solidFill>
            </a:rPr>
            <a:t>by saving all the process control data, registers, and other information for the first and replacing them with the process information for the second</a:t>
          </a:r>
          <a:endParaRPr lang="en-GB" sz="1400" dirty="0">
            <a:solidFill>
              <a:srgbClr val="FF0000"/>
            </a:solidFill>
          </a:endParaRPr>
        </a:p>
      </dgm:t>
    </dgm:pt>
    <dgm:pt modelId="{3BE5351B-4249-CD45-B374-3479DE820905}" type="parTrans" cxnId="{E8C8FAD9-8078-3149-8796-4E62BF1E3B09}">
      <dgm:prSet/>
      <dgm:spPr/>
      <dgm:t>
        <a:bodyPr/>
        <a:lstStyle/>
        <a:p>
          <a:endParaRPr lang="en-US"/>
        </a:p>
      </dgm:t>
    </dgm:pt>
    <dgm:pt modelId="{CA9749C9-8A44-BF4B-BF06-347E5B1937E1}" type="sibTrans" cxnId="{E8C8FAD9-8078-3149-8796-4E62BF1E3B09}">
      <dgm:prSet/>
      <dgm:spPr/>
      <dgm:t>
        <a:bodyPr/>
        <a:lstStyle/>
        <a:p>
          <a:endParaRPr lang="en-US"/>
        </a:p>
      </dgm:t>
    </dgm:pt>
    <dgm:pt modelId="{8C95F624-596A-CB49-BF4A-E38929EFCE73}">
      <dgm:prSet custT="1"/>
      <dgm:spPr/>
      <dgm:t>
        <a:bodyPr/>
        <a:lstStyle/>
        <a:p>
          <a:pPr rtl="0"/>
          <a:r>
            <a:rPr lang="en-US" sz="2000" dirty="0" smtClean="0">
              <a:solidFill>
                <a:srgbClr val="003300"/>
              </a:solidFill>
            </a:rPr>
            <a:t>Thread: </a:t>
          </a:r>
          <a:endParaRPr lang="en-US" sz="2000" dirty="0">
            <a:solidFill>
              <a:srgbClr val="003300"/>
            </a:solidFill>
          </a:endParaRPr>
        </a:p>
      </dgm:t>
    </dgm:pt>
    <dgm:pt modelId="{3DE285F3-15DF-AE46-906E-D1DBDC9A0456}" type="parTrans" cxnId="{34FD660E-BA7B-CB47-811B-9DF65F14474A}">
      <dgm:prSet/>
      <dgm:spPr/>
      <dgm:t>
        <a:bodyPr/>
        <a:lstStyle/>
        <a:p>
          <a:endParaRPr lang="en-US"/>
        </a:p>
      </dgm:t>
    </dgm:pt>
    <dgm:pt modelId="{596CFA4C-AFE6-8042-BFA5-F1E372B96BEB}" type="sibTrans" cxnId="{34FD660E-BA7B-CB47-811B-9DF65F14474A}">
      <dgm:prSet/>
      <dgm:spPr/>
      <dgm:t>
        <a:bodyPr/>
        <a:lstStyle/>
        <a:p>
          <a:endParaRPr lang="en-US"/>
        </a:p>
      </dgm:t>
    </dgm:pt>
    <dgm:pt modelId="{41D5AE6F-D60A-E249-A9D9-53CD757D2E8B}">
      <dgm:prSet custT="1"/>
      <dgm:spPr/>
      <dgm:t>
        <a:bodyPr/>
        <a:lstStyle/>
        <a:p>
          <a:pPr rtl="0"/>
          <a:r>
            <a:rPr lang="en-GB" sz="1400" dirty="0" smtClean="0">
              <a:solidFill>
                <a:srgbClr val="003300"/>
              </a:solidFill>
            </a:rPr>
            <a:t>Dispatchable unit of work within a process</a:t>
          </a:r>
          <a:endParaRPr lang="en-GB" sz="1400" dirty="0">
            <a:solidFill>
              <a:srgbClr val="003300"/>
            </a:solidFill>
          </a:endParaRPr>
        </a:p>
      </dgm:t>
    </dgm:pt>
    <dgm:pt modelId="{827CAB66-A488-444F-8AA0-4FA212C0E26F}" type="parTrans" cxnId="{7B2F4AB2-6075-114C-9997-BFDA779B1BEC}">
      <dgm:prSet/>
      <dgm:spPr/>
      <dgm:t>
        <a:bodyPr/>
        <a:lstStyle/>
        <a:p>
          <a:endParaRPr lang="en-US"/>
        </a:p>
      </dgm:t>
    </dgm:pt>
    <dgm:pt modelId="{D598E112-8C84-DF4E-9F5C-2E8C5205C415}" type="sibTrans" cxnId="{7B2F4AB2-6075-114C-9997-BFDA779B1BEC}">
      <dgm:prSet/>
      <dgm:spPr/>
      <dgm:t>
        <a:bodyPr/>
        <a:lstStyle/>
        <a:p>
          <a:endParaRPr lang="en-US"/>
        </a:p>
      </dgm:t>
    </dgm:pt>
    <dgm:pt modelId="{E03480D1-B158-074B-9EC0-E42DA1DA5F0E}">
      <dgm:prSet custT="1"/>
      <dgm:spPr/>
      <dgm:t>
        <a:bodyPr/>
        <a:lstStyle/>
        <a:p>
          <a:pPr rtl="0"/>
          <a:r>
            <a:rPr lang="en-GB" sz="1400" dirty="0" smtClean="0">
              <a:solidFill>
                <a:srgbClr val="003300"/>
              </a:solidFill>
            </a:rPr>
            <a:t>Includes processor context (which includes the program counter and stack pointer) and data area for stack</a:t>
          </a:r>
          <a:endParaRPr lang="en-GB" sz="1400" dirty="0">
            <a:solidFill>
              <a:srgbClr val="003300"/>
            </a:solidFill>
          </a:endParaRPr>
        </a:p>
      </dgm:t>
    </dgm:pt>
    <dgm:pt modelId="{FE258033-775C-8048-A067-474A8D4C841A}" type="parTrans" cxnId="{ABCD2C15-D454-2842-9A5A-376A59971549}">
      <dgm:prSet/>
      <dgm:spPr/>
      <dgm:t>
        <a:bodyPr/>
        <a:lstStyle/>
        <a:p>
          <a:endParaRPr lang="en-US"/>
        </a:p>
      </dgm:t>
    </dgm:pt>
    <dgm:pt modelId="{1945740A-C72E-5744-84CD-D2E266EBB70D}" type="sibTrans" cxnId="{ABCD2C15-D454-2842-9A5A-376A59971549}">
      <dgm:prSet/>
      <dgm:spPr/>
      <dgm:t>
        <a:bodyPr/>
        <a:lstStyle/>
        <a:p>
          <a:endParaRPr lang="en-US"/>
        </a:p>
      </dgm:t>
    </dgm:pt>
    <dgm:pt modelId="{D2D106D5-7ED1-4A4E-9997-B08B475F63C4}">
      <dgm:prSet custT="1"/>
      <dgm:spPr/>
      <dgm:t>
        <a:bodyPr/>
        <a:lstStyle/>
        <a:p>
          <a:pPr rtl="0"/>
          <a:r>
            <a:rPr lang="en-US" sz="1400" dirty="0" smtClean="0">
              <a:solidFill>
                <a:srgbClr val="003300"/>
              </a:solidFill>
            </a:rPr>
            <a:t>Executes sequentially and is interruptible so that the processor can turn to another thread</a:t>
          </a:r>
          <a:endParaRPr lang="en-US" sz="1400" dirty="0">
            <a:solidFill>
              <a:srgbClr val="003300"/>
            </a:solidFill>
          </a:endParaRPr>
        </a:p>
      </dgm:t>
    </dgm:pt>
    <dgm:pt modelId="{77126BBC-C3BA-AE4B-AE41-4CDB67F8BEDF}" type="parTrans" cxnId="{18B2D797-FEA2-9446-8CE6-76AC9507ECB7}">
      <dgm:prSet/>
      <dgm:spPr/>
      <dgm:t>
        <a:bodyPr/>
        <a:lstStyle/>
        <a:p>
          <a:endParaRPr lang="en-US"/>
        </a:p>
      </dgm:t>
    </dgm:pt>
    <dgm:pt modelId="{E8E27F4A-EB54-1043-B8D4-71C11551AC25}" type="sibTrans" cxnId="{18B2D797-FEA2-9446-8CE6-76AC9507ECB7}">
      <dgm:prSet/>
      <dgm:spPr/>
      <dgm:t>
        <a:bodyPr/>
        <a:lstStyle/>
        <a:p>
          <a:endParaRPr lang="en-US"/>
        </a:p>
      </dgm:t>
    </dgm:pt>
    <dgm:pt modelId="{8BDB8623-A0C8-4640-8F75-0BB8668C27A6}">
      <dgm:prSet custT="1"/>
      <dgm:spPr/>
      <dgm:t>
        <a:bodyPr/>
        <a:lstStyle/>
        <a:p>
          <a:pPr rtl="0"/>
          <a:r>
            <a:rPr lang="en-GB" sz="1800" b="1" dirty="0" smtClean="0">
              <a:solidFill>
                <a:srgbClr val="003300"/>
              </a:solidFill>
            </a:rPr>
            <a:t>Thread switch</a:t>
          </a:r>
          <a:endParaRPr lang="en-GB" sz="1800" b="1" dirty="0">
            <a:solidFill>
              <a:srgbClr val="003300"/>
            </a:solidFill>
          </a:endParaRPr>
        </a:p>
      </dgm:t>
    </dgm:pt>
    <dgm:pt modelId="{385089B7-518E-0942-9DCA-F6818C982F1D}" type="parTrans" cxnId="{FA7C6456-B832-3449-A55B-23C6262B2C1F}">
      <dgm:prSet/>
      <dgm:spPr/>
      <dgm:t>
        <a:bodyPr/>
        <a:lstStyle/>
        <a:p>
          <a:endParaRPr lang="en-US"/>
        </a:p>
      </dgm:t>
    </dgm:pt>
    <dgm:pt modelId="{93C62568-2288-E04F-BC7F-55CB1CEDB560}" type="sibTrans" cxnId="{FA7C6456-B832-3449-A55B-23C6262B2C1F}">
      <dgm:prSet/>
      <dgm:spPr/>
      <dgm:t>
        <a:bodyPr/>
        <a:lstStyle/>
        <a:p>
          <a:endParaRPr lang="en-US"/>
        </a:p>
      </dgm:t>
    </dgm:pt>
    <dgm:pt modelId="{2C78DDFA-5173-8045-BCF7-67A7D9B37E55}">
      <dgm:prSet custT="1"/>
      <dgm:spPr/>
      <dgm:t>
        <a:bodyPr/>
        <a:lstStyle/>
        <a:p>
          <a:pPr rtl="0"/>
          <a:r>
            <a:rPr lang="en-US" sz="1400" dirty="0" smtClean="0">
              <a:solidFill>
                <a:srgbClr val="003300"/>
              </a:solidFill>
            </a:rPr>
            <a:t>The act of switching processor control between threads within the same process</a:t>
          </a:r>
          <a:endParaRPr lang="en-US" sz="1400" dirty="0">
            <a:solidFill>
              <a:srgbClr val="003300"/>
            </a:solidFill>
          </a:endParaRPr>
        </a:p>
      </dgm:t>
    </dgm:pt>
    <dgm:pt modelId="{8F69BE19-2CDB-DD43-88CA-32DAA7E27E26}" type="parTrans" cxnId="{0D1F7200-CF97-864F-8D09-F2BD785D58F1}">
      <dgm:prSet/>
      <dgm:spPr/>
      <dgm:t>
        <a:bodyPr/>
        <a:lstStyle/>
        <a:p>
          <a:endParaRPr lang="en-US"/>
        </a:p>
      </dgm:t>
    </dgm:pt>
    <dgm:pt modelId="{21A1142B-0EE0-B343-AABE-D3AF3788E41A}" type="sibTrans" cxnId="{0D1F7200-CF97-864F-8D09-F2BD785D58F1}">
      <dgm:prSet/>
      <dgm:spPr/>
      <dgm:t>
        <a:bodyPr/>
        <a:lstStyle/>
        <a:p>
          <a:endParaRPr lang="en-US"/>
        </a:p>
      </dgm:t>
    </dgm:pt>
    <dgm:pt modelId="{F04FD671-833D-CC42-B9DA-43066DF68CF8}">
      <dgm:prSet custT="1"/>
      <dgm:spPr/>
      <dgm:t>
        <a:bodyPr/>
        <a:lstStyle/>
        <a:p>
          <a:pPr rtl="0"/>
          <a:r>
            <a:rPr lang="en-US" sz="1400" dirty="0" smtClean="0">
              <a:solidFill>
                <a:srgbClr val="003300"/>
              </a:solidFill>
            </a:rPr>
            <a:t>Typically less costly than process switch</a:t>
          </a:r>
          <a:endParaRPr lang="en-US" sz="1400" dirty="0">
            <a:solidFill>
              <a:srgbClr val="003300"/>
            </a:solidFill>
          </a:endParaRPr>
        </a:p>
      </dgm:t>
    </dgm:pt>
    <dgm:pt modelId="{5483B081-B4F0-754D-BAF2-998BB590B324}" type="parTrans" cxnId="{226CC1A4-9237-D14F-9605-1651070EE006}">
      <dgm:prSet/>
      <dgm:spPr/>
      <dgm:t>
        <a:bodyPr/>
        <a:lstStyle/>
        <a:p>
          <a:endParaRPr lang="en-US"/>
        </a:p>
      </dgm:t>
    </dgm:pt>
    <dgm:pt modelId="{90CA317B-E52F-BC46-824B-A486BB453DA9}" type="sibTrans" cxnId="{226CC1A4-9237-D14F-9605-1651070EE006}">
      <dgm:prSet/>
      <dgm:spPr/>
      <dgm:t>
        <a:bodyPr/>
        <a:lstStyle/>
        <a:p>
          <a:endParaRPr lang="en-US"/>
        </a:p>
      </dgm:t>
    </dgm:pt>
    <dgm:pt modelId="{51992B27-8E1C-594C-9D1D-0035964166D6}" type="pres">
      <dgm:prSet presAssocID="{C6BC5109-F798-7F4A-A4F5-6F98DC3A0C37}" presName="compositeShape" presStyleCnt="0">
        <dgm:presLayoutVars>
          <dgm:chMax val="7"/>
          <dgm:dir/>
          <dgm:resizeHandles val="exact"/>
        </dgm:presLayoutVars>
      </dgm:prSet>
      <dgm:spPr/>
      <dgm:t>
        <a:bodyPr/>
        <a:lstStyle/>
        <a:p>
          <a:endParaRPr lang="en-US"/>
        </a:p>
      </dgm:t>
    </dgm:pt>
    <dgm:pt modelId="{22D01897-8099-364C-9C6A-34BEB9698B44}" type="pres">
      <dgm:prSet presAssocID="{406430D1-3460-7A42-A738-A675A7F8E210}" presName="circ1" presStyleLbl="vennNode1" presStyleIdx="0" presStyleCnt="6"/>
      <dgm:spPr/>
    </dgm:pt>
    <dgm:pt modelId="{2D42DB35-4587-6446-AB60-53BE55EA0121}" type="pres">
      <dgm:prSet presAssocID="{406430D1-3460-7A42-A738-A675A7F8E210}" presName="circ1Tx" presStyleLbl="revTx" presStyleIdx="0" presStyleCnt="0" custScaleX="118183" custScaleY="114598">
        <dgm:presLayoutVars>
          <dgm:chMax val="0"/>
          <dgm:chPref val="0"/>
          <dgm:bulletEnabled val="1"/>
        </dgm:presLayoutVars>
      </dgm:prSet>
      <dgm:spPr/>
      <dgm:t>
        <a:bodyPr/>
        <a:lstStyle/>
        <a:p>
          <a:endParaRPr lang="en-US"/>
        </a:p>
      </dgm:t>
    </dgm:pt>
    <dgm:pt modelId="{C63810A4-7204-104F-8145-45ADFBBF5C29}" type="pres">
      <dgm:prSet presAssocID="{6CA3169C-750F-6545-B50C-BD90BDA35B85}" presName="circ2" presStyleLbl="vennNode1" presStyleIdx="1" presStyleCnt="6"/>
      <dgm:spPr/>
    </dgm:pt>
    <dgm:pt modelId="{B3B00AE8-F8E3-F549-AA8D-260965224262}" type="pres">
      <dgm:prSet presAssocID="{6CA3169C-750F-6545-B50C-BD90BDA35B85}" presName="circ2Tx" presStyleLbl="revTx" presStyleIdx="0" presStyleCnt="0" custScaleY="163789">
        <dgm:presLayoutVars>
          <dgm:chMax val="0"/>
          <dgm:chPref val="0"/>
          <dgm:bulletEnabled val="1"/>
        </dgm:presLayoutVars>
      </dgm:prSet>
      <dgm:spPr/>
      <dgm:t>
        <a:bodyPr/>
        <a:lstStyle/>
        <a:p>
          <a:endParaRPr lang="en-US"/>
        </a:p>
      </dgm:t>
    </dgm:pt>
    <dgm:pt modelId="{0C4D4423-A48F-6C40-B123-0C2259171F2F}" type="pres">
      <dgm:prSet presAssocID="{4A84CFBD-E4A5-0C40-884C-81D7792A4689}" presName="circ3" presStyleLbl="vennNode1" presStyleIdx="2" presStyleCnt="6"/>
      <dgm:spPr/>
    </dgm:pt>
    <dgm:pt modelId="{AD442CCC-2545-1842-AB10-F68C4BDFEE54}" type="pres">
      <dgm:prSet presAssocID="{4A84CFBD-E4A5-0C40-884C-81D7792A4689}" presName="circ3Tx" presStyleLbl="revTx" presStyleIdx="0" presStyleCnt="0" custScaleX="109536" custScaleY="126423">
        <dgm:presLayoutVars>
          <dgm:chMax val="0"/>
          <dgm:chPref val="0"/>
          <dgm:bulletEnabled val="1"/>
        </dgm:presLayoutVars>
      </dgm:prSet>
      <dgm:spPr/>
      <dgm:t>
        <a:bodyPr/>
        <a:lstStyle/>
        <a:p>
          <a:endParaRPr lang="en-US"/>
        </a:p>
      </dgm:t>
    </dgm:pt>
    <dgm:pt modelId="{D78622AE-3F71-0D40-BEE6-DF424A4ED85C}" type="pres">
      <dgm:prSet presAssocID="{F7B84DEF-8E82-8F4E-94F5-8B57C079C0D2}" presName="circ4" presStyleLbl="vennNode1" presStyleIdx="3" presStyleCnt="6"/>
      <dgm:spPr/>
    </dgm:pt>
    <dgm:pt modelId="{8A50D7EE-62BB-614A-BB66-FA81522857D3}" type="pres">
      <dgm:prSet presAssocID="{F7B84DEF-8E82-8F4E-94F5-8B57C079C0D2}" presName="circ4Tx" presStyleLbl="revTx" presStyleIdx="0" presStyleCnt="0" custScaleX="186894" custLinFactNeighborX="25599" custLinFactNeighborY="7051">
        <dgm:presLayoutVars>
          <dgm:chMax val="0"/>
          <dgm:chPref val="0"/>
          <dgm:bulletEnabled val="1"/>
        </dgm:presLayoutVars>
      </dgm:prSet>
      <dgm:spPr/>
      <dgm:t>
        <a:bodyPr/>
        <a:lstStyle/>
        <a:p>
          <a:endParaRPr lang="en-US"/>
        </a:p>
      </dgm:t>
    </dgm:pt>
    <dgm:pt modelId="{CEF8270F-35BB-0848-B381-E981F8C8F51C}" type="pres">
      <dgm:prSet presAssocID="{8C95F624-596A-CB49-BF4A-E38929EFCE73}" presName="circ5" presStyleLbl="vennNode1" presStyleIdx="4" presStyleCnt="6"/>
      <dgm:spPr/>
    </dgm:pt>
    <dgm:pt modelId="{15CF3CA2-2079-8948-96AE-DF3A5B01EEAA}" type="pres">
      <dgm:prSet presAssocID="{8C95F624-596A-CB49-BF4A-E38929EFCE73}" presName="circ5Tx" presStyleLbl="revTx" presStyleIdx="0" presStyleCnt="0" custScaleX="154516" custScaleY="145622" custLinFactNeighborX="-12289" custLinFactNeighborY="-19200">
        <dgm:presLayoutVars>
          <dgm:chMax val="0"/>
          <dgm:chPref val="0"/>
          <dgm:bulletEnabled val="1"/>
        </dgm:presLayoutVars>
      </dgm:prSet>
      <dgm:spPr/>
      <dgm:t>
        <a:bodyPr/>
        <a:lstStyle/>
        <a:p>
          <a:endParaRPr lang="en-US"/>
        </a:p>
      </dgm:t>
    </dgm:pt>
    <dgm:pt modelId="{31706F97-55E3-D54B-9146-B3F3378F801A}" type="pres">
      <dgm:prSet presAssocID="{8BDB8623-A0C8-4640-8F75-0BB8668C27A6}" presName="circ6" presStyleLbl="vennNode1" presStyleIdx="5" presStyleCnt="6"/>
      <dgm:spPr/>
    </dgm:pt>
    <dgm:pt modelId="{5A342A44-5C4A-AA4B-B420-B41308FC5827}" type="pres">
      <dgm:prSet presAssocID="{8BDB8623-A0C8-4640-8F75-0BB8668C27A6}" presName="circ6Tx" presStyleLbl="revTx" presStyleIdx="0" presStyleCnt="0" custLinFactNeighborY="-14144">
        <dgm:presLayoutVars>
          <dgm:chMax val="0"/>
          <dgm:chPref val="0"/>
          <dgm:bulletEnabled val="1"/>
        </dgm:presLayoutVars>
      </dgm:prSet>
      <dgm:spPr/>
      <dgm:t>
        <a:bodyPr/>
        <a:lstStyle/>
        <a:p>
          <a:endParaRPr lang="en-US"/>
        </a:p>
      </dgm:t>
    </dgm:pt>
  </dgm:ptLst>
  <dgm:cxnLst>
    <dgm:cxn modelId="{84459167-55FE-F14D-AC5D-BD3D674A4ABE}" srcId="{4A84CFBD-E4A5-0C40-884C-81D7792A4689}" destId="{0CCABC8D-EE78-F848-B302-656B3DA48823}" srcOrd="1" destOrd="0" parTransId="{E9BD4C6A-32F8-5448-A91E-58546CCF2D0D}" sibTransId="{B1B57F7B-D9EE-4949-9BC4-498731413EB0}"/>
    <dgm:cxn modelId="{7EC14006-31F7-724D-8EE9-E24F1BC6CA9F}" srcId="{0CCABC8D-EE78-F848-B302-656B3DA48823}" destId="{9EFF2EB3-D786-1D46-887A-98985999292D}" srcOrd="0" destOrd="0" parTransId="{5A569FB7-2882-3E4C-AAD8-C9ED5B924E1B}" sibTransId="{48910CF2-8FB0-D749-A8DD-E766BC5B9DE1}"/>
    <dgm:cxn modelId="{6F215318-4911-C846-8964-2AF3A21C809F}" type="presOf" srcId="{8BDB8623-A0C8-4640-8F75-0BB8668C27A6}" destId="{5A342A44-5C4A-AA4B-B420-B41308FC5827}" srcOrd="0" destOrd="0" presId="urn:microsoft.com/office/officeart/2005/8/layout/venn1"/>
    <dgm:cxn modelId="{3749EBAD-CCF4-A14D-9E2F-17E4B76ABA62}" type="presOf" srcId="{2C78DDFA-5173-8045-BCF7-67A7D9B37E55}" destId="{5A342A44-5C4A-AA4B-B420-B41308FC5827}" srcOrd="0" destOrd="1" presId="urn:microsoft.com/office/officeart/2005/8/layout/venn1"/>
    <dgm:cxn modelId="{3B7A96F7-F603-2C4B-8518-01F511DED89D}" srcId="{C6BC5109-F798-7F4A-A4F5-6F98DC3A0C37}" destId="{406430D1-3460-7A42-A738-A675A7F8E210}" srcOrd="0" destOrd="0" parTransId="{005C269E-4F4E-264A-A7CD-256A920D61FA}" sibTransId="{AB4B590C-FB84-0B4A-80C1-335639057AA9}"/>
    <dgm:cxn modelId="{AC5943EE-F872-FE4B-A7B0-FAAE6BAE38C3}" type="presOf" srcId="{F7B84DEF-8E82-8F4E-94F5-8B57C079C0D2}" destId="{8A50D7EE-62BB-614A-BB66-FA81522857D3}" srcOrd="0" destOrd="0" presId="urn:microsoft.com/office/officeart/2005/8/layout/venn1"/>
    <dgm:cxn modelId="{236B77DB-A22F-6142-89C9-52BBA2BA1707}" type="presOf" srcId="{6AEDE740-14C0-B145-900B-2A5A1D58662F}" destId="{8A50D7EE-62BB-614A-BB66-FA81522857D3}" srcOrd="0" destOrd="1" presId="urn:microsoft.com/office/officeart/2005/8/layout/venn1"/>
    <dgm:cxn modelId="{96C2156F-BBB4-874C-AF03-07960B981C10}" type="presOf" srcId="{0CCABC8D-EE78-F848-B302-656B3DA48823}" destId="{AD442CCC-2545-1842-AB10-F68C4BDFEE54}" srcOrd="0" destOrd="2" presId="urn:microsoft.com/office/officeart/2005/8/layout/venn1"/>
    <dgm:cxn modelId="{A29B9232-DB51-0C48-A804-FA9EB0823A38}" type="presOf" srcId="{6CA3169C-750F-6545-B50C-BD90BDA35B85}" destId="{B3B00AE8-F8E3-F549-AA8D-260965224262}" srcOrd="0" destOrd="0" presId="urn:microsoft.com/office/officeart/2005/8/layout/venn1"/>
    <dgm:cxn modelId="{36551271-703D-C34C-A700-A4986B2B8E47}" srcId="{0CCABC8D-EE78-F848-B302-656B3DA48823}" destId="{F4C57902-D9B1-4749-BDB8-95E980AD9747}" srcOrd="1" destOrd="0" parTransId="{A91AE92F-AB0D-DB47-8BE8-1196A1FE3C56}" sibTransId="{DC89FB8D-4BAE-5940-954A-70EA6E03D194}"/>
    <dgm:cxn modelId="{FA7C6456-B832-3449-A55B-23C6262B2C1F}" srcId="{C6BC5109-F798-7F4A-A4F5-6F98DC3A0C37}" destId="{8BDB8623-A0C8-4640-8F75-0BB8668C27A6}" srcOrd="5" destOrd="0" parTransId="{385089B7-518E-0942-9DCA-F6818C982F1D}" sibTransId="{93C62568-2288-E04F-BC7F-55CB1CEDB560}"/>
    <dgm:cxn modelId="{C5DE8C38-BA17-CF45-BCC8-27F662E05875}" type="presOf" srcId="{8C95F624-596A-CB49-BF4A-E38929EFCE73}" destId="{15CF3CA2-2079-8948-96AE-DF3A5B01EEAA}" srcOrd="0" destOrd="0" presId="urn:microsoft.com/office/officeart/2005/8/layout/venn1"/>
    <dgm:cxn modelId="{18B2D797-FEA2-9446-8CE6-76AC9507ECB7}" srcId="{8C95F624-596A-CB49-BF4A-E38929EFCE73}" destId="{D2D106D5-7ED1-4A4E-9997-B08B475F63C4}" srcOrd="2" destOrd="0" parTransId="{77126BBC-C3BA-AE4B-AE41-4CDB67F8BEDF}" sibTransId="{E8E27F4A-EB54-1043-B8D4-71C11551AC25}"/>
    <dgm:cxn modelId="{F92C37A6-5369-0D46-8AC4-1BD4771FD7D2}" type="presOf" srcId="{F4C57902-D9B1-4749-BDB8-95E980AD9747}" destId="{AD442CCC-2545-1842-AB10-F68C4BDFEE54}" srcOrd="0" destOrd="4" presId="urn:microsoft.com/office/officeart/2005/8/layout/venn1"/>
    <dgm:cxn modelId="{976E5D24-27E3-7149-BB11-81AA7E522A75}" type="presOf" srcId="{E03480D1-B158-074B-9EC0-E42DA1DA5F0E}" destId="{15CF3CA2-2079-8948-96AE-DF3A5B01EEAA}" srcOrd="0" destOrd="2" presId="urn:microsoft.com/office/officeart/2005/8/layout/venn1"/>
    <dgm:cxn modelId="{2D56BF75-F614-DB48-ADCB-A0B3FC3E942C}" srcId="{C6BC5109-F798-7F4A-A4F5-6F98DC3A0C37}" destId="{4A84CFBD-E4A5-0C40-884C-81D7792A4689}" srcOrd="2" destOrd="0" parTransId="{4AF7DD68-6939-7E4E-A17C-2A8093F00524}" sibTransId="{9E47A2E4-34EA-0545-99F6-FDA23C87B707}"/>
    <dgm:cxn modelId="{0D1F7200-CF97-864F-8D09-F2BD785D58F1}" srcId="{8BDB8623-A0C8-4640-8F75-0BB8668C27A6}" destId="{2C78DDFA-5173-8045-BCF7-67A7D9B37E55}" srcOrd="0" destOrd="0" parTransId="{8F69BE19-2CDB-DD43-88CA-32DAA7E27E26}" sibTransId="{21A1142B-0EE0-B343-AABE-D3AF3788E41A}"/>
    <dgm:cxn modelId="{ABCD2C15-D454-2842-9A5A-376A59971549}" srcId="{8C95F624-596A-CB49-BF4A-E38929EFCE73}" destId="{E03480D1-B158-074B-9EC0-E42DA1DA5F0E}" srcOrd="1" destOrd="0" parTransId="{FE258033-775C-8048-A067-474A8D4C841A}" sibTransId="{1945740A-C72E-5744-84CD-D2E266EBB70D}"/>
    <dgm:cxn modelId="{226CC1A4-9237-D14F-9605-1651070EE006}" srcId="{8BDB8623-A0C8-4640-8F75-0BB8668C27A6}" destId="{F04FD671-833D-CC42-B9DA-43066DF68CF8}" srcOrd="1" destOrd="0" parTransId="{5483B081-B4F0-754D-BAF2-998BB590B324}" sibTransId="{90CA317B-E52F-BC46-824B-A486BB453DA9}"/>
    <dgm:cxn modelId="{C99ADC2D-AA02-6C42-9F07-1A4F1F21A319}" type="presOf" srcId="{F04FD671-833D-CC42-B9DA-43066DF68CF8}" destId="{5A342A44-5C4A-AA4B-B420-B41308FC5827}" srcOrd="0" destOrd="2" presId="urn:microsoft.com/office/officeart/2005/8/layout/venn1"/>
    <dgm:cxn modelId="{856D1050-C185-3B42-9BDE-C45E79B48974}" type="presOf" srcId="{4A84CFBD-E4A5-0C40-884C-81D7792A4689}" destId="{AD442CCC-2545-1842-AB10-F68C4BDFEE54}" srcOrd="0" destOrd="0" presId="urn:microsoft.com/office/officeart/2005/8/layout/venn1"/>
    <dgm:cxn modelId="{D1840D52-4296-4A42-848C-0DCDC659956C}" type="presOf" srcId="{0FA81A88-FB3F-4E40-B8F8-D9C738822C59}" destId="{AD442CCC-2545-1842-AB10-F68C4BDFEE54}" srcOrd="0" destOrd="1" presId="urn:microsoft.com/office/officeart/2005/8/layout/venn1"/>
    <dgm:cxn modelId="{23AF5052-9932-F444-9C3A-BD36B32F41BB}" type="presOf" srcId="{41D5AE6F-D60A-E249-A9D9-53CD757D2E8B}" destId="{15CF3CA2-2079-8948-96AE-DF3A5B01EEAA}" srcOrd="0" destOrd="1" presId="urn:microsoft.com/office/officeart/2005/8/layout/venn1"/>
    <dgm:cxn modelId="{71E60D73-494E-4D44-8E8E-E74503E56B91}" srcId="{C6BC5109-F798-7F4A-A4F5-6F98DC3A0C37}" destId="{F7B84DEF-8E82-8F4E-94F5-8B57C079C0D2}" srcOrd="3" destOrd="0" parTransId="{0488F012-C41B-CE45-BD93-E99AEA21B6B5}" sibTransId="{7698C4E5-0A5F-C44F-83EE-A1810D3B996E}"/>
    <dgm:cxn modelId="{7B2F4AB2-6075-114C-9997-BFDA779B1BEC}" srcId="{8C95F624-596A-CB49-BF4A-E38929EFCE73}" destId="{41D5AE6F-D60A-E249-A9D9-53CD757D2E8B}" srcOrd="0" destOrd="0" parTransId="{827CAB66-A488-444F-8AA0-4FA212C0E26F}" sibTransId="{D598E112-8C84-DF4E-9F5C-2E8C5205C415}"/>
    <dgm:cxn modelId="{8CDA5FCF-FB39-7345-B924-73347320394B}" type="presOf" srcId="{406430D1-3460-7A42-A738-A675A7F8E210}" destId="{2D42DB35-4587-6446-AB60-53BE55EA0121}" srcOrd="0" destOrd="0" presId="urn:microsoft.com/office/officeart/2005/8/layout/venn1"/>
    <dgm:cxn modelId="{AE3C23A9-C0B2-8248-8E82-A55573C0E6EF}" srcId="{C6BC5109-F798-7F4A-A4F5-6F98DC3A0C37}" destId="{6CA3169C-750F-6545-B50C-BD90BDA35B85}" srcOrd="1" destOrd="0" parTransId="{A3157F6D-C4E5-1641-8728-3FD3CCB9D50D}" sibTransId="{2313422C-B853-CB41-8F38-0FAB40F37AFF}"/>
    <dgm:cxn modelId="{D363EDB6-53FC-804A-99E6-94FB75E6ABC3}" type="presOf" srcId="{D2D106D5-7ED1-4A4E-9997-B08B475F63C4}" destId="{15CF3CA2-2079-8948-96AE-DF3A5B01EEAA}" srcOrd="0" destOrd="3" presId="urn:microsoft.com/office/officeart/2005/8/layout/venn1"/>
    <dgm:cxn modelId="{100692F3-9272-A046-A6A7-52E27E0AF23D}" type="presOf" srcId="{9EFF2EB3-D786-1D46-887A-98985999292D}" destId="{AD442CCC-2545-1842-AB10-F68C4BDFEE54}" srcOrd="0" destOrd="3" presId="urn:microsoft.com/office/officeart/2005/8/layout/venn1"/>
    <dgm:cxn modelId="{DC4E0696-9873-7840-8BBE-4B5DB1E44731}" type="presOf" srcId="{C6BC5109-F798-7F4A-A4F5-6F98DC3A0C37}" destId="{51992B27-8E1C-594C-9D1D-0035964166D6}" srcOrd="0" destOrd="0" presId="urn:microsoft.com/office/officeart/2005/8/layout/venn1"/>
    <dgm:cxn modelId="{34FD660E-BA7B-CB47-811B-9DF65F14474A}" srcId="{C6BC5109-F798-7F4A-A4F5-6F98DC3A0C37}" destId="{8C95F624-596A-CB49-BF4A-E38929EFCE73}" srcOrd="4" destOrd="0" parTransId="{3DE285F3-15DF-AE46-906E-D1DBDC9A0456}" sibTransId="{596CFA4C-AFE6-8042-BFA5-F1E372B96BEB}"/>
    <dgm:cxn modelId="{C41B9806-76C5-5A42-9ABA-9A62FAE7318A}" srcId="{4A84CFBD-E4A5-0C40-884C-81D7792A4689}" destId="{0FA81A88-FB3F-4E40-B8F8-D9C738822C59}" srcOrd="0" destOrd="0" parTransId="{91D8EC8B-A3A1-BD43-88E2-5987D9B70F2E}" sibTransId="{0A8D2C92-3E89-5A4B-BEDE-EB30CF8EBE9B}"/>
    <dgm:cxn modelId="{E8C8FAD9-8078-3149-8796-4E62BF1E3B09}" srcId="{F7B84DEF-8E82-8F4E-94F5-8B57C079C0D2}" destId="{6AEDE740-14C0-B145-900B-2A5A1D58662F}" srcOrd="0" destOrd="0" parTransId="{3BE5351B-4249-CD45-B374-3479DE820905}" sibTransId="{CA9749C9-8A44-BF4B-BF06-347E5B1937E1}"/>
    <dgm:cxn modelId="{72E8191D-F598-DA44-967A-4EF2EBD93CCE}" type="presParOf" srcId="{51992B27-8E1C-594C-9D1D-0035964166D6}" destId="{22D01897-8099-364C-9C6A-34BEB9698B44}" srcOrd="0" destOrd="0" presId="urn:microsoft.com/office/officeart/2005/8/layout/venn1"/>
    <dgm:cxn modelId="{48F71BDD-C867-9240-8F6F-545A1E784932}" type="presParOf" srcId="{51992B27-8E1C-594C-9D1D-0035964166D6}" destId="{2D42DB35-4587-6446-AB60-53BE55EA0121}" srcOrd="1" destOrd="0" presId="urn:microsoft.com/office/officeart/2005/8/layout/venn1"/>
    <dgm:cxn modelId="{598EC274-FDBE-FF4B-954D-54316D08513D}" type="presParOf" srcId="{51992B27-8E1C-594C-9D1D-0035964166D6}" destId="{C63810A4-7204-104F-8145-45ADFBBF5C29}" srcOrd="2" destOrd="0" presId="urn:microsoft.com/office/officeart/2005/8/layout/venn1"/>
    <dgm:cxn modelId="{E35C4559-8B06-F64A-B3D8-55E34B08CD11}" type="presParOf" srcId="{51992B27-8E1C-594C-9D1D-0035964166D6}" destId="{B3B00AE8-F8E3-F549-AA8D-260965224262}" srcOrd="3" destOrd="0" presId="urn:microsoft.com/office/officeart/2005/8/layout/venn1"/>
    <dgm:cxn modelId="{7563552F-4618-C24C-9ABB-0188888D07D1}" type="presParOf" srcId="{51992B27-8E1C-594C-9D1D-0035964166D6}" destId="{0C4D4423-A48F-6C40-B123-0C2259171F2F}" srcOrd="4" destOrd="0" presId="urn:microsoft.com/office/officeart/2005/8/layout/venn1"/>
    <dgm:cxn modelId="{71CB5FFF-3611-574A-AF46-DC3741C17E28}" type="presParOf" srcId="{51992B27-8E1C-594C-9D1D-0035964166D6}" destId="{AD442CCC-2545-1842-AB10-F68C4BDFEE54}" srcOrd="5" destOrd="0" presId="urn:microsoft.com/office/officeart/2005/8/layout/venn1"/>
    <dgm:cxn modelId="{4628167C-1325-F745-B690-07EF61579BC3}" type="presParOf" srcId="{51992B27-8E1C-594C-9D1D-0035964166D6}" destId="{D78622AE-3F71-0D40-BEE6-DF424A4ED85C}" srcOrd="6" destOrd="0" presId="urn:microsoft.com/office/officeart/2005/8/layout/venn1"/>
    <dgm:cxn modelId="{48B57DF7-53B1-C046-BDE0-38B2031C7147}" type="presParOf" srcId="{51992B27-8E1C-594C-9D1D-0035964166D6}" destId="{8A50D7EE-62BB-614A-BB66-FA81522857D3}" srcOrd="7" destOrd="0" presId="urn:microsoft.com/office/officeart/2005/8/layout/venn1"/>
    <dgm:cxn modelId="{233F0A87-49A2-5348-B91E-0FE420E37A94}" type="presParOf" srcId="{51992B27-8E1C-594C-9D1D-0035964166D6}" destId="{CEF8270F-35BB-0848-B381-E981F8C8F51C}" srcOrd="8" destOrd="0" presId="urn:microsoft.com/office/officeart/2005/8/layout/venn1"/>
    <dgm:cxn modelId="{4143D722-4F89-3B43-BFE5-50C40F5A2923}" type="presParOf" srcId="{51992B27-8E1C-594C-9D1D-0035964166D6}" destId="{15CF3CA2-2079-8948-96AE-DF3A5B01EEAA}" srcOrd="9" destOrd="0" presId="urn:microsoft.com/office/officeart/2005/8/layout/venn1"/>
    <dgm:cxn modelId="{490E5A82-116D-1644-B8D1-C742FAB53455}" type="presParOf" srcId="{51992B27-8E1C-594C-9D1D-0035964166D6}" destId="{31706F97-55E3-D54B-9146-B3F3378F801A}" srcOrd="10" destOrd="0" presId="urn:microsoft.com/office/officeart/2005/8/layout/venn1"/>
    <dgm:cxn modelId="{C83C304B-9601-2B46-B358-1F24DFCF63A4}" type="presParOf" srcId="{51992B27-8E1C-594C-9D1D-0035964166D6}" destId="{5A342A44-5C4A-AA4B-B420-B41308FC5827}" srcOrd="11" destOrd="0" presId="urn:microsoft.com/office/officeart/2005/8/layout/venn1"/>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5866012-06F6-8D4F-A83F-6546A19A45B1}">
      <dsp:nvSpPr>
        <dsp:cNvPr id="0" name=""/>
        <dsp:cNvSpPr/>
      </dsp:nvSpPr>
      <dsp:spPr>
        <a:xfrm>
          <a:off x="0" y="0"/>
          <a:ext cx="8382000" cy="1577340"/>
        </a:xfrm>
        <a:prstGeom prst="rect">
          <a:avLst/>
        </a:prstGeom>
        <a:solidFill>
          <a:schemeClr val="accent4"/>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txBody>
        <a:bodyPr spcFirstLastPara="0" vert="horz" wrap="square" lIns="167640" tIns="167640" rIns="167640" bIns="167640" numCol="1" spcCol="1270" anchor="ctr" anchorCtr="0">
          <a:noAutofit/>
        </a:bodyPr>
        <a:lstStyle/>
        <a:p>
          <a:pPr lvl="0" algn="ctr" defTabSz="1955800" rtl="0">
            <a:lnSpc>
              <a:spcPct val="90000"/>
            </a:lnSpc>
            <a:spcBef>
              <a:spcPct val="0"/>
            </a:spcBef>
            <a:spcAft>
              <a:spcPct val="35000"/>
            </a:spcAft>
          </a:pPr>
          <a:r>
            <a:rPr lang="en-US" sz="4400" kern="1200" dirty="0" smtClean="0">
              <a:effectLst>
                <a:outerShdw blurRad="38100" dist="38100" dir="2700000" algn="tl">
                  <a:srgbClr val="000000">
                    <a:alpha val="43137"/>
                  </a:srgbClr>
                </a:outerShdw>
              </a:effectLst>
            </a:rPr>
            <a:t>A stand alone computer with the following characteristics:</a:t>
          </a:r>
          <a:endParaRPr lang="en-US" sz="4400" kern="1200" dirty="0">
            <a:effectLst>
              <a:outerShdw blurRad="38100" dist="38100" dir="2700000" algn="tl">
                <a:srgbClr val="000000">
                  <a:alpha val="43137"/>
                </a:srgbClr>
              </a:outerShdw>
            </a:effectLst>
          </a:endParaRPr>
        </a:p>
      </dsp:txBody>
      <dsp:txXfrm>
        <a:off x="0" y="0"/>
        <a:ext cx="8382000" cy="1577340"/>
      </dsp:txXfrm>
    </dsp:sp>
    <dsp:sp modelId="{86DF4C76-BCCB-BA44-8FE5-EB23379760BB}">
      <dsp:nvSpPr>
        <dsp:cNvPr id="0" name=""/>
        <dsp:cNvSpPr/>
      </dsp:nvSpPr>
      <dsp:spPr>
        <a:xfrm>
          <a:off x="1023" y="1577340"/>
          <a:ext cx="1675990" cy="3312414"/>
        </a:xfrm>
        <a:prstGeom prst="rect">
          <a:avLst/>
        </a:prstGeom>
        <a:solidFill>
          <a:schemeClr val="accent3"/>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effectLst>
                <a:outerShdw blurRad="38100" dist="38100" dir="2700000" algn="tl">
                  <a:srgbClr val="000000">
                    <a:alpha val="43137"/>
                  </a:srgbClr>
                </a:outerShdw>
              </a:effectLst>
            </a:rPr>
            <a:t>Two or more similar processors of comparable capacity</a:t>
          </a:r>
          <a:endParaRPr lang="en-US" sz="1800" kern="1200" dirty="0">
            <a:effectLst>
              <a:outerShdw blurRad="38100" dist="38100" dir="2700000" algn="tl">
                <a:srgbClr val="000000">
                  <a:alpha val="43137"/>
                </a:srgbClr>
              </a:outerShdw>
            </a:effectLst>
          </a:endParaRPr>
        </a:p>
      </dsp:txBody>
      <dsp:txXfrm>
        <a:off x="1023" y="1577340"/>
        <a:ext cx="1675990" cy="3312414"/>
      </dsp:txXfrm>
    </dsp:sp>
    <dsp:sp modelId="{BBD00569-9559-8C4A-A8BC-FB0B407D404F}">
      <dsp:nvSpPr>
        <dsp:cNvPr id="0" name=""/>
        <dsp:cNvSpPr/>
      </dsp:nvSpPr>
      <dsp:spPr>
        <a:xfrm>
          <a:off x="1677013" y="1577340"/>
          <a:ext cx="1675990" cy="3312414"/>
        </a:xfrm>
        <a:prstGeom prst="rect">
          <a:avLst/>
        </a:prstGeom>
        <a:solidFill>
          <a:schemeClr val="accent3"/>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rtl="0">
            <a:lnSpc>
              <a:spcPct val="90000"/>
            </a:lnSpc>
            <a:spcBef>
              <a:spcPct val="0"/>
            </a:spcBef>
            <a:spcAft>
              <a:spcPct val="35000"/>
            </a:spcAft>
          </a:pPr>
          <a:r>
            <a:rPr lang="en-US" sz="1800" kern="1200" dirty="0" smtClean="0">
              <a:effectLst>
                <a:outerShdw blurRad="38100" dist="38100" dir="2700000" algn="tl">
                  <a:srgbClr val="000000">
                    <a:alpha val="43137"/>
                  </a:srgbClr>
                </a:outerShdw>
              </a:effectLst>
            </a:rPr>
            <a:t>Processors share same memory and I/O facilities</a:t>
          </a:r>
          <a:endParaRPr lang="en-US" sz="1800" kern="1200" dirty="0">
            <a:effectLst>
              <a:outerShdw blurRad="38100" dist="38100" dir="2700000" algn="tl">
                <a:srgbClr val="000000">
                  <a:alpha val="43137"/>
                </a:srgbClr>
              </a:outerShdw>
            </a:effectLst>
          </a:endParaRPr>
        </a:p>
        <a:p>
          <a:pPr marL="114300" lvl="1" indent="-114300" algn="l" defTabSz="622300" rtl="0">
            <a:lnSpc>
              <a:spcPct val="90000"/>
            </a:lnSpc>
            <a:spcBef>
              <a:spcPct val="0"/>
            </a:spcBef>
            <a:spcAft>
              <a:spcPct val="15000"/>
            </a:spcAft>
            <a:buChar char="••"/>
          </a:pPr>
          <a:r>
            <a:rPr lang="en-US" sz="1400" kern="1200" dirty="0" smtClean="0">
              <a:effectLst>
                <a:outerShdw blurRad="38100" dist="38100" dir="2700000" algn="tl">
                  <a:srgbClr val="000000">
                    <a:alpha val="43137"/>
                  </a:srgbClr>
                </a:outerShdw>
              </a:effectLst>
            </a:rPr>
            <a:t>Processors are connected by a bus or other internal connection</a:t>
          </a:r>
          <a:endParaRPr lang="en-US" sz="1400" kern="1200" dirty="0">
            <a:effectLst>
              <a:outerShdw blurRad="38100" dist="38100" dir="2700000" algn="tl">
                <a:srgbClr val="000000">
                  <a:alpha val="43137"/>
                </a:srgbClr>
              </a:outerShdw>
            </a:effectLst>
          </a:endParaRPr>
        </a:p>
        <a:p>
          <a:pPr marL="114300" lvl="1" indent="-114300" algn="l" defTabSz="622300" rtl="0">
            <a:lnSpc>
              <a:spcPct val="90000"/>
            </a:lnSpc>
            <a:spcBef>
              <a:spcPct val="0"/>
            </a:spcBef>
            <a:spcAft>
              <a:spcPct val="15000"/>
            </a:spcAft>
            <a:buChar char="••"/>
          </a:pPr>
          <a:r>
            <a:rPr lang="en-US" sz="1400" kern="1200" dirty="0" smtClean="0">
              <a:effectLst>
                <a:outerShdw blurRad="38100" dist="38100" dir="2700000" algn="tl">
                  <a:srgbClr val="000000">
                    <a:alpha val="43137"/>
                  </a:srgbClr>
                </a:outerShdw>
              </a:effectLst>
            </a:rPr>
            <a:t>Memory access time is approximately the same for each processor</a:t>
          </a:r>
          <a:endParaRPr lang="en-US" sz="1400" kern="1200" dirty="0">
            <a:effectLst>
              <a:outerShdw blurRad="38100" dist="38100" dir="2700000" algn="tl">
                <a:srgbClr val="000000">
                  <a:alpha val="43137"/>
                </a:srgbClr>
              </a:outerShdw>
            </a:effectLst>
          </a:endParaRPr>
        </a:p>
      </dsp:txBody>
      <dsp:txXfrm>
        <a:off x="1677013" y="1577340"/>
        <a:ext cx="1675990" cy="3312414"/>
      </dsp:txXfrm>
    </dsp:sp>
    <dsp:sp modelId="{AC2DEF00-3D69-4840-B97B-E3D70D594065}">
      <dsp:nvSpPr>
        <dsp:cNvPr id="0" name=""/>
        <dsp:cNvSpPr/>
      </dsp:nvSpPr>
      <dsp:spPr>
        <a:xfrm>
          <a:off x="3353004" y="1577340"/>
          <a:ext cx="1675990" cy="3312414"/>
        </a:xfrm>
        <a:prstGeom prst="rect">
          <a:avLst/>
        </a:prstGeom>
        <a:solidFill>
          <a:schemeClr val="accent3"/>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rtl="0">
            <a:lnSpc>
              <a:spcPct val="90000"/>
            </a:lnSpc>
            <a:spcBef>
              <a:spcPct val="0"/>
            </a:spcBef>
            <a:spcAft>
              <a:spcPct val="35000"/>
            </a:spcAft>
          </a:pPr>
          <a:r>
            <a:rPr lang="en-US" sz="1800" kern="1200" dirty="0" smtClean="0">
              <a:effectLst>
                <a:outerShdw blurRad="38100" dist="38100" dir="2700000" algn="tl">
                  <a:srgbClr val="000000">
                    <a:alpha val="43137"/>
                  </a:srgbClr>
                </a:outerShdw>
              </a:effectLst>
            </a:rPr>
            <a:t>All processors share access to I/O devices</a:t>
          </a:r>
          <a:endParaRPr lang="en-US" sz="1800" kern="1200" dirty="0">
            <a:effectLst>
              <a:outerShdw blurRad="38100" dist="38100" dir="2700000" algn="tl">
                <a:srgbClr val="000000">
                  <a:alpha val="43137"/>
                </a:srgbClr>
              </a:outerShdw>
            </a:effectLst>
          </a:endParaRPr>
        </a:p>
        <a:p>
          <a:pPr marL="114300" lvl="1" indent="-114300" algn="l" defTabSz="622300" rtl="0">
            <a:lnSpc>
              <a:spcPct val="90000"/>
            </a:lnSpc>
            <a:spcBef>
              <a:spcPct val="0"/>
            </a:spcBef>
            <a:spcAft>
              <a:spcPct val="15000"/>
            </a:spcAft>
            <a:buChar char="••"/>
          </a:pPr>
          <a:r>
            <a:rPr lang="en-US" sz="1400" kern="1200" dirty="0" smtClean="0">
              <a:effectLst>
                <a:outerShdw blurRad="38100" dist="38100" dir="2700000" algn="tl">
                  <a:srgbClr val="000000">
                    <a:alpha val="43137"/>
                  </a:srgbClr>
                </a:outerShdw>
              </a:effectLst>
            </a:rPr>
            <a:t>Either through same channels or different channels giving paths to same devices</a:t>
          </a:r>
          <a:endParaRPr lang="en-US" sz="1400" kern="1200" dirty="0">
            <a:effectLst>
              <a:outerShdw blurRad="38100" dist="38100" dir="2700000" algn="tl">
                <a:srgbClr val="000000">
                  <a:alpha val="43137"/>
                </a:srgbClr>
              </a:outerShdw>
            </a:effectLst>
          </a:endParaRPr>
        </a:p>
      </dsp:txBody>
      <dsp:txXfrm>
        <a:off x="3353004" y="1577340"/>
        <a:ext cx="1675990" cy="3312414"/>
      </dsp:txXfrm>
    </dsp:sp>
    <dsp:sp modelId="{B4336DFF-2A25-B547-A8A1-E3F9D552A6EF}">
      <dsp:nvSpPr>
        <dsp:cNvPr id="0" name=""/>
        <dsp:cNvSpPr/>
      </dsp:nvSpPr>
      <dsp:spPr>
        <a:xfrm>
          <a:off x="5028995" y="1577340"/>
          <a:ext cx="1675990" cy="3312414"/>
        </a:xfrm>
        <a:prstGeom prst="rect">
          <a:avLst/>
        </a:prstGeom>
        <a:solidFill>
          <a:schemeClr val="accent3"/>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effectLst>
                <a:outerShdw blurRad="38100" dist="38100" dir="2700000" algn="tl">
                  <a:srgbClr val="000000">
                    <a:alpha val="43137"/>
                  </a:srgbClr>
                </a:outerShdw>
              </a:effectLst>
            </a:rPr>
            <a:t>All processors can perform the same functions (hence “symmetric”)</a:t>
          </a:r>
          <a:endParaRPr lang="en-US" sz="1800" kern="1200" dirty="0">
            <a:effectLst>
              <a:outerShdw blurRad="38100" dist="38100" dir="2700000" algn="tl">
                <a:srgbClr val="000000">
                  <a:alpha val="43137"/>
                </a:srgbClr>
              </a:outerShdw>
            </a:effectLst>
          </a:endParaRPr>
        </a:p>
      </dsp:txBody>
      <dsp:txXfrm>
        <a:off x="5028995" y="1577340"/>
        <a:ext cx="1675990" cy="3312414"/>
      </dsp:txXfrm>
    </dsp:sp>
    <dsp:sp modelId="{B637C7E7-DB81-0244-84D3-7DFA7F0CDB62}">
      <dsp:nvSpPr>
        <dsp:cNvPr id="0" name=""/>
        <dsp:cNvSpPr/>
      </dsp:nvSpPr>
      <dsp:spPr>
        <a:xfrm>
          <a:off x="6704986" y="1577340"/>
          <a:ext cx="1675990" cy="3312414"/>
        </a:xfrm>
        <a:prstGeom prst="rect">
          <a:avLst/>
        </a:prstGeom>
        <a:solidFill>
          <a:schemeClr val="accent3"/>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rtl="0">
            <a:lnSpc>
              <a:spcPct val="90000"/>
            </a:lnSpc>
            <a:spcBef>
              <a:spcPct val="0"/>
            </a:spcBef>
            <a:spcAft>
              <a:spcPct val="35000"/>
            </a:spcAft>
          </a:pPr>
          <a:r>
            <a:rPr lang="en-US" sz="1800" kern="1200" dirty="0" smtClean="0">
              <a:effectLst>
                <a:outerShdw blurRad="38100" dist="38100" dir="2700000" algn="tl">
                  <a:srgbClr val="000000">
                    <a:alpha val="43137"/>
                  </a:srgbClr>
                </a:outerShdw>
              </a:effectLst>
            </a:rPr>
            <a:t>System controlled by integrated operating system</a:t>
          </a:r>
          <a:endParaRPr lang="en-US" sz="1800" kern="1200" dirty="0">
            <a:effectLst>
              <a:outerShdw blurRad="38100" dist="38100" dir="2700000" algn="tl">
                <a:srgbClr val="000000">
                  <a:alpha val="43137"/>
                </a:srgbClr>
              </a:outerShdw>
            </a:effectLst>
          </a:endParaRPr>
        </a:p>
        <a:p>
          <a:pPr marL="114300" lvl="1" indent="-114300" algn="l" defTabSz="622300" rtl="0">
            <a:lnSpc>
              <a:spcPct val="90000"/>
            </a:lnSpc>
            <a:spcBef>
              <a:spcPct val="0"/>
            </a:spcBef>
            <a:spcAft>
              <a:spcPct val="15000"/>
            </a:spcAft>
            <a:buChar char="••"/>
          </a:pPr>
          <a:r>
            <a:rPr lang="en-US" sz="1400" kern="1200" dirty="0" smtClean="0">
              <a:effectLst>
                <a:outerShdw blurRad="38100" dist="38100" dir="2700000" algn="tl">
                  <a:srgbClr val="000000">
                    <a:alpha val="43137"/>
                  </a:srgbClr>
                </a:outerShdw>
              </a:effectLst>
            </a:rPr>
            <a:t>Provides interaction between processors and their programs at job, task, file and data element levels</a:t>
          </a:r>
          <a:endParaRPr lang="en-US" sz="1400" kern="1200" dirty="0">
            <a:effectLst>
              <a:outerShdw blurRad="38100" dist="38100" dir="2700000" algn="tl">
                <a:srgbClr val="000000">
                  <a:alpha val="43137"/>
                </a:srgbClr>
              </a:outerShdw>
            </a:effectLst>
          </a:endParaRPr>
        </a:p>
      </dsp:txBody>
      <dsp:txXfrm>
        <a:off x="6704986" y="1577340"/>
        <a:ext cx="1675990" cy="3312414"/>
      </dsp:txXfrm>
    </dsp:sp>
    <dsp:sp modelId="{C27401E4-7A7C-0149-B128-15CC58F7B178}">
      <dsp:nvSpPr>
        <dsp:cNvPr id="0" name=""/>
        <dsp:cNvSpPr/>
      </dsp:nvSpPr>
      <dsp:spPr>
        <a:xfrm>
          <a:off x="0" y="4889754"/>
          <a:ext cx="8382000" cy="368046"/>
        </a:xfrm>
        <a:prstGeom prst="rect">
          <a:avLst/>
        </a:prstGeom>
        <a:solidFill>
          <a:schemeClr val="accent1">
            <a:shade val="80000"/>
            <a:hueOff val="0"/>
            <a:satOff val="0"/>
            <a:lumOff val="0"/>
            <a:alphaOff val="0"/>
          </a:schemeClr>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D17573D-7ACC-BB44-9073-55022998936C}">
      <dsp:nvSpPr>
        <dsp:cNvPr id="0" name=""/>
        <dsp:cNvSpPr/>
      </dsp:nvSpPr>
      <dsp:spPr>
        <a:xfrm rot="5400000">
          <a:off x="1147681" y="1144005"/>
          <a:ext cx="1784283" cy="215303"/>
        </a:xfrm>
        <a:prstGeom prst="rect">
          <a:avLst/>
        </a:prstGeom>
        <a:solidFill>
          <a:schemeClr val="accent4"/>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1AD4BB02-0C09-224F-8548-79447B50FC83}">
      <dsp:nvSpPr>
        <dsp:cNvPr id="0" name=""/>
        <dsp:cNvSpPr/>
      </dsp:nvSpPr>
      <dsp:spPr>
        <a:xfrm>
          <a:off x="1556413" y="2723"/>
          <a:ext cx="2392263" cy="1435357"/>
        </a:xfrm>
        <a:prstGeom prst="roundRect">
          <a:avLst>
            <a:gd name="adj" fmla="val 100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kern="1200" dirty="0" smtClean="0">
              <a:effectLst>
                <a:outerShdw blurRad="38100" dist="38100" dir="2700000" algn="tl">
                  <a:srgbClr val="000000">
                    <a:alpha val="43137"/>
                  </a:srgbClr>
                </a:outerShdw>
              </a:effectLst>
            </a:rPr>
            <a:t>Collect and maintain information about copies of data in cache</a:t>
          </a:r>
          <a:endParaRPr lang="en-US" sz="1700" kern="1200" dirty="0">
            <a:effectLst>
              <a:outerShdw blurRad="38100" dist="38100" dir="2700000" algn="tl">
                <a:srgbClr val="000000">
                  <a:alpha val="43137"/>
                </a:srgbClr>
              </a:outerShdw>
            </a:effectLst>
          </a:endParaRPr>
        </a:p>
      </dsp:txBody>
      <dsp:txXfrm>
        <a:off x="1556413" y="2723"/>
        <a:ext cx="2392263" cy="1435357"/>
      </dsp:txXfrm>
    </dsp:sp>
    <dsp:sp modelId="{4D2404F7-C043-1F43-A850-7696C06410C9}">
      <dsp:nvSpPr>
        <dsp:cNvPr id="0" name=""/>
        <dsp:cNvSpPr/>
      </dsp:nvSpPr>
      <dsp:spPr>
        <a:xfrm rot="5400000">
          <a:off x="1147681" y="2938203"/>
          <a:ext cx="1784283" cy="215303"/>
        </a:xfrm>
        <a:prstGeom prst="rect">
          <a:avLst/>
        </a:prstGeom>
        <a:solidFill>
          <a:schemeClr val="accent4"/>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92950862-5200-6C45-8C69-D1C5D9BFA736}">
      <dsp:nvSpPr>
        <dsp:cNvPr id="0" name=""/>
        <dsp:cNvSpPr/>
      </dsp:nvSpPr>
      <dsp:spPr>
        <a:xfrm>
          <a:off x="1556413" y="1796921"/>
          <a:ext cx="2392263" cy="1435357"/>
        </a:xfrm>
        <a:prstGeom prst="roundRect">
          <a:avLst>
            <a:gd name="adj" fmla="val 10000"/>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kern="1200" dirty="0" smtClean="0">
              <a:effectLst>
                <a:outerShdw blurRad="38100" dist="38100" dir="2700000" algn="tl">
                  <a:srgbClr val="000000">
                    <a:alpha val="43137"/>
                  </a:srgbClr>
                </a:outerShdw>
              </a:effectLst>
            </a:rPr>
            <a:t>Directory stored in main memory</a:t>
          </a:r>
          <a:endParaRPr lang="en-US" sz="1700" kern="1200" dirty="0">
            <a:effectLst>
              <a:outerShdw blurRad="38100" dist="38100" dir="2700000" algn="tl">
                <a:srgbClr val="000000">
                  <a:alpha val="43137"/>
                </a:srgbClr>
              </a:outerShdw>
            </a:effectLst>
          </a:endParaRPr>
        </a:p>
      </dsp:txBody>
      <dsp:txXfrm>
        <a:off x="1556413" y="1796921"/>
        <a:ext cx="2392263" cy="1435357"/>
      </dsp:txXfrm>
    </dsp:sp>
    <dsp:sp modelId="{D643CE4E-E530-9342-9685-CB02A57DD750}">
      <dsp:nvSpPr>
        <dsp:cNvPr id="0" name=""/>
        <dsp:cNvSpPr/>
      </dsp:nvSpPr>
      <dsp:spPr>
        <a:xfrm>
          <a:off x="2044779" y="3835301"/>
          <a:ext cx="3171796" cy="215303"/>
        </a:xfrm>
        <a:prstGeom prst="rect">
          <a:avLst/>
        </a:prstGeom>
        <a:solidFill>
          <a:schemeClr val="accent4"/>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08B8E968-D043-2A4A-9F23-A995EA6C04B6}">
      <dsp:nvSpPr>
        <dsp:cNvPr id="0" name=""/>
        <dsp:cNvSpPr/>
      </dsp:nvSpPr>
      <dsp:spPr>
        <a:xfrm>
          <a:off x="1556413" y="3591118"/>
          <a:ext cx="2392263" cy="1435357"/>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kern="1200" dirty="0" smtClean="0">
              <a:effectLst>
                <a:outerShdw blurRad="38100" dist="38100" dir="2700000" algn="tl">
                  <a:srgbClr val="000000">
                    <a:alpha val="43137"/>
                  </a:srgbClr>
                </a:outerShdw>
              </a:effectLst>
            </a:rPr>
            <a:t>Requests are checked against directory</a:t>
          </a:r>
          <a:endParaRPr lang="en-US" sz="1700" kern="1200" dirty="0">
            <a:effectLst>
              <a:outerShdw blurRad="38100" dist="38100" dir="2700000" algn="tl">
                <a:srgbClr val="000000">
                  <a:alpha val="43137"/>
                </a:srgbClr>
              </a:outerShdw>
            </a:effectLst>
          </a:endParaRPr>
        </a:p>
      </dsp:txBody>
      <dsp:txXfrm>
        <a:off x="1556413" y="3591118"/>
        <a:ext cx="2392263" cy="1435357"/>
      </dsp:txXfrm>
    </dsp:sp>
    <dsp:sp modelId="{FEC11408-FF1C-CA4C-8AFD-D46A3CF61CBF}">
      <dsp:nvSpPr>
        <dsp:cNvPr id="0" name=""/>
        <dsp:cNvSpPr/>
      </dsp:nvSpPr>
      <dsp:spPr>
        <a:xfrm rot="16200000">
          <a:off x="4329391" y="2938203"/>
          <a:ext cx="1784283" cy="215303"/>
        </a:xfrm>
        <a:prstGeom prst="rect">
          <a:avLst/>
        </a:prstGeom>
        <a:solidFill>
          <a:schemeClr val="accent4"/>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AA093B9A-6538-6942-A7E0-0DF85FCF2763}">
      <dsp:nvSpPr>
        <dsp:cNvPr id="0" name=""/>
        <dsp:cNvSpPr/>
      </dsp:nvSpPr>
      <dsp:spPr>
        <a:xfrm>
          <a:off x="4738123" y="3591118"/>
          <a:ext cx="2392263" cy="1435357"/>
        </a:xfrm>
        <a:prstGeom prst="roundRect">
          <a:avLst>
            <a:gd name="adj" fmla="val 10000"/>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kern="1200" dirty="0" smtClean="0">
              <a:effectLst>
                <a:outerShdw blurRad="38100" dist="38100" dir="2700000" algn="tl">
                  <a:srgbClr val="000000">
                    <a:alpha val="43137"/>
                  </a:srgbClr>
                </a:outerShdw>
              </a:effectLst>
            </a:rPr>
            <a:t>Appropriate transfers are performed</a:t>
          </a:r>
          <a:endParaRPr lang="en-US" sz="1700" kern="1200" dirty="0">
            <a:effectLst>
              <a:outerShdw blurRad="38100" dist="38100" dir="2700000" algn="tl">
                <a:srgbClr val="000000">
                  <a:alpha val="43137"/>
                </a:srgbClr>
              </a:outerShdw>
            </a:effectLst>
          </a:endParaRPr>
        </a:p>
      </dsp:txBody>
      <dsp:txXfrm>
        <a:off x="4738123" y="3591118"/>
        <a:ext cx="2392263" cy="1435357"/>
      </dsp:txXfrm>
    </dsp:sp>
    <dsp:sp modelId="{EC505D46-4F46-8A47-BB54-15A3D28DA180}">
      <dsp:nvSpPr>
        <dsp:cNvPr id="0" name=""/>
        <dsp:cNvSpPr/>
      </dsp:nvSpPr>
      <dsp:spPr>
        <a:xfrm rot="16200000">
          <a:off x="4329391" y="1144005"/>
          <a:ext cx="1784283" cy="215303"/>
        </a:xfrm>
        <a:prstGeom prst="rect">
          <a:avLst/>
        </a:prstGeom>
        <a:solidFill>
          <a:schemeClr val="accent4"/>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10D7F979-8EBF-4D41-8C9F-35C26C83535B}">
      <dsp:nvSpPr>
        <dsp:cNvPr id="0" name=""/>
        <dsp:cNvSpPr/>
      </dsp:nvSpPr>
      <dsp:spPr>
        <a:xfrm>
          <a:off x="4738123" y="1796921"/>
          <a:ext cx="2392263" cy="1435357"/>
        </a:xfrm>
        <a:prstGeom prst="roundRect">
          <a:avLst>
            <a:gd name="adj" fmla="val 100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kern="1200" dirty="0" smtClean="0">
              <a:effectLst>
                <a:outerShdw blurRad="38100" dist="38100" dir="2700000" algn="tl">
                  <a:srgbClr val="000000">
                    <a:alpha val="43137"/>
                  </a:srgbClr>
                </a:outerShdw>
              </a:effectLst>
            </a:rPr>
            <a:t>Creates central bottleneck</a:t>
          </a:r>
          <a:endParaRPr lang="en-US" sz="1700" kern="1200" dirty="0">
            <a:effectLst>
              <a:outerShdw blurRad="38100" dist="38100" dir="2700000" algn="tl">
                <a:srgbClr val="000000">
                  <a:alpha val="43137"/>
                </a:srgbClr>
              </a:outerShdw>
            </a:effectLst>
          </a:endParaRPr>
        </a:p>
      </dsp:txBody>
      <dsp:txXfrm>
        <a:off x="4738123" y="1796921"/>
        <a:ext cx="2392263" cy="1435357"/>
      </dsp:txXfrm>
    </dsp:sp>
    <dsp:sp modelId="{525DC54E-6DDC-4B4F-97E2-F11FB388EF71}">
      <dsp:nvSpPr>
        <dsp:cNvPr id="0" name=""/>
        <dsp:cNvSpPr/>
      </dsp:nvSpPr>
      <dsp:spPr>
        <a:xfrm>
          <a:off x="4738123" y="2723"/>
          <a:ext cx="2392263" cy="1435357"/>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kern="1200" dirty="0" smtClean="0">
              <a:effectLst>
                <a:outerShdw blurRad="38100" dist="38100" dir="2700000" algn="tl">
                  <a:srgbClr val="000000">
                    <a:alpha val="43137"/>
                  </a:srgbClr>
                </a:outerShdw>
              </a:effectLst>
            </a:rPr>
            <a:t>Effective in large scale systems with complex interconnection schemes</a:t>
          </a:r>
          <a:endParaRPr lang="en-US" sz="1700" kern="1200" dirty="0">
            <a:effectLst>
              <a:outerShdw blurRad="38100" dist="38100" dir="2700000" algn="tl">
                <a:srgbClr val="000000">
                  <a:alpha val="43137"/>
                </a:srgbClr>
              </a:outerShdw>
            </a:effectLst>
          </a:endParaRPr>
        </a:p>
      </dsp:txBody>
      <dsp:txXfrm>
        <a:off x="4738123" y="2723"/>
        <a:ext cx="2392263" cy="1435357"/>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2D01897-8099-364C-9C6A-34BEB9698B44}">
      <dsp:nvSpPr>
        <dsp:cNvPr id="0" name=""/>
        <dsp:cNvSpPr/>
      </dsp:nvSpPr>
      <dsp:spPr>
        <a:xfrm>
          <a:off x="3412296" y="1333134"/>
          <a:ext cx="1786006" cy="1786006"/>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2D42DB35-4587-6446-AB60-53BE55EA0121}">
      <dsp:nvSpPr>
        <dsp:cNvPr id="0" name=""/>
        <dsp:cNvSpPr/>
      </dsp:nvSpPr>
      <dsp:spPr>
        <a:xfrm>
          <a:off x="3189046" y="0"/>
          <a:ext cx="2232507" cy="121615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533400" rtl="0">
            <a:lnSpc>
              <a:spcPct val="90000"/>
            </a:lnSpc>
            <a:spcBef>
              <a:spcPct val="0"/>
            </a:spcBef>
            <a:spcAft>
              <a:spcPct val="35000"/>
            </a:spcAft>
          </a:pPr>
          <a:r>
            <a:rPr lang="en-US" sz="1200" kern="1200" dirty="0" smtClean="0"/>
            <a:t>Thread in multithreaded processors may or may not be the same as the concept of software threads in a multiprogrammed operating system</a:t>
          </a:r>
          <a:endParaRPr lang="en-US" sz="1200" kern="1200" dirty="0"/>
        </a:p>
      </dsp:txBody>
      <dsp:txXfrm>
        <a:off x="3189046" y="0"/>
        <a:ext cx="2232507" cy="1216152"/>
      </dsp:txXfrm>
    </dsp:sp>
    <dsp:sp modelId="{C63810A4-7204-104F-8145-45ADFBBF5C29}">
      <dsp:nvSpPr>
        <dsp:cNvPr id="0" name=""/>
        <dsp:cNvSpPr/>
      </dsp:nvSpPr>
      <dsp:spPr>
        <a:xfrm>
          <a:off x="3992004" y="1667865"/>
          <a:ext cx="1786006" cy="1786006"/>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B3B00AE8-F8E3-F549-AA8D-260965224262}">
      <dsp:nvSpPr>
        <dsp:cNvPr id="0" name=""/>
        <dsp:cNvSpPr/>
      </dsp:nvSpPr>
      <dsp:spPr>
        <a:xfrm>
          <a:off x="5910472" y="1158240"/>
          <a:ext cx="2115673" cy="1331976"/>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533400" rtl="0">
            <a:lnSpc>
              <a:spcPct val="90000"/>
            </a:lnSpc>
            <a:spcBef>
              <a:spcPct val="0"/>
            </a:spcBef>
            <a:spcAft>
              <a:spcPct val="35000"/>
            </a:spcAft>
          </a:pPr>
          <a:r>
            <a:rPr lang="en-GB" sz="1200" kern="1200" dirty="0" smtClean="0"/>
            <a:t>Thread is concerned with scheduling and execution, whereas a process is concerned with both scheduling/execution and resource and resource ownership</a:t>
          </a:r>
          <a:endParaRPr lang="en-GB" sz="1200" kern="1200" dirty="0"/>
        </a:p>
      </dsp:txBody>
      <dsp:txXfrm>
        <a:off x="5910472" y="1158240"/>
        <a:ext cx="2115673" cy="1331976"/>
      </dsp:txXfrm>
    </dsp:sp>
    <dsp:sp modelId="{0C4D4423-A48F-6C40-B123-0C2259171F2F}">
      <dsp:nvSpPr>
        <dsp:cNvPr id="0" name=""/>
        <dsp:cNvSpPr/>
      </dsp:nvSpPr>
      <dsp:spPr>
        <a:xfrm>
          <a:off x="3992004" y="2337328"/>
          <a:ext cx="1786006" cy="1786006"/>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AD442CCC-2545-1842-AB10-F68C4BDFEE54}">
      <dsp:nvSpPr>
        <dsp:cNvPr id="0" name=""/>
        <dsp:cNvSpPr/>
      </dsp:nvSpPr>
      <dsp:spPr>
        <a:xfrm>
          <a:off x="5910472" y="3144621"/>
          <a:ext cx="2115673" cy="148833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lvl="0" algn="l" defTabSz="533400" rtl="0">
            <a:lnSpc>
              <a:spcPct val="90000"/>
            </a:lnSpc>
            <a:spcBef>
              <a:spcPct val="0"/>
            </a:spcBef>
            <a:spcAft>
              <a:spcPct val="35000"/>
            </a:spcAft>
          </a:pPr>
          <a:r>
            <a:rPr lang="en-US" sz="1200" kern="1200" dirty="0" smtClean="0"/>
            <a:t>Process: </a:t>
          </a:r>
          <a:endParaRPr lang="en-US" sz="1200" kern="1200" dirty="0"/>
        </a:p>
        <a:p>
          <a:pPr marL="57150" lvl="1" indent="-57150" algn="l" defTabSz="400050" rtl="0">
            <a:lnSpc>
              <a:spcPct val="90000"/>
            </a:lnSpc>
            <a:spcBef>
              <a:spcPct val="0"/>
            </a:spcBef>
            <a:spcAft>
              <a:spcPct val="15000"/>
            </a:spcAft>
            <a:buChar char="••"/>
          </a:pPr>
          <a:r>
            <a:rPr lang="en-US" sz="900" kern="1200" dirty="0" smtClean="0"/>
            <a:t>An instance of program running on computer</a:t>
          </a:r>
          <a:endParaRPr lang="en-US" sz="900" kern="1200" dirty="0"/>
        </a:p>
        <a:p>
          <a:pPr marL="57150" lvl="1" indent="-57150" algn="l" defTabSz="400050" rtl="0">
            <a:lnSpc>
              <a:spcPct val="90000"/>
            </a:lnSpc>
            <a:spcBef>
              <a:spcPct val="0"/>
            </a:spcBef>
            <a:spcAft>
              <a:spcPct val="15000"/>
            </a:spcAft>
            <a:buChar char="••"/>
          </a:pPr>
          <a:r>
            <a:rPr lang="en-GB" sz="900" kern="1200" dirty="0" smtClean="0"/>
            <a:t>Two key characteristics:</a:t>
          </a:r>
          <a:endParaRPr lang="en-GB" sz="900" kern="1200" dirty="0"/>
        </a:p>
        <a:p>
          <a:pPr marL="114300" lvl="2" indent="-57150" algn="l" defTabSz="400050" rtl="0">
            <a:lnSpc>
              <a:spcPct val="90000"/>
            </a:lnSpc>
            <a:spcBef>
              <a:spcPct val="0"/>
            </a:spcBef>
            <a:spcAft>
              <a:spcPct val="15000"/>
            </a:spcAft>
            <a:buChar char="••"/>
          </a:pPr>
          <a:r>
            <a:rPr lang="en-GB" sz="900" kern="1200" dirty="0" smtClean="0"/>
            <a:t>Resource ownership</a:t>
          </a:r>
          <a:endParaRPr lang="en-GB" sz="900" kern="1200" dirty="0"/>
        </a:p>
        <a:p>
          <a:pPr marL="114300" lvl="2" indent="-57150" algn="l" defTabSz="400050" rtl="0">
            <a:lnSpc>
              <a:spcPct val="90000"/>
            </a:lnSpc>
            <a:spcBef>
              <a:spcPct val="0"/>
            </a:spcBef>
            <a:spcAft>
              <a:spcPct val="15000"/>
            </a:spcAft>
            <a:buChar char="••"/>
          </a:pPr>
          <a:r>
            <a:rPr lang="en-GB" sz="900" kern="1200" dirty="0" smtClean="0"/>
            <a:t>Scheduling/execution</a:t>
          </a:r>
          <a:endParaRPr lang="en-GB" sz="900" kern="1200" dirty="0"/>
        </a:p>
      </dsp:txBody>
      <dsp:txXfrm>
        <a:off x="5910472" y="3144621"/>
        <a:ext cx="2115673" cy="1488338"/>
      </dsp:txXfrm>
    </dsp:sp>
    <dsp:sp modelId="{D78622AE-3F71-0D40-BEE6-DF424A4ED85C}">
      <dsp:nvSpPr>
        <dsp:cNvPr id="0" name=""/>
        <dsp:cNvSpPr/>
      </dsp:nvSpPr>
      <dsp:spPr>
        <a:xfrm>
          <a:off x="3412296" y="2672638"/>
          <a:ext cx="1786006" cy="1786006"/>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8A50D7EE-62BB-614A-BB66-FA81522857D3}">
      <dsp:nvSpPr>
        <dsp:cNvPr id="0" name=""/>
        <dsp:cNvSpPr/>
      </dsp:nvSpPr>
      <dsp:spPr>
        <a:xfrm>
          <a:off x="3189046" y="4575048"/>
          <a:ext cx="2232507" cy="121615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lvl="0" algn="l" defTabSz="533400" rtl="0">
            <a:lnSpc>
              <a:spcPct val="90000"/>
            </a:lnSpc>
            <a:spcBef>
              <a:spcPct val="0"/>
            </a:spcBef>
            <a:spcAft>
              <a:spcPct val="35000"/>
            </a:spcAft>
          </a:pPr>
          <a:r>
            <a:rPr lang="en-GB" sz="1200" kern="1200" dirty="0" smtClean="0"/>
            <a:t>Process switch</a:t>
          </a:r>
          <a:endParaRPr lang="en-GB" sz="1200" kern="1200" dirty="0"/>
        </a:p>
        <a:p>
          <a:pPr marL="57150" lvl="1" indent="-57150" algn="l" defTabSz="400050" rtl="0">
            <a:lnSpc>
              <a:spcPct val="90000"/>
            </a:lnSpc>
            <a:spcBef>
              <a:spcPct val="0"/>
            </a:spcBef>
            <a:spcAft>
              <a:spcPct val="15000"/>
            </a:spcAft>
            <a:buChar char="••"/>
          </a:pPr>
          <a:r>
            <a:rPr lang="en-GB" sz="900" kern="1200" dirty="0" smtClean="0"/>
            <a:t>Operation that switches the processor from one process to another </a:t>
          </a:r>
          <a:r>
            <a:rPr lang="en-US" sz="900" kern="1200" dirty="0" smtClean="0"/>
            <a:t>by saving all the process control data, registers, and other information for the first and replacing them with the process information for the </a:t>
          </a:r>
          <a:r>
            <a:rPr lang="en-US" sz="900" kern="1200" dirty="0" smtClean="0"/>
            <a:t>second</a:t>
          </a:r>
          <a:endParaRPr lang="en-GB" sz="900" kern="1200" dirty="0"/>
        </a:p>
      </dsp:txBody>
      <dsp:txXfrm>
        <a:off x="3189046" y="4575048"/>
        <a:ext cx="2232507" cy="1216152"/>
      </dsp:txXfrm>
    </dsp:sp>
    <dsp:sp modelId="{CEF8270F-35BB-0848-B381-E981F8C8F51C}">
      <dsp:nvSpPr>
        <dsp:cNvPr id="0" name=""/>
        <dsp:cNvSpPr/>
      </dsp:nvSpPr>
      <dsp:spPr>
        <a:xfrm>
          <a:off x="2832589" y="2337328"/>
          <a:ext cx="1786006" cy="1786006"/>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15CF3CA2-2079-8948-96AE-DF3A5B01EEAA}">
      <dsp:nvSpPr>
        <dsp:cNvPr id="0" name=""/>
        <dsp:cNvSpPr/>
      </dsp:nvSpPr>
      <dsp:spPr>
        <a:xfrm>
          <a:off x="584453" y="3144621"/>
          <a:ext cx="2115673" cy="148833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lvl="0" algn="l" defTabSz="533400" rtl="0">
            <a:lnSpc>
              <a:spcPct val="90000"/>
            </a:lnSpc>
            <a:spcBef>
              <a:spcPct val="0"/>
            </a:spcBef>
            <a:spcAft>
              <a:spcPct val="35000"/>
            </a:spcAft>
          </a:pPr>
          <a:r>
            <a:rPr lang="en-US" sz="1200" kern="1200" dirty="0" smtClean="0"/>
            <a:t>Thread: </a:t>
          </a:r>
          <a:endParaRPr lang="en-US" sz="1200" kern="1200" dirty="0"/>
        </a:p>
        <a:p>
          <a:pPr marL="57150" lvl="1" indent="-57150" algn="l" defTabSz="400050" rtl="0">
            <a:lnSpc>
              <a:spcPct val="90000"/>
            </a:lnSpc>
            <a:spcBef>
              <a:spcPct val="0"/>
            </a:spcBef>
            <a:spcAft>
              <a:spcPct val="15000"/>
            </a:spcAft>
            <a:buChar char="••"/>
          </a:pPr>
          <a:r>
            <a:rPr lang="en-GB" sz="900" kern="1200" dirty="0" smtClean="0"/>
            <a:t>Dispatchable unit of work within a process</a:t>
          </a:r>
          <a:endParaRPr lang="en-GB" sz="900" kern="1200" dirty="0"/>
        </a:p>
        <a:p>
          <a:pPr marL="57150" lvl="1" indent="-57150" algn="l" defTabSz="400050" rtl="0">
            <a:lnSpc>
              <a:spcPct val="90000"/>
            </a:lnSpc>
            <a:spcBef>
              <a:spcPct val="0"/>
            </a:spcBef>
            <a:spcAft>
              <a:spcPct val="15000"/>
            </a:spcAft>
            <a:buChar char="••"/>
          </a:pPr>
          <a:r>
            <a:rPr lang="en-GB" sz="900" kern="1200" dirty="0" smtClean="0"/>
            <a:t>Includes processor context (which includes the program counter and stack pointer) and data area for stack</a:t>
          </a:r>
          <a:endParaRPr lang="en-GB" sz="900" kern="1200" dirty="0"/>
        </a:p>
        <a:p>
          <a:pPr marL="57150" lvl="1" indent="-57150" algn="l" defTabSz="400050" rtl="0">
            <a:lnSpc>
              <a:spcPct val="90000"/>
            </a:lnSpc>
            <a:spcBef>
              <a:spcPct val="0"/>
            </a:spcBef>
            <a:spcAft>
              <a:spcPct val="15000"/>
            </a:spcAft>
            <a:buChar char="••"/>
          </a:pPr>
          <a:r>
            <a:rPr lang="en-US" sz="900" kern="1200" dirty="0" smtClean="0"/>
            <a:t>Executes sequentially and is interruptible so that the processor can turn to another thread</a:t>
          </a:r>
          <a:endParaRPr lang="en-US" sz="900" kern="1200" dirty="0"/>
        </a:p>
      </dsp:txBody>
      <dsp:txXfrm>
        <a:off x="584453" y="3144621"/>
        <a:ext cx="2115673" cy="1488338"/>
      </dsp:txXfrm>
    </dsp:sp>
    <dsp:sp modelId="{31706F97-55E3-D54B-9146-B3F3378F801A}">
      <dsp:nvSpPr>
        <dsp:cNvPr id="0" name=""/>
        <dsp:cNvSpPr/>
      </dsp:nvSpPr>
      <dsp:spPr>
        <a:xfrm>
          <a:off x="2832589" y="1667865"/>
          <a:ext cx="1786006" cy="1786006"/>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5A342A44-5C4A-AA4B-B420-B41308FC5827}">
      <dsp:nvSpPr>
        <dsp:cNvPr id="0" name=""/>
        <dsp:cNvSpPr/>
      </dsp:nvSpPr>
      <dsp:spPr>
        <a:xfrm>
          <a:off x="584453" y="1158240"/>
          <a:ext cx="2115673" cy="148833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lvl="0" algn="l" defTabSz="533400" rtl="0">
            <a:lnSpc>
              <a:spcPct val="90000"/>
            </a:lnSpc>
            <a:spcBef>
              <a:spcPct val="0"/>
            </a:spcBef>
            <a:spcAft>
              <a:spcPct val="35000"/>
            </a:spcAft>
          </a:pPr>
          <a:r>
            <a:rPr lang="en-GB" sz="1200" kern="1200" dirty="0" smtClean="0"/>
            <a:t>Thread switch</a:t>
          </a:r>
          <a:endParaRPr lang="en-GB" sz="1200" kern="1200" dirty="0"/>
        </a:p>
        <a:p>
          <a:pPr marL="57150" lvl="1" indent="-57150" algn="l" defTabSz="400050" rtl="0">
            <a:lnSpc>
              <a:spcPct val="90000"/>
            </a:lnSpc>
            <a:spcBef>
              <a:spcPct val="0"/>
            </a:spcBef>
            <a:spcAft>
              <a:spcPct val="15000"/>
            </a:spcAft>
            <a:buChar char="••"/>
          </a:pPr>
          <a:r>
            <a:rPr lang="en-US" sz="900" kern="1200" dirty="0" smtClean="0"/>
            <a:t>The act of switching processor control between threads within the same process</a:t>
          </a:r>
          <a:endParaRPr lang="en-US" sz="900" kern="1200" dirty="0"/>
        </a:p>
        <a:p>
          <a:pPr marL="57150" lvl="1" indent="-57150" algn="l" defTabSz="400050" rtl="0">
            <a:lnSpc>
              <a:spcPct val="90000"/>
            </a:lnSpc>
            <a:spcBef>
              <a:spcPct val="0"/>
            </a:spcBef>
            <a:spcAft>
              <a:spcPct val="15000"/>
            </a:spcAft>
            <a:buChar char="••"/>
          </a:pPr>
          <a:r>
            <a:rPr lang="en-US" sz="900" kern="1200" dirty="0" smtClean="0"/>
            <a:t>Typically less costly than process switch</a:t>
          </a:r>
          <a:endParaRPr lang="en-US" sz="900" kern="1200" dirty="0"/>
        </a:p>
      </dsp:txBody>
      <dsp:txXfrm>
        <a:off x="584453" y="1158240"/>
        <a:ext cx="2115673" cy="1488338"/>
      </dsp:txXfrm>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11366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11366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11366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950D7502-5251-5C4E-9059-4B9EF221CECC}" type="slidenum">
              <a:rPr lang="en-US"/>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11264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1126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1264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264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11264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2B10C813-7C32-934C-A3A3-B1F00F8B1FA5}"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84"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84" charset="0"/>
        <a:ea typeface="ＭＳ Ｐゴシック" pitchFamily="-84"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84" charset="0"/>
        <a:ea typeface="ＭＳ Ｐゴシック" pitchFamily="-84"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84" charset="0"/>
        <a:ea typeface="ＭＳ Ｐゴシック" pitchFamily="-84"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84" charset="0"/>
        <a:ea typeface="ＭＳ Ｐゴシック" pitchFamily="-8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Lecture slides prepared for “Computer Organization</a:t>
            </a:r>
            <a:r>
              <a:rPr lang="en-US" baseline="0" dirty="0" smtClean="0">
                <a:latin typeface="Times New Roman" pitchFamily="-110" charset="0"/>
              </a:rPr>
              <a:t> and Architecture</a:t>
            </a:r>
            <a:r>
              <a:rPr lang="en-US" dirty="0" smtClean="0">
                <a:latin typeface="Times New Roman" pitchFamily="-110" charset="0"/>
              </a:rPr>
              <a:t>”, 9/e, by William Stallings, Chapter 17 “Parallel</a:t>
            </a:r>
            <a:r>
              <a:rPr lang="en-US" baseline="0" dirty="0" smtClean="0">
                <a:latin typeface="Times New Roman" pitchFamily="-110" charset="0"/>
              </a:rPr>
              <a:t> Processing</a:t>
            </a:r>
            <a:r>
              <a:rPr lang="en-US" dirty="0" smtClean="0">
                <a:latin typeface="Times New Roman" pitchFamily="-110" charset="0"/>
              </a:rPr>
              <a:t>”.</a:t>
            </a:r>
            <a:endParaRPr lang="en-AU" dirty="0" smtClean="0">
              <a:latin typeface="Times New Roman" pitchFamily="-110" charset="0"/>
            </a:endParaRPr>
          </a:p>
          <a:p>
            <a:r>
              <a:rPr lang="en-GB" dirty="0" smtClean="0"/>
              <a:t>Adapted</a:t>
            </a:r>
            <a:r>
              <a:rPr lang="en-GB" baseline="0" dirty="0" smtClean="0"/>
              <a:t> by Thân Văn Sử</a:t>
            </a:r>
          </a:p>
          <a:p>
            <a:endParaRPr lang="en-GB" baseline="0" dirty="0" smtClean="0"/>
          </a:p>
          <a:p>
            <a:r>
              <a:rPr lang="en-US" sz="1200" kern="1200" dirty="0" smtClean="0">
                <a:solidFill>
                  <a:schemeClr val="tx1"/>
                </a:solidFill>
                <a:latin typeface="Times New Roman" pitchFamily="-84" charset="0"/>
                <a:ea typeface="+mn-ea"/>
                <a:cs typeface="+mn-cs"/>
              </a:rPr>
              <a:t>Traditionally, the computer has been viewed as a sequential machine. Most computer programming languages require the programmer to specify algorithms as sequences of instructions. Processors execute programs by executing machine instructions in a sequence and one at a time. Each instruction is executed in a sequence of operations (fetch instruction, fetch operands, perform operation, store results).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This view of the computer has never been entirely true. At the micro-operation level, multiple control signals are generated at the same time. Instruction pipelining, at least to the extent of overlapping fetch and execute operations, has been around for a long time. Both of these are examples of performing functions in parallel. This approach is taken further with superscalar organization, which exploits instruction- level parallelism. With a superscalar machine, there are multiple execution units within a single processor, and these may execute multiple instructions from the same program in parallel.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As computer technology has evolved, and as the cost of computer hardware has dropped, computer designers have sought more and more opportunities for </a:t>
            </a:r>
          </a:p>
          <a:p>
            <a:r>
              <a:rPr lang="en-US" sz="1200" kern="1200" dirty="0" smtClean="0">
                <a:solidFill>
                  <a:schemeClr val="tx1"/>
                </a:solidFill>
                <a:latin typeface="Times New Roman" pitchFamily="-84" charset="0"/>
                <a:ea typeface="+mn-ea"/>
                <a:cs typeface="+mn-cs"/>
              </a:rPr>
              <a:t>parallelism, usually to enhance performance and, in some cases, to increase availability. After an overview, this chapter looks at some of the most prominent approaches to parallel organization. First, we examine symmetric multiprocessors (SMPs), one of the earliest and still the most common example of parallel organization. In an SMP organization, multiple processors share a common memory. This organization raises the issue of cache coherence, to which a separate section is devoted. Next, the chapter examines multithreaded processors and chip multiprocessors. Then we describe clusters, which consist of multiple independent computers organized in a cooperative fashion. Clusters have become increasingly common to support workloads that are beyond the capacity of a single SMP. Another approach to the use of multiple processors that we examine is that of non-uniform memory access (NUMA) machines. The NUMA approach is relatively new and not yet proven in the marketplace, but is often considered as an alternative to the SMP or cluster approach. Finally, this chapter looks at hardware organizational approaches to vector computation. These approaches optimize the ALU for processing vectors or arrays of floating-point numbers. They are common on the class of systems known as </a:t>
            </a:r>
            <a:r>
              <a:rPr lang="en-US" sz="1200" i="1" kern="1200" dirty="0" smtClean="0">
                <a:solidFill>
                  <a:schemeClr val="tx1"/>
                </a:solidFill>
                <a:latin typeface="Times New Roman" pitchFamily="-84" charset="0"/>
                <a:ea typeface="+mn-ea"/>
                <a:cs typeface="+mn-cs"/>
              </a:rPr>
              <a:t>supercomputers. </a:t>
            </a:r>
            <a:endParaRPr lang="en-US" dirty="0" smtClean="0"/>
          </a:p>
          <a:p>
            <a:endParaRPr lang="en-US" dirty="0" smtClean="0"/>
          </a:p>
          <a:p>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dirty="0" smtClean="0">
                <a:solidFill>
                  <a:schemeClr val="tx1"/>
                </a:solidFill>
                <a:latin typeface="Times New Roman" pitchFamily="-84" charset="0"/>
                <a:ea typeface="+mn-ea"/>
                <a:cs typeface="+mn-cs"/>
              </a:rPr>
              <a:t>The most common organization for personal computers, workstations, and servers is the time-shared bus. The time-shared bus is the simplest mechanism for constructing a multiprocessor system (Figure 17.5). The structure and interfaces are basically the same as for a single-processor system that uses a bus interconnection. The bus consists of control, address, and data lines. To facilitate DMA transfers from I/O subsystems to processors, the following features are provided: </a:t>
            </a:r>
            <a:endParaRPr lang="en-US" dirty="0" smtClean="0"/>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Addressing: </a:t>
            </a:r>
            <a:r>
              <a:rPr lang="en-US" sz="1200" kern="1200" dirty="0" smtClean="0">
                <a:solidFill>
                  <a:schemeClr val="tx1"/>
                </a:solidFill>
                <a:latin typeface="Times New Roman" pitchFamily="-84" charset="0"/>
                <a:ea typeface="+mn-ea"/>
                <a:cs typeface="+mn-cs"/>
              </a:rPr>
              <a:t>It must be possible to distinguish modules on the bus to determine the source and destination of data.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Arbitration: </a:t>
            </a:r>
            <a:r>
              <a:rPr lang="en-US" sz="1200" kern="1200" dirty="0" smtClean="0">
                <a:solidFill>
                  <a:schemeClr val="tx1"/>
                </a:solidFill>
                <a:latin typeface="Times New Roman" pitchFamily="-84" charset="0"/>
                <a:ea typeface="+mn-ea"/>
                <a:cs typeface="+mn-cs"/>
              </a:rPr>
              <a:t>Any I/O module can temporarily function as “master.” A mechanism is provided to arbitrate competing requests for bus control, using some sort of priority scheme.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Time-sharing: </a:t>
            </a:r>
            <a:r>
              <a:rPr lang="en-US" sz="1200" kern="1200" dirty="0" smtClean="0">
                <a:solidFill>
                  <a:schemeClr val="tx1"/>
                </a:solidFill>
                <a:latin typeface="Times New Roman" pitchFamily="-84" charset="0"/>
                <a:ea typeface="+mn-ea"/>
                <a:cs typeface="+mn-cs"/>
              </a:rPr>
              <a:t>When one module is controlling the bus, other modules are locked out and must, if necessary, suspend operation until bus access is achieved. </a:t>
            </a:r>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These uniprocessor features are directly usable in an SMP organization. In this latter case, there are now multiple processors as well as multiple I/O processors all attempting to gain access to one or more memory modules via the bus. </a:t>
            </a:r>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360537-4FE7-BC4E-8FD4-7F695739F68F}" type="slidenum">
              <a:rPr lang="en-US"/>
              <a:pPr/>
              <a:t>11</a:t>
            </a:fld>
            <a:endParaRPr lang="en-US" dirty="0"/>
          </a:p>
        </p:txBody>
      </p:sp>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p:txBody>
          <a:bodyPr/>
          <a:lstStyle/>
          <a:p>
            <a:r>
              <a:rPr lang="en-US" sz="1200" kern="1200" dirty="0" smtClean="0">
                <a:solidFill>
                  <a:schemeClr val="tx1"/>
                </a:solidFill>
                <a:latin typeface="Times New Roman" pitchFamily="-84" charset="0"/>
                <a:ea typeface="+mn-ea"/>
                <a:cs typeface="+mn-cs"/>
              </a:rPr>
              <a:t>The bus organization has several attractive features: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Simplicity: </a:t>
            </a:r>
            <a:r>
              <a:rPr lang="en-US" sz="1200" kern="1200" dirty="0" smtClean="0">
                <a:solidFill>
                  <a:schemeClr val="tx1"/>
                </a:solidFill>
                <a:latin typeface="Times New Roman" pitchFamily="-84" charset="0"/>
                <a:ea typeface="+mn-ea"/>
                <a:cs typeface="+mn-cs"/>
              </a:rPr>
              <a:t>This is the simplest approach to multiprocessor organization. The physical interface and the addressing, arbitration, </a:t>
            </a:r>
          </a:p>
          <a:p>
            <a:r>
              <a:rPr lang="en-US" sz="1200" kern="1200" dirty="0" smtClean="0">
                <a:solidFill>
                  <a:schemeClr val="tx1"/>
                </a:solidFill>
                <a:latin typeface="Times New Roman" pitchFamily="-84" charset="0"/>
                <a:ea typeface="+mn-ea"/>
                <a:cs typeface="+mn-cs"/>
              </a:rPr>
              <a:t>and time-sharing logic of each processor remain the same as in a single-processor system.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Flexibility: </a:t>
            </a:r>
            <a:r>
              <a:rPr lang="en-US" sz="1200" b="0" kern="1200" dirty="0" smtClean="0">
                <a:solidFill>
                  <a:schemeClr val="tx1"/>
                </a:solidFill>
                <a:latin typeface="Times New Roman" pitchFamily="-84" charset="0"/>
                <a:ea typeface="+mn-ea"/>
                <a:cs typeface="+mn-cs"/>
              </a:rPr>
              <a:t>It is generally easy to expand the system by attaching more processors </a:t>
            </a:r>
            <a:r>
              <a:rPr lang="en-US" sz="1200" kern="1200" dirty="0" smtClean="0">
                <a:solidFill>
                  <a:schemeClr val="tx1"/>
                </a:solidFill>
                <a:latin typeface="Times New Roman" pitchFamily="-84" charset="0"/>
                <a:ea typeface="+mn-ea"/>
                <a:cs typeface="+mn-cs"/>
              </a:rPr>
              <a:t>to the bus.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Reliability: </a:t>
            </a:r>
            <a:r>
              <a:rPr lang="en-US" sz="1200" kern="1200" dirty="0" smtClean="0">
                <a:solidFill>
                  <a:schemeClr val="tx1"/>
                </a:solidFill>
                <a:latin typeface="Times New Roman" pitchFamily="-84" charset="0"/>
                <a:ea typeface="+mn-ea"/>
                <a:cs typeface="+mn-cs"/>
              </a:rPr>
              <a:t>The bus is essentially a passive medium, and the failure of any attached device should not cause failure of the whole system. </a:t>
            </a:r>
            <a:endParaRPr lang="en-US" dirty="0" smtClean="0"/>
          </a:p>
          <a:p>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752B3B-E596-C044-AF78-79B82A9781C6}" type="slidenum">
              <a:rPr lang="en-US"/>
              <a:pPr/>
              <a:t>12</a:t>
            </a:fld>
            <a:endParaRPr lang="en-US" dirty="0"/>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r>
              <a:rPr lang="en-US" sz="1200" kern="1200" dirty="0" smtClean="0">
                <a:solidFill>
                  <a:schemeClr val="tx1"/>
                </a:solidFill>
                <a:latin typeface="Times New Roman" pitchFamily="-84" charset="0"/>
                <a:ea typeface="+mn-ea"/>
                <a:cs typeface="+mn-cs"/>
              </a:rPr>
              <a:t>The main drawback to the bus organization is performance. All memory references pass through the common bus. Thus, the bus cycle time limits the speed of the system. To improve performance, it is desirable to equip each processor with a cache memory. This should reduce the number of bus accesses dramatically. Typically, workstation and PC SMPs have two levels of cache, with the L1 cache internal (same chip as the processor) and the L2 cache either internal or external. Some processors now employ a L3 cache as well.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use of caches introduces some new design considerations. Because each local cache contains an image of a portion of memory, if a word is altered in one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cache, it could conceivably invalidate a word in another cache. To prevent this, the other processors must be alerted that an update has taken place. This problem is known as the </a:t>
            </a:r>
            <a:r>
              <a:rPr lang="en-US" sz="1200" i="1" kern="1200" dirty="0" smtClean="0">
                <a:solidFill>
                  <a:schemeClr val="tx1"/>
                </a:solidFill>
                <a:latin typeface="Times New Roman" pitchFamily="-84" charset="0"/>
                <a:ea typeface="+mn-ea"/>
                <a:cs typeface="+mn-cs"/>
              </a:rPr>
              <a:t>cache coherence </a:t>
            </a:r>
            <a:r>
              <a:rPr lang="en-US" sz="1200" kern="1200" dirty="0" smtClean="0">
                <a:solidFill>
                  <a:schemeClr val="tx1"/>
                </a:solidFill>
                <a:latin typeface="Times New Roman" pitchFamily="-84" charset="0"/>
                <a:ea typeface="+mn-ea"/>
                <a:cs typeface="+mn-cs"/>
              </a:rPr>
              <a:t>problem and is typically addressed in hardware rather than by the operating system. </a:t>
            </a:r>
            <a:endParaRPr lang="en-US" dirty="0" smtClean="0"/>
          </a:p>
          <a:p>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7A1F4A-856F-F446-89CD-58B7E0F86D2A}" type="slidenum">
              <a:rPr lang="en-US"/>
              <a:pPr/>
              <a:t>13</a:t>
            </a:fld>
            <a:endParaRPr lang="en-US" dirty="0"/>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r>
              <a:rPr lang="en-US" sz="1200" kern="1200" dirty="0" smtClean="0">
                <a:solidFill>
                  <a:schemeClr val="tx1"/>
                </a:solidFill>
                <a:latin typeface="Times New Roman" pitchFamily="-84" charset="0"/>
                <a:ea typeface="+mn-ea"/>
                <a:cs typeface="+mn-cs"/>
              </a:rPr>
              <a:t>An SMP operating system manages processor and other computer resources so that the user perceives a single operating system controlling system resources. In fact, such a configuration should appear as a single-processor multiprogramming system. In both the SMP and uniprocessor cases, multiple jobs or processes may be active at one time, and it is the responsibility of the operating system to schedule their execution and to allocate resources. A user may construct applications that use multiple processes or multiple threads within processes without regard to whether a single processor or multiple processors will be available. Thus, a multiprocessor operating system must provide all the functionality of a multiprogramming system plus additional features to accommodate multiple processors. Among the key design issues: </a:t>
            </a:r>
            <a:endParaRPr lang="en-US" dirty="0" smtClean="0"/>
          </a:p>
          <a:p>
            <a:endParaRPr lang="en-US" sz="1200" b="1" kern="1200" dirty="0" smtClean="0">
              <a:solidFill>
                <a:schemeClr val="tx1"/>
              </a:solidFill>
              <a:latin typeface="Times New Roman" pitchFamily="-84" charset="0"/>
              <a:ea typeface="+mn-ea"/>
              <a:cs typeface="+mn-cs"/>
            </a:endParaRPr>
          </a:p>
          <a:p>
            <a:r>
              <a:rPr lang="en-US" sz="1200" b="0" kern="1200" dirty="0" smtClean="0">
                <a:solidFill>
                  <a:schemeClr val="tx1"/>
                </a:solidFill>
                <a:latin typeface="Times New Roman" pitchFamily="-84" charset="0"/>
                <a:ea typeface="+mn-ea"/>
                <a:cs typeface="+mn-cs"/>
              </a:rPr>
              <a:t>Simultaneous concurrent processes: OS routines need to be reentrant to allow</a:t>
            </a:r>
            <a:r>
              <a:rPr lang="en-US" sz="1200" kern="1200" dirty="0" smtClean="0">
                <a:solidFill>
                  <a:schemeClr val="tx1"/>
                </a:solidFill>
                <a:latin typeface="Times New Roman" pitchFamily="-84" charset="0"/>
                <a:ea typeface="+mn-ea"/>
                <a:cs typeface="+mn-cs"/>
              </a:rPr>
              <a:t>several processors to execute the same OS code simultaneously. With multiple processors executing the same or different parts of the OS, OS tables and management structures must be managed properly to avoid deadlock or invalid operations.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Scheduling: </a:t>
            </a:r>
            <a:r>
              <a:rPr lang="en-US" sz="1200" kern="1200" dirty="0" smtClean="0">
                <a:solidFill>
                  <a:schemeClr val="tx1"/>
                </a:solidFill>
                <a:latin typeface="Times New Roman" pitchFamily="-84" charset="0"/>
                <a:ea typeface="+mn-ea"/>
                <a:cs typeface="+mn-cs"/>
              </a:rPr>
              <a:t>Any processor may perform scheduling, so conflicts must be avoided. The scheduler must assign ready processes to available processors.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Synchronization: </a:t>
            </a:r>
            <a:r>
              <a:rPr lang="en-US" sz="1200" kern="1200" dirty="0" smtClean="0">
                <a:solidFill>
                  <a:schemeClr val="tx1"/>
                </a:solidFill>
                <a:latin typeface="Times New Roman" pitchFamily="-84" charset="0"/>
                <a:ea typeface="+mn-ea"/>
                <a:cs typeface="+mn-cs"/>
              </a:rPr>
              <a:t>With multiple active processes having potential access to shared address spaces or shared I/O resources, care must be taken to provide effective synchronization. Synchronization is a facility that enforces mutual exclusion and event ordering.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Memory management: </a:t>
            </a:r>
            <a:r>
              <a:rPr lang="en-US" sz="1200" kern="1200" dirty="0" smtClean="0">
                <a:solidFill>
                  <a:schemeClr val="tx1"/>
                </a:solidFill>
                <a:latin typeface="Times New Roman" pitchFamily="-84" charset="0"/>
                <a:ea typeface="+mn-ea"/>
                <a:cs typeface="+mn-cs"/>
              </a:rPr>
              <a:t>Memory management on a multiprocessor must deal with all of the issues found on uniprocessor machines, as is discussed in Chapter 8. In addition, the operating system needs to exploit the available hardware parallelism, such as multi-ported memories, to achieve the best performance. The paging mechanisms on different processors must be coordinated to enforce consistency when several processors share a page or segment and to decide on page replacement.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Reliability and fault tolerance: </a:t>
            </a:r>
            <a:r>
              <a:rPr lang="en-US" sz="1200" kern="1200" dirty="0" smtClean="0">
                <a:solidFill>
                  <a:schemeClr val="tx1"/>
                </a:solidFill>
                <a:latin typeface="Times New Roman" pitchFamily="-84" charset="0"/>
                <a:ea typeface="+mn-ea"/>
                <a:cs typeface="+mn-cs"/>
              </a:rPr>
              <a:t>The operating system should provide graceful degradation in the face of processor failure. The scheduler and other portions of the operating system must recognize the loss of a processor and restructure management tables accordingly. </a:t>
            </a:r>
          </a:p>
          <a:p>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7A1F4A-856F-F446-89CD-58B7E0F86D2A}" type="slidenum">
              <a:rPr lang="en-US"/>
              <a:pPr/>
              <a:t>14</a:t>
            </a:fld>
            <a:endParaRPr lang="en-US" dirty="0"/>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dirty="0" smtClean="0">
                <a:solidFill>
                  <a:schemeClr val="tx1"/>
                </a:solidFill>
                <a:latin typeface="Times New Roman" pitchFamily="-84" charset="0"/>
                <a:ea typeface="+mn-ea"/>
                <a:cs typeface="+mn-cs"/>
              </a:rPr>
              <a:t>Software cache coherence schemes attempt to avoid the need for additional hard- ware circuitry and logic by relying on the compiler and operating system to deal with the problem. Software approaches are attractive because the overhead of detecting potential problems is transferred from run time to compile time, and the design complexity is transferred from hardware to software. On the other hand, compile- time software approaches generally must make conservative decisions, leading to inefficient cache utilization.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Compiler-based coherence mechanisms perform an analysis on the code to determine which data items may become unsafe for caching, and they mark those items accordingly. The operating system or hardware then prevents non-cacheable items from being cached.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simplest approach is to prevent any shared data variables from being cached. This is too conservative, because a shared data structure may be exclusively used during some periods and may be effectively read-only during other periods. It is only during periods when at least one process may update the variable and at least one other process may access the variable that cache coherence is an issue.</a:t>
            </a:r>
          </a:p>
          <a:p>
            <a:endParaRPr lang="en-US" sz="1200" kern="1200" dirty="0" smtClean="0">
              <a:solidFill>
                <a:schemeClr val="tx1"/>
              </a:solidFill>
              <a:latin typeface="Times New Roman" pitchFamily="-8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More efficient approaches analyze the code to determine safe periods for shared variables. The compiler then inserts instructions into the generated code to enforce cache coherence during the critical periods. A number of techniques have been developed for performing the analysis and for enforcing the results; see [LILJ93] and [STEN90] for surveys.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84" charset="0"/>
                <a:ea typeface="+mn-ea"/>
                <a:cs typeface="+mn-cs"/>
              </a:rPr>
              <a:t>Hardware-based solutions are generally referred to as cache coherence protocols. These solutions provide dynamic recognition at run time of potential inconsistency conditions. Because the problem is only dealt with when it actually arises, there is more effective use of caches, leading to improved performance over a software approach. In addition, these approaches are transparent to the programmer and the compiler, reducing the software development burden.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Hardware schemes differ in a number of particulars, including where the state information about data lines is held, how that information is organized, where coherence is enforced, and the enforcement mechanisms. In general, hardware schemes can be divided into two categories: directory protocols and snoopy protocols. </a:t>
            </a: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151AFF-CA9F-6347-92E3-29BA578DEA47}" type="slidenum">
              <a:rPr lang="en-US"/>
              <a:pPr/>
              <a:t>18</a:t>
            </a:fld>
            <a:endParaRPr lang="en-US" dirty="0"/>
          </a:p>
        </p:txBody>
      </p:sp>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p:txBody>
          <a:bodyPr/>
          <a:lstStyle/>
          <a:p>
            <a:r>
              <a:rPr lang="en-US" sz="1200" kern="1200" dirty="0" smtClean="0">
                <a:solidFill>
                  <a:schemeClr val="tx1"/>
                </a:solidFill>
                <a:latin typeface="Times New Roman" pitchFamily="-84" charset="0"/>
                <a:ea typeface="+mn-ea"/>
                <a:cs typeface="+mn-cs"/>
              </a:rPr>
              <a:t>Directory protocols collect and maintain information about where copies of lines reside. Typically, there is a centralized controller that is part of the main memory controller, and a directory that is stored in main memory. The directory contains global state information about the contents of the various local caches. When an individual cache controller makes a request, the centralized controller checks and issues necessary commands for data transfer between memory and caches or between caches. It is also responsible for keeping the state information up to date; therefore, every local action that can affect the global state of a line must be reported to the central controller.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Typically, the controller maintains information about which processors have a copy of which lines. Before a processor can write to a local copy of a line, it must request exclusive access to the line from the controller. Before granting this exclusive access, the controller sends a message to all processors with a cached copy of this line, forcing each processor to invalidate its copy. After receiving acknowledgments back from each such processor, the controller grants exclusive access to the requesting processor. When another processor tries to read a line that is exclusively granted to another processor, it will send a miss notification to the controller. The controller then issues a command to the processor holding that line that requires the processor to do a write back to main memory. The line may now be shared for reading by the original processor and the requesting processor.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Directory schemes suffer from the drawbacks of a central bottleneck and the overhead of communication between the various cache controllers and the central controller. However, they are effective in large-scale systems that involve multiple buses or some other complex interconnection scheme. </a:t>
            </a:r>
            <a:endParaRPr lang="en-US" dirty="0" smtClean="0"/>
          </a:p>
          <a:p>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561E2D-909D-1444-80C5-9B20BFF5EA47}" type="slidenum">
              <a:rPr lang="en-US"/>
              <a:pPr/>
              <a:t>19</a:t>
            </a:fld>
            <a:endParaRPr lang="en-US" dirty="0"/>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Snoopy protocols distribute the responsibility for maintaining cache coherence among all of the cache controllers in a multiprocessor. A cache must recognize when a line that it holds is shared with other caches. </a:t>
            </a:r>
            <a:endParaRPr lang="en-US" dirty="0" smtClean="0"/>
          </a:p>
          <a:p>
            <a:r>
              <a:rPr lang="en-US" sz="1200" kern="1200" dirty="0" smtClean="0">
                <a:solidFill>
                  <a:schemeClr val="tx1"/>
                </a:solidFill>
                <a:latin typeface="Times New Roman" pitchFamily="-84" charset="0"/>
                <a:ea typeface="+mn-ea"/>
                <a:cs typeface="+mn-cs"/>
              </a:rPr>
              <a:t>When an update action is performed on a shared cache line, it must be announced to all other caches by a broadcast mechanism. Each cache controller is able to “snoop” on the network to observe these broadcasted notifications, and react accordingly.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Snoopy protocols are ideally suited to a bus-based multiprocessor, because the shared bus provides a simple means for broadcasting and snooping. However, because one of the objectives of the use of local caches is to avoid bus accesses, care must be taken that the increased bus traffic required for broadcasting and snooping does not cancel out the gains from the use of local caches.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Two basic approaches to the snoopy protocol have been explored: write invalidate and write update (or write broadcast). </a:t>
            </a:r>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81649D-000B-3648-B34F-8BD3B0121636}" type="slidenum">
              <a:rPr lang="en-US"/>
              <a:pPr/>
              <a:t>2</a:t>
            </a:fld>
            <a:endParaRPr lang="en-US" dirty="0"/>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4CAEA8-7AFD-4346-A868-972B3CA2C2B9}" type="slidenum">
              <a:rPr lang="en-US"/>
              <a:pPr/>
              <a:t>20</a:t>
            </a:fld>
            <a:endParaRPr lang="en-US" dirty="0"/>
          </a:p>
        </p:txBody>
      </p:sp>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p:txBody>
          <a:bodyPr/>
          <a:lstStyle/>
          <a:p>
            <a:r>
              <a:rPr lang="en-US" sz="1200" kern="1200" dirty="0" smtClean="0">
                <a:solidFill>
                  <a:schemeClr val="tx1"/>
                </a:solidFill>
                <a:latin typeface="Times New Roman" pitchFamily="-84" charset="0"/>
                <a:ea typeface="+mn-ea"/>
                <a:cs typeface="+mn-cs"/>
              </a:rPr>
              <a:t>With a write-invalidate protocol, there can be multiple readers but only one writer at a time. Initially, a line may be shared among several caches for reading purposes. When one of the caches wants to per- form a write to the line, it first issues a notice that invalidates that line in the other caches, making the line exclusive to the writing cache. Once the line is exclusive, the owning processor can make cheap local writes until some other processor requires the same line.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write-invalidate approach is the most widely used in commercial multi- processor systems, such as the Pentium 4 and PowerPC. It marks the state of every cache line (using two extra bits in the cache tag) as modified, exclusive, shared, or invalid. For this reason, the write-invalidate protocol is called MESI. In the remainder of this section, we will look at its use among local caches across a multiprocessor. For simplicity in the presentation, we do not examine the mechanisms involved in coordinating among both level 1 and level 2 locally as well as at the same time coordinating across the distributed multiprocessor. This would not add any new principles but would greatly complicate the discussion. </a:t>
            </a:r>
            <a:endParaRPr lang="en-US" dirty="0" smtClean="0"/>
          </a:p>
          <a:p>
            <a:endParaRPr lang="en-GB" dirty="0" smtClean="0"/>
          </a:p>
          <a:p>
            <a:endParaRPr lang="en-GB"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3BF524-94BD-DE4B-8826-242AD11F2F6A}" type="slidenum">
              <a:rPr lang="en-US"/>
              <a:pPr/>
              <a:t>21</a:t>
            </a:fld>
            <a:endParaRPr lang="en-US" dirty="0"/>
          </a:p>
        </p:txBody>
      </p:sp>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p:txBody>
          <a:bodyPr/>
          <a:lstStyle/>
          <a:p>
            <a:r>
              <a:rPr lang="en-US" sz="1200" kern="1200" dirty="0" smtClean="0">
                <a:solidFill>
                  <a:schemeClr val="tx1"/>
                </a:solidFill>
                <a:latin typeface="Times New Roman" pitchFamily="-84" charset="0"/>
                <a:ea typeface="+mn-ea"/>
                <a:cs typeface="+mn-cs"/>
              </a:rPr>
              <a:t>With a write-update protocol, there can be multiple writers as well as multiple readers. When a processor wishes to update a shared line, the word to be updated is distributed to all others, and caches containing that line can update it.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Neither of these two approaches is superior to the other under all circum- stances. Performance depends on the number of local caches and the pattern of memory reads and writes. Some systems implement adaptive protocols that employ both write-invalidate and write-update mechanisms. </a:t>
            </a:r>
            <a:endParaRPr lang="en-GB"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84" charset="0"/>
                <a:ea typeface="+mn-ea"/>
                <a:cs typeface="+mn-cs"/>
              </a:rPr>
              <a:t>To provide cache consistency on an SMP, the data cache often supports a protocol known as MESI. For MESI, the data cache includes two status bits per tag, so that each line can be in one of four states: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Modified: </a:t>
            </a:r>
            <a:r>
              <a:rPr lang="en-US" sz="1200" kern="1200" dirty="0" smtClean="0">
                <a:solidFill>
                  <a:schemeClr val="tx1"/>
                </a:solidFill>
                <a:latin typeface="Times New Roman" pitchFamily="-84" charset="0"/>
                <a:ea typeface="+mn-ea"/>
                <a:cs typeface="+mn-cs"/>
              </a:rPr>
              <a:t>The line in the cache has been modified (different from main memory) and is available only in this cache.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Exclusive: </a:t>
            </a:r>
            <a:r>
              <a:rPr lang="en-US" sz="1200" kern="1200" dirty="0" smtClean="0">
                <a:solidFill>
                  <a:schemeClr val="tx1"/>
                </a:solidFill>
                <a:latin typeface="Times New Roman" pitchFamily="-84" charset="0"/>
                <a:ea typeface="+mn-ea"/>
                <a:cs typeface="+mn-cs"/>
              </a:rPr>
              <a:t>The line in the cache is the same as that in main memory and is not present in any other cache.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Shared: </a:t>
            </a:r>
            <a:r>
              <a:rPr lang="en-US" sz="1200" kern="1200" dirty="0" smtClean="0">
                <a:solidFill>
                  <a:schemeClr val="tx1"/>
                </a:solidFill>
                <a:latin typeface="Times New Roman" pitchFamily="-84" charset="0"/>
                <a:ea typeface="+mn-ea"/>
                <a:cs typeface="+mn-cs"/>
              </a:rPr>
              <a:t>The line in the cache is the same as that in main memory and may be present in another cache.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Invalid: </a:t>
            </a:r>
            <a:r>
              <a:rPr lang="en-US" sz="1200" kern="1200" dirty="0" smtClean="0">
                <a:solidFill>
                  <a:schemeClr val="tx1"/>
                </a:solidFill>
                <a:latin typeface="Times New Roman" pitchFamily="-84" charset="0"/>
                <a:ea typeface="+mn-ea"/>
                <a:cs typeface="+mn-cs"/>
              </a:rPr>
              <a:t>The line in the cache does not contain valid data. </a:t>
            </a: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84" charset="0"/>
                <a:ea typeface="+mn-ea"/>
                <a:cs typeface="+mn-cs"/>
              </a:rPr>
              <a:t>Table 17.1 summarizes the meaning of the four states. </a:t>
            </a:r>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1637BD-43FF-CF4C-A6F0-12612A1515A5}" type="slidenum">
              <a:rPr lang="en-US"/>
              <a:pPr/>
              <a:t>24</a:t>
            </a:fld>
            <a:endParaRPr lang="en-US" dirty="0"/>
          </a:p>
        </p:txBody>
      </p:sp>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Figure 17.6 displays a state diagram for the MESI protocol. Keep in mind that each line of the cache has its own state bits and therefore its own realization of the state diagram. Figure 17.6a shows the transitions that occur due to actions initiated by the processor attached to this cache. Figure 17.6b shows the transitions that occur due to events that are snooped on the common bus. This presentation of separate state diagrams for processor-initiated and bus-initiated actions helps to clarify the logic of the MESI protocol. </a:t>
            </a:r>
            <a:endParaRPr lang="en-US" dirty="0" smtClean="0"/>
          </a:p>
          <a:p>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At any time a cache line is in a single state. If the next event is from the attached processor, then the transition is dictated by Figure 17.6a and if the next event is from the bus, the transition is dictated by Figure 17.6b. </a:t>
            </a:r>
            <a:endParaRPr lang="en-US" dirty="0" smtClean="0"/>
          </a:p>
          <a:p>
            <a:endParaRPr lang="en-GB"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dirty="0" smtClean="0">
                <a:solidFill>
                  <a:schemeClr val="tx1"/>
                </a:solidFill>
                <a:latin typeface="Times New Roman" pitchFamily="-84" charset="0"/>
                <a:ea typeface="+mn-ea"/>
                <a:cs typeface="+mn-cs"/>
              </a:rPr>
              <a:t>The most important measure of performance for a processor is the rate at which it executes instructions. This can be expressed as </a:t>
            </a:r>
            <a:endParaRPr lang="en-US" dirty="0" smtClean="0"/>
          </a:p>
          <a:p>
            <a:r>
              <a:rPr lang="en-US" sz="1200" kern="1200" dirty="0" smtClean="0">
                <a:solidFill>
                  <a:schemeClr val="tx1"/>
                </a:solidFill>
                <a:latin typeface="Times New Roman" pitchFamily="-84" charset="0"/>
                <a:ea typeface="+mn-ea"/>
                <a:cs typeface="+mn-cs"/>
              </a:rPr>
              <a:t>MIPS rate = </a:t>
            </a:r>
            <a:r>
              <a:rPr lang="en-US" sz="1200" i="1" kern="1200" dirty="0" smtClean="0">
                <a:solidFill>
                  <a:schemeClr val="tx1"/>
                </a:solidFill>
                <a:latin typeface="Times New Roman" pitchFamily="-84" charset="0"/>
                <a:ea typeface="+mn-ea"/>
                <a:cs typeface="+mn-cs"/>
              </a:rPr>
              <a:t>f </a:t>
            </a:r>
            <a:r>
              <a:rPr lang="en-US" sz="1200" kern="1200" dirty="0" smtClean="0">
                <a:solidFill>
                  <a:schemeClr val="tx1"/>
                </a:solidFill>
                <a:latin typeface="Times New Roman" pitchFamily="-84" charset="0"/>
                <a:ea typeface="+mn-ea"/>
                <a:cs typeface="+mn-cs"/>
              </a:rPr>
              <a:t>* </a:t>
            </a:r>
            <a:r>
              <a:rPr lang="en-US" sz="1200" i="1" kern="1200" dirty="0" smtClean="0">
                <a:solidFill>
                  <a:schemeClr val="tx1"/>
                </a:solidFill>
                <a:latin typeface="Times New Roman" pitchFamily="-84" charset="0"/>
                <a:ea typeface="+mn-ea"/>
                <a:cs typeface="+mn-cs"/>
              </a:rPr>
              <a:t>IPC </a:t>
            </a:r>
            <a:endParaRPr lang="en-US" dirty="0" smtClean="0"/>
          </a:p>
          <a:p>
            <a:r>
              <a:rPr lang="en-US" sz="1200" kern="1200" dirty="0" smtClean="0">
                <a:solidFill>
                  <a:schemeClr val="tx1"/>
                </a:solidFill>
                <a:latin typeface="Times New Roman" pitchFamily="-84" charset="0"/>
                <a:ea typeface="+mn-ea"/>
                <a:cs typeface="+mn-cs"/>
              </a:rPr>
              <a:t>where </a:t>
            </a:r>
            <a:r>
              <a:rPr lang="en-US" sz="1200" i="1" kern="1200" dirty="0" smtClean="0">
                <a:solidFill>
                  <a:schemeClr val="tx1"/>
                </a:solidFill>
                <a:latin typeface="Times New Roman" pitchFamily="-84" charset="0"/>
                <a:ea typeface="+mn-ea"/>
                <a:cs typeface="+mn-cs"/>
              </a:rPr>
              <a:t>f </a:t>
            </a:r>
            <a:r>
              <a:rPr lang="en-US" sz="1200" kern="1200" dirty="0" smtClean="0">
                <a:solidFill>
                  <a:schemeClr val="tx1"/>
                </a:solidFill>
                <a:latin typeface="Times New Roman" pitchFamily="-84" charset="0"/>
                <a:ea typeface="+mn-ea"/>
                <a:cs typeface="+mn-cs"/>
              </a:rPr>
              <a:t>is the processor clock frequency, in MHz, and </a:t>
            </a:r>
            <a:r>
              <a:rPr lang="en-US" sz="1200" i="1" kern="1200" dirty="0" smtClean="0">
                <a:solidFill>
                  <a:schemeClr val="tx1"/>
                </a:solidFill>
                <a:latin typeface="Times New Roman" pitchFamily="-84" charset="0"/>
                <a:ea typeface="+mn-ea"/>
                <a:cs typeface="+mn-cs"/>
              </a:rPr>
              <a:t>IPC </a:t>
            </a:r>
            <a:r>
              <a:rPr lang="en-US" sz="1200" kern="1200" dirty="0" smtClean="0">
                <a:solidFill>
                  <a:schemeClr val="tx1"/>
                </a:solidFill>
                <a:latin typeface="Times New Roman" pitchFamily="-84" charset="0"/>
                <a:ea typeface="+mn-ea"/>
                <a:cs typeface="+mn-cs"/>
              </a:rPr>
              <a:t>(instructions per cycle) is the average number of instructions executed per cycle. Accordingly, designers have pursued the goal of increased performance on two fronts: increasing clock frequency and increasing the number of instructions executed or, more properly, the number of instructions that complete during a processor cycle. As we have seen in earlier chapters, designers have increased IPC by using an instruction pipeline and then by using multiple parallel instruction pipelines in a superscalar architecture. With pipelined and multiple-pipeline designs, the principal problem is to maximize the utilization of each pipeline stage. To improve throughput, designers have created ever more complex mechanisms, such as executing some instructions in a different order from the way they occur in the instruction stream and beginning execution of instructions that may never be needed. But as was discussed in Section 2.2, this approach may be reaching a limit due to complexity and power consumption concerns.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An alternative approach, which allows for a high degree of instruction-level parallelism without increasing circuit complexity or power consumption, is called multithreading. In essence, the instruction stream is divided into several smaller streams, known as threads, such that the threads can be executed in parallel.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variety of specific multithreading designs, realized in both commercial systems and experimental systems, is vast. In this section, we give a brief survey of the major concepts. </a:t>
            </a: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dirty="0" smtClean="0">
                <a:solidFill>
                  <a:schemeClr val="tx1"/>
                </a:solidFill>
                <a:latin typeface="Times New Roman" pitchFamily="-84" charset="0"/>
                <a:ea typeface="+mn-ea"/>
                <a:cs typeface="+mn-cs"/>
              </a:rPr>
              <a:t>The concept of thread used in discussing multithreaded processors may or may not be the same as the concept of software threads in a multiprogrammed operating system. It will be useful to define terms briefly: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Process: </a:t>
            </a:r>
            <a:r>
              <a:rPr lang="en-US" sz="1200" kern="1200" dirty="0" smtClean="0">
                <a:solidFill>
                  <a:schemeClr val="tx1"/>
                </a:solidFill>
                <a:latin typeface="Times New Roman" pitchFamily="-84" charset="0"/>
                <a:ea typeface="+mn-ea"/>
                <a:cs typeface="+mn-cs"/>
              </a:rPr>
              <a:t>An instance of a program running on a computer. A process embodies two key characteristics: </a:t>
            </a:r>
            <a:endParaRPr lang="en-US" dirty="0" smtClean="0"/>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—Resource ownership: </a:t>
            </a:r>
            <a:r>
              <a:rPr lang="en-US" sz="1200" kern="1200" dirty="0" smtClean="0">
                <a:solidFill>
                  <a:schemeClr val="tx1"/>
                </a:solidFill>
                <a:latin typeface="Times New Roman" pitchFamily="-84" charset="0"/>
                <a:ea typeface="+mn-ea"/>
                <a:cs typeface="+mn-cs"/>
              </a:rPr>
              <a:t>A process includes a virtual address space to hold the process image; the process image is the collection of program, data, stack, and attributes that define the process. From time to time, a process may be allocated control or ownership of resources, such as main memory, I/O channels, I/O devices, and files. </a:t>
            </a:r>
            <a:endParaRPr lang="en-US" dirty="0" smtClean="0"/>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—Scheduling/execution: </a:t>
            </a:r>
            <a:r>
              <a:rPr lang="en-US" sz="1200" kern="1200" dirty="0" smtClean="0">
                <a:solidFill>
                  <a:schemeClr val="tx1"/>
                </a:solidFill>
                <a:latin typeface="Times New Roman" pitchFamily="-84" charset="0"/>
                <a:ea typeface="+mn-ea"/>
                <a:cs typeface="+mn-cs"/>
              </a:rPr>
              <a:t>The execution of a process follows an execution path (trace) through one or more programs. This execution may be inter- leaved with that of other processes. Thus, a process has an execution state (Running, Ready, etc.) and a dispatching priority and is the entity that is scheduled and dispatched by the operating system.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Process switch: </a:t>
            </a:r>
            <a:r>
              <a:rPr lang="en-US" sz="1200" kern="1200" dirty="0" smtClean="0">
                <a:solidFill>
                  <a:schemeClr val="tx1"/>
                </a:solidFill>
                <a:latin typeface="Times New Roman" pitchFamily="-84" charset="0"/>
                <a:ea typeface="+mn-ea"/>
                <a:cs typeface="+mn-cs"/>
              </a:rPr>
              <a:t>An operation that switches the processor from one process to another, by saving all the process control data, registers, and other information for the first and replacing them with the process information for the second.2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Thread: </a:t>
            </a:r>
            <a:r>
              <a:rPr lang="en-US" sz="1200" kern="1200" dirty="0" smtClean="0">
                <a:solidFill>
                  <a:schemeClr val="tx1"/>
                </a:solidFill>
                <a:latin typeface="Times New Roman" pitchFamily="-84" charset="0"/>
                <a:ea typeface="+mn-ea"/>
                <a:cs typeface="+mn-cs"/>
              </a:rPr>
              <a:t>A dispatchable unit of work within a process. It includes a processor context (which includes the program counter and stack pointer) and its own data area for a stack (to enable subroutine branching). A thread executes sequentially and is interruptible so that the processor can turn to another thread.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Thread switch: </a:t>
            </a:r>
            <a:r>
              <a:rPr lang="en-US" sz="1200" kern="1200" dirty="0" smtClean="0">
                <a:solidFill>
                  <a:schemeClr val="tx1"/>
                </a:solidFill>
                <a:latin typeface="Times New Roman" pitchFamily="-84" charset="0"/>
                <a:ea typeface="+mn-ea"/>
                <a:cs typeface="+mn-cs"/>
              </a:rPr>
              <a:t>The act of switching processor control from one thread to an- other within the same process. Typically, this type of switch is much less costly than a process switch. </a:t>
            </a:r>
          </a:p>
          <a:p>
            <a:endParaRPr lang="en-US" dirty="0" smtClean="0"/>
          </a:p>
          <a:p>
            <a:r>
              <a:rPr lang="en-US" sz="1200" kern="1200" dirty="0" smtClean="0">
                <a:solidFill>
                  <a:schemeClr val="tx1"/>
                </a:solidFill>
                <a:latin typeface="Times New Roman" pitchFamily="-84" charset="0"/>
                <a:ea typeface="+mn-ea"/>
                <a:cs typeface="+mn-cs"/>
              </a:rPr>
              <a:t>Thus, a thread is concerned with scheduling and execution, whereas a process is concerned with both scheduling/execution and resource ownership. The multiple threads within a process share the same resources. This is why a thread switch is much less time consuming than a process switch. Traditional operating systems, such as earlier versions of UNIX, did not support threads. Most modern operating systems, such as Linux, other versions of UNIX, and Windows, do support thread. A distinction is made between user-level threads, which are visible to the application program, and kernel-level threads, which are visible only to the operating sys- tem. Both of these may be referred to as explicit threads, defined in software. </a:t>
            </a:r>
            <a:endParaRPr lang="en-US" dirty="0" smtClean="0"/>
          </a:p>
          <a:p>
            <a:endParaRPr lang="en-US" sz="1200" kern="1200" dirty="0" smtClean="0">
              <a:solidFill>
                <a:schemeClr val="tx1"/>
              </a:solidFill>
              <a:latin typeface="Times New Roman" pitchFamily="-84" charset="0"/>
              <a:ea typeface="+mn-ea"/>
              <a:cs typeface="+mn-cs"/>
            </a:endParaRPr>
          </a:p>
        </p:txBody>
      </p:sp>
      <p:sp>
        <p:nvSpPr>
          <p:cNvPr id="4" name="Slide Number Placeholder 3"/>
          <p:cNvSpPr>
            <a:spLocks noGrp="1"/>
          </p:cNvSpPr>
          <p:nvPr>
            <p:ph type="sldNum" sz="quarter" idx="10"/>
          </p:nvPr>
        </p:nvSpPr>
        <p:spPr/>
        <p:txBody>
          <a:bodyPr/>
          <a:lstStyle/>
          <a:p>
            <a:fld id="{2B10C813-7C32-934C-A3A3-B1F00F8B1FA5}"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84" charset="0"/>
                <a:ea typeface="+mn-ea"/>
                <a:cs typeface="+mn-cs"/>
              </a:rPr>
              <a:t>All of the commercial processors and most of the experimental processors so far have used explicit multithreading. These systems concurrently execute instructions from different explicit threads, either by interleaving instructions from different threads on shared pipelines or by parallel execution on parallel pipelines. Implicit multithreading refers to the concurrent execution of multiple threads extracted from a single sequential program. These implicit threads may be defined either statically by the compiler or dynamically by the hardware. In the remainder of this section we consider explicit multithreading.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dirty="0" smtClean="0">
                <a:solidFill>
                  <a:schemeClr val="tx1"/>
                </a:solidFill>
                <a:latin typeface="Times New Roman" pitchFamily="-84" charset="0"/>
                <a:ea typeface="+mn-ea"/>
                <a:cs typeface="+mn-cs"/>
              </a:rPr>
              <a:t>Broadly speaking, there are four principal approaches to multithreading: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Interleaved multithreading: </a:t>
            </a:r>
            <a:r>
              <a:rPr lang="en-US" sz="1200" kern="1200" dirty="0" smtClean="0">
                <a:solidFill>
                  <a:schemeClr val="tx1"/>
                </a:solidFill>
                <a:latin typeface="Times New Roman" pitchFamily="-84" charset="0"/>
                <a:ea typeface="+mn-ea"/>
                <a:cs typeface="+mn-cs"/>
              </a:rPr>
              <a:t>This is also known as </a:t>
            </a:r>
            <a:r>
              <a:rPr lang="en-US" sz="1200" b="1" kern="1200" dirty="0" smtClean="0">
                <a:solidFill>
                  <a:schemeClr val="tx1"/>
                </a:solidFill>
                <a:latin typeface="Times New Roman" pitchFamily="-84" charset="0"/>
                <a:ea typeface="+mn-ea"/>
                <a:cs typeface="+mn-cs"/>
              </a:rPr>
              <a:t>fine-grained multithreading. </a:t>
            </a:r>
            <a:r>
              <a:rPr lang="en-US" sz="1200" kern="1200" dirty="0" smtClean="0">
                <a:solidFill>
                  <a:schemeClr val="tx1"/>
                </a:solidFill>
                <a:latin typeface="Times New Roman" pitchFamily="-84" charset="0"/>
                <a:ea typeface="+mn-ea"/>
                <a:cs typeface="+mn-cs"/>
              </a:rPr>
              <a:t>The processor deals with two or more thread contexts at a time, switching from one thread to another at each clock cycle. If a thread is blocked because of data dependencies or memory latencies, that thread is skipped and a ready </a:t>
            </a:r>
            <a:endParaRPr lang="en-US" dirty="0" smtClean="0"/>
          </a:p>
          <a:p>
            <a:r>
              <a:rPr lang="en-US" sz="1200" kern="1200" dirty="0" smtClean="0">
                <a:solidFill>
                  <a:schemeClr val="tx1"/>
                </a:solidFill>
                <a:latin typeface="Times New Roman" pitchFamily="-84" charset="0"/>
                <a:ea typeface="+mn-ea"/>
                <a:cs typeface="+mn-cs"/>
              </a:rPr>
              <a:t>thread is executed. </a:t>
            </a:r>
            <a:endParaRPr lang="en-US" dirty="0" smtClean="0"/>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Blocked multithreading: </a:t>
            </a:r>
            <a:r>
              <a:rPr lang="en-US" sz="1200" kern="1200" dirty="0" smtClean="0">
                <a:solidFill>
                  <a:schemeClr val="tx1"/>
                </a:solidFill>
                <a:latin typeface="Times New Roman" pitchFamily="-84" charset="0"/>
                <a:ea typeface="+mn-ea"/>
                <a:cs typeface="+mn-cs"/>
              </a:rPr>
              <a:t>This is also known as </a:t>
            </a:r>
            <a:r>
              <a:rPr lang="en-US" sz="1200" b="1" kern="1200" dirty="0" smtClean="0">
                <a:solidFill>
                  <a:schemeClr val="tx1"/>
                </a:solidFill>
                <a:latin typeface="Times New Roman" pitchFamily="-84" charset="0"/>
                <a:ea typeface="+mn-ea"/>
                <a:cs typeface="+mn-cs"/>
              </a:rPr>
              <a:t>coarse-grained multithreading. </a:t>
            </a:r>
            <a:r>
              <a:rPr lang="en-US" sz="1200" kern="1200" dirty="0" smtClean="0">
                <a:solidFill>
                  <a:schemeClr val="tx1"/>
                </a:solidFill>
                <a:latin typeface="Times New Roman" pitchFamily="-84" charset="0"/>
                <a:ea typeface="+mn-ea"/>
                <a:cs typeface="+mn-cs"/>
              </a:rPr>
              <a:t>The instructions of a thread are executed successively until an event occurs that may cause delay, such as a cache miss. This event induces a switch to another thread. This approach is effective on an in-order processor that would stall the pipeline for a delay event such as a cache miss.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Simultaneous multithreading (SMT): </a:t>
            </a:r>
            <a:r>
              <a:rPr lang="en-US" sz="1200" kern="1200" dirty="0" smtClean="0">
                <a:solidFill>
                  <a:schemeClr val="tx1"/>
                </a:solidFill>
                <a:latin typeface="Times New Roman" pitchFamily="-84" charset="0"/>
                <a:ea typeface="+mn-ea"/>
                <a:cs typeface="+mn-cs"/>
              </a:rPr>
              <a:t>Instructions are simultaneously issued from multiple threads to the execution units of a superscalar processor. This combines the wide superscalar instruction issue capability with the use of multiple thread contexts.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Chip multiprocessing: </a:t>
            </a:r>
            <a:r>
              <a:rPr lang="en-US" sz="1200" kern="1200" dirty="0" smtClean="0">
                <a:solidFill>
                  <a:schemeClr val="tx1"/>
                </a:solidFill>
                <a:latin typeface="Times New Roman" pitchFamily="-84" charset="0"/>
                <a:ea typeface="+mn-ea"/>
                <a:cs typeface="+mn-cs"/>
              </a:rPr>
              <a:t>In this case, the entire processor is replicated on a single chip and each processor handles separate threads. The advantage of this approach is that the available logic area on a chip is used effectively without depending on ever-increasing complexity in pipeline design.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dirty="0" smtClean="0">
                <a:solidFill>
                  <a:schemeClr val="tx1"/>
                </a:solidFill>
                <a:latin typeface="Times New Roman" pitchFamily="-84" charset="0"/>
                <a:ea typeface="+mn-ea"/>
                <a:cs typeface="+mn-cs"/>
              </a:rPr>
              <a:t>For the first two approaches, instructions from different threads are not executed simultaneously. Instead, the processor is able to rapidly switch from one thread to another, using a different set of registers and other context information. This results in a better utilization of the processor’s execution resources and avoids a large penalty due to cache misses and other latency events. The SMT approach involves true simultaneous execution of instructions from different threads, using replicated execution resources. Chip multiprocessing also enables simultaneous execution of instructions from different threads.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Figure 17.7, based on one in [UNGE02], illustrates some of the possible pipe- line architectures that involve multithreading and contrasts these with approaches that do not use multithreading. Each horizontal row represents the potential issue slot or slots for a single execution cycle; that is, the width of each row corresponds to the maximum number of instructions that can be issued in a single clock cycle.3 The vertical dimension represents the time sequence of clock cycles. An empty (shaded) slot represents an unused execution slot in one pipeline. A no-op is indicated by N.</a:t>
            </a:r>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first three illustrations in Figure 17.7 show different approaches with a scalar (i.e., single-issue) processor: </a:t>
            </a:r>
            <a:endParaRPr lang="en-US" dirty="0" smtClean="0"/>
          </a:p>
          <a:p>
            <a:pPr lvl="1"/>
            <a:endParaRPr lang="en-US" sz="1200" b="1" kern="1200" dirty="0" smtClean="0">
              <a:solidFill>
                <a:schemeClr val="tx1"/>
              </a:solidFill>
              <a:latin typeface="Times New Roman" pitchFamily="-84" charset="0"/>
              <a:ea typeface="ＭＳ Ｐゴシック" pitchFamily="-84" charset="-128"/>
              <a:cs typeface="+mn-cs"/>
            </a:endParaRPr>
          </a:p>
          <a:p>
            <a:pPr lvl="1"/>
            <a:r>
              <a:rPr lang="en-US" sz="1200" b="1" kern="1200" dirty="0" smtClean="0">
                <a:solidFill>
                  <a:schemeClr val="tx1"/>
                </a:solidFill>
                <a:latin typeface="Times New Roman" pitchFamily="-84" charset="0"/>
                <a:ea typeface="ＭＳ Ｐゴシック" pitchFamily="-84" charset="-128"/>
                <a:cs typeface="+mn-cs"/>
              </a:rPr>
              <a:t>Single-threaded scalar: </a:t>
            </a:r>
            <a:r>
              <a:rPr lang="en-US" sz="1200" kern="1200" dirty="0" smtClean="0">
                <a:solidFill>
                  <a:schemeClr val="tx1"/>
                </a:solidFill>
                <a:latin typeface="Times New Roman" pitchFamily="-84" charset="0"/>
                <a:ea typeface="ＭＳ Ｐゴシック" pitchFamily="-84" charset="-128"/>
                <a:cs typeface="+mn-cs"/>
              </a:rPr>
              <a:t>This is the simple pipeline found in traditional RISC and CISC machines, with no multithreading. </a:t>
            </a:r>
          </a:p>
          <a:p>
            <a:pPr lvl="1"/>
            <a:endParaRPr lang="en-US" sz="1200" b="1" kern="1200" dirty="0" smtClean="0">
              <a:solidFill>
                <a:schemeClr val="tx1"/>
              </a:solidFill>
              <a:latin typeface="Times New Roman" pitchFamily="-84" charset="0"/>
              <a:ea typeface="ＭＳ Ｐゴシック" pitchFamily="-84" charset="-128"/>
              <a:cs typeface="+mn-cs"/>
            </a:endParaRPr>
          </a:p>
          <a:p>
            <a:pPr lvl="1"/>
            <a:r>
              <a:rPr lang="en-US" sz="1200" b="1" kern="1200" dirty="0" smtClean="0">
                <a:solidFill>
                  <a:schemeClr val="tx1"/>
                </a:solidFill>
                <a:latin typeface="Times New Roman" pitchFamily="-84" charset="0"/>
                <a:ea typeface="ＭＳ Ｐゴシック" pitchFamily="-84" charset="-128"/>
                <a:cs typeface="+mn-cs"/>
              </a:rPr>
              <a:t>Interleaved multithreaded scalar: </a:t>
            </a:r>
            <a:r>
              <a:rPr lang="en-US" sz="1200" kern="1200" dirty="0" smtClean="0">
                <a:solidFill>
                  <a:schemeClr val="tx1"/>
                </a:solidFill>
                <a:latin typeface="Times New Roman" pitchFamily="-84" charset="0"/>
                <a:ea typeface="ＭＳ Ｐゴシック" pitchFamily="-84" charset="-128"/>
                <a:cs typeface="+mn-cs"/>
              </a:rPr>
              <a:t>This is the easiest multithreading approach to implement. By switching from one thread to another at each clock cycle, the pipeline stages can be kept fully occupied, or close to fully occupied. The hardware must be capable of switching from one thread context to another between cycles. </a:t>
            </a:r>
          </a:p>
          <a:p>
            <a:endParaRPr lang="en-US" dirty="0" smtClean="0"/>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Blocked multithreaded scalar: </a:t>
            </a:r>
            <a:r>
              <a:rPr lang="en-US" sz="1200" kern="1200" dirty="0" smtClean="0">
                <a:solidFill>
                  <a:schemeClr val="tx1"/>
                </a:solidFill>
                <a:latin typeface="Times New Roman" pitchFamily="-84" charset="0"/>
                <a:ea typeface="+mn-ea"/>
                <a:cs typeface="+mn-cs"/>
              </a:rPr>
              <a:t>In this case, a single thread is executed until a latency event occurs that would stop the pipeline, at which time the processor        </a:t>
            </a:r>
          </a:p>
          <a:p>
            <a:r>
              <a:rPr lang="en-US" sz="1200" kern="1200" dirty="0" smtClean="0">
                <a:solidFill>
                  <a:schemeClr val="tx1"/>
                </a:solidFill>
                <a:latin typeface="Times New Roman" pitchFamily="-84" charset="0"/>
                <a:ea typeface="+mn-ea"/>
                <a:cs typeface="+mn-cs"/>
              </a:rPr>
              <a:t>switches to another thread. </a:t>
            </a:r>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In the case of interleaved multithreading, it is assumed that there are no control or data dependencies between threads, which simplifies the pipeline design and there- fore should allow a thread switch with no delay. However, depending on the specific design and implementation, block multithreading may require a clock cycle to per- form a thread switch, as illustrated in Figure 17.7. This is true if a fetched instruction triggers the thread switch and must be discarded from the pipeline [UNGE03].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Although interleaved multithreading appears to offer better processor utilization than blocked multithreading, it does so at the sacrifice of single-thread performance. The multiple threads compete for cache resources, which raises the probability of a cache miss for a given thread.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More opportunities for parallel execution are available if the processor can issue multiple instructions per cycle. Figures 17.7d through 17.7i illustrate a number of variations among processors that have hardware for issuing four instructions per cycle. </a:t>
            </a:r>
            <a:endParaRPr lang="en-US" dirty="0" smtClean="0"/>
          </a:p>
          <a:p>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Figure 17.7c shows a situation in which the time to perform a thread switch is one cycle, whereas Figure 17.7b shows that thread switching occurs in zero cycles. </a:t>
            </a: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81649D-000B-3648-B34F-8BD3B0121636}" type="slidenum">
              <a:rPr lang="en-US"/>
              <a:pPr/>
              <a:t>3</a:t>
            </a:fld>
            <a:endParaRPr lang="en-US" dirty="0"/>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More recent models of the Pentium 4 use a multithreading technique that the Intel literature refers to as </a:t>
            </a:r>
            <a:r>
              <a:rPr lang="en-US" sz="1200" i="1" kern="1200" dirty="0" smtClean="0">
                <a:solidFill>
                  <a:schemeClr val="tx1"/>
                </a:solidFill>
                <a:latin typeface="Times New Roman" pitchFamily="-84" charset="0"/>
                <a:ea typeface="+mn-ea"/>
                <a:cs typeface="+mn-cs"/>
              </a:rPr>
              <a:t>hyperthreading </a:t>
            </a:r>
            <a:r>
              <a:rPr lang="en-US" sz="1200" kern="1200" dirty="0" smtClean="0">
                <a:solidFill>
                  <a:schemeClr val="tx1"/>
                </a:solidFill>
                <a:latin typeface="Times New Roman" pitchFamily="-84" charset="0"/>
                <a:ea typeface="+mn-ea"/>
                <a:cs typeface="+mn-cs"/>
              </a:rPr>
              <a:t>[MARR02]. In essence, the Pentium 4 approach is to use SMT with support for two threads. Thus, the single multithreaded processor is logically two processors.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The IBM Power5 chip, which is used in high-end PowerPC products, combines chip multiprocessing with SMT [KALL04]. The chip has two separate processors, each of which is a multithreaded processor capable of supporting two threads concurrently using SMT. Interestingly, the designers simulated various alternatives and found that having two two-way SMT processors on a single chip provided superior performance to a single four-way SMT processor. The simulations showed that additional multithreading beyond the support for two threads might decrease performance because of cache thrashing, as data from one thread displaces data needed by another thread. </a:t>
            </a: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81649D-000B-3648-B34F-8BD3B0121636}" type="slidenum">
              <a:rPr lang="en-US"/>
              <a:pPr/>
              <a:t>31</a:t>
            </a:fld>
            <a:endParaRPr lang="en-US" dirty="0"/>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32</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smtClean="0"/>
              <a:t>Chapter</a:t>
            </a:r>
            <a:r>
              <a:rPr lang="en-GB" baseline="0" dirty="0" smtClean="0"/>
              <a:t> 17</a:t>
            </a:r>
            <a:r>
              <a:rPr lang="en-GB" dirty="0" smtClean="0"/>
              <a:t> summary.</a:t>
            </a:r>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81649D-000B-3648-B34F-8BD3B0121636}" type="slidenum">
              <a:rPr lang="en-US"/>
              <a:pPr/>
              <a:t>4</a:t>
            </a:fld>
            <a:endParaRPr lang="en-US" dirty="0"/>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r>
              <a:rPr lang="en-US" sz="1200" kern="1200" dirty="0" smtClean="0">
                <a:solidFill>
                  <a:schemeClr val="tx1"/>
                </a:solidFill>
                <a:latin typeface="Times New Roman" pitchFamily="-84" charset="0"/>
                <a:ea typeface="+mn-ea"/>
                <a:cs typeface="+mn-cs"/>
              </a:rPr>
              <a:t>A taxonomy first introduced by Flynn [FLYN72] is still the most common way of categorizing systems with parallel processing capability. Flynn proposed the following categories of computer systems: </a:t>
            </a:r>
            <a:endParaRPr lang="en-US" dirty="0" smtClean="0"/>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Single instruction, single data (SISD) stream: </a:t>
            </a:r>
            <a:r>
              <a:rPr lang="en-US" sz="1200" kern="1200" dirty="0" smtClean="0">
                <a:solidFill>
                  <a:schemeClr val="tx1"/>
                </a:solidFill>
                <a:latin typeface="Times New Roman" pitchFamily="-84" charset="0"/>
                <a:ea typeface="+mn-ea"/>
                <a:cs typeface="+mn-cs"/>
              </a:rPr>
              <a:t>A single processor executes a single instruction stream to operate on data stored in a single memory. Uniprocessors fall into this category.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Single instruction, multiple data (SIMD) stream: </a:t>
            </a:r>
            <a:r>
              <a:rPr lang="en-US" sz="1200" kern="1200" dirty="0" smtClean="0">
                <a:solidFill>
                  <a:schemeClr val="tx1"/>
                </a:solidFill>
                <a:latin typeface="Times New Roman" pitchFamily="-84" charset="0"/>
                <a:ea typeface="+mn-ea"/>
                <a:cs typeface="+mn-cs"/>
              </a:rPr>
              <a:t>A single machine instruction controls the simultaneous execution of a number of processing elements on a lockstep basis. Each processing element has an associated data memory, so that instructions are executed on different sets of data by different processors. Vector and array processors fall into this category, and are discussed in Section 18.7.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Multiple instruction, single data (MISD) stream: </a:t>
            </a:r>
            <a:r>
              <a:rPr lang="en-US" sz="1200" kern="1200" dirty="0" smtClean="0">
                <a:solidFill>
                  <a:schemeClr val="tx1"/>
                </a:solidFill>
                <a:latin typeface="Times New Roman" pitchFamily="-84" charset="0"/>
                <a:ea typeface="+mn-ea"/>
                <a:cs typeface="+mn-cs"/>
              </a:rPr>
              <a:t>A sequence of data is transmitted to a set of processors, each of which executes a different instruction sequence. This structure is not commercially implemented.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Multiple instruction, multiple data (MIMD) stream: </a:t>
            </a:r>
            <a:r>
              <a:rPr lang="en-US" sz="1200" kern="1200" dirty="0" smtClean="0">
                <a:solidFill>
                  <a:schemeClr val="tx1"/>
                </a:solidFill>
                <a:latin typeface="Times New Roman" pitchFamily="-84" charset="0"/>
                <a:ea typeface="+mn-ea"/>
                <a:cs typeface="+mn-cs"/>
              </a:rPr>
              <a:t>A set of processors simultaneously execute different instruction sequences on different data sets. SMPs, clusters, and NUMA systems fit into this category. </a:t>
            </a:r>
          </a:p>
          <a:p>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07ED49-E8F0-E941-B511-59C845D00833}" type="slidenum">
              <a:rPr lang="en-US"/>
              <a:pPr/>
              <a:t>5</a:t>
            </a:fld>
            <a:endParaRPr lang="en-US" dirty="0"/>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p:txBody>
          <a:bodyPr/>
          <a:lstStyle/>
          <a:p>
            <a:r>
              <a:rPr lang="en-US" sz="1200" kern="1200" dirty="0" smtClean="0">
                <a:solidFill>
                  <a:schemeClr val="tx1"/>
                </a:solidFill>
                <a:latin typeface="Times New Roman" pitchFamily="-84" charset="0"/>
                <a:ea typeface="+mn-ea"/>
                <a:cs typeface="+mn-cs"/>
              </a:rPr>
              <a:t>With the MIMD organization, the processors are general purpose; each is able to process all of the instructions necessary to perform the appropriate data transformation. MIMDs can be further subdivided by the means in which the processors communicate (Figure 17.1). If the processors share a common memory, then each processor accesses programs and data stored in the shared memory, and processors communicate with each other via that memory. The most common form of such system is known as a </a:t>
            </a:r>
            <a:r>
              <a:rPr lang="en-US" sz="1200" b="1" kern="1200" dirty="0" smtClean="0">
                <a:solidFill>
                  <a:schemeClr val="tx1"/>
                </a:solidFill>
                <a:latin typeface="Times New Roman" pitchFamily="-84" charset="0"/>
                <a:ea typeface="+mn-ea"/>
                <a:cs typeface="+mn-cs"/>
              </a:rPr>
              <a:t>symmetric multiprocessor (SMP), </a:t>
            </a:r>
            <a:r>
              <a:rPr lang="en-US" sz="1200" kern="1200" dirty="0" smtClean="0">
                <a:solidFill>
                  <a:schemeClr val="tx1"/>
                </a:solidFill>
                <a:latin typeface="Times New Roman" pitchFamily="-84" charset="0"/>
                <a:ea typeface="+mn-ea"/>
                <a:cs typeface="+mn-cs"/>
              </a:rPr>
              <a:t>which we examine in Section 17.2. In an SMP, multiple processors share a single memory or pool of memory by means of a shared bus or other interconnection mechanism; a distinguishing feature is that the memory access time to any region of memory is approximately the same for each processor. A more recent development is the </a:t>
            </a:r>
            <a:r>
              <a:rPr lang="en-US" sz="1200" b="1" kern="1200" dirty="0" smtClean="0">
                <a:solidFill>
                  <a:schemeClr val="tx1"/>
                </a:solidFill>
                <a:latin typeface="Times New Roman" pitchFamily="-84" charset="0"/>
                <a:ea typeface="+mn-ea"/>
                <a:cs typeface="+mn-cs"/>
              </a:rPr>
              <a:t>non-uniform memory access (NUMA) </a:t>
            </a:r>
            <a:r>
              <a:rPr lang="en-US" sz="1200" kern="1200" dirty="0" smtClean="0">
                <a:solidFill>
                  <a:schemeClr val="tx1"/>
                </a:solidFill>
                <a:latin typeface="Times New Roman" pitchFamily="-84" charset="0"/>
                <a:ea typeface="+mn-ea"/>
                <a:cs typeface="+mn-cs"/>
              </a:rPr>
              <a:t>organization, which is described in Section 17.5. As the name suggests, the memory access time to different regions of memory may differ for a NUMA processor.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A collection of independent uniprocessors or SMPs may be interconnected to form a </a:t>
            </a:r>
            <a:r>
              <a:rPr lang="en-US" sz="1200" b="1" kern="1200" dirty="0" smtClean="0">
                <a:solidFill>
                  <a:schemeClr val="tx1"/>
                </a:solidFill>
                <a:latin typeface="Times New Roman" pitchFamily="-84" charset="0"/>
                <a:ea typeface="+mn-ea"/>
                <a:cs typeface="+mn-cs"/>
              </a:rPr>
              <a:t>cluster. </a:t>
            </a:r>
            <a:r>
              <a:rPr lang="en-US" sz="1200" kern="1200" dirty="0" smtClean="0">
                <a:solidFill>
                  <a:schemeClr val="tx1"/>
                </a:solidFill>
                <a:latin typeface="Times New Roman" pitchFamily="-84" charset="0"/>
                <a:ea typeface="+mn-ea"/>
                <a:cs typeface="+mn-cs"/>
              </a:rPr>
              <a:t>Communication among the computers is either via fixed paths or via some network facility. </a:t>
            </a:r>
            <a:endParaRPr lang="en-US" dirty="0" smtClean="0"/>
          </a:p>
          <a:p>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F5BF81-6616-1745-A8E7-F4919386A4DE}" type="slidenum">
              <a:rPr lang="en-US"/>
              <a:pPr/>
              <a:t>6</a:t>
            </a:fld>
            <a:endParaRPr lang="en-US" dirty="0"/>
          </a:p>
        </p:txBody>
      </p:sp>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p:txBody>
          <a:bodyPr/>
          <a:lstStyle/>
          <a:p>
            <a:r>
              <a:rPr lang="en-US" sz="1200" kern="1200" dirty="0" smtClean="0">
                <a:solidFill>
                  <a:schemeClr val="tx1"/>
                </a:solidFill>
                <a:latin typeface="Times New Roman" pitchFamily="-84" charset="0"/>
                <a:ea typeface="+mn-ea"/>
                <a:cs typeface="+mn-cs"/>
              </a:rPr>
              <a:t>Figure 17.2 illustrates the general organization of the taxonomy of Figure 17.1. Figure 17.2a shows the structure of an SISD. There is some sort of control unit (CU) that provides an instruction stream (IS) to a processing unit (PU). The processing unit operates on a single data stream (DS) from a memory unit (MU). With an </a:t>
            </a:r>
          </a:p>
          <a:p>
            <a:r>
              <a:rPr lang="en-US" sz="1200" kern="1200" dirty="0" smtClean="0">
                <a:solidFill>
                  <a:schemeClr val="tx1"/>
                </a:solidFill>
                <a:latin typeface="Times New Roman" pitchFamily="-84" charset="0"/>
                <a:ea typeface="+mn-ea"/>
                <a:cs typeface="+mn-cs"/>
              </a:rPr>
              <a:t>SIMD, there is still a single control unit, now feeding a single instruction stream to multiple PUs. Each PU may have its own dedicated memory (illustrated in Figure 17.2b), or there may be a shared memory. Finally, with the MIMD, there are multiple control units, each feeding a separate instruction stream to its own PU. The MIMD may be a shared-memory multiprocessor (Figure 17.2c) or a distributed- memory multicomputer (Figure 17.2d).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design issues relating to SMPs, clusters, and NUMAs are complex, involving issues relating to physical organization, interconnection structures, inter-processor communication, operating system design, and application software techniques. Our concern here is primarily with organization, although we touch briefly on operating system design issues. </a:t>
            </a:r>
            <a:endParaRPr lang="en-US" dirty="0" smtClean="0"/>
          </a:p>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7472DF-D950-3046-B4F9-79464FABBB39}" type="slidenum">
              <a:rPr lang="en-US"/>
              <a:pPr/>
              <a:t>7</a:t>
            </a:fld>
            <a:endParaRPr lang="en-US" dirty="0"/>
          </a:p>
        </p:txBody>
      </p:sp>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p:txBody>
          <a:bodyPr/>
          <a:lstStyle/>
          <a:p>
            <a:r>
              <a:rPr lang="en-US" sz="1200" kern="1200" dirty="0" smtClean="0">
                <a:solidFill>
                  <a:schemeClr val="tx1"/>
                </a:solidFill>
                <a:latin typeface="Times New Roman" pitchFamily="-84" charset="0"/>
                <a:ea typeface="+mn-ea"/>
                <a:cs typeface="+mn-cs"/>
              </a:rPr>
              <a:t>Until fairly recently, virtually all single-user personal computers and most workstations contained a single general-purpose microprocessor. As demands for performance increase and as the cost of microprocessors continues to drop, vendors have introduced systems with an SMP organization. The term </a:t>
            </a:r>
            <a:r>
              <a:rPr lang="en-US" sz="1200" i="1" kern="1200" dirty="0" smtClean="0">
                <a:solidFill>
                  <a:schemeClr val="tx1"/>
                </a:solidFill>
                <a:latin typeface="Times New Roman" pitchFamily="-84" charset="0"/>
                <a:ea typeface="+mn-ea"/>
                <a:cs typeface="+mn-cs"/>
              </a:rPr>
              <a:t>SMP </a:t>
            </a:r>
            <a:r>
              <a:rPr lang="en-US" sz="1200" kern="1200" dirty="0" smtClean="0">
                <a:solidFill>
                  <a:schemeClr val="tx1"/>
                </a:solidFill>
                <a:latin typeface="Times New Roman" pitchFamily="-84" charset="0"/>
                <a:ea typeface="+mn-ea"/>
                <a:cs typeface="+mn-cs"/>
              </a:rPr>
              <a:t>refers to a computer hardware architecture and also to the operating system behavior that reflects that architecture. An SMP can be defined as a standalone computer system with the following characteristics: </a:t>
            </a:r>
            <a:endParaRPr lang="en-US" dirty="0" smtClean="0"/>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1. There are two or more similar processors of comparable capability.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2.These processors share the same main memory and I/O facilities and are interconnected by a bus or other internal connection scheme, such that memory access time is approximately the same for each processor.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3. All processors share access to I/O devices, either through the same channels or through different channels that provide paths to the same device.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4. All processors can perform the same functions (hence the term </a:t>
            </a:r>
            <a:r>
              <a:rPr lang="en-US" sz="1200" b="1" i="1" kern="1200" dirty="0" smtClean="0">
                <a:solidFill>
                  <a:schemeClr val="tx1"/>
                </a:solidFill>
                <a:latin typeface="Times New Roman" pitchFamily="-84" charset="0"/>
                <a:ea typeface="+mn-ea"/>
                <a:cs typeface="+mn-cs"/>
              </a:rPr>
              <a:t>symmetric). </a:t>
            </a:r>
            <a:endParaRPr lang="en-US" sz="1200" b="1" kern="1200" dirty="0" smtClean="0">
              <a:solidFill>
                <a:schemeClr val="tx1"/>
              </a:solidFill>
              <a:latin typeface="Times New Roman" pitchFamily="-84" charset="0"/>
              <a:ea typeface="+mn-ea"/>
              <a:cs typeface="+mn-cs"/>
            </a:endParaRP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5. The system is controlled by an integrated operating system that provides interaction between processors and their programs at the job, task, file, and data element levels. </a:t>
            </a:r>
          </a:p>
          <a:p>
            <a:endParaRPr lang="en-US" sz="1200" b="1" kern="1200" dirty="0" smtClean="0">
              <a:solidFill>
                <a:schemeClr val="tx1"/>
              </a:solidFill>
              <a:latin typeface="Times New Roman" pitchFamily="-84" charset="0"/>
              <a:ea typeface="+mn-ea"/>
              <a:cs typeface="+mn-cs"/>
            </a:endParaRPr>
          </a:p>
          <a:p>
            <a:r>
              <a:rPr lang="en-US" sz="1200" b="0" kern="1200" dirty="0" smtClean="0">
                <a:solidFill>
                  <a:schemeClr val="tx1"/>
                </a:solidFill>
                <a:latin typeface="Times New Roman" pitchFamily="-84" charset="0"/>
                <a:ea typeface="+mn-ea"/>
                <a:cs typeface="+mn-cs"/>
              </a:rPr>
              <a:t>Points 1 to 4 should be self-explanatory. Point 5 illustrates one of the contrasts </a:t>
            </a:r>
          </a:p>
          <a:p>
            <a:r>
              <a:rPr lang="en-US" sz="1200" kern="1200" dirty="0" smtClean="0">
                <a:solidFill>
                  <a:schemeClr val="tx1"/>
                </a:solidFill>
                <a:latin typeface="Times New Roman" pitchFamily="-84" charset="0"/>
                <a:ea typeface="+mn-ea"/>
                <a:cs typeface="+mn-cs"/>
              </a:rPr>
              <a:t>with a loosely coupled multiprocessing system, such as a cluster. In the latter, the physical unit of interaction is usually a message </a:t>
            </a:r>
          </a:p>
          <a:p>
            <a:r>
              <a:rPr lang="en-US" sz="1200" kern="1200" dirty="0" smtClean="0">
                <a:solidFill>
                  <a:schemeClr val="tx1"/>
                </a:solidFill>
                <a:latin typeface="Times New Roman" pitchFamily="-84" charset="0"/>
                <a:ea typeface="+mn-ea"/>
                <a:cs typeface="+mn-cs"/>
              </a:rPr>
              <a:t>or complete file. In an SMP, individual data elements can constitute the level of interaction, and there can be a high degree of cooperation </a:t>
            </a:r>
          </a:p>
          <a:p>
            <a:r>
              <a:rPr lang="en-US" sz="1200" kern="1200" dirty="0" smtClean="0">
                <a:solidFill>
                  <a:schemeClr val="tx1"/>
                </a:solidFill>
                <a:latin typeface="Times New Roman" pitchFamily="-84" charset="0"/>
                <a:ea typeface="+mn-ea"/>
                <a:cs typeface="+mn-cs"/>
              </a:rPr>
              <a:t>between processes. </a:t>
            </a:r>
            <a:endParaRPr lang="en-US" dirty="0" smtClean="0"/>
          </a:p>
          <a:p>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dirty="0" smtClean="0">
                <a:solidFill>
                  <a:schemeClr val="tx1"/>
                </a:solidFill>
                <a:latin typeface="Times New Roman" pitchFamily="-84" charset="0"/>
                <a:ea typeface="+mn-ea"/>
                <a:cs typeface="+mn-cs"/>
              </a:rPr>
              <a:t>The operating system of an SMP schedules processes or threads across all of the processors. An SMP organization has a number of potential advantages over a uniprocessor organization, including the following: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Performance: </a:t>
            </a:r>
            <a:r>
              <a:rPr lang="en-US" sz="1200" kern="1200" dirty="0" smtClean="0">
                <a:solidFill>
                  <a:schemeClr val="tx1"/>
                </a:solidFill>
                <a:latin typeface="Times New Roman" pitchFamily="-84" charset="0"/>
                <a:ea typeface="+mn-ea"/>
                <a:cs typeface="+mn-cs"/>
              </a:rPr>
              <a:t>If the work to be done by a computer can be organized so that some portions of the work can be done in parallel, then a system with multiple processors will yield greater performance than one with a single processor of the same type (Figure 17.3).</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 Availability: </a:t>
            </a:r>
            <a:r>
              <a:rPr lang="en-US" sz="1200" kern="1200" dirty="0" smtClean="0">
                <a:solidFill>
                  <a:schemeClr val="tx1"/>
                </a:solidFill>
                <a:latin typeface="Times New Roman" pitchFamily="-84" charset="0"/>
                <a:ea typeface="+mn-ea"/>
                <a:cs typeface="+mn-cs"/>
              </a:rPr>
              <a:t>In a symmetric multiprocessor, because all processors can perform the same functions, the failure of a single processor </a:t>
            </a:r>
          </a:p>
          <a:p>
            <a:r>
              <a:rPr lang="en-US" sz="1200" kern="1200" dirty="0" smtClean="0">
                <a:solidFill>
                  <a:schemeClr val="tx1"/>
                </a:solidFill>
                <a:latin typeface="Times New Roman" pitchFamily="-84" charset="0"/>
                <a:ea typeface="+mn-ea"/>
                <a:cs typeface="+mn-cs"/>
              </a:rPr>
              <a:t>does not halt the machine. Instead, the system can continue to function at reduced performance.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 Incremental growth: </a:t>
            </a:r>
            <a:r>
              <a:rPr lang="en-US" sz="1200" kern="1200" dirty="0" smtClean="0">
                <a:solidFill>
                  <a:schemeClr val="tx1"/>
                </a:solidFill>
                <a:latin typeface="Times New Roman" pitchFamily="-84" charset="0"/>
                <a:ea typeface="+mn-ea"/>
                <a:cs typeface="+mn-cs"/>
              </a:rPr>
              <a:t>A user can enhance the performance of a system by adding an additional processor.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 Scaling</a:t>
            </a:r>
            <a:r>
              <a:rPr lang="en-US" sz="1200" b="0" kern="1200" dirty="0" smtClean="0">
                <a:solidFill>
                  <a:schemeClr val="tx1"/>
                </a:solidFill>
                <a:latin typeface="Times New Roman" pitchFamily="-84" charset="0"/>
                <a:ea typeface="+mn-ea"/>
                <a:cs typeface="+mn-cs"/>
              </a:rPr>
              <a:t>: Vendors can offer a range of products with different price and perform</a:t>
            </a:r>
            <a:r>
              <a:rPr lang="en-US" sz="1200" kern="1200" dirty="0" smtClean="0">
                <a:solidFill>
                  <a:schemeClr val="tx1"/>
                </a:solidFill>
                <a:latin typeface="Times New Roman" pitchFamily="-84" charset="0"/>
                <a:ea typeface="+mn-ea"/>
                <a:cs typeface="+mn-cs"/>
              </a:rPr>
              <a:t>ance characteristics based on the number of processors configured in the system. </a:t>
            </a:r>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It is important to note that these are potential, rather than guaranteed, benefits. The operating system must provide tools and functions to exploit the parallelism in an SMP system. </a:t>
            </a:r>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An attractive feature of an SMP is that the existence of multiple processors is transparent to the user. The operating system takes care of scheduling of threads or processes on individual processors and of synchronization among processors.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227524-B5C4-1344-B80D-45BEB0D1C957}" type="slidenum">
              <a:rPr lang="en-US"/>
              <a:pPr/>
              <a:t>9</a:t>
            </a:fld>
            <a:endParaRPr lang="en-US" dirty="0"/>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1C04C4D9-B721-416B-8577-D7DEE36F49A6}" type="datetime1">
              <a:rPr lang="en-US"/>
              <a:pPr/>
              <a:t>4/16/2015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1B10C791-6992-4CCF-A244-B250C8BB22F1}" type="datetime1">
              <a:rPr lang="en-US"/>
              <a:pPr/>
              <a:t>4/16/2015</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51420578-B892-4967-98F8-D0B4A045ADFD}" type="datetime1">
              <a:rPr lang="en-US"/>
              <a:pPr/>
              <a:t>4/16/2015</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BDCDF1B-54EC-4432-8649-0FE40DD46F86}" type="datetime1">
              <a:rPr lang="en-US"/>
              <a:pPr/>
              <a:t>4/16/2015</a:t>
            </a:fld>
            <a:endParaRPr/>
          </a:p>
        </p:txBody>
      </p:sp>
      <p:sp>
        <p:nvSpPr>
          <p:cNvPr id="6" name="Footer Placeholder 5"/>
          <p:cNvSpPr>
            <a:spLocks noGrp="1"/>
          </p:cNvSpPr>
          <p:nvPr>
            <p:ph type="ftr" sz="quarter" idx="11"/>
          </p:nvPr>
        </p:nvSpPr>
        <p:spPr>
          <a:xfrm>
            <a:off x="3859305" y="6423585"/>
            <a:ext cx="3316941" cy="365125"/>
          </a:xfrm>
        </p:spPr>
        <p:txBody>
          <a:bodyPr/>
          <a:lstStyle/>
          <a:p>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CDA6A0B-D499-425D-9760-7E378B1D24E7}" type="datetime1">
              <a:rPr lang="en-US"/>
              <a:pPr/>
              <a:t>4/16/2015</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1B2FE-6867-4DAE-B4E4-C2A1A38F9C0D}" type="datetime1">
              <a:rPr lang="en-US"/>
              <a:pPr/>
              <a:t>4/16/2015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5CBBBDE9-5D16-425E-B13A-2B2E02B8AFC8}" type="datetime1">
              <a:rPr lang="en-US"/>
              <a:pPr/>
              <a:t>4/16/2015</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272344D9-246E-4D78-97F7-CDDE15C7C47A}" type="datetime1">
              <a:rPr lang="en-US"/>
              <a:pPr/>
              <a:t>4/16/2015</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546CB8D4-A311-4DB1-9E65-F6E7BA49F613}" type="datetime1">
              <a:rPr lang="en-US"/>
              <a:pPr/>
              <a:t>4/16/2015</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smtClean="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401B973-48D0-47D2-BD1A-81DAC74A0928}" type="datetime1">
              <a:rPr lang="en-US"/>
              <a:pPr/>
              <a:t>4/16/2015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89870FB-149D-4255-9221-CF258F891615}" type="datetime1">
              <a:rPr lang="en-US"/>
              <a:pPr/>
              <a:t>4/16/2015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3714E26-7EC0-4FCC-8AD8-71E9EC27DEDB}" type="datetime1">
              <a:rPr lang="en-US"/>
              <a:pPr/>
              <a:t>4/16/2015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75AD331-B61B-42C1-B285-1046175C3B63}" type="datetime1">
              <a:rPr lang="en-US"/>
              <a:pPr/>
              <a:t>4/16/2015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642DA821-B647-4F8C-84A0-7D19D85CB385}" type="datetime1">
              <a:rPr lang="en-US"/>
              <a:pPr/>
              <a:t>4/16/2015</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smtClean="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B77F108C-2518-4D60-9FAF-6346FD9D7826}" type="datetime1">
              <a:rPr lang="en-US"/>
              <a:pPr/>
              <a:t>4/16/2015</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DDE52B54-BC1D-466E-98B4-B0082340936C}" type="datetime1">
              <a:rPr lang="en-US"/>
              <a:pPr/>
              <a:t>4/16/2015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A1508C9F-E380-43A3-ADC1-0217F1EB7573}" type="datetime1">
              <a:rPr lang="en-US"/>
              <a:pPr/>
              <a:t>4/16/2015</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2C868E7-101B-4C6B-9C4C-A85A7CD6FD99}" type="datetime1">
              <a:rPr lang="en-US"/>
              <a:pPr/>
              <a:t>4/16/2015</a:t>
            </a:fld>
            <a:endParaRPr/>
          </a:p>
        </p:txBody>
      </p:sp>
      <p:sp>
        <p:nvSpPr>
          <p:cNvPr id="6" name="Footer Placeholder 5"/>
          <p:cNvSpPr>
            <a:spLocks noGrp="1"/>
          </p:cNvSpPr>
          <p:nvPr>
            <p:ph type="ftr" sz="quarter" idx="11"/>
          </p:nvPr>
        </p:nvSpPr>
        <p:spPr/>
        <p:txBody>
          <a:bodyPr/>
          <a:lstStyle/>
          <a:p>
            <a:endParaRP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B0C83FD2-B255-4F2A-ACF3-B969FC717B42}" type="datetime1">
              <a:rPr lang="en-US"/>
              <a:pPr/>
              <a:t>4/16/2015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7E6C1EDB-CE87-4BA6-95D9-AD3AE9C734F7}" type="datetime1">
              <a:rPr lang="en-US"/>
              <a:pPr/>
              <a:t>4/16/2015</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 id="2147483688" r:id="rId19"/>
    <p:sldLayoutId id="2147483689"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9.wmf"/></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0.w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diagramData" Target="../diagrams/data3.xml"/><Relationship Id="rId7" Type="http://schemas.openxmlformats.org/officeDocument/2006/relationships/image" Target="../media/image16.wmf"/><Relationship Id="rId2" Type="http://schemas.openxmlformats.org/officeDocument/2006/relationships/notesSlide" Target="../notesSlides/notesSlide26.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357158" y="6443394"/>
            <a:ext cx="8553480" cy="414606"/>
          </a:xfrm>
        </p:spPr>
        <p:txBody>
          <a:bodyPr>
            <a:noAutofit/>
          </a:bodyPr>
          <a:lstStyle/>
          <a:p>
            <a:r>
              <a:rPr lang="en-GB" sz="1600" dirty="0" smtClean="0"/>
              <a:t>William Stallings, Computer </a:t>
            </a:r>
            <a:r>
              <a:rPr lang="en-GB" sz="1600" dirty="0"/>
              <a:t>Organization </a:t>
            </a:r>
            <a:r>
              <a:rPr lang="en-GB" sz="1600" dirty="0" smtClean="0"/>
              <a:t>and Architecture, 9</a:t>
            </a:r>
            <a:r>
              <a:rPr lang="en-GB" sz="1600" baseline="30000" dirty="0" smtClean="0"/>
              <a:t>th</a:t>
            </a:r>
            <a:r>
              <a:rPr lang="en-GB" sz="1600" dirty="0" smtClean="0"/>
              <a:t> Edition</a:t>
            </a:r>
            <a:endParaRPr lang="en-GB" sz="1600" dirty="0"/>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
        <p:nvSpPr>
          <p:cNvPr id="5" name="Title 8"/>
          <p:cNvSpPr txBox="1">
            <a:spLocks/>
          </p:cNvSpPr>
          <p:nvPr/>
        </p:nvSpPr>
        <p:spPr>
          <a:xfrm>
            <a:off x="428597" y="5214950"/>
            <a:ext cx="3857652" cy="833718"/>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j-lt"/>
                <a:ea typeface="+mj-ea"/>
                <a:cs typeface="+mj-cs"/>
              </a:rPr>
              <a:t>Chapter 17</a:t>
            </a:r>
            <a:endParaRPr kumimoji="0" lang="en-US" sz="54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
        <p:nvSpPr>
          <p:cNvPr id="6" name="Text Placeholder 10"/>
          <p:cNvSpPr txBox="1">
            <a:spLocks/>
          </p:cNvSpPr>
          <p:nvPr/>
        </p:nvSpPr>
        <p:spPr>
          <a:xfrm>
            <a:off x="4643438" y="4714884"/>
            <a:ext cx="3857652" cy="885825"/>
          </a:xfrm>
          <a:prstGeom prst="rect">
            <a:avLst/>
          </a:prstGeom>
        </p:spPr>
        <p:txBody>
          <a:bodyPr>
            <a:noAutofit/>
          </a:bodyPr>
          <a:lstStyle/>
          <a:p>
            <a:pPr marL="57150" marR="0" lvl="0" indent="-57150" algn="l" defTabSz="914400" rtl="0" eaLnBrk="1" fontAlgn="auto" latinLnBrk="0" hangingPunct="1">
              <a:lnSpc>
                <a:spcPct val="100000"/>
              </a:lnSpc>
              <a:spcBef>
                <a:spcPts val="2000"/>
              </a:spcBef>
              <a:spcAft>
                <a:spcPts val="0"/>
              </a:spcAft>
              <a:buClr>
                <a:schemeClr val="accent1"/>
              </a:buClr>
              <a:buSzPct val="75000"/>
              <a:tabLst/>
              <a:defRPr/>
            </a:pPr>
            <a:r>
              <a:rPr kumimoji="0" lang="en-US" sz="4000" b="1" i="0" u="none" strike="noStrike" kern="1200" cap="none" spc="0" normalizeH="0" baseline="0" noProof="0" dirty="0" smtClean="0">
                <a:ln>
                  <a:noFill/>
                </a:ln>
                <a:solidFill>
                  <a:srgbClr val="002060"/>
                </a:solidFill>
                <a:effectLst/>
                <a:uLnTx/>
                <a:uFillTx/>
                <a:latin typeface="+mn-lt"/>
                <a:ea typeface="+mn-ea"/>
                <a:cs typeface="+mn-cs"/>
              </a:rPr>
              <a:t>Parallel</a:t>
            </a:r>
          </a:p>
          <a:p>
            <a:pPr marL="57150" marR="0" lvl="0" indent="-57150" algn="l" defTabSz="914400" rtl="0" eaLnBrk="1" fontAlgn="auto" latinLnBrk="0" hangingPunct="1">
              <a:lnSpc>
                <a:spcPct val="100000"/>
              </a:lnSpc>
              <a:spcBef>
                <a:spcPts val="2000"/>
              </a:spcBef>
              <a:spcAft>
                <a:spcPts val="0"/>
              </a:spcAft>
              <a:buClr>
                <a:schemeClr val="accent1"/>
              </a:buClr>
              <a:buSzPct val="75000"/>
              <a:tabLst/>
              <a:defRPr/>
            </a:pPr>
            <a:r>
              <a:rPr kumimoji="0" lang="en-US" sz="4000" b="1" i="0" u="none" strike="noStrike" kern="1200" cap="none" spc="0" normalizeH="0" baseline="0" noProof="0" dirty="0" smtClean="0">
                <a:ln>
                  <a:noFill/>
                </a:ln>
                <a:solidFill>
                  <a:srgbClr val="002060"/>
                </a:solidFill>
                <a:effectLst/>
                <a:uLnTx/>
                <a:uFillTx/>
                <a:latin typeface="+mn-lt"/>
                <a:ea typeface="+mn-ea"/>
                <a:cs typeface="+mn-cs"/>
              </a:rPr>
              <a:t>Processing</a:t>
            </a:r>
            <a:endParaRPr kumimoji="0" lang="en-US" sz="4000" b="1" i="0" u="none" strike="noStrike" kern="1200" cap="none" spc="0" normalizeH="0" baseline="0" noProof="0" dirty="0">
              <a:ln>
                <a:noFill/>
              </a:ln>
              <a:solidFill>
                <a:srgbClr val="00206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1026"/>
          <p:cNvSpPr>
            <a:spLocks noGrp="1" noChangeArrowheads="1"/>
          </p:cNvSpPr>
          <p:nvPr>
            <p:ph type="title" idx="4294967295"/>
          </p:nvPr>
        </p:nvSpPr>
        <p:spPr>
          <a:xfrm>
            <a:off x="152400" y="142876"/>
            <a:ext cx="7556500" cy="642918"/>
          </a:xfrm>
        </p:spPr>
        <p:txBody>
          <a:bodyPr/>
          <a:lstStyle/>
          <a:p>
            <a:r>
              <a:rPr lang="en-GB" sz="2800" dirty="0" smtClean="0">
                <a:effectLst>
                  <a:outerShdw blurRad="38100" dist="38100" dir="2700000" algn="tl">
                    <a:srgbClr val="000000">
                      <a:alpha val="43137"/>
                    </a:srgbClr>
                  </a:outerShdw>
                </a:effectLst>
              </a:rPr>
              <a:t>Organization: Symmetric Multiprocessor</a:t>
            </a:r>
            <a:endParaRPr lang="en-GB" sz="2800" dirty="0">
              <a:effectLst>
                <a:outerShdw blurRad="38100" dist="38100" dir="2700000" algn="tl">
                  <a:srgbClr val="000000">
                    <a:alpha val="43137"/>
                  </a:srgbClr>
                </a:outerShdw>
              </a:effectLst>
            </a:endParaRPr>
          </a:p>
        </p:txBody>
      </p:sp>
      <p:pic>
        <p:nvPicPr>
          <p:cNvPr id="5122" name="Picture 2"/>
          <p:cNvPicPr>
            <a:picLocks noChangeAspect="1" noChangeArrowheads="1"/>
          </p:cNvPicPr>
          <p:nvPr/>
        </p:nvPicPr>
        <p:blipFill>
          <a:blip r:embed="rId3"/>
          <a:srcRect/>
          <a:stretch>
            <a:fillRect/>
          </a:stretch>
        </p:blipFill>
        <p:spPr bwMode="auto">
          <a:xfrm>
            <a:off x="71406" y="928670"/>
            <a:ext cx="6362700" cy="4257675"/>
          </a:xfrm>
          <a:prstGeom prst="rect">
            <a:avLst/>
          </a:prstGeom>
          <a:noFill/>
          <a:ln w="9525">
            <a:noFill/>
            <a:miter lim="800000"/>
            <a:headEnd/>
            <a:tailEnd/>
          </a:ln>
          <a:effectLst/>
        </p:spPr>
      </p:pic>
      <p:sp>
        <p:nvSpPr>
          <p:cNvPr id="5" name="Rectangle 4"/>
          <p:cNvSpPr/>
          <p:nvPr/>
        </p:nvSpPr>
        <p:spPr>
          <a:xfrm>
            <a:off x="6572264" y="642918"/>
            <a:ext cx="2428892" cy="6247864"/>
          </a:xfrm>
          <a:prstGeom prst="rect">
            <a:avLst/>
          </a:prstGeom>
          <a:solidFill>
            <a:srgbClr val="99FF66"/>
          </a:solidFill>
        </p:spPr>
        <p:txBody>
          <a:bodyPr wrap="square">
            <a:spAutoFit/>
          </a:bodyPr>
          <a:lstStyle/>
          <a:p>
            <a:pPr>
              <a:buFont typeface="Arial" pitchFamily="34" charset="0"/>
              <a:buChar char="•"/>
            </a:pPr>
            <a:r>
              <a:rPr lang="en-US" sz="2000" dirty="0" smtClean="0"/>
              <a:t>The most common organization for personal computers, workstations, and servers is the time-shared bus. The time-shared bus is the simplest mechanism for constructing a multiprocessor system.</a:t>
            </a:r>
          </a:p>
          <a:p>
            <a:pPr>
              <a:buFont typeface="Arial" pitchFamily="34" charset="0"/>
              <a:buChar char="•"/>
            </a:pPr>
            <a:r>
              <a:rPr lang="en-US" sz="2000" dirty="0" smtClean="0"/>
              <a:t>The structure and interfaces are basically the same as for a single-processor system that uses a bus interconnection. The bus consists of control, address, and data lines</a:t>
            </a:r>
            <a:endParaRPr lang="en-US" sz="2000" dirty="0"/>
          </a:p>
        </p:txBody>
      </p:sp>
      <p:sp>
        <p:nvSpPr>
          <p:cNvPr id="6" name="Rectangle 5"/>
          <p:cNvSpPr/>
          <p:nvPr/>
        </p:nvSpPr>
        <p:spPr>
          <a:xfrm>
            <a:off x="285720" y="5357826"/>
            <a:ext cx="4786346" cy="1200329"/>
          </a:xfrm>
          <a:prstGeom prst="rect">
            <a:avLst/>
          </a:prstGeom>
          <a:solidFill>
            <a:schemeClr val="accent6">
              <a:lumMod val="40000"/>
              <a:lumOff val="60000"/>
            </a:schemeClr>
          </a:solidFill>
        </p:spPr>
        <p:txBody>
          <a:bodyPr wrap="square">
            <a:spAutoFit/>
          </a:bodyPr>
          <a:lstStyle/>
          <a:p>
            <a:r>
              <a:rPr lang="en-US" sz="1800" dirty="0" smtClean="0"/>
              <a:t>DMA: </a:t>
            </a:r>
          </a:p>
          <a:p>
            <a:r>
              <a:rPr lang="en-US" sz="1800" dirty="0" smtClean="0"/>
              <a:t>• Addressing: </a:t>
            </a:r>
            <a:r>
              <a:rPr lang="en-US" sz="1800" dirty="0" smtClean="0"/>
              <a:t>&lt;source, destination&gt; </a:t>
            </a:r>
            <a:endParaRPr lang="en-US" sz="1800" dirty="0" smtClean="0"/>
          </a:p>
          <a:p>
            <a:r>
              <a:rPr lang="en-US" sz="1800" dirty="0" smtClean="0"/>
              <a:t>• Arbitration: Any I/O module can be “master.” </a:t>
            </a:r>
          </a:p>
          <a:p>
            <a:r>
              <a:rPr lang="en-US" sz="1800" dirty="0" smtClean="0"/>
              <a:t>• Time-sharing</a:t>
            </a:r>
            <a:endParaRPr lang="en-US" sz="1800" dirty="0"/>
          </a:p>
        </p:txBody>
      </p:sp>
    </p:spTree>
  </p:cSld>
  <p:clrMapOvr>
    <a:masterClrMapping/>
  </p:clrMapOvr>
  <p:transition spd="med">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3"/>
          <p:cNvSpPr>
            <a:spLocks noGrp="1" noChangeArrowheads="1"/>
          </p:cNvSpPr>
          <p:nvPr>
            <p:ph idx="1"/>
          </p:nvPr>
        </p:nvSpPr>
        <p:spPr/>
        <p:txBody>
          <a:bodyPr/>
          <a:lstStyle/>
          <a:p>
            <a:r>
              <a:rPr lang="en-US" b="1" dirty="0" smtClean="0">
                <a:solidFill>
                  <a:srgbClr val="002060"/>
                </a:solidFill>
              </a:rPr>
              <a:t>Simplicity</a:t>
            </a:r>
          </a:p>
          <a:p>
            <a:pPr lvl="1"/>
            <a:r>
              <a:rPr lang="en-US" dirty="0" smtClean="0">
                <a:solidFill>
                  <a:srgbClr val="002060"/>
                </a:solidFill>
              </a:rPr>
              <a:t>Simplest approach to multiprocessor organization</a:t>
            </a:r>
          </a:p>
          <a:p>
            <a:r>
              <a:rPr lang="en-US" b="1" dirty="0" smtClean="0">
                <a:solidFill>
                  <a:srgbClr val="002060"/>
                </a:solidFill>
              </a:rPr>
              <a:t>Flexibility</a:t>
            </a:r>
          </a:p>
          <a:p>
            <a:pPr lvl="1"/>
            <a:r>
              <a:rPr lang="en-US" dirty="0" smtClean="0">
                <a:solidFill>
                  <a:srgbClr val="002060"/>
                </a:solidFill>
              </a:rPr>
              <a:t>Generally easy to expand the system by </a:t>
            </a:r>
            <a:r>
              <a:rPr lang="en-US" b="1" dirty="0" smtClean="0">
                <a:solidFill>
                  <a:srgbClr val="002060"/>
                </a:solidFill>
              </a:rPr>
              <a:t>attaching more processors </a:t>
            </a:r>
            <a:r>
              <a:rPr lang="en-US" dirty="0" smtClean="0">
                <a:solidFill>
                  <a:srgbClr val="002060"/>
                </a:solidFill>
              </a:rPr>
              <a:t>to the bus</a:t>
            </a:r>
          </a:p>
          <a:p>
            <a:r>
              <a:rPr lang="en-US" b="1" dirty="0" smtClean="0">
                <a:solidFill>
                  <a:srgbClr val="002060"/>
                </a:solidFill>
              </a:rPr>
              <a:t>Reliability</a:t>
            </a:r>
          </a:p>
          <a:p>
            <a:pPr lvl="1"/>
            <a:r>
              <a:rPr lang="en-US" dirty="0" smtClean="0">
                <a:solidFill>
                  <a:srgbClr val="002060"/>
                </a:solidFill>
              </a:rPr>
              <a:t>The bus is essentially a passive medium and the failure of any attached device should not cause failure of the whole system</a:t>
            </a:r>
            <a:endParaRPr lang="en-US" dirty="0">
              <a:solidFill>
                <a:srgbClr val="002060"/>
              </a:solidFill>
            </a:endParaRPr>
          </a:p>
        </p:txBody>
      </p:sp>
      <p:sp>
        <p:nvSpPr>
          <p:cNvPr id="4" name="Text Placeholder 3"/>
          <p:cNvSpPr>
            <a:spLocks noGrp="1"/>
          </p:cNvSpPr>
          <p:nvPr>
            <p:ph type="body" sz="half" idx="2"/>
          </p:nvPr>
        </p:nvSpPr>
        <p:spPr>
          <a:xfrm>
            <a:off x="457200" y="762000"/>
            <a:ext cx="7558960" cy="774700"/>
          </a:xfrm>
        </p:spPr>
        <p:txBody>
          <a:bodyPr/>
          <a:lstStyle/>
          <a:p>
            <a:pPr>
              <a:spcBef>
                <a:spcPts val="0"/>
              </a:spcBef>
            </a:pPr>
            <a:r>
              <a:rPr lang="en-US" b="1" dirty="0" smtClean="0"/>
              <a:t>The bus organization has several </a:t>
            </a:r>
          </a:p>
          <a:p>
            <a:pPr>
              <a:spcBef>
                <a:spcPts val="0"/>
              </a:spcBef>
            </a:pPr>
            <a:r>
              <a:rPr lang="en-US" b="1" dirty="0" smtClean="0"/>
              <a:t>attractive features:</a:t>
            </a:r>
            <a:endParaRPr lang="en-US" b="1" dirty="0"/>
          </a:p>
        </p:txBody>
      </p:sp>
      <p:pic>
        <p:nvPicPr>
          <p:cNvPr id="7" name="Picture 6"/>
          <p:cNvPicPr>
            <a:picLocks noChangeAspect="1"/>
          </p:cNvPicPr>
          <p:nvPr/>
        </p:nvPicPr>
        <p:blipFill>
          <a:blip r:embed="rId3"/>
          <a:stretch>
            <a:fillRect/>
          </a:stretch>
        </p:blipFill>
        <p:spPr>
          <a:xfrm>
            <a:off x="6477000" y="381000"/>
            <a:ext cx="1524000" cy="1524000"/>
          </a:xfrm>
          <a:prstGeom prst="rect">
            <a:avLst/>
          </a:prstGeom>
          <a:effectLst>
            <a:softEdge rad="127000"/>
          </a:effectLst>
        </p:spPr>
      </p:pic>
      <p:sp useBgFill="1">
        <p:nvSpPr>
          <p:cNvPr id="9" name="TextBox 8"/>
          <p:cNvSpPr txBox="1"/>
          <p:nvPr/>
        </p:nvSpPr>
        <p:spPr>
          <a:xfrm>
            <a:off x="8063456" y="246115"/>
            <a:ext cx="928143" cy="1735085"/>
          </a:xfrm>
          <a:prstGeom prst="rect">
            <a:avLst/>
          </a:prstGeom>
        </p:spPr>
        <p:txBody>
          <a:bodyPr wrap="square" rtlCol="0">
            <a:spAutoFit/>
          </a:bodyPr>
          <a:lstStyle/>
          <a:p>
            <a:endParaRPr lang="en-US" dirty="0"/>
          </a:p>
        </p:txBody>
      </p:sp>
      <p:pic>
        <p:nvPicPr>
          <p:cNvPr id="10" name="Picture 9"/>
          <p:cNvPicPr>
            <a:picLocks noChangeAspect="1"/>
          </p:cNvPicPr>
          <p:nvPr/>
        </p:nvPicPr>
        <p:blipFill>
          <a:blip r:embed="rId4"/>
          <a:stretch>
            <a:fillRect/>
          </a:stretch>
        </p:blipFill>
        <p:spPr>
          <a:xfrm>
            <a:off x="8093364" y="685800"/>
            <a:ext cx="969818" cy="9144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3"/>
          <p:cNvSpPr>
            <a:spLocks noGrp="1" noChangeArrowheads="1"/>
          </p:cNvSpPr>
          <p:nvPr>
            <p:ph idx="1"/>
          </p:nvPr>
        </p:nvSpPr>
        <p:spPr>
          <a:xfrm>
            <a:off x="498474" y="1676400"/>
            <a:ext cx="7556313" cy="4449763"/>
          </a:xfrm>
        </p:spPr>
        <p:txBody>
          <a:bodyPr>
            <a:normAutofit/>
          </a:bodyPr>
          <a:lstStyle/>
          <a:p>
            <a:r>
              <a:rPr lang="en-US" b="1" dirty="0" smtClean="0">
                <a:solidFill>
                  <a:srgbClr val="002060"/>
                </a:solidFill>
              </a:rPr>
              <a:t>Main drawback is performance</a:t>
            </a:r>
          </a:p>
          <a:p>
            <a:pPr lvl="1"/>
            <a:r>
              <a:rPr lang="en-US" dirty="0" smtClean="0">
                <a:solidFill>
                  <a:srgbClr val="002060"/>
                </a:solidFill>
              </a:rPr>
              <a:t>All memory references pass through the </a:t>
            </a:r>
            <a:r>
              <a:rPr lang="en-US" b="1" dirty="0" smtClean="0">
                <a:solidFill>
                  <a:srgbClr val="002060"/>
                </a:solidFill>
              </a:rPr>
              <a:t>common bus</a:t>
            </a:r>
          </a:p>
          <a:p>
            <a:pPr lvl="1"/>
            <a:r>
              <a:rPr lang="en-US" dirty="0" smtClean="0">
                <a:solidFill>
                  <a:srgbClr val="002060"/>
                </a:solidFill>
              </a:rPr>
              <a:t>Performance is limited </a:t>
            </a:r>
            <a:r>
              <a:rPr lang="en-US" dirty="0">
                <a:solidFill>
                  <a:srgbClr val="002060"/>
                </a:solidFill>
              </a:rPr>
              <a:t>by bus cycle time</a:t>
            </a:r>
          </a:p>
          <a:p>
            <a:r>
              <a:rPr lang="en-US" b="1" dirty="0">
                <a:solidFill>
                  <a:srgbClr val="002060"/>
                </a:solidFill>
              </a:rPr>
              <a:t>Each processor should have</a:t>
            </a:r>
            <a:r>
              <a:rPr lang="en-US" b="1" dirty="0" smtClean="0">
                <a:solidFill>
                  <a:srgbClr val="002060"/>
                </a:solidFill>
              </a:rPr>
              <a:t> cache memory</a:t>
            </a:r>
          </a:p>
          <a:p>
            <a:pPr lvl="1"/>
            <a:r>
              <a:rPr lang="en-US" b="1" dirty="0" smtClean="0">
                <a:solidFill>
                  <a:srgbClr val="002060"/>
                </a:solidFill>
              </a:rPr>
              <a:t>Reduces</a:t>
            </a:r>
            <a:r>
              <a:rPr lang="en-US" dirty="0" smtClean="0">
                <a:solidFill>
                  <a:srgbClr val="002060"/>
                </a:solidFill>
              </a:rPr>
              <a:t> the </a:t>
            </a:r>
            <a:r>
              <a:rPr lang="en-US" dirty="0">
                <a:solidFill>
                  <a:srgbClr val="002060"/>
                </a:solidFill>
              </a:rPr>
              <a:t>number of </a:t>
            </a:r>
            <a:r>
              <a:rPr lang="en-US" b="1" dirty="0">
                <a:solidFill>
                  <a:srgbClr val="002060"/>
                </a:solidFill>
              </a:rPr>
              <a:t>bus accesses</a:t>
            </a:r>
          </a:p>
          <a:p>
            <a:r>
              <a:rPr lang="en-US" b="1" dirty="0">
                <a:solidFill>
                  <a:srgbClr val="002060"/>
                </a:solidFill>
              </a:rPr>
              <a:t>Leads to problems with </a:t>
            </a:r>
            <a:r>
              <a:rPr lang="en-US" b="1" i="1" dirty="0">
                <a:solidFill>
                  <a:srgbClr val="002060"/>
                </a:solidFill>
              </a:rPr>
              <a:t>cache </a:t>
            </a:r>
            <a:r>
              <a:rPr lang="en-US" b="1" i="1" dirty="0" smtClean="0">
                <a:solidFill>
                  <a:srgbClr val="002060"/>
                </a:solidFill>
              </a:rPr>
              <a:t>coherence</a:t>
            </a:r>
          </a:p>
          <a:p>
            <a:pPr lvl="1"/>
            <a:r>
              <a:rPr lang="en-US" dirty="0" smtClean="0">
                <a:solidFill>
                  <a:srgbClr val="002060"/>
                </a:solidFill>
              </a:rPr>
              <a:t>If a word is altered in one cache it could conceivably invalidate a word in another cache</a:t>
            </a:r>
          </a:p>
          <a:p>
            <a:pPr lvl="2"/>
            <a:r>
              <a:rPr lang="en-US" dirty="0" smtClean="0">
                <a:solidFill>
                  <a:srgbClr val="002060"/>
                </a:solidFill>
              </a:rPr>
              <a:t>To prevent this the other processors must be alerted that an update has taken place</a:t>
            </a:r>
          </a:p>
          <a:p>
            <a:pPr lvl="1"/>
            <a:r>
              <a:rPr lang="en-US" dirty="0" smtClean="0">
                <a:solidFill>
                  <a:srgbClr val="002060"/>
                </a:solidFill>
              </a:rPr>
              <a:t>Typically addressed </a:t>
            </a:r>
            <a:r>
              <a:rPr lang="en-US" dirty="0">
                <a:solidFill>
                  <a:srgbClr val="002060"/>
                </a:solidFill>
              </a:rPr>
              <a:t>in </a:t>
            </a:r>
            <a:r>
              <a:rPr lang="en-US" dirty="0" smtClean="0">
                <a:solidFill>
                  <a:srgbClr val="002060"/>
                </a:solidFill>
              </a:rPr>
              <a:t>hardware rather than the operating system</a:t>
            </a:r>
            <a:endParaRPr lang="en-US" dirty="0">
              <a:solidFill>
                <a:srgbClr val="002060"/>
              </a:solidFill>
            </a:endParaRPr>
          </a:p>
        </p:txBody>
      </p:sp>
      <p:sp>
        <p:nvSpPr>
          <p:cNvPr id="4" name="Text Placeholder 3"/>
          <p:cNvSpPr>
            <a:spLocks noGrp="1"/>
          </p:cNvSpPr>
          <p:nvPr>
            <p:ph type="body" sz="half" idx="2"/>
          </p:nvPr>
        </p:nvSpPr>
        <p:spPr>
          <a:xfrm>
            <a:off x="457200" y="762000"/>
            <a:ext cx="7558960" cy="774700"/>
          </a:xfrm>
        </p:spPr>
        <p:txBody>
          <a:bodyPr/>
          <a:lstStyle/>
          <a:p>
            <a:r>
              <a:rPr lang="en-US" b="1" dirty="0" smtClean="0"/>
              <a:t>Disadvantages of the bus organization:</a:t>
            </a:r>
            <a:endParaRPr lang="en-US" b="1" dirty="0"/>
          </a:p>
        </p:txBody>
      </p:sp>
      <p:pic>
        <p:nvPicPr>
          <p:cNvPr id="7" name="Picture 6"/>
          <p:cNvPicPr>
            <a:picLocks noChangeAspect="1"/>
          </p:cNvPicPr>
          <p:nvPr/>
        </p:nvPicPr>
        <p:blipFill>
          <a:blip r:embed="rId3"/>
          <a:stretch>
            <a:fillRect/>
          </a:stretch>
        </p:blipFill>
        <p:spPr>
          <a:xfrm>
            <a:off x="6477000" y="381000"/>
            <a:ext cx="1524000" cy="1524000"/>
          </a:xfrm>
          <a:prstGeom prst="rect">
            <a:avLst/>
          </a:prstGeom>
          <a:effectLst>
            <a:softEdge rad="127000"/>
          </a:effectLst>
        </p:spPr>
      </p:pic>
      <p:sp useBgFill="1">
        <p:nvSpPr>
          <p:cNvPr id="8" name="TextBox 7"/>
          <p:cNvSpPr txBox="1"/>
          <p:nvPr/>
        </p:nvSpPr>
        <p:spPr>
          <a:xfrm>
            <a:off x="8053612" y="206737"/>
            <a:ext cx="937988" cy="1926863"/>
          </a:xfrm>
          <a:prstGeom prst="rect">
            <a:avLst/>
          </a:prstGeom>
        </p:spPr>
        <p:txBody>
          <a:bodyPr wrap="square" rtlCol="0">
            <a:spAutoFit/>
          </a:bodyPr>
          <a:lstStyle/>
          <a:p>
            <a:endParaRPr lang="en-US" dirty="0"/>
          </a:p>
        </p:txBody>
      </p:sp>
      <p:pic>
        <p:nvPicPr>
          <p:cNvPr id="9" name="Picture 8"/>
          <p:cNvPicPr>
            <a:picLocks noChangeAspect="1"/>
          </p:cNvPicPr>
          <p:nvPr/>
        </p:nvPicPr>
        <p:blipFill>
          <a:blip r:embed="rId4"/>
          <a:stretch>
            <a:fillRect/>
          </a:stretch>
        </p:blipFill>
        <p:spPr>
          <a:xfrm>
            <a:off x="8077200" y="762000"/>
            <a:ext cx="900113" cy="972702"/>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498474" y="71414"/>
            <a:ext cx="7556313" cy="1116106"/>
          </a:xfrm>
        </p:spPr>
        <p:txBody>
          <a:bodyPr/>
          <a:lstStyle/>
          <a:p>
            <a:r>
              <a:rPr lang="en-US" b="1" dirty="0" smtClean="0">
                <a:effectLst>
                  <a:outerShdw blurRad="38100" dist="38100" dir="2700000" algn="tl">
                    <a:srgbClr val="000000">
                      <a:alpha val="43137"/>
                    </a:srgbClr>
                  </a:outerShdw>
                </a:effectLst>
              </a:rPr>
              <a:t>Multiprocessor Operating System Design Considerations</a:t>
            </a:r>
            <a:endParaRPr lang="en-US" b="1" dirty="0">
              <a:effectLst>
                <a:outerShdw blurRad="38100" dist="38100" dir="2700000" algn="tl">
                  <a:srgbClr val="000000">
                    <a:alpha val="43137"/>
                  </a:srgbClr>
                </a:outerShdw>
              </a:effectLst>
            </a:endParaRPr>
          </a:p>
        </p:txBody>
      </p:sp>
      <p:sp>
        <p:nvSpPr>
          <p:cNvPr id="96259" name="Rectangle 3"/>
          <p:cNvSpPr>
            <a:spLocks noGrp="1" noChangeArrowheads="1"/>
          </p:cNvSpPr>
          <p:nvPr>
            <p:ph idx="1"/>
          </p:nvPr>
        </p:nvSpPr>
        <p:spPr>
          <a:xfrm>
            <a:off x="357158" y="1428736"/>
            <a:ext cx="8431244" cy="4786346"/>
          </a:xfrm>
        </p:spPr>
        <p:txBody>
          <a:bodyPr>
            <a:noAutofit/>
          </a:bodyPr>
          <a:lstStyle/>
          <a:p>
            <a:r>
              <a:rPr lang="en-US" b="1" dirty="0">
                <a:solidFill>
                  <a:srgbClr val="002060"/>
                </a:solidFill>
              </a:rPr>
              <a:t>Simultaneous concurrent </a:t>
            </a:r>
            <a:r>
              <a:rPr lang="en-US" b="1" dirty="0" smtClean="0">
                <a:solidFill>
                  <a:srgbClr val="002060"/>
                </a:solidFill>
              </a:rPr>
              <a:t>processes</a:t>
            </a:r>
          </a:p>
          <a:p>
            <a:pPr lvl="1"/>
            <a:r>
              <a:rPr lang="en-US" b="1" dirty="0" smtClean="0">
                <a:solidFill>
                  <a:srgbClr val="002060"/>
                </a:solidFill>
              </a:rPr>
              <a:t>OS routines </a:t>
            </a:r>
            <a:r>
              <a:rPr lang="en-US" dirty="0" smtClean="0">
                <a:solidFill>
                  <a:srgbClr val="002060"/>
                </a:solidFill>
              </a:rPr>
              <a:t>need to be reentrant (center) to allow several processors to </a:t>
            </a:r>
            <a:r>
              <a:rPr lang="en-US" b="1" dirty="0" smtClean="0">
                <a:solidFill>
                  <a:srgbClr val="002060"/>
                </a:solidFill>
              </a:rPr>
              <a:t>execute</a:t>
            </a:r>
            <a:r>
              <a:rPr lang="en-US" dirty="0" smtClean="0">
                <a:solidFill>
                  <a:srgbClr val="002060"/>
                </a:solidFill>
              </a:rPr>
              <a:t> the same OS code (OS service) </a:t>
            </a:r>
            <a:r>
              <a:rPr lang="en-US" b="1" dirty="0" smtClean="0">
                <a:solidFill>
                  <a:srgbClr val="002060"/>
                </a:solidFill>
              </a:rPr>
              <a:t>simultaneously</a:t>
            </a:r>
          </a:p>
          <a:p>
            <a:pPr lvl="1"/>
            <a:r>
              <a:rPr lang="en-US" b="1" dirty="0" smtClean="0">
                <a:solidFill>
                  <a:srgbClr val="002060"/>
                </a:solidFill>
              </a:rPr>
              <a:t>OS tables </a:t>
            </a:r>
            <a:r>
              <a:rPr lang="en-US" dirty="0" smtClean="0">
                <a:solidFill>
                  <a:srgbClr val="002060"/>
                </a:solidFill>
              </a:rPr>
              <a:t>and management structures must be </a:t>
            </a:r>
            <a:r>
              <a:rPr lang="en-US" b="1" dirty="0" smtClean="0">
                <a:solidFill>
                  <a:srgbClr val="002060"/>
                </a:solidFill>
              </a:rPr>
              <a:t>managed properly </a:t>
            </a:r>
            <a:r>
              <a:rPr lang="en-US" dirty="0" smtClean="0">
                <a:solidFill>
                  <a:srgbClr val="002060"/>
                </a:solidFill>
              </a:rPr>
              <a:t>to avoid deadlock or invalid operations	</a:t>
            </a:r>
          </a:p>
          <a:p>
            <a:r>
              <a:rPr lang="en-US" b="1" dirty="0" smtClean="0">
                <a:solidFill>
                  <a:srgbClr val="002060"/>
                </a:solidFill>
              </a:rPr>
              <a:t>Scheduling</a:t>
            </a:r>
          </a:p>
          <a:p>
            <a:pPr lvl="1"/>
            <a:r>
              <a:rPr lang="en-US" dirty="0" smtClean="0">
                <a:solidFill>
                  <a:srgbClr val="002060"/>
                </a:solidFill>
              </a:rPr>
              <a:t>Any processor may perform </a:t>
            </a:r>
            <a:r>
              <a:rPr lang="en-US" b="1" dirty="0" smtClean="0">
                <a:solidFill>
                  <a:srgbClr val="002060"/>
                </a:solidFill>
              </a:rPr>
              <a:t>scheduling</a:t>
            </a:r>
            <a:r>
              <a:rPr lang="en-US" dirty="0" smtClean="0">
                <a:solidFill>
                  <a:srgbClr val="002060"/>
                </a:solidFill>
              </a:rPr>
              <a:t> so </a:t>
            </a:r>
            <a:r>
              <a:rPr lang="en-US" b="1" dirty="0" smtClean="0">
                <a:solidFill>
                  <a:srgbClr val="002060"/>
                </a:solidFill>
              </a:rPr>
              <a:t>conflicts must be avoided</a:t>
            </a:r>
          </a:p>
          <a:p>
            <a:pPr lvl="1"/>
            <a:r>
              <a:rPr lang="en-US" dirty="0" smtClean="0">
                <a:solidFill>
                  <a:srgbClr val="002060"/>
                </a:solidFill>
              </a:rPr>
              <a:t>Scheduler must </a:t>
            </a:r>
            <a:r>
              <a:rPr lang="en-US" b="1" dirty="0" smtClean="0">
                <a:solidFill>
                  <a:srgbClr val="002060"/>
                </a:solidFill>
              </a:rPr>
              <a:t>assign</a:t>
            </a:r>
            <a:r>
              <a:rPr lang="en-US" dirty="0" smtClean="0">
                <a:solidFill>
                  <a:srgbClr val="002060"/>
                </a:solidFill>
              </a:rPr>
              <a:t> ready </a:t>
            </a:r>
            <a:r>
              <a:rPr lang="en-US" b="1" dirty="0" smtClean="0">
                <a:solidFill>
                  <a:srgbClr val="002060"/>
                </a:solidFill>
              </a:rPr>
              <a:t>processes to available processors</a:t>
            </a:r>
          </a:p>
          <a:p>
            <a:r>
              <a:rPr lang="en-US" b="1" dirty="0" smtClean="0">
                <a:solidFill>
                  <a:srgbClr val="002060"/>
                </a:solidFill>
              </a:rPr>
              <a:t>Synchronization</a:t>
            </a:r>
          </a:p>
          <a:p>
            <a:pPr lvl="1"/>
            <a:r>
              <a:rPr lang="en-US" dirty="0" smtClean="0">
                <a:solidFill>
                  <a:srgbClr val="002060"/>
                </a:solidFill>
              </a:rPr>
              <a:t>With multiple active processes having potential access to </a:t>
            </a:r>
            <a:r>
              <a:rPr lang="en-US" b="1" dirty="0" smtClean="0">
                <a:solidFill>
                  <a:srgbClr val="002060"/>
                </a:solidFill>
              </a:rPr>
              <a:t>shared address spaces or I/O</a:t>
            </a:r>
            <a:r>
              <a:rPr lang="en-US" dirty="0" smtClean="0">
                <a:solidFill>
                  <a:srgbClr val="002060"/>
                </a:solidFill>
              </a:rPr>
              <a:t> resources, care must be taken to provide </a:t>
            </a:r>
            <a:r>
              <a:rPr lang="en-US" b="1" dirty="0" smtClean="0">
                <a:solidFill>
                  <a:srgbClr val="002060"/>
                </a:solidFill>
              </a:rPr>
              <a:t>effective synchronization</a:t>
            </a:r>
          </a:p>
          <a:p>
            <a:pPr lvl="1"/>
            <a:r>
              <a:rPr lang="en-US" dirty="0" smtClean="0">
                <a:solidFill>
                  <a:srgbClr val="002060"/>
                </a:solidFill>
              </a:rPr>
              <a:t>Synchronization is a facility that enforces mutual exclusion and event ordering</a:t>
            </a:r>
          </a:p>
        </p:txBody>
      </p:sp>
      <p:sp>
        <p:nvSpPr>
          <p:cNvPr id="4" name="Rectangle 3"/>
          <p:cNvSpPr/>
          <p:nvPr/>
        </p:nvSpPr>
        <p:spPr>
          <a:xfrm>
            <a:off x="214282" y="6376594"/>
            <a:ext cx="8271816" cy="338554"/>
          </a:xfrm>
          <a:prstGeom prst="rect">
            <a:avLst/>
          </a:prstGeom>
        </p:spPr>
        <p:txBody>
          <a:bodyPr wrap="none">
            <a:spAutoFit/>
          </a:bodyPr>
          <a:lstStyle/>
          <a:p>
            <a:r>
              <a:rPr lang="en-US" sz="1600" dirty="0" smtClean="0">
                <a:solidFill>
                  <a:srgbClr val="002060"/>
                </a:solidFill>
              </a:rPr>
              <a:t>mutual exclusion: </a:t>
            </a:r>
            <a:r>
              <a:rPr lang="en-US" sz="1600" dirty="0" smtClean="0">
                <a:solidFill>
                  <a:srgbClr val="002060"/>
                </a:solidFill>
              </a:rPr>
              <a:t>loại</a:t>
            </a:r>
            <a:r>
              <a:rPr lang="en-US" sz="1600" dirty="0" smtClean="0">
                <a:solidFill>
                  <a:srgbClr val="002060"/>
                </a:solidFill>
              </a:rPr>
              <a:t> </a:t>
            </a:r>
            <a:r>
              <a:rPr lang="en-US" sz="1600" dirty="0" smtClean="0">
                <a:solidFill>
                  <a:srgbClr val="002060"/>
                </a:solidFill>
              </a:rPr>
              <a:t>trừ</a:t>
            </a:r>
            <a:r>
              <a:rPr lang="en-US" sz="1600" dirty="0" smtClean="0">
                <a:solidFill>
                  <a:srgbClr val="002060"/>
                </a:solidFill>
              </a:rPr>
              <a:t> </a:t>
            </a:r>
            <a:r>
              <a:rPr lang="en-US" sz="1600" dirty="0" smtClean="0">
                <a:solidFill>
                  <a:srgbClr val="002060"/>
                </a:solidFill>
              </a:rPr>
              <a:t>hỗ</a:t>
            </a:r>
            <a:r>
              <a:rPr lang="en-US" sz="1600" dirty="0" smtClean="0">
                <a:solidFill>
                  <a:srgbClr val="002060"/>
                </a:solidFill>
              </a:rPr>
              <a:t> </a:t>
            </a:r>
            <a:r>
              <a:rPr lang="en-US" sz="1600" dirty="0" smtClean="0">
                <a:solidFill>
                  <a:srgbClr val="002060"/>
                </a:solidFill>
              </a:rPr>
              <a:t>tương</a:t>
            </a:r>
            <a:r>
              <a:rPr lang="en-US" sz="1600" dirty="0" smtClean="0">
                <a:solidFill>
                  <a:srgbClr val="002060"/>
                </a:solidFill>
              </a:rPr>
              <a:t>, </a:t>
            </a:r>
            <a:r>
              <a:rPr lang="en-US" sz="1600" dirty="0" smtClean="0">
                <a:solidFill>
                  <a:srgbClr val="002060"/>
                </a:solidFill>
              </a:rPr>
              <a:t>cơ</a:t>
            </a:r>
            <a:r>
              <a:rPr lang="en-US" sz="1600" dirty="0" smtClean="0">
                <a:solidFill>
                  <a:srgbClr val="002060"/>
                </a:solidFill>
              </a:rPr>
              <a:t> </a:t>
            </a:r>
            <a:r>
              <a:rPr lang="en-US" sz="1600" dirty="0" smtClean="0">
                <a:solidFill>
                  <a:srgbClr val="002060"/>
                </a:solidFill>
              </a:rPr>
              <a:t>chế</a:t>
            </a:r>
            <a:r>
              <a:rPr lang="en-US" sz="1600" dirty="0" smtClean="0">
                <a:solidFill>
                  <a:srgbClr val="002060"/>
                </a:solidFill>
              </a:rPr>
              <a:t> </a:t>
            </a:r>
            <a:r>
              <a:rPr lang="en-US" sz="1600" dirty="0" smtClean="0">
                <a:solidFill>
                  <a:srgbClr val="002060"/>
                </a:solidFill>
              </a:rPr>
              <a:t>độc</a:t>
            </a:r>
            <a:r>
              <a:rPr lang="en-US" sz="1600" dirty="0" smtClean="0">
                <a:solidFill>
                  <a:srgbClr val="002060"/>
                </a:solidFill>
              </a:rPr>
              <a:t> </a:t>
            </a:r>
            <a:r>
              <a:rPr lang="en-US" sz="1600" dirty="0" smtClean="0">
                <a:solidFill>
                  <a:srgbClr val="002060"/>
                </a:solidFill>
              </a:rPr>
              <a:t>chiếm</a:t>
            </a:r>
            <a:r>
              <a:rPr lang="en-US" sz="1600" dirty="0" smtClean="0">
                <a:solidFill>
                  <a:srgbClr val="002060"/>
                </a:solidFill>
              </a:rPr>
              <a:t> </a:t>
            </a:r>
            <a:r>
              <a:rPr lang="en-US" sz="1600" dirty="0" smtClean="0">
                <a:solidFill>
                  <a:srgbClr val="002060"/>
                </a:solidFill>
              </a:rPr>
              <a:t>tài</a:t>
            </a:r>
            <a:r>
              <a:rPr lang="en-US" sz="1600" dirty="0" smtClean="0">
                <a:solidFill>
                  <a:srgbClr val="002060"/>
                </a:solidFill>
              </a:rPr>
              <a:t> </a:t>
            </a:r>
            <a:r>
              <a:rPr lang="en-US" sz="1600" dirty="0" smtClean="0">
                <a:solidFill>
                  <a:srgbClr val="002060"/>
                </a:solidFill>
              </a:rPr>
              <a:t>nguyên</a:t>
            </a:r>
            <a:r>
              <a:rPr lang="en-US" sz="1600" dirty="0" smtClean="0">
                <a:solidFill>
                  <a:srgbClr val="002060"/>
                </a:solidFill>
              </a:rPr>
              <a:t>, </a:t>
            </a:r>
            <a:r>
              <a:rPr lang="en-US" sz="1600" dirty="0" smtClean="0">
                <a:solidFill>
                  <a:srgbClr val="002060"/>
                </a:solidFill>
              </a:rPr>
              <a:t>một</a:t>
            </a:r>
            <a:r>
              <a:rPr lang="en-US" sz="1600" dirty="0" smtClean="0">
                <a:solidFill>
                  <a:srgbClr val="002060"/>
                </a:solidFill>
              </a:rPr>
              <a:t> </a:t>
            </a:r>
            <a:r>
              <a:rPr lang="en-US" sz="1600" dirty="0" smtClean="0">
                <a:solidFill>
                  <a:srgbClr val="002060"/>
                </a:solidFill>
              </a:rPr>
              <a:t>nguyên</a:t>
            </a:r>
            <a:r>
              <a:rPr lang="en-US" sz="1600" dirty="0" smtClean="0">
                <a:solidFill>
                  <a:srgbClr val="002060"/>
                </a:solidFill>
              </a:rPr>
              <a:t> </a:t>
            </a:r>
            <a:r>
              <a:rPr lang="en-US" sz="1600" dirty="0" smtClean="0">
                <a:solidFill>
                  <a:srgbClr val="002060"/>
                </a:solidFill>
              </a:rPr>
              <a:t>nhân</a:t>
            </a:r>
            <a:r>
              <a:rPr lang="en-US" sz="1600" dirty="0" smtClean="0">
                <a:solidFill>
                  <a:srgbClr val="002060"/>
                </a:solidFill>
              </a:rPr>
              <a:t> </a:t>
            </a:r>
            <a:r>
              <a:rPr lang="en-US" sz="1600" dirty="0" smtClean="0">
                <a:solidFill>
                  <a:srgbClr val="002060"/>
                </a:solidFill>
              </a:rPr>
              <a:t>gây</a:t>
            </a:r>
            <a:r>
              <a:rPr lang="en-US" sz="1600" dirty="0" smtClean="0">
                <a:solidFill>
                  <a:srgbClr val="002060"/>
                </a:solidFill>
              </a:rPr>
              <a:t> deadlock </a:t>
            </a:r>
            <a:endParaRPr lang="en-US" sz="16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sz="2800" b="1" dirty="0" smtClean="0">
                <a:effectLst>
                  <a:outerShdw blurRad="38100" dist="38100" dir="2700000" algn="tl">
                    <a:srgbClr val="000000">
                      <a:alpha val="43137"/>
                    </a:srgbClr>
                  </a:outerShdw>
                </a:effectLst>
              </a:rPr>
              <a:t>Multiprocessor Operating System Design Considerations…</a:t>
            </a:r>
            <a:endParaRPr lang="en-US" sz="2800" b="1" dirty="0">
              <a:effectLst>
                <a:outerShdw blurRad="38100" dist="38100" dir="2700000" algn="tl">
                  <a:srgbClr val="000000">
                    <a:alpha val="43137"/>
                  </a:srgbClr>
                </a:outerShdw>
              </a:effectLst>
            </a:endParaRPr>
          </a:p>
        </p:txBody>
      </p:sp>
      <p:sp>
        <p:nvSpPr>
          <p:cNvPr id="96259" name="Rectangle 3"/>
          <p:cNvSpPr>
            <a:spLocks noGrp="1" noChangeArrowheads="1"/>
          </p:cNvSpPr>
          <p:nvPr>
            <p:ph idx="1"/>
          </p:nvPr>
        </p:nvSpPr>
        <p:spPr>
          <a:xfrm>
            <a:off x="498474" y="1643050"/>
            <a:ext cx="8112126" cy="4910150"/>
          </a:xfrm>
        </p:spPr>
        <p:txBody>
          <a:bodyPr>
            <a:normAutofit/>
          </a:bodyPr>
          <a:lstStyle/>
          <a:p>
            <a:r>
              <a:rPr lang="en-US" b="1" dirty="0" smtClean="0">
                <a:solidFill>
                  <a:srgbClr val="002060"/>
                </a:solidFill>
              </a:rPr>
              <a:t>Memory management</a:t>
            </a:r>
          </a:p>
          <a:p>
            <a:pPr lvl="1"/>
            <a:r>
              <a:rPr lang="en-US" dirty="0" smtClean="0">
                <a:solidFill>
                  <a:srgbClr val="002060"/>
                </a:solidFill>
              </a:rPr>
              <a:t>In addition to dealing with all of the issues found on uniprocessor machines, the OS needs to </a:t>
            </a:r>
            <a:r>
              <a:rPr lang="en-US" b="1" dirty="0" smtClean="0">
                <a:solidFill>
                  <a:srgbClr val="002060"/>
                </a:solidFill>
              </a:rPr>
              <a:t>exploit</a:t>
            </a:r>
            <a:r>
              <a:rPr lang="en-US" dirty="0" smtClean="0">
                <a:solidFill>
                  <a:srgbClr val="002060"/>
                </a:solidFill>
              </a:rPr>
              <a:t> the available </a:t>
            </a:r>
            <a:r>
              <a:rPr lang="en-US" b="1" dirty="0" smtClean="0">
                <a:solidFill>
                  <a:srgbClr val="002060"/>
                </a:solidFill>
              </a:rPr>
              <a:t>hardware parallelism </a:t>
            </a:r>
            <a:r>
              <a:rPr lang="en-US" dirty="0" smtClean="0">
                <a:solidFill>
                  <a:srgbClr val="002060"/>
                </a:solidFill>
              </a:rPr>
              <a:t>to achieve the best performance</a:t>
            </a:r>
          </a:p>
          <a:p>
            <a:pPr lvl="1"/>
            <a:r>
              <a:rPr lang="en-US" b="1" dirty="0" smtClean="0">
                <a:solidFill>
                  <a:srgbClr val="002060"/>
                </a:solidFill>
              </a:rPr>
              <a:t>Paging</a:t>
            </a:r>
            <a:r>
              <a:rPr lang="en-US" dirty="0" smtClean="0">
                <a:solidFill>
                  <a:srgbClr val="002060"/>
                </a:solidFill>
              </a:rPr>
              <a:t> mechanisms on different processors must </a:t>
            </a:r>
            <a:r>
              <a:rPr lang="en-US" b="1" dirty="0" smtClean="0">
                <a:solidFill>
                  <a:srgbClr val="002060"/>
                </a:solidFill>
              </a:rPr>
              <a:t>be coordinated </a:t>
            </a:r>
            <a:r>
              <a:rPr lang="en-US" dirty="0" smtClean="0">
                <a:solidFill>
                  <a:srgbClr val="002060"/>
                </a:solidFill>
              </a:rPr>
              <a:t>to enforce </a:t>
            </a:r>
            <a:r>
              <a:rPr lang="en-US" b="1" dirty="0" smtClean="0">
                <a:solidFill>
                  <a:srgbClr val="002060"/>
                </a:solidFill>
              </a:rPr>
              <a:t>consistency</a:t>
            </a:r>
            <a:r>
              <a:rPr lang="en-US" dirty="0" smtClean="0">
                <a:solidFill>
                  <a:srgbClr val="002060"/>
                </a:solidFill>
              </a:rPr>
              <a:t> when several processors share a page or segment and to decide on page replacement</a:t>
            </a:r>
          </a:p>
          <a:p>
            <a:r>
              <a:rPr lang="en-US" b="1" dirty="0">
                <a:solidFill>
                  <a:srgbClr val="002060"/>
                </a:solidFill>
              </a:rPr>
              <a:t>Reliability and fault </a:t>
            </a:r>
            <a:r>
              <a:rPr lang="en-US" b="1" dirty="0" smtClean="0">
                <a:solidFill>
                  <a:srgbClr val="002060"/>
                </a:solidFill>
              </a:rPr>
              <a:t>tolerance</a:t>
            </a:r>
          </a:p>
          <a:p>
            <a:pPr lvl="1"/>
            <a:r>
              <a:rPr lang="en-US" dirty="0" smtClean="0">
                <a:solidFill>
                  <a:srgbClr val="002060"/>
                </a:solidFill>
              </a:rPr>
              <a:t>OS should provide graceful degradation (</a:t>
            </a:r>
            <a:r>
              <a:rPr lang="en-US" dirty="0" smtClean="0">
                <a:solidFill>
                  <a:srgbClr val="002060"/>
                </a:solidFill>
              </a:rPr>
              <a:t>suy</a:t>
            </a:r>
            <a:r>
              <a:rPr lang="en-US" dirty="0" smtClean="0">
                <a:solidFill>
                  <a:srgbClr val="002060"/>
                </a:solidFill>
              </a:rPr>
              <a:t> </a:t>
            </a:r>
            <a:r>
              <a:rPr lang="en-US" dirty="0" smtClean="0">
                <a:solidFill>
                  <a:srgbClr val="002060"/>
                </a:solidFill>
              </a:rPr>
              <a:t>giảm</a:t>
            </a:r>
            <a:r>
              <a:rPr lang="en-US" dirty="0" smtClean="0">
                <a:solidFill>
                  <a:srgbClr val="002060"/>
                </a:solidFill>
              </a:rPr>
              <a:t>) in the face of processor failure</a:t>
            </a:r>
          </a:p>
          <a:p>
            <a:pPr lvl="1"/>
            <a:r>
              <a:rPr lang="en-US" dirty="0" smtClean="0">
                <a:solidFill>
                  <a:srgbClr val="002060"/>
                </a:solidFill>
              </a:rPr>
              <a:t>Scheduler and other portions of the operating system must </a:t>
            </a:r>
            <a:r>
              <a:rPr lang="en-US" b="1" dirty="0" smtClean="0">
                <a:solidFill>
                  <a:srgbClr val="002060"/>
                </a:solidFill>
              </a:rPr>
              <a:t>recognize the loss of a processor </a:t>
            </a:r>
            <a:r>
              <a:rPr lang="en-US" dirty="0" smtClean="0">
                <a:solidFill>
                  <a:srgbClr val="002060"/>
                </a:solidFill>
              </a:rPr>
              <a:t>and restructure accordingly</a:t>
            </a:r>
          </a:p>
          <a:p>
            <a:endParaRPr lang="en-US" dirty="0">
              <a:solidFill>
                <a:srgbClr val="00206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effectLst>
                  <a:outerShdw blurRad="38100" dist="38100" dir="2700000" algn="tl">
                    <a:srgbClr val="000000">
                      <a:alpha val="43137"/>
                    </a:srgbClr>
                  </a:outerShdw>
                </a:effectLst>
              </a:rPr>
              <a:t>17.3- Cache Coherence and the MESI Protocol</a:t>
            </a:r>
            <a:endParaRPr lang="en-US" dirty="0">
              <a:effectLst>
                <a:outerShdw blurRad="38100" dist="38100" dir="2700000" algn="tl">
                  <a:srgbClr val="000000">
                    <a:alpha val="43137"/>
                  </a:srgbClr>
                </a:outerShdw>
              </a:effectLst>
            </a:endParaRPr>
          </a:p>
        </p:txBody>
      </p:sp>
      <p:pic>
        <p:nvPicPr>
          <p:cNvPr id="7" name="Picture 6"/>
          <p:cNvPicPr>
            <a:picLocks noChangeAspect="1"/>
          </p:cNvPicPr>
          <p:nvPr/>
        </p:nvPicPr>
        <p:blipFill>
          <a:blip r:embed="rId3"/>
          <a:stretch>
            <a:fillRect/>
          </a:stretch>
        </p:blipFill>
        <p:spPr>
          <a:xfrm rot="17979780">
            <a:off x="7424826" y="208367"/>
            <a:ext cx="1565203" cy="1264202"/>
          </a:xfrm>
          <a:prstGeom prst="rect">
            <a:avLst/>
          </a:prstGeom>
        </p:spPr>
      </p:pic>
      <p:sp>
        <p:nvSpPr>
          <p:cNvPr id="8" name="Text Placeholder 5"/>
          <p:cNvSpPr txBox="1">
            <a:spLocks/>
          </p:cNvSpPr>
          <p:nvPr/>
        </p:nvSpPr>
        <p:spPr>
          <a:xfrm>
            <a:off x="4786314" y="785794"/>
            <a:ext cx="1500198" cy="561964"/>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ts val="2000"/>
              </a:spcBef>
              <a:spcAft>
                <a:spcPts val="0"/>
              </a:spcAft>
              <a:buClr>
                <a:schemeClr val="accent1"/>
              </a:buClr>
              <a:buSzPct val="75000"/>
              <a:buFont typeface="Wingdings" pitchFamily="2" charset="2"/>
              <a:buNone/>
              <a:tabLst/>
              <a:defRPr/>
            </a:pPr>
            <a:r>
              <a:rPr lang="en-US" b="1" dirty="0" smtClean="0">
                <a:solidFill>
                  <a:schemeClr val="accent3"/>
                </a:solidFill>
                <a:latin typeface="+mj-lt"/>
                <a:ea typeface="+mj-ea"/>
                <a:cs typeface="+mj-cs"/>
              </a:rPr>
              <a:t>Review:</a:t>
            </a:r>
            <a:endParaRPr kumimoji="0" lang="en-US" b="1" i="0" u="none" strike="noStrike" kern="1200" cap="none" spc="0" normalizeH="0" baseline="0" noProof="0" dirty="0">
              <a:ln>
                <a:noFill/>
              </a:ln>
              <a:solidFill>
                <a:schemeClr val="accent3"/>
              </a:solidFill>
              <a:effectLst/>
              <a:uLnTx/>
              <a:uFillTx/>
              <a:latin typeface="+mj-lt"/>
              <a:ea typeface="+mj-ea"/>
              <a:cs typeface="+mj-cs"/>
            </a:endParaRPr>
          </a:p>
        </p:txBody>
      </p:sp>
      <p:sp>
        <p:nvSpPr>
          <p:cNvPr id="9" name="Rectangle 8"/>
          <p:cNvSpPr/>
          <p:nvPr/>
        </p:nvSpPr>
        <p:spPr>
          <a:xfrm>
            <a:off x="571472" y="1285860"/>
            <a:ext cx="8286808" cy="5447645"/>
          </a:xfrm>
          <a:prstGeom prst="rect">
            <a:avLst/>
          </a:prstGeom>
        </p:spPr>
        <p:txBody>
          <a:bodyPr wrap="square">
            <a:spAutoFit/>
          </a:bodyPr>
          <a:lstStyle/>
          <a:p>
            <a:r>
              <a:rPr lang="en-US" b="1" u="sng" dirty="0" smtClean="0"/>
              <a:t>Write back</a:t>
            </a:r>
            <a:r>
              <a:rPr lang="en-US" dirty="0" smtClean="0"/>
              <a:t>: Write operations are usually made only to the cache. Main memory is only updated when the corresponding cache line is flushed from the cache </a:t>
            </a:r>
            <a:r>
              <a:rPr lang="en-US" dirty="0" smtClean="0">
                <a:sym typeface="Wingdings" pitchFamily="2" charset="2"/>
              </a:rPr>
              <a:t> </a:t>
            </a:r>
            <a:r>
              <a:rPr lang="en-US" dirty="0" smtClean="0"/>
              <a:t>can result in inconsistency</a:t>
            </a:r>
          </a:p>
          <a:p>
            <a:endParaRPr lang="en-US" dirty="0" smtClean="0"/>
          </a:p>
          <a:p>
            <a:r>
              <a:rPr lang="en-US" b="1" u="sng" dirty="0" smtClean="0"/>
              <a:t>Write through</a:t>
            </a:r>
            <a:r>
              <a:rPr lang="en-US" dirty="0" smtClean="0"/>
              <a:t>: All write operations are made to main memory as well as to the cache, ensuring that main memory is always valid. Even with the write-through policy, inconsistency can occur unless other caches monitor the memory traffic or receive some direct notification of the update</a:t>
            </a:r>
          </a:p>
          <a:p>
            <a:r>
              <a:rPr lang="en-US" dirty="0" smtClean="0">
                <a:sym typeface="Wingdings" pitchFamily="2" charset="2"/>
              </a:rPr>
              <a:t></a:t>
            </a:r>
            <a:endParaRPr lang="en-US" dirty="0" smtClean="0"/>
          </a:p>
          <a:p>
            <a:r>
              <a:rPr lang="en-US" b="1" dirty="0" smtClean="0"/>
              <a:t>MESI (modified/exclusive/shared/invalid)  </a:t>
            </a:r>
            <a:r>
              <a:rPr lang="en-US" dirty="0" smtClean="0"/>
              <a:t>protocol is recommended here. </a:t>
            </a:r>
          </a:p>
          <a:p>
            <a:r>
              <a:rPr lang="en-US" sz="2000" i="1" dirty="0" smtClean="0">
                <a:solidFill>
                  <a:srgbClr val="FF0000"/>
                </a:solidFill>
              </a:rPr>
              <a:t>Coherent: sticking together – </a:t>
            </a:r>
            <a:r>
              <a:rPr lang="en-US" sz="2000" i="1" dirty="0" smtClean="0">
                <a:solidFill>
                  <a:srgbClr val="FF0000"/>
                </a:solidFill>
              </a:rPr>
              <a:t>cố</a:t>
            </a:r>
            <a:r>
              <a:rPr lang="en-US" sz="2000" i="1" dirty="0" smtClean="0">
                <a:solidFill>
                  <a:srgbClr val="FF0000"/>
                </a:solidFill>
              </a:rPr>
              <a:t> </a:t>
            </a:r>
            <a:r>
              <a:rPr lang="en-US" sz="2000" i="1" dirty="0" smtClean="0">
                <a:solidFill>
                  <a:srgbClr val="FF0000"/>
                </a:solidFill>
              </a:rPr>
              <a:t>kết</a:t>
            </a:r>
            <a:endParaRPr lang="en-US" sz="2000" i="1" dirty="0" smtClean="0">
              <a:solidFill>
                <a:srgbClr val="FF0000"/>
              </a:solidFill>
            </a:endParaRPr>
          </a:p>
          <a:p>
            <a:r>
              <a:rPr lang="en-US" sz="2000" i="1" dirty="0" smtClean="0">
                <a:solidFill>
                  <a:srgbClr val="FF0000"/>
                </a:solidFill>
              </a:rPr>
              <a:t>Consistency: disambiguation- </a:t>
            </a:r>
            <a:r>
              <a:rPr lang="en-US" sz="2000" i="1" dirty="0" smtClean="0">
                <a:solidFill>
                  <a:srgbClr val="FF0000"/>
                </a:solidFill>
              </a:rPr>
              <a:t>nhất</a:t>
            </a:r>
            <a:r>
              <a:rPr lang="en-US" sz="2000" i="1" dirty="0" smtClean="0">
                <a:solidFill>
                  <a:srgbClr val="FF0000"/>
                </a:solidFill>
              </a:rPr>
              <a:t> </a:t>
            </a:r>
            <a:r>
              <a:rPr lang="en-US" sz="2000" i="1" dirty="0" smtClean="0">
                <a:solidFill>
                  <a:srgbClr val="FF0000"/>
                </a:solidFill>
              </a:rPr>
              <a:t>quán</a:t>
            </a:r>
            <a:r>
              <a:rPr lang="en-US" sz="2000" i="1" dirty="0" smtClean="0">
                <a:solidFill>
                  <a:srgbClr val="FF0000"/>
                </a:solidFill>
              </a:rPr>
              <a:t>, </a:t>
            </a:r>
            <a:r>
              <a:rPr lang="en-US" sz="2000" i="1" dirty="0" smtClean="0">
                <a:solidFill>
                  <a:srgbClr val="FF0000"/>
                </a:solidFill>
              </a:rPr>
              <a:t>không</a:t>
            </a:r>
            <a:r>
              <a:rPr lang="en-US" sz="2000" i="1" dirty="0" smtClean="0">
                <a:solidFill>
                  <a:srgbClr val="FF0000"/>
                </a:solidFill>
              </a:rPr>
              <a:t> </a:t>
            </a:r>
            <a:r>
              <a:rPr lang="en-US" sz="2000" i="1" dirty="0" smtClean="0">
                <a:solidFill>
                  <a:srgbClr val="FF0000"/>
                </a:solidFill>
              </a:rPr>
              <a:t>nhập</a:t>
            </a:r>
            <a:r>
              <a:rPr lang="en-US" sz="2000" i="1" dirty="0" smtClean="0">
                <a:solidFill>
                  <a:srgbClr val="FF0000"/>
                </a:solidFill>
              </a:rPr>
              <a:t> </a:t>
            </a:r>
            <a:r>
              <a:rPr lang="en-US" sz="2000" i="1" dirty="0" smtClean="0">
                <a:solidFill>
                  <a:srgbClr val="FF0000"/>
                </a:solidFill>
              </a:rPr>
              <a:t>nhằng</a:t>
            </a:r>
            <a:endParaRPr lang="en-US" sz="2000" i="1" dirty="0" smtClean="0">
              <a:solidFill>
                <a:srgbClr val="FF0000"/>
              </a:solidFill>
            </a:endParaRPr>
          </a:p>
          <a:p>
            <a:r>
              <a:rPr lang="en-US" sz="2000" i="1" dirty="0" smtClean="0">
                <a:solidFill>
                  <a:srgbClr val="FF0000"/>
                </a:solidFill>
              </a:rPr>
              <a:t>Protocol: way </a:t>
            </a:r>
            <a:r>
              <a:rPr lang="en-US" sz="2000" i="1" dirty="0" smtClean="0">
                <a:solidFill>
                  <a:srgbClr val="FF0000"/>
                </a:solidFill>
              </a:rPr>
              <a:t>including </a:t>
            </a:r>
            <a:r>
              <a:rPr lang="en-US" sz="2000" i="1" dirty="0" smtClean="0">
                <a:solidFill>
                  <a:srgbClr val="FF0000"/>
                </a:solidFill>
              </a:rPr>
              <a:t>some steps for communication- </a:t>
            </a:r>
            <a:r>
              <a:rPr lang="en-US" sz="2000" i="1" dirty="0" smtClean="0">
                <a:solidFill>
                  <a:srgbClr val="FF0000"/>
                </a:solidFill>
              </a:rPr>
              <a:t>giao</a:t>
            </a:r>
            <a:r>
              <a:rPr lang="en-US" sz="2000" i="1" dirty="0" smtClean="0">
                <a:solidFill>
                  <a:srgbClr val="FF0000"/>
                </a:solidFill>
              </a:rPr>
              <a:t> </a:t>
            </a:r>
            <a:r>
              <a:rPr lang="en-US" sz="2000" i="1" dirty="0" smtClean="0">
                <a:solidFill>
                  <a:srgbClr val="FF0000"/>
                </a:solidFill>
              </a:rPr>
              <a:t>thức</a:t>
            </a:r>
            <a:endParaRPr lang="en-US" sz="2000" i="1" dirty="0" smtClean="0">
              <a:solidFill>
                <a:srgbClr val="FF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98474" y="134471"/>
            <a:ext cx="7556313" cy="579885"/>
          </a:xfrm>
        </p:spPr>
        <p:txBody>
          <a:bodyPr/>
          <a:lstStyle/>
          <a:p>
            <a:r>
              <a:rPr lang="en-US" sz="2800" dirty="0" smtClean="0">
                <a:effectLst>
                  <a:outerShdw blurRad="38100" dist="38100" dir="2700000" algn="tl">
                    <a:srgbClr val="000000">
                      <a:alpha val="43137"/>
                    </a:srgbClr>
                  </a:outerShdw>
                </a:effectLst>
              </a:rPr>
              <a:t>Cache Coherence…</a:t>
            </a:r>
            <a:endParaRPr lang="en-US" sz="2800" dirty="0">
              <a:effectLst>
                <a:outerShdw blurRad="38100" dist="38100" dir="2700000" algn="tl">
                  <a:srgbClr val="000000">
                    <a:alpha val="43137"/>
                  </a:srgbClr>
                </a:outerShdw>
              </a:effectLst>
            </a:endParaRPr>
          </a:p>
        </p:txBody>
      </p:sp>
      <p:sp>
        <p:nvSpPr>
          <p:cNvPr id="5" name="Content Placeholder 4"/>
          <p:cNvSpPr>
            <a:spLocks noGrp="1"/>
          </p:cNvSpPr>
          <p:nvPr>
            <p:ph idx="1"/>
          </p:nvPr>
        </p:nvSpPr>
        <p:spPr>
          <a:xfrm>
            <a:off x="498474" y="2143116"/>
            <a:ext cx="7556313" cy="4214842"/>
          </a:xfrm>
        </p:spPr>
        <p:txBody>
          <a:bodyPr>
            <a:normAutofit/>
          </a:bodyPr>
          <a:lstStyle/>
          <a:p>
            <a:r>
              <a:rPr lang="en-US" dirty="0" smtClean="0">
                <a:solidFill>
                  <a:srgbClr val="002060"/>
                </a:solidFill>
              </a:rPr>
              <a:t>Attempt to avoid the need for additional hardware circuitry and logic by relying on the compiler and operating system to deal with the problem (</a:t>
            </a:r>
            <a:r>
              <a:rPr lang="en-US" i="1" dirty="0" smtClean="0">
                <a:solidFill>
                  <a:srgbClr val="002060"/>
                </a:solidFill>
              </a:rPr>
              <a:t>không</a:t>
            </a:r>
            <a:r>
              <a:rPr lang="en-US" i="1" dirty="0" smtClean="0">
                <a:solidFill>
                  <a:srgbClr val="002060"/>
                </a:solidFill>
              </a:rPr>
              <a:t> </a:t>
            </a:r>
            <a:r>
              <a:rPr lang="en-US" i="1" dirty="0" smtClean="0">
                <a:solidFill>
                  <a:srgbClr val="002060"/>
                </a:solidFill>
              </a:rPr>
              <a:t>muốn</a:t>
            </a:r>
            <a:r>
              <a:rPr lang="en-US" i="1" dirty="0" smtClean="0">
                <a:solidFill>
                  <a:srgbClr val="002060"/>
                </a:solidFill>
              </a:rPr>
              <a:t> </a:t>
            </a:r>
            <a:r>
              <a:rPr lang="en-US" i="1" dirty="0" smtClean="0">
                <a:solidFill>
                  <a:srgbClr val="002060"/>
                </a:solidFill>
              </a:rPr>
              <a:t>thêm</a:t>
            </a:r>
            <a:r>
              <a:rPr lang="en-US" i="1" dirty="0" smtClean="0">
                <a:solidFill>
                  <a:srgbClr val="002060"/>
                </a:solidFill>
              </a:rPr>
              <a:t> </a:t>
            </a:r>
            <a:r>
              <a:rPr lang="en-US" i="1" dirty="0" smtClean="0">
                <a:solidFill>
                  <a:srgbClr val="002060"/>
                </a:solidFill>
              </a:rPr>
              <a:t>phần</a:t>
            </a:r>
            <a:r>
              <a:rPr lang="en-US" i="1" dirty="0" smtClean="0">
                <a:solidFill>
                  <a:srgbClr val="002060"/>
                </a:solidFill>
              </a:rPr>
              <a:t> </a:t>
            </a:r>
            <a:r>
              <a:rPr lang="en-US" i="1" dirty="0" smtClean="0">
                <a:solidFill>
                  <a:srgbClr val="002060"/>
                </a:solidFill>
              </a:rPr>
              <a:t>cứng</a:t>
            </a:r>
            <a:r>
              <a:rPr lang="en-US" dirty="0" smtClean="0">
                <a:solidFill>
                  <a:srgbClr val="002060"/>
                </a:solidFill>
              </a:rPr>
              <a:t>)</a:t>
            </a:r>
          </a:p>
          <a:p>
            <a:r>
              <a:rPr lang="en-US" b="1" dirty="0" smtClean="0">
                <a:solidFill>
                  <a:srgbClr val="002060"/>
                </a:solidFill>
              </a:rPr>
              <a:t>Attractive</a:t>
            </a:r>
            <a:r>
              <a:rPr lang="en-US" dirty="0" smtClean="0">
                <a:solidFill>
                  <a:srgbClr val="002060"/>
                </a:solidFill>
              </a:rPr>
              <a:t> because the overhead of detecting potential problems is transferred from run time to compile time, and the design complexity is transferred from hardware to software</a:t>
            </a:r>
          </a:p>
          <a:p>
            <a:pPr lvl="1"/>
            <a:r>
              <a:rPr lang="en-US" dirty="0" smtClean="0">
                <a:solidFill>
                  <a:srgbClr val="FF0000"/>
                </a:solidFill>
              </a:rPr>
              <a:t>However, compile-time software approaches generally must make conservative decisions, leading to inefficient cache utilization</a:t>
            </a:r>
          </a:p>
        </p:txBody>
      </p:sp>
      <p:sp>
        <p:nvSpPr>
          <p:cNvPr id="6" name="Text Placeholder 5"/>
          <p:cNvSpPr>
            <a:spLocks noGrp="1"/>
          </p:cNvSpPr>
          <p:nvPr>
            <p:ph type="body" sz="half" idx="2"/>
          </p:nvPr>
        </p:nvSpPr>
        <p:spPr>
          <a:xfrm>
            <a:off x="500034" y="1214422"/>
            <a:ext cx="7558960" cy="561964"/>
          </a:xfrm>
        </p:spPr>
        <p:txBody>
          <a:bodyPr/>
          <a:lstStyle/>
          <a:p>
            <a:r>
              <a:rPr lang="en-US" sz="2800" dirty="0" smtClean="0"/>
              <a:t>Software Solutions</a:t>
            </a:r>
            <a:endParaRPr lang="en-US" sz="2800" dirty="0"/>
          </a:p>
        </p:txBody>
      </p:sp>
      <p:pic>
        <p:nvPicPr>
          <p:cNvPr id="7" name="Picture 6"/>
          <p:cNvPicPr>
            <a:picLocks noChangeAspect="1"/>
          </p:cNvPicPr>
          <p:nvPr/>
        </p:nvPicPr>
        <p:blipFill>
          <a:blip r:embed="rId3"/>
          <a:stretch>
            <a:fillRect/>
          </a:stretch>
        </p:blipFill>
        <p:spPr>
          <a:xfrm rot="17979780">
            <a:off x="7424826" y="208367"/>
            <a:ext cx="1565203" cy="1264202"/>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effectLst>
                  <a:outerShdw blurRad="38100" dist="38100" dir="2700000" algn="tl">
                    <a:srgbClr val="000000">
                      <a:alpha val="43137"/>
                    </a:srgbClr>
                  </a:outerShdw>
                </a:effectLst>
              </a:rPr>
              <a:t>Cache Coherence…</a:t>
            </a:r>
            <a:endParaRPr lang="en-US" dirty="0">
              <a:effectLst>
                <a:outerShdw blurRad="38100" dist="38100" dir="2700000" algn="tl">
                  <a:srgbClr val="000000">
                    <a:alpha val="43137"/>
                  </a:srgbClr>
                </a:outerShdw>
              </a:effectLst>
            </a:endParaRPr>
          </a:p>
        </p:txBody>
      </p:sp>
      <p:sp>
        <p:nvSpPr>
          <p:cNvPr id="5" name="Content Placeholder 4"/>
          <p:cNvSpPr>
            <a:spLocks noGrp="1"/>
          </p:cNvSpPr>
          <p:nvPr>
            <p:ph idx="1"/>
          </p:nvPr>
        </p:nvSpPr>
        <p:spPr/>
        <p:txBody>
          <a:bodyPr>
            <a:normAutofit fontScale="92500" lnSpcReduction="10000"/>
          </a:bodyPr>
          <a:lstStyle/>
          <a:p>
            <a:r>
              <a:rPr lang="en-US" dirty="0" smtClean="0">
                <a:solidFill>
                  <a:srgbClr val="002060"/>
                </a:solidFill>
              </a:rPr>
              <a:t>Generally referred to as </a:t>
            </a:r>
            <a:r>
              <a:rPr lang="en-US" b="1" dirty="0" smtClean="0">
                <a:solidFill>
                  <a:srgbClr val="002060"/>
                </a:solidFill>
              </a:rPr>
              <a:t>cache coherence protocols</a:t>
            </a:r>
          </a:p>
          <a:p>
            <a:r>
              <a:rPr lang="en-US" dirty="0" smtClean="0">
                <a:solidFill>
                  <a:srgbClr val="002060"/>
                </a:solidFill>
              </a:rPr>
              <a:t>These solutions provide </a:t>
            </a:r>
            <a:r>
              <a:rPr lang="en-US" b="1" dirty="0" smtClean="0">
                <a:solidFill>
                  <a:srgbClr val="002060"/>
                </a:solidFill>
              </a:rPr>
              <a:t>dynamic recognition at run time </a:t>
            </a:r>
            <a:r>
              <a:rPr lang="en-US" dirty="0" smtClean="0">
                <a:solidFill>
                  <a:srgbClr val="002060"/>
                </a:solidFill>
              </a:rPr>
              <a:t>of potential </a:t>
            </a:r>
            <a:r>
              <a:rPr lang="en-US" b="1" dirty="0" smtClean="0">
                <a:solidFill>
                  <a:srgbClr val="002060"/>
                </a:solidFill>
              </a:rPr>
              <a:t>inconsistency</a:t>
            </a:r>
            <a:r>
              <a:rPr lang="en-US" dirty="0" smtClean="0">
                <a:solidFill>
                  <a:srgbClr val="002060"/>
                </a:solidFill>
              </a:rPr>
              <a:t> conditions</a:t>
            </a:r>
          </a:p>
          <a:p>
            <a:r>
              <a:rPr lang="en-US" dirty="0" smtClean="0">
                <a:solidFill>
                  <a:srgbClr val="002060"/>
                </a:solidFill>
              </a:rPr>
              <a:t>Because the problem is only dealt with when it actually arises there is </a:t>
            </a:r>
            <a:r>
              <a:rPr lang="en-US" b="1" dirty="0" smtClean="0">
                <a:solidFill>
                  <a:srgbClr val="002060"/>
                </a:solidFill>
              </a:rPr>
              <a:t>more effective use of caches</a:t>
            </a:r>
            <a:r>
              <a:rPr lang="en-US" dirty="0" smtClean="0">
                <a:solidFill>
                  <a:srgbClr val="002060"/>
                </a:solidFill>
              </a:rPr>
              <a:t>, leading to improved performance over a software approach</a:t>
            </a:r>
          </a:p>
          <a:p>
            <a:r>
              <a:rPr lang="en-US" dirty="0" smtClean="0">
                <a:solidFill>
                  <a:srgbClr val="002060"/>
                </a:solidFill>
              </a:rPr>
              <a:t>Approaches are </a:t>
            </a:r>
            <a:r>
              <a:rPr lang="en-US" b="1" dirty="0" smtClean="0">
                <a:solidFill>
                  <a:srgbClr val="002060"/>
                </a:solidFill>
              </a:rPr>
              <a:t>transparent to the programmer </a:t>
            </a:r>
            <a:r>
              <a:rPr lang="en-US" dirty="0" smtClean="0">
                <a:solidFill>
                  <a:srgbClr val="002060"/>
                </a:solidFill>
              </a:rPr>
              <a:t>and the compiler, reducing the software development burden</a:t>
            </a:r>
          </a:p>
          <a:p>
            <a:r>
              <a:rPr lang="en-US" dirty="0" smtClean="0">
                <a:solidFill>
                  <a:srgbClr val="002060"/>
                </a:solidFill>
              </a:rPr>
              <a:t>Can be divided into </a:t>
            </a:r>
            <a:r>
              <a:rPr lang="en-US" b="1" dirty="0" smtClean="0">
                <a:solidFill>
                  <a:srgbClr val="002060"/>
                </a:solidFill>
              </a:rPr>
              <a:t>two categories</a:t>
            </a:r>
            <a:r>
              <a:rPr lang="en-US" dirty="0" smtClean="0">
                <a:solidFill>
                  <a:srgbClr val="002060"/>
                </a:solidFill>
              </a:rPr>
              <a:t>:</a:t>
            </a:r>
          </a:p>
          <a:p>
            <a:pPr lvl="1"/>
            <a:r>
              <a:rPr lang="en-US" dirty="0" smtClean="0">
                <a:solidFill>
                  <a:srgbClr val="0000CC"/>
                </a:solidFill>
              </a:rPr>
              <a:t>Directory protocols</a:t>
            </a:r>
          </a:p>
          <a:p>
            <a:pPr lvl="1"/>
            <a:r>
              <a:rPr lang="en-US" dirty="0" smtClean="0">
                <a:solidFill>
                  <a:srgbClr val="0000CC"/>
                </a:solidFill>
              </a:rPr>
              <a:t>Snoopy protocols</a:t>
            </a:r>
            <a:endParaRPr lang="en-US" dirty="0">
              <a:solidFill>
                <a:srgbClr val="0000CC"/>
              </a:solidFill>
            </a:endParaRPr>
          </a:p>
        </p:txBody>
      </p:sp>
      <p:sp>
        <p:nvSpPr>
          <p:cNvPr id="6" name="Text Placeholder 5"/>
          <p:cNvSpPr>
            <a:spLocks noGrp="1"/>
          </p:cNvSpPr>
          <p:nvPr>
            <p:ph type="body" sz="half" idx="2"/>
          </p:nvPr>
        </p:nvSpPr>
        <p:spPr>
          <a:xfrm>
            <a:off x="1143000" y="1219200"/>
            <a:ext cx="7558960" cy="774700"/>
          </a:xfrm>
        </p:spPr>
        <p:txBody>
          <a:bodyPr/>
          <a:lstStyle/>
          <a:p>
            <a:r>
              <a:rPr lang="en-US" sz="2800" dirty="0" smtClean="0"/>
              <a:t>Hardware-Based Solutions</a:t>
            </a:r>
            <a:endParaRPr lang="en-US" sz="2800" dirty="0"/>
          </a:p>
        </p:txBody>
      </p:sp>
      <p:sp useBgFill="1">
        <p:nvSpPr>
          <p:cNvPr id="8" name="TextBox 7"/>
          <p:cNvSpPr txBox="1"/>
          <p:nvPr/>
        </p:nvSpPr>
        <p:spPr>
          <a:xfrm>
            <a:off x="8001000" y="127980"/>
            <a:ext cx="990600" cy="1929420"/>
          </a:xfrm>
          <a:prstGeom prst="rect">
            <a:avLst/>
          </a:prstGeom>
        </p:spPr>
        <p:txBody>
          <a:bodyPr wrap="square" rtlCol="0">
            <a:spAutoFit/>
          </a:bodyPr>
          <a:lstStyle/>
          <a:p>
            <a:endParaRPr lang="en-US" dirty="0"/>
          </a:p>
        </p:txBody>
      </p:sp>
      <p:pic>
        <p:nvPicPr>
          <p:cNvPr id="9" name="Picture 8"/>
          <p:cNvPicPr>
            <a:picLocks noChangeAspect="1"/>
          </p:cNvPicPr>
          <p:nvPr/>
        </p:nvPicPr>
        <p:blipFill>
          <a:blip r:embed="rId3"/>
          <a:stretch>
            <a:fillRect/>
          </a:stretch>
        </p:blipFill>
        <p:spPr>
          <a:xfrm>
            <a:off x="6781800" y="228600"/>
            <a:ext cx="2133600" cy="1540148"/>
          </a:xfrm>
          <a:prstGeom prst="rect">
            <a:avLst/>
          </a:prstGeom>
        </p:spPr>
      </p:pic>
      <p:sp>
        <p:nvSpPr>
          <p:cNvPr id="7" name="Rectangle 6"/>
          <p:cNvSpPr/>
          <p:nvPr/>
        </p:nvSpPr>
        <p:spPr>
          <a:xfrm>
            <a:off x="357158" y="6143644"/>
            <a:ext cx="3726213" cy="646331"/>
          </a:xfrm>
          <a:prstGeom prst="rect">
            <a:avLst/>
          </a:prstGeom>
        </p:spPr>
        <p:txBody>
          <a:bodyPr wrap="none">
            <a:spAutoFit/>
          </a:bodyPr>
          <a:lstStyle/>
          <a:p>
            <a:r>
              <a:rPr lang="en-US" sz="1800" i="1" dirty="0" smtClean="0">
                <a:solidFill>
                  <a:srgbClr val="0070C0"/>
                </a:solidFill>
              </a:rPr>
              <a:t>Transparent: unable to see- </a:t>
            </a:r>
            <a:r>
              <a:rPr lang="en-US" sz="1800" i="1" dirty="0" smtClean="0">
                <a:solidFill>
                  <a:srgbClr val="0070C0"/>
                </a:solidFill>
              </a:rPr>
              <a:t>trong</a:t>
            </a:r>
            <a:r>
              <a:rPr lang="en-US" sz="1800" i="1" dirty="0" smtClean="0">
                <a:solidFill>
                  <a:srgbClr val="0070C0"/>
                </a:solidFill>
              </a:rPr>
              <a:t> </a:t>
            </a:r>
            <a:r>
              <a:rPr lang="en-US" sz="1800" i="1" dirty="0" smtClean="0">
                <a:solidFill>
                  <a:srgbClr val="0070C0"/>
                </a:solidFill>
              </a:rPr>
              <a:t>suốt</a:t>
            </a:r>
            <a:endParaRPr lang="en-US" sz="1800" i="1" dirty="0" smtClean="0">
              <a:solidFill>
                <a:srgbClr val="0070C0"/>
              </a:solidFill>
            </a:endParaRPr>
          </a:p>
          <a:p>
            <a:r>
              <a:rPr lang="en-US" sz="1800" i="1" dirty="0" smtClean="0">
                <a:solidFill>
                  <a:srgbClr val="0070C0"/>
                </a:solidFill>
              </a:rPr>
              <a:t>Snoop: spy, </a:t>
            </a:r>
            <a:r>
              <a:rPr lang="en-US" sz="1800" i="1" dirty="0" smtClean="0">
                <a:solidFill>
                  <a:srgbClr val="0070C0"/>
                </a:solidFill>
              </a:rPr>
              <a:t>rình</a:t>
            </a:r>
            <a:r>
              <a:rPr lang="en-US" sz="1800" i="1" dirty="0" smtClean="0">
                <a:solidFill>
                  <a:srgbClr val="0070C0"/>
                </a:solidFill>
              </a:rPr>
              <a:t> </a:t>
            </a:r>
            <a:r>
              <a:rPr lang="en-US" sz="1800" i="1" dirty="0" smtClean="0">
                <a:solidFill>
                  <a:srgbClr val="0070C0"/>
                </a:solidFill>
              </a:rPr>
              <a:t>mò</a:t>
            </a:r>
            <a:r>
              <a:rPr lang="en-US" sz="1800" i="1" dirty="0" smtClean="0">
                <a:solidFill>
                  <a:srgbClr val="0070C0"/>
                </a:solidFill>
              </a:rPr>
              <a:t> </a:t>
            </a:r>
            <a:endParaRPr lang="en-US" sz="1800" i="1" dirty="0">
              <a:solidFill>
                <a:srgbClr val="0070C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Content Placeholder 17"/>
          <p:cNvGraphicFramePr>
            <a:graphicFrameLocks noGrp="1"/>
          </p:cNvGraphicFramePr>
          <p:nvPr>
            <p:ph idx="4294967295"/>
          </p:nvPr>
        </p:nvGraphicFramePr>
        <p:xfrm>
          <a:off x="1385926" y="1285860"/>
          <a:ext cx="868680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3426" name="Rectangle 2"/>
          <p:cNvSpPr>
            <a:spLocks noGrp="1" noChangeArrowheads="1"/>
          </p:cNvSpPr>
          <p:nvPr>
            <p:ph type="title" idx="4294967295"/>
          </p:nvPr>
        </p:nvSpPr>
        <p:spPr>
          <a:xfrm>
            <a:off x="381000" y="228600"/>
            <a:ext cx="7556500" cy="1116012"/>
          </a:xfrm>
        </p:spPr>
        <p:txBody>
          <a:bodyPr/>
          <a:lstStyle/>
          <a:p>
            <a:r>
              <a:rPr lang="en-US" dirty="0">
                <a:effectLst>
                  <a:outerShdw blurRad="38100" dist="38100" dir="2700000" algn="tl">
                    <a:srgbClr val="000000">
                      <a:alpha val="43137"/>
                    </a:srgbClr>
                  </a:outerShdw>
                </a:effectLst>
              </a:rPr>
              <a:t>Directory Protocols</a:t>
            </a:r>
          </a:p>
        </p:txBody>
      </p:sp>
      <p:sp>
        <p:nvSpPr>
          <p:cNvPr id="4" name="Rectangle 3"/>
          <p:cNvSpPr/>
          <p:nvPr/>
        </p:nvSpPr>
        <p:spPr>
          <a:xfrm>
            <a:off x="285720" y="1857364"/>
            <a:ext cx="2286016" cy="2677656"/>
          </a:xfrm>
          <a:prstGeom prst="rect">
            <a:avLst/>
          </a:prstGeom>
          <a:solidFill>
            <a:srgbClr val="99FF66"/>
          </a:solidFill>
        </p:spPr>
        <p:txBody>
          <a:bodyPr wrap="square">
            <a:spAutoFit/>
          </a:bodyPr>
          <a:lstStyle/>
          <a:p>
            <a:r>
              <a:rPr lang="en-US" sz="2800" dirty="0" smtClean="0"/>
              <a:t>There is a centralized controller that is part of the main memory controller</a:t>
            </a:r>
            <a:endParaRPr lang="en-US" sz="28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idx="4294967295"/>
          </p:nvPr>
        </p:nvSpPr>
        <p:spPr>
          <a:xfrm>
            <a:off x="457200" y="142852"/>
            <a:ext cx="7556500" cy="695308"/>
          </a:xfrm>
        </p:spPr>
        <p:txBody>
          <a:bodyPr/>
          <a:lstStyle/>
          <a:p>
            <a:r>
              <a:rPr lang="en-US" dirty="0">
                <a:effectLst>
                  <a:outerShdw blurRad="38100" dist="38100" dir="2700000" algn="tl">
                    <a:srgbClr val="000000">
                      <a:alpha val="43137"/>
                    </a:srgbClr>
                  </a:outerShdw>
                </a:effectLst>
              </a:rPr>
              <a:t>Snoopy Protocols</a:t>
            </a:r>
          </a:p>
        </p:txBody>
      </p:sp>
      <p:sp>
        <p:nvSpPr>
          <p:cNvPr id="104451" name="Rectangle 3"/>
          <p:cNvSpPr>
            <a:spLocks noGrp="1" noChangeArrowheads="1"/>
          </p:cNvSpPr>
          <p:nvPr>
            <p:ph idx="4294967295"/>
          </p:nvPr>
        </p:nvSpPr>
        <p:spPr>
          <a:xfrm>
            <a:off x="214282" y="1142984"/>
            <a:ext cx="8715404" cy="5334016"/>
          </a:xfrm>
        </p:spPr>
        <p:txBody>
          <a:bodyPr>
            <a:normAutofit lnSpcReduction="10000"/>
          </a:bodyPr>
          <a:lstStyle/>
          <a:p>
            <a:r>
              <a:rPr lang="en-US" b="1" dirty="0">
                <a:solidFill>
                  <a:srgbClr val="002060"/>
                </a:solidFill>
              </a:rPr>
              <a:t>Distribute</a:t>
            </a:r>
            <a:r>
              <a:rPr lang="en-US" b="1" dirty="0" smtClean="0">
                <a:solidFill>
                  <a:srgbClr val="002060"/>
                </a:solidFill>
              </a:rPr>
              <a:t> the responsibility for maintaining cache coherence among all of the cache controllers in a multiprocessor</a:t>
            </a:r>
          </a:p>
          <a:p>
            <a:pPr lvl="1"/>
            <a:r>
              <a:rPr lang="en-US" dirty="0" smtClean="0">
                <a:solidFill>
                  <a:srgbClr val="002060"/>
                </a:solidFill>
              </a:rPr>
              <a:t>A cache </a:t>
            </a:r>
            <a:r>
              <a:rPr lang="en-US" b="1" dirty="0" smtClean="0">
                <a:solidFill>
                  <a:srgbClr val="002060"/>
                </a:solidFill>
              </a:rPr>
              <a:t>must recognize </a:t>
            </a:r>
            <a:r>
              <a:rPr lang="en-US" dirty="0" smtClean="0">
                <a:solidFill>
                  <a:srgbClr val="002060"/>
                </a:solidFill>
              </a:rPr>
              <a:t>when a line that it holds is </a:t>
            </a:r>
            <a:r>
              <a:rPr lang="en-US" b="1" dirty="0" smtClean="0">
                <a:solidFill>
                  <a:srgbClr val="002060"/>
                </a:solidFill>
              </a:rPr>
              <a:t>shared </a:t>
            </a:r>
            <a:r>
              <a:rPr lang="en-US" dirty="0" smtClean="0">
                <a:solidFill>
                  <a:srgbClr val="002060"/>
                </a:solidFill>
              </a:rPr>
              <a:t>with other caches</a:t>
            </a:r>
          </a:p>
          <a:p>
            <a:pPr lvl="1"/>
            <a:r>
              <a:rPr lang="en-US" dirty="0" smtClean="0">
                <a:solidFill>
                  <a:srgbClr val="002060"/>
                </a:solidFill>
              </a:rPr>
              <a:t>When </a:t>
            </a:r>
            <a:r>
              <a:rPr lang="en-US" b="1" dirty="0" smtClean="0">
                <a:solidFill>
                  <a:srgbClr val="002060"/>
                </a:solidFill>
              </a:rPr>
              <a:t>updates</a:t>
            </a:r>
            <a:r>
              <a:rPr lang="en-US" dirty="0" smtClean="0">
                <a:solidFill>
                  <a:srgbClr val="002060"/>
                </a:solidFill>
              </a:rPr>
              <a:t> are performed on a shared cache line, it </a:t>
            </a:r>
            <a:r>
              <a:rPr lang="en-US" b="1" dirty="0" smtClean="0">
                <a:solidFill>
                  <a:srgbClr val="002060"/>
                </a:solidFill>
              </a:rPr>
              <a:t>must be announced </a:t>
            </a:r>
            <a:r>
              <a:rPr lang="en-US" dirty="0">
                <a:solidFill>
                  <a:srgbClr val="002060"/>
                </a:solidFill>
              </a:rPr>
              <a:t>to other </a:t>
            </a:r>
            <a:r>
              <a:rPr lang="en-US" dirty="0" smtClean="0">
                <a:solidFill>
                  <a:srgbClr val="002060"/>
                </a:solidFill>
              </a:rPr>
              <a:t>caches by a broadcast mechanism</a:t>
            </a:r>
          </a:p>
          <a:p>
            <a:pPr lvl="1"/>
            <a:r>
              <a:rPr lang="en-US" dirty="0" smtClean="0">
                <a:solidFill>
                  <a:srgbClr val="FF0000"/>
                </a:solidFill>
              </a:rPr>
              <a:t>Each cache controller is able to “snoop” on the network to observe these broadcast notifications and react accordingly</a:t>
            </a:r>
          </a:p>
          <a:p>
            <a:r>
              <a:rPr lang="en-US" dirty="0">
                <a:solidFill>
                  <a:srgbClr val="002060"/>
                </a:solidFill>
              </a:rPr>
              <a:t>Suited to </a:t>
            </a:r>
            <a:r>
              <a:rPr lang="en-US" dirty="0" smtClean="0">
                <a:solidFill>
                  <a:srgbClr val="002060"/>
                </a:solidFill>
              </a:rPr>
              <a:t>bus-based multiprocessor because the shared bus provides a simple means for broadcasting and snooping</a:t>
            </a:r>
          </a:p>
          <a:p>
            <a:pPr lvl="1"/>
            <a:r>
              <a:rPr lang="en-US" dirty="0" smtClean="0">
                <a:solidFill>
                  <a:srgbClr val="002060"/>
                </a:solidFill>
              </a:rPr>
              <a:t>Care must be taken that the increased bus traffic required for broadcasting and snooping does not cancel out the gains from the use of local caches</a:t>
            </a:r>
          </a:p>
          <a:p>
            <a:pPr marL="228600" lvl="1">
              <a:spcBef>
                <a:spcPts val="2000"/>
              </a:spcBef>
              <a:buClr>
                <a:schemeClr val="accent1"/>
              </a:buClr>
            </a:pPr>
            <a:r>
              <a:rPr lang="en-US" sz="2054" dirty="0" smtClean="0">
                <a:solidFill>
                  <a:srgbClr val="002060"/>
                </a:solidFill>
              </a:rPr>
              <a:t>Two basic approaches have been explored:</a:t>
            </a:r>
          </a:p>
          <a:p>
            <a:pPr lvl="1"/>
            <a:r>
              <a:rPr lang="en-US" sz="1838" dirty="0" smtClean="0">
                <a:solidFill>
                  <a:srgbClr val="0000CC"/>
                </a:solidFill>
              </a:rPr>
              <a:t>Write invalidate</a:t>
            </a:r>
          </a:p>
          <a:p>
            <a:pPr lvl="1"/>
            <a:r>
              <a:rPr lang="en-US" sz="1838" dirty="0" smtClean="0">
                <a:solidFill>
                  <a:srgbClr val="0000CC"/>
                </a:solidFill>
              </a:rPr>
              <a:t>Write update (or write broadcast)</a:t>
            </a:r>
          </a:p>
          <a:p>
            <a:endParaRPr lang="en-US" dirty="0">
              <a:solidFill>
                <a:srgbClr val="002060"/>
              </a:solidFill>
            </a:endParaRPr>
          </a:p>
        </p:txBody>
      </p:sp>
      <p:pic>
        <p:nvPicPr>
          <p:cNvPr id="4" name="Picture 3"/>
          <p:cNvPicPr>
            <a:picLocks noChangeAspect="1"/>
          </p:cNvPicPr>
          <p:nvPr/>
        </p:nvPicPr>
        <p:blipFill>
          <a:blip r:embed="rId3"/>
          <a:stretch>
            <a:fillRect/>
          </a:stretch>
        </p:blipFill>
        <p:spPr>
          <a:xfrm>
            <a:off x="7620000" y="5410200"/>
            <a:ext cx="1219200" cy="12192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dirty="0" smtClean="0">
                <a:effectLst>
                  <a:outerShdw blurRad="38100" dist="38100" dir="2700000" algn="tl">
                    <a:srgbClr val="000000">
                      <a:alpha val="43137"/>
                    </a:srgbClr>
                  </a:outerShdw>
                </a:effectLst>
              </a:rPr>
              <a:t>Objectives</a:t>
            </a:r>
            <a:endParaRPr lang="en-US" dirty="0">
              <a:effectLst>
                <a:outerShdw blurRad="38100" dist="38100" dir="2700000" algn="tl">
                  <a:srgbClr val="000000">
                    <a:alpha val="43137"/>
                  </a:srgbClr>
                </a:outerShdw>
              </a:effectLst>
            </a:endParaRPr>
          </a:p>
        </p:txBody>
      </p:sp>
      <p:sp>
        <p:nvSpPr>
          <p:cNvPr id="6" name="Content Placeholder 5"/>
          <p:cNvSpPr>
            <a:spLocks noGrp="1"/>
          </p:cNvSpPr>
          <p:nvPr>
            <p:ph sz="half" idx="17"/>
          </p:nvPr>
        </p:nvSpPr>
        <p:spPr>
          <a:xfrm>
            <a:off x="502920" y="1643050"/>
            <a:ext cx="7712418" cy="4429155"/>
          </a:xfrm>
        </p:spPr>
        <p:txBody>
          <a:bodyPr>
            <a:normAutofit/>
          </a:bodyPr>
          <a:lstStyle/>
          <a:p>
            <a:pPr marL="0" indent="0">
              <a:buNone/>
            </a:pPr>
            <a:r>
              <a:rPr lang="en-US" sz="2000" dirty="0" smtClean="0">
                <a:solidFill>
                  <a:srgbClr val="002060"/>
                </a:solidFill>
              </a:rPr>
              <a:t>You are </a:t>
            </a:r>
            <a:r>
              <a:rPr lang="en-US" sz="2000" dirty="0" smtClean="0">
                <a:solidFill>
                  <a:srgbClr val="002060"/>
                </a:solidFill>
              </a:rPr>
              <a:t>profiting </a:t>
            </a:r>
            <a:r>
              <a:rPr lang="en-US" sz="2000" dirty="0" smtClean="0">
                <a:solidFill>
                  <a:srgbClr val="002060"/>
                </a:solidFill>
              </a:rPr>
              <a:t>from multiple CPU computers, You should know about them.</a:t>
            </a:r>
          </a:p>
          <a:p>
            <a:pPr>
              <a:buNone/>
            </a:pPr>
            <a:r>
              <a:rPr lang="en-US" sz="2000" dirty="0" smtClean="0">
                <a:solidFill>
                  <a:srgbClr val="002060"/>
                </a:solidFill>
              </a:rPr>
              <a:t>After studying this chapter, you should be able to: </a:t>
            </a:r>
          </a:p>
          <a:p>
            <a:r>
              <a:rPr lang="en-US" sz="2000" dirty="0" smtClean="0">
                <a:solidFill>
                  <a:srgbClr val="002060"/>
                </a:solidFill>
              </a:rPr>
              <a:t>Summarize the types of parallel processor organizations. </a:t>
            </a:r>
          </a:p>
          <a:p>
            <a:r>
              <a:rPr lang="en-US" sz="2000" dirty="0" smtClean="0">
                <a:solidFill>
                  <a:srgbClr val="002060"/>
                </a:solidFill>
              </a:rPr>
              <a:t>Present an overview of design features of symmetric multiprocessors. Understand the issue of cache coherence in a multiple processor system. </a:t>
            </a:r>
          </a:p>
          <a:p>
            <a:r>
              <a:rPr lang="en-US" sz="2000" dirty="0" smtClean="0">
                <a:solidFill>
                  <a:srgbClr val="002060"/>
                </a:solidFill>
              </a:rPr>
              <a:t>Explain the key features of the MESI protocol. </a:t>
            </a:r>
          </a:p>
          <a:p>
            <a:r>
              <a:rPr lang="en-US" sz="2000" dirty="0" smtClean="0">
                <a:solidFill>
                  <a:srgbClr val="002060"/>
                </a:solidFill>
              </a:rPr>
              <a:t>Explain the difference between implicit and explicit multithreading. Summarize key design issues for clusters.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dirty="0">
                <a:effectLst>
                  <a:outerShdw blurRad="38100" dist="38100" dir="2700000" algn="tl">
                    <a:srgbClr val="000000">
                      <a:alpha val="43137"/>
                    </a:srgbClr>
                  </a:outerShdw>
                </a:effectLst>
              </a:rPr>
              <a:t>Write Invalidate</a:t>
            </a:r>
          </a:p>
        </p:txBody>
      </p:sp>
      <p:sp>
        <p:nvSpPr>
          <p:cNvPr id="105475" name="Rectangle 3"/>
          <p:cNvSpPr>
            <a:spLocks noGrp="1" noChangeArrowheads="1"/>
          </p:cNvSpPr>
          <p:nvPr>
            <p:ph idx="1"/>
          </p:nvPr>
        </p:nvSpPr>
        <p:spPr>
          <a:xfrm>
            <a:off x="498474" y="1828800"/>
            <a:ext cx="7556313" cy="4297363"/>
          </a:xfrm>
        </p:spPr>
        <p:txBody>
          <a:bodyPr>
            <a:normAutofit/>
          </a:bodyPr>
          <a:lstStyle/>
          <a:p>
            <a:r>
              <a:rPr lang="en-US" b="1" dirty="0">
                <a:solidFill>
                  <a:srgbClr val="FF0000"/>
                </a:solidFill>
              </a:rPr>
              <a:t>Multiple readers</a:t>
            </a:r>
            <a:r>
              <a:rPr lang="en-US" dirty="0">
                <a:solidFill>
                  <a:srgbClr val="002060"/>
                </a:solidFill>
              </a:rPr>
              <a:t>,</a:t>
            </a:r>
            <a:r>
              <a:rPr lang="en-US" dirty="0" smtClean="0">
                <a:solidFill>
                  <a:srgbClr val="002060"/>
                </a:solidFill>
              </a:rPr>
              <a:t> but only </a:t>
            </a:r>
            <a:r>
              <a:rPr lang="en-US" b="1" dirty="0" smtClean="0">
                <a:solidFill>
                  <a:srgbClr val="FF0000"/>
                </a:solidFill>
              </a:rPr>
              <a:t>one writer </a:t>
            </a:r>
            <a:r>
              <a:rPr lang="en-US" dirty="0" smtClean="0">
                <a:solidFill>
                  <a:srgbClr val="002060"/>
                </a:solidFill>
              </a:rPr>
              <a:t>at a time</a:t>
            </a:r>
          </a:p>
          <a:p>
            <a:r>
              <a:rPr lang="en-US" dirty="0" smtClean="0">
                <a:solidFill>
                  <a:srgbClr val="002060"/>
                </a:solidFill>
              </a:rPr>
              <a:t>When </a:t>
            </a:r>
            <a:r>
              <a:rPr lang="en-US" b="1" dirty="0" smtClean="0">
                <a:solidFill>
                  <a:srgbClr val="0000CC"/>
                </a:solidFill>
              </a:rPr>
              <a:t>a write </a:t>
            </a:r>
            <a:r>
              <a:rPr lang="en-US" b="1" dirty="0">
                <a:solidFill>
                  <a:srgbClr val="0000CC"/>
                </a:solidFill>
              </a:rPr>
              <a:t>is required</a:t>
            </a:r>
            <a:r>
              <a:rPr lang="en-US" dirty="0">
                <a:solidFill>
                  <a:srgbClr val="002060"/>
                </a:solidFill>
              </a:rPr>
              <a:t>, all other caches of the </a:t>
            </a:r>
            <a:r>
              <a:rPr lang="en-US" b="1" dirty="0">
                <a:solidFill>
                  <a:srgbClr val="0000CC"/>
                </a:solidFill>
              </a:rPr>
              <a:t>line are </a:t>
            </a:r>
            <a:r>
              <a:rPr lang="en-US" b="1" dirty="0" smtClean="0">
                <a:solidFill>
                  <a:srgbClr val="0000CC"/>
                </a:solidFill>
              </a:rPr>
              <a:t>invalidated (marked)</a:t>
            </a:r>
            <a:endParaRPr lang="en-US" b="1" dirty="0">
              <a:solidFill>
                <a:srgbClr val="0000CC"/>
              </a:solidFill>
            </a:endParaRPr>
          </a:p>
          <a:p>
            <a:r>
              <a:rPr lang="en-US" dirty="0">
                <a:solidFill>
                  <a:srgbClr val="002060"/>
                </a:solidFill>
              </a:rPr>
              <a:t>Writing processor then has </a:t>
            </a:r>
            <a:r>
              <a:rPr lang="en-US" b="1" dirty="0">
                <a:solidFill>
                  <a:srgbClr val="002060"/>
                </a:solidFill>
              </a:rPr>
              <a:t>exclusive </a:t>
            </a:r>
            <a:r>
              <a:rPr lang="en-US" dirty="0" smtClean="0">
                <a:solidFill>
                  <a:srgbClr val="002060"/>
                </a:solidFill>
              </a:rPr>
              <a:t>(</a:t>
            </a:r>
            <a:r>
              <a:rPr lang="en-US" dirty="0" smtClean="0">
                <a:solidFill>
                  <a:srgbClr val="002060"/>
                </a:solidFill>
              </a:rPr>
              <a:t>độc</a:t>
            </a:r>
            <a:r>
              <a:rPr lang="en-US" dirty="0" smtClean="0">
                <a:solidFill>
                  <a:srgbClr val="002060"/>
                </a:solidFill>
              </a:rPr>
              <a:t> </a:t>
            </a:r>
            <a:r>
              <a:rPr lang="en-US" dirty="0" smtClean="0">
                <a:solidFill>
                  <a:srgbClr val="002060"/>
                </a:solidFill>
              </a:rPr>
              <a:t>chiếm</a:t>
            </a:r>
            <a:r>
              <a:rPr lang="en-US" dirty="0" smtClean="0">
                <a:solidFill>
                  <a:srgbClr val="002060"/>
                </a:solidFill>
              </a:rPr>
              <a:t>-cheap) </a:t>
            </a:r>
            <a:r>
              <a:rPr lang="en-US" dirty="0">
                <a:solidFill>
                  <a:srgbClr val="002060"/>
                </a:solidFill>
              </a:rPr>
              <a:t>access until line</a:t>
            </a:r>
            <a:r>
              <a:rPr lang="en-US" dirty="0" smtClean="0">
                <a:solidFill>
                  <a:srgbClr val="002060"/>
                </a:solidFill>
              </a:rPr>
              <a:t> is required </a:t>
            </a:r>
            <a:r>
              <a:rPr lang="en-US" dirty="0">
                <a:solidFill>
                  <a:srgbClr val="002060"/>
                </a:solidFill>
              </a:rPr>
              <a:t>by another processor</a:t>
            </a:r>
            <a:endParaRPr lang="en-US" dirty="0" smtClean="0">
              <a:solidFill>
                <a:srgbClr val="002060"/>
              </a:solidFill>
            </a:endParaRPr>
          </a:p>
          <a:p>
            <a:r>
              <a:rPr lang="en-US" dirty="0" smtClean="0">
                <a:solidFill>
                  <a:srgbClr val="002060"/>
                </a:solidFill>
              </a:rPr>
              <a:t>Most widely used in commercial multiprocessor systems such as the Pentium 4 </a:t>
            </a:r>
            <a:r>
              <a:rPr lang="en-US" dirty="0">
                <a:solidFill>
                  <a:srgbClr val="002060"/>
                </a:solidFill>
              </a:rPr>
              <a:t>and </a:t>
            </a:r>
            <a:r>
              <a:rPr lang="en-US" dirty="0" smtClean="0">
                <a:solidFill>
                  <a:srgbClr val="002060"/>
                </a:solidFill>
              </a:rPr>
              <a:t>PowerPC</a:t>
            </a:r>
          </a:p>
          <a:p>
            <a:r>
              <a:rPr lang="en-US" dirty="0">
                <a:solidFill>
                  <a:srgbClr val="002060"/>
                </a:solidFill>
              </a:rPr>
              <a:t>State of every line is marked as </a:t>
            </a:r>
            <a:r>
              <a:rPr lang="en-US" b="1" dirty="0">
                <a:solidFill>
                  <a:srgbClr val="FF0000"/>
                </a:solidFill>
              </a:rPr>
              <a:t>m</a:t>
            </a:r>
            <a:r>
              <a:rPr lang="en-US" b="1" dirty="0">
                <a:solidFill>
                  <a:srgbClr val="002060"/>
                </a:solidFill>
              </a:rPr>
              <a:t>odified, </a:t>
            </a:r>
            <a:r>
              <a:rPr lang="en-US" b="1" dirty="0">
                <a:solidFill>
                  <a:srgbClr val="FF0000"/>
                </a:solidFill>
              </a:rPr>
              <a:t>e</a:t>
            </a:r>
            <a:r>
              <a:rPr lang="en-US" b="1" dirty="0">
                <a:solidFill>
                  <a:srgbClr val="002060"/>
                </a:solidFill>
              </a:rPr>
              <a:t>xclusive, </a:t>
            </a:r>
            <a:r>
              <a:rPr lang="en-US" b="1" dirty="0">
                <a:solidFill>
                  <a:srgbClr val="FF0000"/>
                </a:solidFill>
              </a:rPr>
              <a:t>s</a:t>
            </a:r>
            <a:r>
              <a:rPr lang="en-US" b="1" dirty="0">
                <a:solidFill>
                  <a:srgbClr val="002060"/>
                </a:solidFill>
              </a:rPr>
              <a:t>hared or </a:t>
            </a:r>
            <a:r>
              <a:rPr lang="en-US" b="1" dirty="0" smtClean="0">
                <a:solidFill>
                  <a:srgbClr val="FF0000"/>
                </a:solidFill>
              </a:rPr>
              <a:t>i</a:t>
            </a:r>
            <a:r>
              <a:rPr lang="en-US" b="1" dirty="0" smtClean="0">
                <a:solidFill>
                  <a:srgbClr val="002060"/>
                </a:solidFill>
              </a:rPr>
              <a:t>nvalid</a:t>
            </a:r>
          </a:p>
          <a:p>
            <a:pPr lvl="1"/>
            <a:r>
              <a:rPr lang="en-US" dirty="0" smtClean="0">
                <a:solidFill>
                  <a:srgbClr val="002060"/>
                </a:solidFill>
              </a:rPr>
              <a:t>For this reason the write-invalidate protocol is called </a:t>
            </a:r>
            <a:r>
              <a:rPr lang="en-US" b="1" i="1" dirty="0" smtClean="0">
                <a:solidFill>
                  <a:srgbClr val="FF0000"/>
                </a:solidFill>
              </a:rPr>
              <a:t>MESI</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dirty="0">
                <a:effectLst>
                  <a:outerShdw blurRad="38100" dist="38100" dir="2700000" algn="tl">
                    <a:srgbClr val="000000">
                      <a:alpha val="43137"/>
                    </a:srgbClr>
                  </a:outerShdw>
                </a:effectLst>
              </a:rPr>
              <a:t>Write Update</a:t>
            </a:r>
          </a:p>
        </p:txBody>
      </p:sp>
      <p:sp>
        <p:nvSpPr>
          <p:cNvPr id="106499" name="Rectangle 3"/>
          <p:cNvSpPr>
            <a:spLocks noGrp="1" noChangeArrowheads="1"/>
          </p:cNvSpPr>
          <p:nvPr>
            <p:ph idx="1"/>
          </p:nvPr>
        </p:nvSpPr>
        <p:spPr/>
        <p:txBody>
          <a:bodyPr/>
          <a:lstStyle/>
          <a:p>
            <a:r>
              <a:rPr lang="en-US" dirty="0" smtClean="0">
                <a:solidFill>
                  <a:srgbClr val="002060"/>
                </a:solidFill>
              </a:rPr>
              <a:t>Can be </a:t>
            </a:r>
            <a:r>
              <a:rPr lang="en-US" b="1" dirty="0" smtClean="0">
                <a:solidFill>
                  <a:srgbClr val="FF0000"/>
                </a:solidFill>
              </a:rPr>
              <a:t>multiple </a:t>
            </a:r>
            <a:r>
              <a:rPr lang="en-US" b="1" dirty="0">
                <a:solidFill>
                  <a:srgbClr val="FF0000"/>
                </a:solidFill>
              </a:rPr>
              <a:t>readers and writers</a:t>
            </a:r>
            <a:endParaRPr lang="en-US" b="1" dirty="0" smtClean="0">
              <a:solidFill>
                <a:srgbClr val="FF0000"/>
              </a:solidFill>
            </a:endParaRPr>
          </a:p>
          <a:p>
            <a:r>
              <a:rPr lang="en-US" dirty="0" smtClean="0">
                <a:solidFill>
                  <a:srgbClr val="002060"/>
                </a:solidFill>
              </a:rPr>
              <a:t>When </a:t>
            </a:r>
            <a:r>
              <a:rPr lang="en-US" b="1" dirty="0" smtClean="0">
                <a:solidFill>
                  <a:srgbClr val="0000CC"/>
                </a:solidFill>
              </a:rPr>
              <a:t>a processor wishes to update </a:t>
            </a:r>
            <a:r>
              <a:rPr lang="en-US" dirty="0" smtClean="0">
                <a:solidFill>
                  <a:srgbClr val="002060"/>
                </a:solidFill>
              </a:rPr>
              <a:t>a shared line the word to be updated </a:t>
            </a:r>
            <a:r>
              <a:rPr lang="en-US" b="1" dirty="0" smtClean="0">
                <a:solidFill>
                  <a:srgbClr val="0000CC"/>
                </a:solidFill>
              </a:rPr>
              <a:t>is distributed to all others</a:t>
            </a:r>
            <a:r>
              <a:rPr lang="en-US" b="1" dirty="0" smtClean="0">
                <a:solidFill>
                  <a:srgbClr val="FF0000"/>
                </a:solidFill>
              </a:rPr>
              <a:t> </a:t>
            </a:r>
            <a:r>
              <a:rPr lang="en-US" dirty="0" smtClean="0">
                <a:solidFill>
                  <a:srgbClr val="002060"/>
                </a:solidFill>
              </a:rPr>
              <a:t>and caches containing that line can update it</a:t>
            </a:r>
          </a:p>
          <a:p>
            <a:r>
              <a:rPr lang="en-US" dirty="0">
                <a:solidFill>
                  <a:srgbClr val="002060"/>
                </a:solidFill>
              </a:rPr>
              <a:t>Some systems use an adaptive mixture of both</a:t>
            </a:r>
            <a:r>
              <a:rPr lang="en-US" dirty="0" smtClean="0">
                <a:solidFill>
                  <a:srgbClr val="002060"/>
                </a:solidFill>
              </a:rPr>
              <a:t> write-invalidate and write-update mechanisms</a:t>
            </a:r>
          </a:p>
          <a:p>
            <a:endParaRPr lang="en-US" dirty="0">
              <a:solidFill>
                <a:srgbClr val="00206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MESI Protocol</a:t>
            </a:r>
            <a:endParaRPr lang="en-US" dirty="0">
              <a:effectLst>
                <a:outerShdw blurRad="38100" dist="38100" dir="2700000" algn="tl">
                  <a:srgbClr val="000000">
                    <a:alpha val="43137"/>
                  </a:srgbClr>
                </a:outerShdw>
              </a:effectLst>
            </a:endParaRPr>
          </a:p>
        </p:txBody>
      </p:sp>
      <p:sp>
        <p:nvSpPr>
          <p:cNvPr id="4" name="Content Placeholder 3"/>
          <p:cNvSpPr>
            <a:spLocks noGrp="1"/>
          </p:cNvSpPr>
          <p:nvPr>
            <p:ph idx="1"/>
          </p:nvPr>
        </p:nvSpPr>
        <p:spPr>
          <a:xfrm>
            <a:off x="533400" y="2209800"/>
            <a:ext cx="7556313" cy="4144963"/>
          </a:xfrm>
        </p:spPr>
        <p:txBody>
          <a:bodyPr>
            <a:normAutofit lnSpcReduction="10000"/>
          </a:bodyPr>
          <a:lstStyle/>
          <a:p>
            <a:r>
              <a:rPr lang="en-US" dirty="0" smtClean="0">
                <a:solidFill>
                  <a:srgbClr val="002060"/>
                </a:solidFill>
              </a:rPr>
              <a:t>Modified</a:t>
            </a:r>
          </a:p>
          <a:p>
            <a:pPr lvl="1"/>
            <a:r>
              <a:rPr lang="en-US" dirty="0" smtClean="0">
                <a:solidFill>
                  <a:srgbClr val="002060"/>
                </a:solidFill>
              </a:rPr>
              <a:t>The line in the cache has been modified and is available only in this cache</a:t>
            </a:r>
          </a:p>
          <a:p>
            <a:r>
              <a:rPr lang="en-US" dirty="0" smtClean="0">
                <a:solidFill>
                  <a:srgbClr val="002060"/>
                </a:solidFill>
              </a:rPr>
              <a:t>Exclusive</a:t>
            </a:r>
          </a:p>
          <a:p>
            <a:pPr lvl="1"/>
            <a:r>
              <a:rPr lang="en-US" dirty="0" smtClean="0">
                <a:solidFill>
                  <a:srgbClr val="002060"/>
                </a:solidFill>
              </a:rPr>
              <a:t>The line in the cache is the same as that in main memory and is not present in any other cache</a:t>
            </a:r>
          </a:p>
          <a:p>
            <a:r>
              <a:rPr lang="en-US" dirty="0" smtClean="0">
                <a:solidFill>
                  <a:srgbClr val="002060"/>
                </a:solidFill>
              </a:rPr>
              <a:t>Shared</a:t>
            </a:r>
          </a:p>
          <a:p>
            <a:pPr lvl="1"/>
            <a:r>
              <a:rPr lang="en-US" dirty="0" smtClean="0">
                <a:solidFill>
                  <a:srgbClr val="002060"/>
                </a:solidFill>
              </a:rPr>
              <a:t>The line in the cache is the same as that in main memory and may be present in another cache</a:t>
            </a:r>
          </a:p>
          <a:p>
            <a:r>
              <a:rPr lang="en-US" dirty="0" smtClean="0">
                <a:solidFill>
                  <a:srgbClr val="002060"/>
                </a:solidFill>
              </a:rPr>
              <a:t>Invalid</a:t>
            </a:r>
          </a:p>
          <a:p>
            <a:pPr lvl="1"/>
            <a:r>
              <a:rPr lang="en-US" dirty="0" smtClean="0">
                <a:solidFill>
                  <a:srgbClr val="002060"/>
                </a:solidFill>
              </a:rPr>
              <a:t>The line in the cache does not contain valid data </a:t>
            </a:r>
            <a:endParaRPr lang="en-US" dirty="0">
              <a:solidFill>
                <a:srgbClr val="002060"/>
              </a:solidFill>
            </a:endParaRPr>
          </a:p>
        </p:txBody>
      </p:sp>
      <p:sp>
        <p:nvSpPr>
          <p:cNvPr id="5" name="Text Placeholder 4"/>
          <p:cNvSpPr>
            <a:spLocks noGrp="1"/>
          </p:cNvSpPr>
          <p:nvPr>
            <p:ph type="body" sz="half" idx="2"/>
          </p:nvPr>
        </p:nvSpPr>
        <p:spPr>
          <a:xfrm>
            <a:off x="142844" y="1129552"/>
            <a:ext cx="8358246" cy="851647"/>
          </a:xfrm>
        </p:spPr>
        <p:txBody>
          <a:bodyPr/>
          <a:lstStyle/>
          <a:p>
            <a:r>
              <a:rPr lang="en-US" sz="2200" dirty="0" smtClean="0"/>
              <a:t>To provide cache consistency on an SMP (symmetric multi-processor) the data cache supports a protocol known as MESI:</a:t>
            </a:r>
            <a:endParaRPr lang="en-US" sz="22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484188"/>
            <a:ext cx="9144000" cy="1116012"/>
          </a:xfrm>
        </p:spPr>
        <p:txBody>
          <a:bodyPr/>
          <a:lstStyle/>
          <a:p>
            <a:pPr algn="ctr"/>
            <a:r>
              <a:rPr lang="en-US" dirty="0" smtClean="0">
                <a:effectLst>
                  <a:outerShdw blurRad="38100" dist="38100" dir="2700000" algn="tl">
                    <a:srgbClr val="000000">
                      <a:alpha val="43137"/>
                    </a:srgbClr>
                  </a:outerShdw>
                </a:effectLst>
              </a:rPr>
              <a:t>Table 17.1</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MESI Cache Line States</a:t>
            </a:r>
            <a:endParaRPr lang="en-US" dirty="0">
              <a:effectLst>
                <a:outerShdw blurRad="38100" dist="38100" dir="2700000" algn="tl">
                  <a:srgbClr val="000000">
                    <a:alpha val="43137"/>
                  </a:srgbClr>
                </a:outerShdw>
              </a:effectLst>
            </a:endParaRPr>
          </a:p>
        </p:txBody>
      </p:sp>
      <p:pic>
        <p:nvPicPr>
          <p:cNvPr id="6146" name="Picture 2"/>
          <p:cNvPicPr>
            <a:picLocks noChangeAspect="1" noChangeArrowheads="1"/>
          </p:cNvPicPr>
          <p:nvPr/>
        </p:nvPicPr>
        <p:blipFill>
          <a:blip r:embed="rId3"/>
          <a:srcRect/>
          <a:stretch>
            <a:fillRect/>
          </a:stretch>
        </p:blipFill>
        <p:spPr bwMode="auto">
          <a:xfrm>
            <a:off x="152400" y="2157413"/>
            <a:ext cx="8839200" cy="2543175"/>
          </a:xfrm>
          <a:prstGeom prst="rect">
            <a:avLst/>
          </a:prstGeom>
          <a:noFill/>
          <a:ln w="9525">
            <a:noFill/>
            <a:miter lim="800000"/>
            <a:headEnd/>
            <a:tailEnd/>
          </a:ln>
          <a:effectLst/>
        </p:spPr>
      </p:pic>
      <p:sp>
        <p:nvSpPr>
          <p:cNvPr id="6" name="Rectangle 5"/>
          <p:cNvSpPr/>
          <p:nvPr/>
        </p:nvSpPr>
        <p:spPr>
          <a:xfrm>
            <a:off x="1214414" y="4929198"/>
            <a:ext cx="7000924" cy="461665"/>
          </a:xfrm>
          <a:prstGeom prst="rect">
            <a:avLst/>
          </a:prstGeom>
          <a:solidFill>
            <a:srgbClr val="99FF66"/>
          </a:solidFill>
        </p:spPr>
        <p:txBody>
          <a:bodyPr wrap="square">
            <a:spAutoFit/>
          </a:bodyPr>
          <a:lstStyle/>
          <a:p>
            <a:r>
              <a:rPr lang="en-US" dirty="0" smtClean="0"/>
              <a:t>Table 17.1 summarizes the meaning of the four states. </a:t>
            </a:r>
            <a:endParaRPr lang="en-US" dirty="0"/>
          </a:p>
        </p:txBody>
      </p:sp>
    </p:spTree>
  </p:cSld>
  <p:clrMapOvr>
    <a:masterClrMapping/>
  </p:clrMapOvr>
  <p:transition spd="med">
    <p:wedg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srcRect/>
          <a:stretch>
            <a:fillRect/>
          </a:stretch>
        </p:blipFill>
        <p:spPr bwMode="auto">
          <a:xfrm>
            <a:off x="785786" y="404836"/>
            <a:ext cx="7762875" cy="6381750"/>
          </a:xfrm>
          <a:prstGeom prst="rect">
            <a:avLst/>
          </a:prstGeom>
          <a:noFill/>
          <a:ln w="9525">
            <a:noFill/>
            <a:miter lim="800000"/>
            <a:headEnd/>
            <a:tailEnd/>
          </a:ln>
          <a:effectLst/>
        </p:spPr>
      </p:pic>
      <p:sp>
        <p:nvSpPr>
          <p:cNvPr id="107522" name="Rectangle 2"/>
          <p:cNvSpPr>
            <a:spLocks noGrp="1" noChangeArrowheads="1"/>
          </p:cNvSpPr>
          <p:nvPr>
            <p:ph type="title" idx="4294967295"/>
          </p:nvPr>
        </p:nvSpPr>
        <p:spPr>
          <a:xfrm>
            <a:off x="152400" y="-24"/>
            <a:ext cx="7556500" cy="419080"/>
          </a:xfrm>
        </p:spPr>
        <p:txBody>
          <a:bodyPr/>
          <a:lstStyle/>
          <a:p>
            <a:r>
              <a:rPr lang="en-US" sz="3200" dirty="0">
                <a:effectLst>
                  <a:outerShdw blurRad="38100" dist="38100" dir="2700000" algn="tl">
                    <a:srgbClr val="000000">
                      <a:alpha val="43137"/>
                    </a:srgbClr>
                  </a:outerShdw>
                </a:effectLst>
              </a:rPr>
              <a:t>MESI State Transition Diagram</a:t>
            </a:r>
          </a:p>
        </p:txBody>
      </p:sp>
    </p:spTree>
  </p:cSld>
  <p:clrMapOvr>
    <a:masterClrMapping/>
  </p:clrMapOvr>
  <p:transition spd="med">
    <p:zo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8" name="Rectangle 8"/>
          <p:cNvSpPr>
            <a:spLocks noGrp="1" noChangeArrowheads="1"/>
          </p:cNvSpPr>
          <p:nvPr>
            <p:ph type="title"/>
          </p:nvPr>
        </p:nvSpPr>
        <p:spPr/>
        <p:txBody>
          <a:bodyPr/>
          <a:lstStyle/>
          <a:p>
            <a:r>
              <a:rPr lang="en-GB" dirty="0" smtClean="0">
                <a:effectLst>
                  <a:outerShdw blurRad="38100" dist="38100" dir="2700000" algn="tl">
                    <a:srgbClr val="000000">
                      <a:alpha val="43137"/>
                    </a:srgbClr>
                  </a:outerShdw>
                </a:effectLst>
              </a:rPr>
              <a:t>17.4- Multithreading and Chip Multiprocessors</a:t>
            </a:r>
            <a:endParaRPr lang="en-GB" dirty="0">
              <a:effectLst>
                <a:outerShdw blurRad="38100" dist="38100" dir="2700000" algn="tl">
                  <a:srgbClr val="000000">
                    <a:alpha val="43137"/>
                  </a:srgbClr>
                </a:outerShdw>
              </a:effectLst>
            </a:endParaRPr>
          </a:p>
        </p:txBody>
      </p:sp>
      <p:sp>
        <p:nvSpPr>
          <p:cNvPr id="189449" name="Rectangle 9"/>
          <p:cNvSpPr>
            <a:spLocks noGrp="1" noChangeArrowheads="1"/>
          </p:cNvSpPr>
          <p:nvPr>
            <p:ph idx="1"/>
          </p:nvPr>
        </p:nvSpPr>
        <p:spPr>
          <a:xfrm>
            <a:off x="498474" y="1981200"/>
            <a:ext cx="7556313" cy="4419600"/>
          </a:xfrm>
        </p:spPr>
        <p:txBody>
          <a:bodyPr>
            <a:normAutofit fontScale="92500" lnSpcReduction="10000"/>
          </a:bodyPr>
          <a:lstStyle/>
          <a:p>
            <a:r>
              <a:rPr lang="en-GB" dirty="0">
                <a:solidFill>
                  <a:srgbClr val="002060"/>
                </a:solidFill>
              </a:rPr>
              <a:t>Processor performance can be measured by the rate at which it executes instructions</a:t>
            </a:r>
          </a:p>
          <a:p>
            <a:r>
              <a:rPr lang="en-GB" b="1" dirty="0">
                <a:solidFill>
                  <a:srgbClr val="FF0000"/>
                </a:solidFill>
              </a:rPr>
              <a:t>MIPS rate = f * </a:t>
            </a:r>
            <a:r>
              <a:rPr lang="en-GB" b="1" dirty="0" smtClean="0">
                <a:solidFill>
                  <a:srgbClr val="FF0000"/>
                </a:solidFill>
              </a:rPr>
              <a:t>IPC  </a:t>
            </a:r>
            <a:r>
              <a:rPr lang="en-GB" dirty="0" smtClean="0">
                <a:solidFill>
                  <a:srgbClr val="002060"/>
                </a:solidFill>
              </a:rPr>
              <a:t>// Million Instructions Per second</a:t>
            </a:r>
            <a:endParaRPr lang="en-GB" dirty="0">
              <a:solidFill>
                <a:srgbClr val="002060"/>
              </a:solidFill>
            </a:endParaRPr>
          </a:p>
          <a:p>
            <a:pPr lvl="1"/>
            <a:r>
              <a:rPr lang="en-GB" dirty="0">
                <a:solidFill>
                  <a:srgbClr val="002060"/>
                </a:solidFill>
              </a:rPr>
              <a:t>f</a:t>
            </a:r>
            <a:r>
              <a:rPr lang="en-GB" dirty="0" smtClean="0">
                <a:solidFill>
                  <a:srgbClr val="002060"/>
                </a:solidFill>
              </a:rPr>
              <a:t> = processor </a:t>
            </a:r>
            <a:r>
              <a:rPr lang="en-GB" dirty="0">
                <a:solidFill>
                  <a:srgbClr val="002060"/>
                </a:solidFill>
              </a:rPr>
              <a:t>clock frequency, in MHz</a:t>
            </a:r>
          </a:p>
          <a:p>
            <a:pPr lvl="1"/>
            <a:r>
              <a:rPr lang="en-GB" dirty="0" smtClean="0">
                <a:solidFill>
                  <a:srgbClr val="002060"/>
                </a:solidFill>
              </a:rPr>
              <a:t>IPC=</a:t>
            </a:r>
            <a:r>
              <a:rPr lang="en-GB" dirty="0">
                <a:solidFill>
                  <a:srgbClr val="002060"/>
                </a:solidFill>
              </a:rPr>
              <a:t>average </a:t>
            </a:r>
            <a:r>
              <a:rPr lang="en-GB" dirty="0" smtClean="0">
                <a:solidFill>
                  <a:srgbClr val="002060"/>
                </a:solidFill>
              </a:rPr>
              <a:t>Instructions </a:t>
            </a:r>
            <a:r>
              <a:rPr lang="en-GB" dirty="0">
                <a:solidFill>
                  <a:srgbClr val="002060"/>
                </a:solidFill>
              </a:rPr>
              <a:t>P</a:t>
            </a:r>
            <a:r>
              <a:rPr lang="en-GB" dirty="0" smtClean="0">
                <a:solidFill>
                  <a:srgbClr val="002060"/>
                </a:solidFill>
              </a:rPr>
              <a:t>er </a:t>
            </a:r>
            <a:r>
              <a:rPr lang="en-GB" dirty="0">
                <a:solidFill>
                  <a:srgbClr val="002060"/>
                </a:solidFill>
              </a:rPr>
              <a:t>C</a:t>
            </a:r>
            <a:r>
              <a:rPr lang="en-GB" dirty="0" smtClean="0">
                <a:solidFill>
                  <a:srgbClr val="002060"/>
                </a:solidFill>
              </a:rPr>
              <a:t>ycle</a:t>
            </a:r>
            <a:endParaRPr lang="en-GB" dirty="0">
              <a:solidFill>
                <a:srgbClr val="002060"/>
              </a:solidFill>
            </a:endParaRPr>
          </a:p>
          <a:p>
            <a:r>
              <a:rPr lang="en-GB" dirty="0">
                <a:solidFill>
                  <a:srgbClr val="002060"/>
                </a:solidFill>
              </a:rPr>
              <a:t>Increase performance by increasing clock frequency and increasing instructions that complete during </a:t>
            </a:r>
            <a:r>
              <a:rPr lang="en-GB" dirty="0" smtClean="0">
                <a:solidFill>
                  <a:srgbClr val="002060"/>
                </a:solidFill>
              </a:rPr>
              <a:t>cycle</a:t>
            </a:r>
          </a:p>
          <a:p>
            <a:r>
              <a:rPr lang="en-GB" b="1" dirty="0" smtClean="0">
                <a:solidFill>
                  <a:srgbClr val="002060"/>
                </a:solidFill>
              </a:rPr>
              <a:t>Multithreading</a:t>
            </a:r>
          </a:p>
          <a:p>
            <a:pPr lvl="1"/>
            <a:r>
              <a:rPr lang="en-GB" dirty="0" smtClean="0">
                <a:solidFill>
                  <a:srgbClr val="0000CC"/>
                </a:solidFill>
              </a:rPr>
              <a:t>Allows for a high degree of instruction-level parallelism without increasing circuit complexity or power consumption </a:t>
            </a:r>
            <a:r>
              <a:rPr lang="en-GB" dirty="0" smtClean="0">
                <a:solidFill>
                  <a:srgbClr val="0000CC"/>
                </a:solidFill>
                <a:sym typeface="Wingdings" pitchFamily="2" charset="2"/>
              </a:rPr>
              <a:t> Increase IPC</a:t>
            </a:r>
            <a:endParaRPr lang="en-GB" dirty="0" smtClean="0">
              <a:solidFill>
                <a:srgbClr val="0000CC"/>
              </a:solidFill>
            </a:endParaRPr>
          </a:p>
          <a:p>
            <a:pPr lvl="1"/>
            <a:r>
              <a:rPr lang="en-GB" dirty="0" smtClean="0">
                <a:solidFill>
                  <a:srgbClr val="0000CC"/>
                </a:solidFill>
              </a:rPr>
              <a:t>Instruction stream is divided into several smaller streams, known as threads, that can be executed in parallel</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4" name="Rectangle 6"/>
          <p:cNvSpPr>
            <a:spLocks noGrp="1" noChangeArrowheads="1"/>
          </p:cNvSpPr>
          <p:nvPr>
            <p:ph type="title" idx="4294967295"/>
          </p:nvPr>
        </p:nvSpPr>
        <p:spPr>
          <a:xfrm>
            <a:off x="0" y="1"/>
            <a:ext cx="9144000" cy="642918"/>
          </a:xfrm>
        </p:spPr>
        <p:txBody>
          <a:bodyPr/>
          <a:lstStyle/>
          <a:p>
            <a:r>
              <a:rPr lang="en-GB" sz="3200" dirty="0">
                <a:effectLst>
                  <a:outerShdw blurRad="38100" dist="38100" dir="2700000" algn="tl">
                    <a:srgbClr val="000000">
                      <a:alpha val="43137"/>
                    </a:srgbClr>
                  </a:outerShdw>
                </a:effectLst>
              </a:rPr>
              <a:t>Definitions of </a:t>
            </a:r>
            <a:r>
              <a:rPr lang="en-GB" sz="3200" dirty="0" smtClean="0">
                <a:effectLst>
                  <a:outerShdw blurRad="38100" dist="38100" dir="2700000" algn="tl">
                    <a:srgbClr val="000000">
                      <a:alpha val="43137"/>
                    </a:srgbClr>
                  </a:outerShdw>
                </a:effectLst>
              </a:rPr>
              <a:t>Threads and </a:t>
            </a:r>
            <a:r>
              <a:rPr lang="en-GB" sz="3200" dirty="0">
                <a:effectLst>
                  <a:outerShdw blurRad="38100" dist="38100" dir="2700000" algn="tl">
                    <a:srgbClr val="000000">
                      <a:alpha val="43137"/>
                    </a:srgbClr>
                  </a:outerShdw>
                </a:effectLst>
              </a:rPr>
              <a:t>Processes</a:t>
            </a:r>
          </a:p>
        </p:txBody>
      </p:sp>
      <p:graphicFrame>
        <p:nvGraphicFramePr>
          <p:cNvPr id="31" name="Content Placeholder 30"/>
          <p:cNvGraphicFramePr>
            <a:graphicFrameLocks noGrp="1"/>
          </p:cNvGraphicFramePr>
          <p:nvPr>
            <p:ph idx="4294967295"/>
          </p:nvPr>
        </p:nvGraphicFramePr>
        <p:xfrm>
          <a:off x="228600" y="838200"/>
          <a:ext cx="8610600" cy="579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2" name="Picture 31"/>
          <p:cNvPicPr>
            <a:picLocks noChangeAspect="1"/>
          </p:cNvPicPr>
          <p:nvPr/>
        </p:nvPicPr>
        <p:blipFill>
          <a:blip r:embed="rId7"/>
          <a:stretch>
            <a:fillRect/>
          </a:stretch>
        </p:blipFill>
        <p:spPr>
          <a:xfrm>
            <a:off x="3810000" y="2819400"/>
            <a:ext cx="1525206" cy="1825625"/>
          </a:xfrm>
          <a:prstGeom prst="rect">
            <a:avLst/>
          </a:prstGeom>
          <a:effectLst>
            <a:softEdge rad="152400"/>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8" name="Rectangle 6"/>
          <p:cNvSpPr>
            <a:spLocks noGrp="1" noChangeArrowheads="1"/>
          </p:cNvSpPr>
          <p:nvPr>
            <p:ph type="title"/>
          </p:nvPr>
        </p:nvSpPr>
        <p:spPr>
          <a:xfrm>
            <a:off x="228600" y="228600"/>
            <a:ext cx="6191157" cy="1367118"/>
          </a:xfrm>
        </p:spPr>
        <p:txBody>
          <a:bodyPr>
            <a:noAutofit/>
          </a:bodyPr>
          <a:lstStyle/>
          <a:p>
            <a:pPr algn="ctr"/>
            <a:r>
              <a:rPr lang="en-GB" sz="3600" dirty="0">
                <a:effectLst>
                  <a:outerShdw blurRad="38100" dist="38100" dir="2700000" algn="tl">
                    <a:srgbClr val="000000">
                      <a:alpha val="43137"/>
                    </a:srgbClr>
                  </a:outerShdw>
                </a:effectLst>
              </a:rPr>
              <a:t>Implicit and Explicit Multithreading</a:t>
            </a:r>
          </a:p>
        </p:txBody>
      </p:sp>
      <p:sp>
        <p:nvSpPr>
          <p:cNvPr id="192519" name="Rectangle 7"/>
          <p:cNvSpPr>
            <a:spLocks noGrp="1" noChangeArrowheads="1"/>
          </p:cNvSpPr>
          <p:nvPr>
            <p:ph type="body" sz="half" idx="2"/>
          </p:nvPr>
        </p:nvSpPr>
        <p:spPr>
          <a:xfrm>
            <a:off x="457200" y="1828800"/>
            <a:ext cx="5962557" cy="4572000"/>
          </a:xfrm>
        </p:spPr>
        <p:txBody>
          <a:bodyPr>
            <a:normAutofit/>
          </a:bodyPr>
          <a:lstStyle/>
          <a:p>
            <a:pPr marL="228600" indent="-228600">
              <a:spcBef>
                <a:spcPts val="2000"/>
              </a:spcBef>
              <a:buFont typeface="Wingdings" pitchFamily="2" charset="2"/>
              <a:buChar char="n"/>
            </a:pPr>
            <a:r>
              <a:rPr lang="en-GB" sz="2000" b="1" dirty="0">
                <a:solidFill>
                  <a:srgbClr val="0000CC"/>
                </a:solidFill>
              </a:rPr>
              <a:t>All commercial processors and most experimental ones use explicit </a:t>
            </a:r>
            <a:r>
              <a:rPr lang="en-GB" sz="2000" b="1" dirty="0" smtClean="0">
                <a:solidFill>
                  <a:srgbClr val="0000CC"/>
                </a:solidFill>
              </a:rPr>
              <a:t>multithreading</a:t>
            </a:r>
          </a:p>
          <a:p>
            <a:pPr lvl="1" indent="-228600">
              <a:buFont typeface="Wingdings" pitchFamily="2" charset="2"/>
              <a:buChar char="n"/>
            </a:pPr>
            <a:r>
              <a:rPr lang="en-GB" sz="1800" b="1" dirty="0" smtClean="0">
                <a:solidFill>
                  <a:srgbClr val="002060"/>
                </a:solidFill>
              </a:rPr>
              <a:t>Concurrently </a:t>
            </a:r>
            <a:r>
              <a:rPr lang="en-GB" sz="1800" b="1" dirty="0">
                <a:solidFill>
                  <a:srgbClr val="002060"/>
                </a:solidFill>
              </a:rPr>
              <a:t>execute instructions from different explicit threads</a:t>
            </a:r>
          </a:p>
          <a:p>
            <a:pPr lvl="1" indent="-228600">
              <a:buFont typeface="Wingdings" pitchFamily="2" charset="2"/>
              <a:buChar char="n"/>
            </a:pPr>
            <a:r>
              <a:rPr lang="en-GB" sz="1800" b="1" dirty="0">
                <a:solidFill>
                  <a:srgbClr val="002060"/>
                </a:solidFill>
              </a:rPr>
              <a:t>Interleave instructions from different threads on shared pipelines or parallel execution on parallel pipelines</a:t>
            </a:r>
          </a:p>
          <a:p>
            <a:pPr marL="228600" indent="-228600">
              <a:spcBef>
                <a:spcPts val="2000"/>
              </a:spcBef>
              <a:buFont typeface="Wingdings" pitchFamily="2" charset="2"/>
              <a:buChar char="n"/>
            </a:pPr>
            <a:r>
              <a:rPr lang="en-GB" sz="2000" b="1" dirty="0">
                <a:solidFill>
                  <a:srgbClr val="0000CC"/>
                </a:solidFill>
              </a:rPr>
              <a:t>Implicit multithreading is concurrent execution of multiple threads extracted from single sequential program</a:t>
            </a:r>
          </a:p>
          <a:p>
            <a:pPr lvl="1" indent="-228600">
              <a:buFont typeface="Wingdings" pitchFamily="2" charset="2"/>
              <a:buChar char="n"/>
            </a:pPr>
            <a:r>
              <a:rPr lang="en-GB" sz="1800" b="1" dirty="0">
                <a:solidFill>
                  <a:srgbClr val="002060"/>
                </a:solidFill>
              </a:rPr>
              <a:t>Implicit threads defined statically by compiler or dynamically by hardware</a:t>
            </a:r>
          </a:p>
        </p:txBody>
      </p:sp>
      <p:sp useBgFill="1">
        <p:nvSpPr>
          <p:cNvPr id="5" name="TextBox 4"/>
          <p:cNvSpPr txBox="1"/>
          <p:nvPr/>
        </p:nvSpPr>
        <p:spPr>
          <a:xfrm>
            <a:off x="185848" y="4572001"/>
            <a:ext cx="423752" cy="607928"/>
          </a:xfrm>
          <a:prstGeom prst="rect">
            <a:avLst/>
          </a:prstGeom>
        </p:spPr>
        <p:txBody>
          <a:bodyPr wrap="square" rtlCol="0">
            <a:spAutoFit/>
          </a:bodyPr>
          <a:lstStyle/>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44" name="Rectangle 8"/>
          <p:cNvSpPr>
            <a:spLocks noGrp="1" noChangeArrowheads="1"/>
          </p:cNvSpPr>
          <p:nvPr>
            <p:ph type="title"/>
          </p:nvPr>
        </p:nvSpPr>
        <p:spPr>
          <a:xfrm>
            <a:off x="685800" y="381000"/>
            <a:ext cx="7556313" cy="1116106"/>
          </a:xfrm>
        </p:spPr>
        <p:txBody>
          <a:bodyPr/>
          <a:lstStyle/>
          <a:p>
            <a:r>
              <a:rPr lang="en-GB" dirty="0">
                <a:effectLst>
                  <a:outerShdw blurRad="38100" dist="38100" dir="2700000" algn="tl">
                    <a:srgbClr val="000000">
                      <a:alpha val="43137"/>
                    </a:srgbClr>
                  </a:outerShdw>
                </a:effectLst>
              </a:rPr>
              <a:t>Approaches to Explicit Multithreading</a:t>
            </a:r>
          </a:p>
        </p:txBody>
      </p:sp>
      <p:sp>
        <p:nvSpPr>
          <p:cNvPr id="193545" name="Rectangle 9"/>
          <p:cNvSpPr>
            <a:spLocks noGrp="1" noChangeArrowheads="1"/>
          </p:cNvSpPr>
          <p:nvPr>
            <p:ph sz="half" idx="1"/>
          </p:nvPr>
        </p:nvSpPr>
        <p:spPr/>
        <p:txBody>
          <a:bodyPr>
            <a:normAutofit lnSpcReduction="10000"/>
          </a:bodyPr>
          <a:lstStyle/>
          <a:p>
            <a:pPr>
              <a:lnSpc>
                <a:spcPct val="90000"/>
              </a:lnSpc>
            </a:pPr>
            <a:r>
              <a:rPr lang="en-GB" sz="2000" b="1" dirty="0">
                <a:solidFill>
                  <a:srgbClr val="002060"/>
                </a:solidFill>
              </a:rPr>
              <a:t>Interleaved</a:t>
            </a:r>
          </a:p>
          <a:p>
            <a:pPr lvl="1">
              <a:lnSpc>
                <a:spcPct val="90000"/>
              </a:lnSpc>
            </a:pPr>
            <a:r>
              <a:rPr lang="en-GB" sz="1800" dirty="0" smtClean="0">
                <a:solidFill>
                  <a:srgbClr val="002060"/>
                </a:solidFill>
              </a:rPr>
              <a:t>Fine-grained (divided)</a:t>
            </a:r>
            <a:endParaRPr lang="en-GB" sz="1800" dirty="0">
              <a:solidFill>
                <a:srgbClr val="002060"/>
              </a:solidFill>
            </a:endParaRPr>
          </a:p>
          <a:p>
            <a:pPr lvl="1">
              <a:lnSpc>
                <a:spcPct val="90000"/>
              </a:lnSpc>
            </a:pPr>
            <a:r>
              <a:rPr lang="en-GB" sz="1800" dirty="0">
                <a:solidFill>
                  <a:srgbClr val="002060"/>
                </a:solidFill>
              </a:rPr>
              <a:t>Processor deals with two or more thread contexts at a time</a:t>
            </a:r>
          </a:p>
          <a:p>
            <a:pPr lvl="1">
              <a:lnSpc>
                <a:spcPct val="90000"/>
              </a:lnSpc>
            </a:pPr>
            <a:r>
              <a:rPr lang="en-GB" sz="1800" dirty="0">
                <a:solidFill>
                  <a:srgbClr val="002060"/>
                </a:solidFill>
              </a:rPr>
              <a:t>Switching thread at each clock cycle</a:t>
            </a:r>
          </a:p>
          <a:p>
            <a:pPr lvl="1">
              <a:lnSpc>
                <a:spcPct val="90000"/>
              </a:lnSpc>
            </a:pPr>
            <a:r>
              <a:rPr lang="en-GB" sz="1800" dirty="0">
                <a:solidFill>
                  <a:srgbClr val="002060"/>
                </a:solidFill>
              </a:rPr>
              <a:t>If thread is blocked it is skipped</a:t>
            </a:r>
            <a:endParaRPr lang="en-GB" sz="1800" dirty="0" smtClean="0">
              <a:solidFill>
                <a:srgbClr val="002060"/>
              </a:solidFill>
            </a:endParaRPr>
          </a:p>
          <a:p>
            <a:pPr>
              <a:lnSpc>
                <a:spcPct val="90000"/>
              </a:lnSpc>
            </a:pPr>
            <a:r>
              <a:rPr lang="en-GB" sz="2000" b="1" dirty="0" smtClean="0">
                <a:solidFill>
                  <a:srgbClr val="002060"/>
                </a:solidFill>
              </a:rPr>
              <a:t>Simultaneous </a:t>
            </a:r>
            <a:r>
              <a:rPr lang="en-GB" sz="2000" b="1" dirty="0">
                <a:solidFill>
                  <a:srgbClr val="002060"/>
                </a:solidFill>
              </a:rPr>
              <a:t>(SMT)</a:t>
            </a:r>
          </a:p>
          <a:p>
            <a:pPr lvl="1">
              <a:lnSpc>
                <a:spcPct val="90000"/>
              </a:lnSpc>
            </a:pPr>
            <a:r>
              <a:rPr lang="en-GB" sz="1800" dirty="0">
                <a:solidFill>
                  <a:srgbClr val="002060"/>
                </a:solidFill>
              </a:rPr>
              <a:t>Instructions</a:t>
            </a:r>
            <a:r>
              <a:rPr lang="en-GB" sz="1800" dirty="0" smtClean="0">
                <a:solidFill>
                  <a:srgbClr val="002060"/>
                </a:solidFill>
              </a:rPr>
              <a:t> are simultaneously </a:t>
            </a:r>
            <a:r>
              <a:rPr lang="en-GB" sz="1800" dirty="0">
                <a:solidFill>
                  <a:srgbClr val="002060"/>
                </a:solidFill>
              </a:rPr>
              <a:t>issued from multiple threads to execution units of superscalar </a:t>
            </a:r>
            <a:r>
              <a:rPr lang="en-GB" sz="1800" dirty="0" smtClean="0">
                <a:solidFill>
                  <a:srgbClr val="002060"/>
                </a:solidFill>
              </a:rPr>
              <a:t>processor</a:t>
            </a:r>
            <a:endParaRPr lang="en-GB" sz="1800" dirty="0">
              <a:solidFill>
                <a:srgbClr val="002060"/>
              </a:solidFill>
            </a:endParaRPr>
          </a:p>
        </p:txBody>
      </p:sp>
      <p:sp>
        <p:nvSpPr>
          <p:cNvPr id="7" name="Content Placeholder 6"/>
          <p:cNvSpPr>
            <a:spLocks noGrp="1"/>
          </p:cNvSpPr>
          <p:nvPr>
            <p:ph sz="half" idx="2"/>
          </p:nvPr>
        </p:nvSpPr>
        <p:spPr>
          <a:xfrm>
            <a:off x="4399878" y="1985962"/>
            <a:ext cx="3657600" cy="4514871"/>
          </a:xfrm>
        </p:spPr>
        <p:txBody>
          <a:bodyPr>
            <a:normAutofit lnSpcReduction="10000"/>
          </a:bodyPr>
          <a:lstStyle/>
          <a:p>
            <a:pPr>
              <a:lnSpc>
                <a:spcPct val="90000"/>
              </a:lnSpc>
            </a:pPr>
            <a:r>
              <a:rPr lang="en-GB" sz="2000" b="1" dirty="0" smtClean="0">
                <a:solidFill>
                  <a:srgbClr val="002060"/>
                </a:solidFill>
              </a:rPr>
              <a:t>Blocked </a:t>
            </a:r>
          </a:p>
          <a:p>
            <a:pPr lvl="1">
              <a:lnSpc>
                <a:spcPct val="90000"/>
              </a:lnSpc>
            </a:pPr>
            <a:r>
              <a:rPr lang="en-GB" dirty="0" smtClean="0">
                <a:solidFill>
                  <a:srgbClr val="002060"/>
                </a:solidFill>
              </a:rPr>
              <a:t>Coarse-grained (no fine)</a:t>
            </a:r>
          </a:p>
          <a:p>
            <a:pPr lvl="1">
              <a:lnSpc>
                <a:spcPct val="90000"/>
              </a:lnSpc>
            </a:pPr>
            <a:r>
              <a:rPr lang="en-GB" dirty="0" smtClean="0">
                <a:solidFill>
                  <a:srgbClr val="002060"/>
                </a:solidFill>
              </a:rPr>
              <a:t>Thread executed until event causes delay (IO)</a:t>
            </a:r>
          </a:p>
          <a:p>
            <a:pPr lvl="1">
              <a:lnSpc>
                <a:spcPct val="90000"/>
              </a:lnSpc>
            </a:pPr>
            <a:r>
              <a:rPr lang="en-GB" dirty="0" smtClean="0">
                <a:solidFill>
                  <a:srgbClr val="002060"/>
                </a:solidFill>
              </a:rPr>
              <a:t>Effective on in-order processor</a:t>
            </a:r>
          </a:p>
          <a:p>
            <a:pPr lvl="1">
              <a:lnSpc>
                <a:spcPct val="90000"/>
              </a:lnSpc>
            </a:pPr>
            <a:r>
              <a:rPr lang="en-GB" dirty="0" smtClean="0">
                <a:solidFill>
                  <a:srgbClr val="002060"/>
                </a:solidFill>
              </a:rPr>
              <a:t>Avoids pipeline stall (failure)</a:t>
            </a:r>
          </a:p>
          <a:p>
            <a:pPr>
              <a:lnSpc>
                <a:spcPct val="90000"/>
              </a:lnSpc>
            </a:pPr>
            <a:r>
              <a:rPr lang="en-GB" sz="2000" b="1" dirty="0" smtClean="0">
                <a:solidFill>
                  <a:srgbClr val="002060"/>
                </a:solidFill>
              </a:rPr>
              <a:t>Chip multiprocessing</a:t>
            </a:r>
          </a:p>
          <a:p>
            <a:pPr lvl="1">
              <a:lnSpc>
                <a:spcPct val="90000"/>
              </a:lnSpc>
            </a:pPr>
            <a:r>
              <a:rPr lang="en-GB" dirty="0" smtClean="0">
                <a:solidFill>
                  <a:srgbClr val="002060"/>
                </a:solidFill>
              </a:rPr>
              <a:t>Processor is replicated on a single chip</a:t>
            </a:r>
          </a:p>
          <a:p>
            <a:pPr lvl="1">
              <a:lnSpc>
                <a:spcPct val="90000"/>
              </a:lnSpc>
            </a:pPr>
            <a:r>
              <a:rPr lang="en-GB" dirty="0" smtClean="0">
                <a:solidFill>
                  <a:srgbClr val="002060"/>
                </a:solidFill>
              </a:rPr>
              <a:t>Each processor handles separate threads</a:t>
            </a:r>
          </a:p>
          <a:p>
            <a:pPr lvl="1">
              <a:lnSpc>
                <a:spcPct val="90000"/>
              </a:lnSpc>
            </a:pPr>
            <a:r>
              <a:rPr lang="en-GB" dirty="0" smtClean="0">
                <a:solidFill>
                  <a:srgbClr val="002060"/>
                </a:solidFill>
              </a:rPr>
              <a:t>Advantage is that the available logic area on a chip is used effectively</a:t>
            </a:r>
          </a:p>
          <a:p>
            <a:endParaRPr lang="en-US" dirty="0">
              <a:solidFill>
                <a:srgbClr val="002060"/>
              </a:solidFill>
            </a:endParaRPr>
          </a:p>
        </p:txBody>
      </p:sp>
      <p:sp>
        <p:nvSpPr>
          <p:cNvPr id="5" name="Rectangle 4"/>
          <p:cNvSpPr/>
          <p:nvPr/>
        </p:nvSpPr>
        <p:spPr>
          <a:xfrm>
            <a:off x="214282" y="6215082"/>
            <a:ext cx="3497561" cy="369332"/>
          </a:xfrm>
          <a:prstGeom prst="rect">
            <a:avLst/>
          </a:prstGeom>
        </p:spPr>
        <p:txBody>
          <a:bodyPr wrap="none">
            <a:spAutoFit/>
          </a:bodyPr>
          <a:lstStyle/>
          <a:p>
            <a:r>
              <a:rPr lang="en-US" sz="1800" i="1" dirty="0" smtClean="0"/>
              <a:t>SMT: </a:t>
            </a:r>
            <a:r>
              <a:rPr lang="en-US" sz="1800" i="1" dirty="0" smtClean="0"/>
              <a:t>Simultaneous Multithreading</a:t>
            </a:r>
            <a:endParaRPr lang="en-US" sz="1800" i="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381000" y="1143000"/>
            <a:ext cx="2119298" cy="2286000"/>
          </a:xfrm>
        </p:spPr>
        <p:txBody>
          <a:bodyPr>
            <a:normAutofit/>
          </a:bodyPr>
          <a:lstStyle/>
          <a:p>
            <a:pPr algn="ctr"/>
            <a:r>
              <a:rPr lang="en-GB" dirty="0" smtClean="0">
                <a:effectLst>
                  <a:outerShdw blurRad="38100" dist="38100" dir="2700000" algn="tl">
                    <a:srgbClr val="000000">
                      <a:alpha val="43137"/>
                    </a:srgbClr>
                  </a:outerShdw>
                </a:effectLst>
              </a:rPr>
              <a:t>Approaches to Executing Multiple Threads</a:t>
            </a:r>
            <a:endParaRPr lang="en-GB" dirty="0">
              <a:effectLst>
                <a:outerShdw blurRad="38100" dist="38100" dir="2700000" algn="tl">
                  <a:srgbClr val="000000">
                    <a:alpha val="43137"/>
                  </a:srgbClr>
                </a:outerShdw>
              </a:effectLst>
            </a:endParaRPr>
          </a:p>
        </p:txBody>
      </p:sp>
      <p:pic>
        <p:nvPicPr>
          <p:cNvPr id="8197" name="Picture 5"/>
          <p:cNvPicPr>
            <a:picLocks noChangeAspect="1" noChangeArrowheads="1"/>
          </p:cNvPicPr>
          <p:nvPr/>
        </p:nvPicPr>
        <p:blipFill>
          <a:blip r:embed="rId3"/>
          <a:srcRect/>
          <a:stretch>
            <a:fillRect/>
          </a:stretch>
        </p:blipFill>
        <p:spPr bwMode="auto">
          <a:xfrm>
            <a:off x="2609882" y="80986"/>
            <a:ext cx="6534150" cy="6705600"/>
          </a:xfrm>
          <a:prstGeom prst="rect">
            <a:avLst/>
          </a:prstGeom>
          <a:noFill/>
          <a:ln w="9525">
            <a:noFill/>
            <a:miter lim="800000"/>
            <a:headEnd/>
            <a:tailEnd/>
          </a:ln>
          <a:effectLst/>
        </p:spPr>
      </p:pic>
    </p:spTree>
  </p:cSld>
  <p:clrMapOvr>
    <a:masterClrMapping/>
  </p:clrMapOvr>
  <p:transition spd="med">
    <p:pull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dirty="0" smtClean="0">
                <a:effectLst>
                  <a:outerShdw blurRad="38100" dist="38100" dir="2700000" algn="tl">
                    <a:srgbClr val="000000">
                      <a:alpha val="43137"/>
                    </a:srgbClr>
                  </a:outerShdw>
                </a:effectLst>
              </a:rPr>
              <a:t>Contents</a:t>
            </a:r>
            <a:endParaRPr lang="en-US" dirty="0">
              <a:effectLst>
                <a:outerShdw blurRad="38100" dist="38100" dir="2700000" algn="tl">
                  <a:srgbClr val="000000">
                    <a:alpha val="43137"/>
                  </a:srgbClr>
                </a:outerShdw>
              </a:effectLst>
            </a:endParaRPr>
          </a:p>
        </p:txBody>
      </p:sp>
      <p:sp>
        <p:nvSpPr>
          <p:cNvPr id="6" name="Content Placeholder 5"/>
          <p:cNvSpPr>
            <a:spLocks noGrp="1"/>
          </p:cNvSpPr>
          <p:nvPr>
            <p:ph sz="half" idx="17"/>
          </p:nvPr>
        </p:nvSpPr>
        <p:spPr>
          <a:xfrm>
            <a:off x="502920" y="1643050"/>
            <a:ext cx="7712418" cy="4429155"/>
          </a:xfrm>
        </p:spPr>
        <p:txBody>
          <a:bodyPr>
            <a:normAutofit/>
          </a:bodyPr>
          <a:lstStyle/>
          <a:p>
            <a:r>
              <a:rPr lang="en-US" sz="2400" dirty="0" smtClean="0">
                <a:solidFill>
                  <a:srgbClr val="002060"/>
                </a:solidFill>
              </a:rPr>
              <a:t>17.1 Multiple Processor Organizations</a:t>
            </a:r>
          </a:p>
          <a:p>
            <a:r>
              <a:rPr lang="en-US" sz="2400" dirty="0" smtClean="0">
                <a:solidFill>
                  <a:srgbClr val="002060"/>
                </a:solidFill>
              </a:rPr>
              <a:t>17.2 Symmetric Multiprocessors</a:t>
            </a:r>
          </a:p>
          <a:p>
            <a:r>
              <a:rPr lang="en-US" sz="2400" dirty="0" smtClean="0">
                <a:solidFill>
                  <a:srgbClr val="002060"/>
                </a:solidFill>
              </a:rPr>
              <a:t>17.3 Cache Coherence and the MESI Protocol</a:t>
            </a:r>
          </a:p>
          <a:p>
            <a:r>
              <a:rPr lang="en-US" sz="2400" dirty="0" smtClean="0">
                <a:solidFill>
                  <a:srgbClr val="002060"/>
                </a:solidFill>
              </a:rPr>
              <a:t>17.4 Multithreading and Chip Multiprocessors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6" name="Rectangle 6"/>
          <p:cNvSpPr>
            <a:spLocks noGrp="1" noChangeArrowheads="1"/>
          </p:cNvSpPr>
          <p:nvPr>
            <p:ph type="title"/>
          </p:nvPr>
        </p:nvSpPr>
        <p:spPr>
          <a:xfrm>
            <a:off x="685800" y="609600"/>
            <a:ext cx="7556313" cy="1116106"/>
          </a:xfrm>
        </p:spPr>
        <p:txBody>
          <a:bodyPr/>
          <a:lstStyle/>
          <a:p>
            <a:r>
              <a:rPr lang="en-GB" dirty="0" smtClean="0">
                <a:effectLst>
                  <a:outerShdw blurRad="38100" dist="38100" dir="2700000" algn="tl">
                    <a:srgbClr val="000000">
                      <a:alpha val="43137"/>
                    </a:srgbClr>
                  </a:outerShdw>
                </a:effectLst>
              </a:rPr>
              <a:t>Example Systems</a:t>
            </a:r>
            <a:endParaRPr lang="en-GB" dirty="0">
              <a:effectLst>
                <a:outerShdw blurRad="38100" dist="38100" dir="2700000" algn="tl">
                  <a:srgbClr val="000000">
                    <a:alpha val="43137"/>
                  </a:srgbClr>
                </a:outerShdw>
              </a:effectLst>
            </a:endParaRPr>
          </a:p>
        </p:txBody>
      </p:sp>
      <p:sp>
        <p:nvSpPr>
          <p:cNvPr id="204807" name="Rectangle 7"/>
          <p:cNvSpPr>
            <a:spLocks noGrp="1" noChangeArrowheads="1"/>
          </p:cNvSpPr>
          <p:nvPr>
            <p:ph sz="half" idx="2"/>
          </p:nvPr>
        </p:nvSpPr>
        <p:spPr>
          <a:xfrm>
            <a:off x="500034" y="2000240"/>
            <a:ext cx="3657600" cy="3678797"/>
          </a:xfrm>
        </p:spPr>
        <p:txBody>
          <a:bodyPr>
            <a:noAutofit/>
          </a:bodyPr>
          <a:lstStyle/>
          <a:p>
            <a:r>
              <a:rPr lang="en-GB" sz="2000" dirty="0" smtClean="0">
                <a:solidFill>
                  <a:srgbClr val="002060"/>
                </a:solidFill>
              </a:rPr>
              <a:t>More recent models of the Pentium 4 use a multithreading technique that Intel refers to as </a:t>
            </a:r>
            <a:r>
              <a:rPr lang="en-GB" sz="2000" i="1" dirty="0" smtClean="0">
                <a:solidFill>
                  <a:srgbClr val="002060"/>
                </a:solidFill>
              </a:rPr>
              <a:t>hyperthreading</a:t>
            </a:r>
          </a:p>
          <a:p>
            <a:r>
              <a:rPr lang="en-GB" sz="2000" dirty="0" smtClean="0">
                <a:solidFill>
                  <a:srgbClr val="002060"/>
                </a:solidFill>
              </a:rPr>
              <a:t>Approach is to use SMT with support for two threads</a:t>
            </a:r>
          </a:p>
          <a:p>
            <a:r>
              <a:rPr lang="en-GB" sz="2000" dirty="0" smtClean="0">
                <a:solidFill>
                  <a:srgbClr val="002060"/>
                </a:solidFill>
              </a:rPr>
              <a:t>Thus the single multithreaded processor is logically two processors</a:t>
            </a:r>
            <a:endParaRPr lang="en-GB" sz="2000" dirty="0">
              <a:solidFill>
                <a:srgbClr val="002060"/>
              </a:solidFill>
            </a:endParaRPr>
          </a:p>
        </p:txBody>
      </p:sp>
      <p:sp>
        <p:nvSpPr>
          <p:cNvPr id="6" name="Content Placeholder 5"/>
          <p:cNvSpPr>
            <a:spLocks noGrp="1"/>
          </p:cNvSpPr>
          <p:nvPr>
            <p:ph sz="quarter" idx="4"/>
          </p:nvPr>
        </p:nvSpPr>
        <p:spPr>
          <a:xfrm>
            <a:off x="4357686" y="1928802"/>
            <a:ext cx="4357718" cy="4105835"/>
          </a:xfrm>
        </p:spPr>
        <p:txBody>
          <a:bodyPr>
            <a:noAutofit/>
          </a:bodyPr>
          <a:lstStyle/>
          <a:p>
            <a:r>
              <a:rPr lang="en-GB" sz="2000" dirty="0" smtClean="0">
                <a:solidFill>
                  <a:srgbClr val="002060"/>
                </a:solidFill>
              </a:rPr>
              <a:t>Chip used in high-end PowerPC products</a:t>
            </a:r>
            <a:endParaRPr lang="en-US" sz="2000" dirty="0" smtClean="0">
              <a:solidFill>
                <a:srgbClr val="002060"/>
              </a:solidFill>
            </a:endParaRPr>
          </a:p>
          <a:p>
            <a:r>
              <a:rPr lang="en-US" sz="2000" dirty="0" smtClean="0">
                <a:solidFill>
                  <a:srgbClr val="002060"/>
                </a:solidFill>
              </a:rPr>
              <a:t>Combines chip multiprocessing with SMT</a:t>
            </a:r>
          </a:p>
          <a:p>
            <a:pPr lvl="1"/>
            <a:r>
              <a:rPr lang="en-US" dirty="0" smtClean="0">
                <a:solidFill>
                  <a:srgbClr val="002060"/>
                </a:solidFill>
              </a:rPr>
              <a:t>Has two separate processors, each of which is a multithreaded processor capable of supporting two threads concurrently using SMT</a:t>
            </a:r>
          </a:p>
          <a:p>
            <a:pPr lvl="1"/>
            <a:r>
              <a:rPr lang="en-US" dirty="0" smtClean="0">
                <a:solidFill>
                  <a:srgbClr val="002060"/>
                </a:solidFill>
              </a:rPr>
              <a:t>Designers found that having two two-way SMT processors on a single chip provided superior performance to a single four-way SMT processor</a:t>
            </a:r>
            <a:endParaRPr lang="en-GB" dirty="0" smtClean="0">
              <a:solidFill>
                <a:srgbClr val="002060"/>
              </a:solidFill>
            </a:endParaRPr>
          </a:p>
        </p:txBody>
      </p:sp>
      <p:sp>
        <p:nvSpPr>
          <p:cNvPr id="4" name="Text Placeholder 3"/>
          <p:cNvSpPr>
            <a:spLocks noGrp="1"/>
          </p:cNvSpPr>
          <p:nvPr>
            <p:ph type="body" idx="1"/>
          </p:nvPr>
        </p:nvSpPr>
        <p:spPr>
          <a:xfrm>
            <a:off x="497541" y="1463197"/>
            <a:ext cx="3657600" cy="322729"/>
          </a:xfrm>
        </p:spPr>
        <p:txBody>
          <a:bodyPr/>
          <a:lstStyle/>
          <a:p>
            <a:r>
              <a:rPr lang="en-US" sz="2000" dirty="0" smtClean="0"/>
              <a:t>Pentium 4</a:t>
            </a:r>
            <a:endParaRPr lang="en-US" sz="2000" dirty="0"/>
          </a:p>
        </p:txBody>
      </p:sp>
      <p:sp>
        <p:nvSpPr>
          <p:cNvPr id="5" name="Text Placeholder 4"/>
          <p:cNvSpPr>
            <a:spLocks noGrp="1"/>
          </p:cNvSpPr>
          <p:nvPr>
            <p:ph type="body" sz="quarter" idx="3"/>
          </p:nvPr>
        </p:nvSpPr>
        <p:spPr>
          <a:xfrm>
            <a:off x="4399878" y="1463197"/>
            <a:ext cx="3905922" cy="322729"/>
          </a:xfrm>
        </p:spPr>
        <p:txBody>
          <a:bodyPr/>
          <a:lstStyle/>
          <a:p>
            <a:r>
              <a:rPr lang="en-US" sz="2000" dirty="0" smtClean="0"/>
              <a:t>IBM Power5</a:t>
            </a:r>
            <a:endParaRPr lang="en-US" sz="20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dirty="0" smtClean="0">
                <a:effectLst>
                  <a:outerShdw blurRad="38100" dist="38100" dir="2700000" algn="tl">
                    <a:srgbClr val="000000">
                      <a:alpha val="43137"/>
                    </a:srgbClr>
                  </a:outerShdw>
                </a:effectLst>
              </a:rPr>
              <a:t>Exercises</a:t>
            </a:r>
            <a:endParaRPr lang="en-US" dirty="0">
              <a:effectLst>
                <a:outerShdw blurRad="38100" dist="38100" dir="2700000" algn="tl">
                  <a:srgbClr val="000000">
                    <a:alpha val="43137"/>
                  </a:srgbClr>
                </a:outerShdw>
              </a:effectLst>
            </a:endParaRPr>
          </a:p>
        </p:txBody>
      </p:sp>
      <p:sp>
        <p:nvSpPr>
          <p:cNvPr id="6" name="Content Placeholder 5"/>
          <p:cNvSpPr>
            <a:spLocks noGrp="1"/>
          </p:cNvSpPr>
          <p:nvPr>
            <p:ph sz="half" idx="17"/>
          </p:nvPr>
        </p:nvSpPr>
        <p:spPr>
          <a:xfrm>
            <a:off x="502920" y="1643050"/>
            <a:ext cx="7712418" cy="4429155"/>
          </a:xfrm>
        </p:spPr>
        <p:txBody>
          <a:bodyPr>
            <a:normAutofit fontScale="85000" lnSpcReduction="10000"/>
          </a:bodyPr>
          <a:lstStyle/>
          <a:p>
            <a:r>
              <a:rPr lang="en-US" sz="2400" dirty="0" smtClean="0">
                <a:solidFill>
                  <a:srgbClr val="002060"/>
                </a:solidFill>
              </a:rPr>
              <a:t>17.1 List and briefly define three types of computer system organization. </a:t>
            </a:r>
          </a:p>
          <a:p>
            <a:r>
              <a:rPr lang="en-US" sz="2400" dirty="0" smtClean="0">
                <a:solidFill>
                  <a:srgbClr val="002060"/>
                </a:solidFill>
              </a:rPr>
              <a:t>17.2 What are the chief characteristics of an SMP(symmetric multiprocessor)? </a:t>
            </a:r>
          </a:p>
          <a:p>
            <a:r>
              <a:rPr lang="en-US" sz="2400" dirty="0" smtClean="0">
                <a:solidFill>
                  <a:srgbClr val="002060"/>
                </a:solidFill>
              </a:rPr>
              <a:t>17.3 What are some of the potential advantages of an SMP compared with a </a:t>
            </a:r>
            <a:r>
              <a:rPr lang="en-US" sz="2400" dirty="0" smtClean="0">
                <a:solidFill>
                  <a:srgbClr val="002060"/>
                </a:solidFill>
              </a:rPr>
              <a:t>uniprocessor</a:t>
            </a:r>
            <a:r>
              <a:rPr lang="en-US" sz="2400" dirty="0" smtClean="0">
                <a:solidFill>
                  <a:srgbClr val="002060"/>
                </a:solidFill>
              </a:rPr>
              <a:t>? </a:t>
            </a:r>
          </a:p>
          <a:p>
            <a:r>
              <a:rPr lang="en-US" sz="2400" dirty="0" smtClean="0">
                <a:solidFill>
                  <a:srgbClr val="002060"/>
                </a:solidFill>
              </a:rPr>
              <a:t>17.4 What are some of the key OS design issues for an SMP? </a:t>
            </a:r>
          </a:p>
          <a:p>
            <a:r>
              <a:rPr lang="en-US" sz="2400" dirty="0" smtClean="0">
                <a:solidFill>
                  <a:srgbClr val="002060"/>
                </a:solidFill>
              </a:rPr>
              <a:t>17.5 What is the difference between software and hardware cache coherent schemes? </a:t>
            </a:r>
          </a:p>
          <a:p>
            <a:r>
              <a:rPr lang="en-US" sz="2400" dirty="0" smtClean="0">
                <a:solidFill>
                  <a:srgbClr val="002060"/>
                </a:solidFill>
              </a:rPr>
              <a:t>17.6 What is the meaning of each of the four states in the MESI protocol?</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3428999" cy="1116106"/>
          </a:xfrm>
        </p:spPr>
        <p:txBody>
          <a:bodyPr>
            <a:normAutofit/>
          </a:bodyPr>
          <a:lstStyle/>
          <a:p>
            <a:r>
              <a:rPr lang="en-US" sz="4400" dirty="0" smtClean="0"/>
              <a:t>Summary</a:t>
            </a:r>
            <a:endParaRPr lang="en-US" sz="4400" dirty="0"/>
          </a:p>
        </p:txBody>
      </p:sp>
      <p:sp>
        <p:nvSpPr>
          <p:cNvPr id="30" name="Content Placeholder 29"/>
          <p:cNvSpPr>
            <a:spLocks noGrp="1"/>
          </p:cNvSpPr>
          <p:nvPr>
            <p:ph sz="half" idx="2"/>
          </p:nvPr>
        </p:nvSpPr>
        <p:spPr>
          <a:xfrm>
            <a:off x="457200" y="2428868"/>
            <a:ext cx="3657600" cy="3929090"/>
          </a:xfrm>
        </p:spPr>
        <p:txBody>
          <a:bodyPr>
            <a:normAutofit/>
          </a:bodyPr>
          <a:lstStyle/>
          <a:p>
            <a:pPr marL="228600" lvl="1">
              <a:lnSpc>
                <a:spcPct val="80000"/>
              </a:lnSpc>
              <a:spcBef>
                <a:spcPts val="1800"/>
              </a:spcBef>
              <a:buClr>
                <a:schemeClr val="accent1"/>
              </a:buClr>
            </a:pPr>
            <a:r>
              <a:rPr lang="en-US" sz="2000" dirty="0" smtClean="0">
                <a:solidFill>
                  <a:srgbClr val="002060"/>
                </a:solidFill>
              </a:rPr>
              <a:t>Multiple processor organizations</a:t>
            </a:r>
          </a:p>
          <a:p>
            <a:pPr lvl="1">
              <a:lnSpc>
                <a:spcPct val="90000"/>
              </a:lnSpc>
            </a:pPr>
            <a:r>
              <a:rPr lang="en-US" dirty="0" smtClean="0">
                <a:solidFill>
                  <a:srgbClr val="002060"/>
                </a:solidFill>
              </a:rPr>
              <a:t>Types of parallel processor systems</a:t>
            </a:r>
          </a:p>
          <a:p>
            <a:pPr lvl="1">
              <a:lnSpc>
                <a:spcPct val="90000"/>
              </a:lnSpc>
            </a:pPr>
            <a:r>
              <a:rPr lang="en-US" dirty="0" smtClean="0">
                <a:solidFill>
                  <a:srgbClr val="002060"/>
                </a:solidFill>
              </a:rPr>
              <a:t>Parallel organizations</a:t>
            </a:r>
          </a:p>
          <a:p>
            <a:pPr marL="228600" lvl="1">
              <a:lnSpc>
                <a:spcPct val="90000"/>
              </a:lnSpc>
              <a:spcBef>
                <a:spcPts val="1800"/>
              </a:spcBef>
              <a:buClr>
                <a:schemeClr val="accent1"/>
              </a:buClr>
            </a:pPr>
            <a:r>
              <a:rPr lang="en-US" sz="2000" dirty="0" smtClean="0">
                <a:solidFill>
                  <a:srgbClr val="002060"/>
                </a:solidFill>
              </a:rPr>
              <a:t>Symmetric multiprocessors</a:t>
            </a:r>
          </a:p>
          <a:p>
            <a:pPr lvl="1">
              <a:lnSpc>
                <a:spcPct val="90000"/>
              </a:lnSpc>
            </a:pPr>
            <a:r>
              <a:rPr lang="en-US" dirty="0" smtClean="0">
                <a:solidFill>
                  <a:srgbClr val="002060"/>
                </a:solidFill>
              </a:rPr>
              <a:t>Organization</a:t>
            </a:r>
          </a:p>
          <a:p>
            <a:pPr lvl="1">
              <a:lnSpc>
                <a:spcPct val="90000"/>
              </a:lnSpc>
            </a:pPr>
            <a:r>
              <a:rPr lang="en-US" dirty="0" smtClean="0">
                <a:solidFill>
                  <a:srgbClr val="002060"/>
                </a:solidFill>
              </a:rPr>
              <a:t>Multiprocessor operating system design considerations</a:t>
            </a:r>
          </a:p>
        </p:txBody>
      </p:sp>
      <p:sp>
        <p:nvSpPr>
          <p:cNvPr id="32" name="Content Placeholder 31"/>
          <p:cNvSpPr>
            <a:spLocks noGrp="1"/>
          </p:cNvSpPr>
          <p:nvPr>
            <p:ph sz="quarter" idx="4"/>
          </p:nvPr>
        </p:nvSpPr>
        <p:spPr>
          <a:xfrm>
            <a:off x="4495800" y="2428868"/>
            <a:ext cx="3810000" cy="4429132"/>
          </a:xfrm>
        </p:spPr>
        <p:txBody>
          <a:bodyPr>
            <a:normAutofit/>
          </a:bodyPr>
          <a:lstStyle/>
          <a:p>
            <a:pPr marL="228600" lvl="1">
              <a:spcBef>
                <a:spcPts val="1800"/>
              </a:spcBef>
              <a:buClr>
                <a:schemeClr val="accent1"/>
              </a:buClr>
            </a:pPr>
            <a:r>
              <a:rPr lang="en-US" sz="2000" dirty="0" smtClean="0">
                <a:solidFill>
                  <a:srgbClr val="002060"/>
                </a:solidFill>
              </a:rPr>
              <a:t>Cache coherence and the MESI protocol</a:t>
            </a:r>
          </a:p>
          <a:p>
            <a:pPr lvl="1">
              <a:lnSpc>
                <a:spcPct val="90000"/>
              </a:lnSpc>
            </a:pPr>
            <a:r>
              <a:rPr lang="en-US" dirty="0" smtClean="0">
                <a:solidFill>
                  <a:srgbClr val="002060"/>
                </a:solidFill>
              </a:rPr>
              <a:t>Software solutions</a:t>
            </a:r>
          </a:p>
          <a:p>
            <a:pPr lvl="1">
              <a:lnSpc>
                <a:spcPct val="90000"/>
              </a:lnSpc>
            </a:pPr>
            <a:r>
              <a:rPr lang="en-US" dirty="0" smtClean="0">
                <a:solidFill>
                  <a:srgbClr val="002060"/>
                </a:solidFill>
              </a:rPr>
              <a:t>Hardware solutions</a:t>
            </a:r>
          </a:p>
          <a:p>
            <a:pPr lvl="1">
              <a:lnSpc>
                <a:spcPct val="90000"/>
              </a:lnSpc>
            </a:pPr>
            <a:r>
              <a:rPr lang="en-US" dirty="0" smtClean="0">
                <a:solidFill>
                  <a:srgbClr val="002060"/>
                </a:solidFill>
              </a:rPr>
              <a:t>The MESI protocol</a:t>
            </a:r>
          </a:p>
          <a:p>
            <a:pPr marL="228600" lvl="1">
              <a:spcBef>
                <a:spcPts val="1800"/>
              </a:spcBef>
              <a:buClr>
                <a:schemeClr val="accent1"/>
              </a:buClr>
            </a:pPr>
            <a:r>
              <a:rPr lang="en-US" dirty="0" smtClean="0">
                <a:solidFill>
                  <a:srgbClr val="002060"/>
                </a:solidFill>
              </a:rPr>
              <a:t>Multithreading and chip multiprocessors</a:t>
            </a:r>
          </a:p>
          <a:p>
            <a:pPr lvl="1"/>
            <a:r>
              <a:rPr lang="en-US" sz="1700" dirty="0" smtClean="0">
                <a:solidFill>
                  <a:srgbClr val="002060"/>
                </a:solidFill>
              </a:rPr>
              <a:t>Implicit and explicit multithreading</a:t>
            </a:r>
          </a:p>
          <a:p>
            <a:pPr lvl="1"/>
            <a:r>
              <a:rPr lang="en-US" sz="1700" dirty="0" smtClean="0">
                <a:solidFill>
                  <a:srgbClr val="002060"/>
                </a:solidFill>
              </a:rPr>
              <a:t>Approaches to explicit multithreading</a:t>
            </a:r>
          </a:p>
          <a:p>
            <a:pPr lvl="1"/>
            <a:r>
              <a:rPr lang="en-US" sz="1700" dirty="0" smtClean="0">
                <a:solidFill>
                  <a:srgbClr val="002060"/>
                </a:solidFill>
              </a:rPr>
              <a:t>Example systems</a:t>
            </a:r>
          </a:p>
        </p:txBody>
      </p:sp>
      <p:sp>
        <p:nvSpPr>
          <p:cNvPr id="44035" name="Rectangle 3"/>
          <p:cNvSpPr>
            <a:spLocks noGrp="1" noChangeArrowheads="1"/>
          </p:cNvSpPr>
          <p:nvPr>
            <p:ph type="body" idx="1"/>
          </p:nvPr>
        </p:nvSpPr>
        <p:spPr>
          <a:xfrm>
            <a:off x="533400" y="1219201"/>
            <a:ext cx="3657600" cy="709602"/>
          </a:xfrm>
        </p:spPr>
        <p:txBody>
          <a:bodyPr>
            <a:normAutofit lnSpcReduction="10000"/>
          </a:bodyPr>
          <a:lstStyle/>
          <a:p>
            <a:endParaRPr lang="en-US" sz="800" dirty="0" smtClean="0"/>
          </a:p>
          <a:p>
            <a:endParaRPr lang="en-US" sz="800" dirty="0" smtClean="0"/>
          </a:p>
          <a:p>
            <a:r>
              <a:rPr lang="en-US" sz="3200" dirty="0" smtClean="0"/>
              <a:t>Chapter 17</a:t>
            </a:r>
          </a:p>
          <a:p>
            <a:endParaRPr lang="en-US" dirty="0"/>
          </a:p>
        </p:txBody>
      </p:sp>
      <p:sp>
        <p:nvSpPr>
          <p:cNvPr id="31" name="Text Placeholder 30"/>
          <p:cNvSpPr>
            <a:spLocks noGrp="1"/>
          </p:cNvSpPr>
          <p:nvPr>
            <p:ph type="body" sz="quarter" idx="3"/>
          </p:nvPr>
        </p:nvSpPr>
        <p:spPr>
          <a:xfrm>
            <a:off x="4343400" y="228600"/>
            <a:ext cx="3657600" cy="1707776"/>
          </a:xfrm>
        </p:spPr>
        <p:txBody>
          <a:bodyPr/>
          <a:lstStyle/>
          <a:p>
            <a:r>
              <a:rPr lang="en-US" sz="2800" dirty="0" smtClean="0">
                <a:solidFill>
                  <a:schemeClr val="tx2"/>
                </a:solidFill>
                <a:latin typeface="+mj-lt"/>
                <a:ea typeface="+mj-ea"/>
                <a:cs typeface="+mj-cs"/>
              </a:rPr>
              <a:t>Parallel</a:t>
            </a:r>
          </a:p>
          <a:p>
            <a:r>
              <a:rPr lang="en-US" sz="2800" dirty="0" smtClean="0">
                <a:solidFill>
                  <a:schemeClr val="tx2"/>
                </a:solidFill>
                <a:latin typeface="+mj-lt"/>
                <a:ea typeface="+mj-ea"/>
                <a:cs typeface="+mj-cs"/>
              </a:rPr>
              <a:t>Processing</a:t>
            </a:r>
            <a:endParaRPr lang="en-US" sz="2800" dirty="0">
              <a:solidFill>
                <a:schemeClr val="tx2"/>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498474" y="484094"/>
            <a:ext cx="7859740" cy="658890"/>
          </a:xfrm>
        </p:spPr>
        <p:txBody>
          <a:bodyPr/>
          <a:lstStyle/>
          <a:p>
            <a:r>
              <a:rPr lang="en-US" b="1" dirty="0" smtClean="0">
                <a:effectLst>
                  <a:outerShdw blurRad="38100" dist="38100" dir="2700000" algn="tl">
                    <a:srgbClr val="000000">
                      <a:alpha val="43137"/>
                    </a:srgbClr>
                  </a:outerShdw>
                </a:effectLst>
              </a:rPr>
              <a:t>17.1- Multiple </a:t>
            </a:r>
            <a:r>
              <a:rPr lang="en-US" b="1" dirty="0">
                <a:effectLst>
                  <a:outerShdw blurRad="38100" dist="38100" dir="2700000" algn="tl">
                    <a:srgbClr val="000000">
                      <a:alpha val="43137"/>
                    </a:srgbClr>
                  </a:outerShdw>
                </a:effectLst>
              </a:rPr>
              <a:t>Processor Organization</a:t>
            </a:r>
          </a:p>
        </p:txBody>
      </p:sp>
      <p:sp>
        <p:nvSpPr>
          <p:cNvPr id="6" name="Content Placeholder 5"/>
          <p:cNvSpPr>
            <a:spLocks noGrp="1"/>
          </p:cNvSpPr>
          <p:nvPr>
            <p:ph sz="half" idx="17"/>
          </p:nvPr>
        </p:nvSpPr>
        <p:spPr>
          <a:solidFill>
            <a:schemeClr val="accent6">
              <a:lumMod val="20000"/>
              <a:lumOff val="80000"/>
            </a:schemeClr>
          </a:solidFill>
        </p:spPr>
        <p:txBody>
          <a:bodyPr>
            <a:normAutofit fontScale="92500" lnSpcReduction="10000"/>
          </a:bodyPr>
          <a:lstStyle/>
          <a:p>
            <a:r>
              <a:rPr lang="en-US" dirty="0" smtClean="0">
                <a:solidFill>
                  <a:srgbClr val="002060"/>
                </a:solidFill>
              </a:rPr>
              <a:t>Single instruction, single data </a:t>
            </a:r>
            <a:r>
              <a:rPr lang="en-US" b="1" dirty="0" smtClean="0">
                <a:solidFill>
                  <a:srgbClr val="002060"/>
                </a:solidFill>
              </a:rPr>
              <a:t>(SISD) </a:t>
            </a:r>
            <a:r>
              <a:rPr lang="en-US" dirty="0" smtClean="0">
                <a:solidFill>
                  <a:srgbClr val="002060"/>
                </a:solidFill>
              </a:rPr>
              <a:t>stream</a:t>
            </a:r>
          </a:p>
          <a:p>
            <a:pPr lvl="1"/>
            <a:r>
              <a:rPr lang="en-US" sz="1622" b="1" dirty="0" smtClean="0">
                <a:solidFill>
                  <a:srgbClr val="002060"/>
                </a:solidFill>
              </a:rPr>
              <a:t>Single processor </a:t>
            </a:r>
            <a:r>
              <a:rPr lang="en-US" sz="1622" dirty="0" smtClean="0">
                <a:solidFill>
                  <a:srgbClr val="002060"/>
                </a:solidFill>
              </a:rPr>
              <a:t>executes a single instruction stream to operate on data stored in a single memory</a:t>
            </a:r>
          </a:p>
          <a:p>
            <a:pPr lvl="1"/>
            <a:r>
              <a:rPr lang="en-US" sz="1622" dirty="0" smtClean="0">
                <a:solidFill>
                  <a:srgbClr val="002060"/>
                </a:solidFill>
              </a:rPr>
              <a:t>Uniprocessors fall into this category</a:t>
            </a:r>
          </a:p>
          <a:p>
            <a:pPr lvl="1"/>
            <a:endParaRPr lang="en-US" dirty="0">
              <a:solidFill>
                <a:srgbClr val="002060"/>
              </a:solidFill>
            </a:endParaRPr>
          </a:p>
        </p:txBody>
      </p:sp>
      <p:sp>
        <p:nvSpPr>
          <p:cNvPr id="7" name="Content Placeholder 6"/>
          <p:cNvSpPr>
            <a:spLocks noGrp="1"/>
          </p:cNvSpPr>
          <p:nvPr>
            <p:ph sz="half" idx="18"/>
          </p:nvPr>
        </p:nvSpPr>
        <p:spPr>
          <a:xfrm>
            <a:off x="502920" y="4164964"/>
            <a:ext cx="3657413" cy="2159635"/>
          </a:xfrm>
          <a:solidFill>
            <a:schemeClr val="accent6">
              <a:lumMod val="40000"/>
              <a:lumOff val="60000"/>
            </a:schemeClr>
          </a:solidFill>
        </p:spPr>
        <p:txBody>
          <a:bodyPr>
            <a:normAutofit fontScale="92500" lnSpcReduction="10000"/>
          </a:bodyPr>
          <a:lstStyle/>
          <a:p>
            <a:r>
              <a:rPr lang="en-US" dirty="0" smtClean="0">
                <a:solidFill>
                  <a:srgbClr val="002060"/>
                </a:solidFill>
              </a:rPr>
              <a:t>Single instruction, multiple data </a:t>
            </a:r>
            <a:r>
              <a:rPr lang="en-US" b="1" dirty="0" smtClean="0">
                <a:solidFill>
                  <a:srgbClr val="002060"/>
                </a:solidFill>
              </a:rPr>
              <a:t>(SIMD)</a:t>
            </a:r>
            <a:r>
              <a:rPr lang="en-US" dirty="0" smtClean="0">
                <a:solidFill>
                  <a:srgbClr val="002060"/>
                </a:solidFill>
              </a:rPr>
              <a:t> stream</a:t>
            </a:r>
          </a:p>
          <a:p>
            <a:pPr lvl="1"/>
            <a:r>
              <a:rPr lang="en-US" sz="1622" b="1" dirty="0" smtClean="0">
                <a:solidFill>
                  <a:srgbClr val="002060"/>
                </a:solidFill>
              </a:rPr>
              <a:t>A single machine </a:t>
            </a:r>
            <a:r>
              <a:rPr lang="en-US" sz="1622" dirty="0" smtClean="0">
                <a:solidFill>
                  <a:srgbClr val="002060"/>
                </a:solidFill>
              </a:rPr>
              <a:t>instruction controls the simultaneous execution of a number of processing elements on a lockstep basis</a:t>
            </a:r>
          </a:p>
          <a:p>
            <a:pPr lvl="1"/>
            <a:r>
              <a:rPr lang="en-US" sz="1622" dirty="0" smtClean="0">
                <a:solidFill>
                  <a:srgbClr val="002060"/>
                </a:solidFill>
              </a:rPr>
              <a:t>Vector and array processors fall into this category</a:t>
            </a:r>
            <a:endParaRPr lang="en-US" sz="1622" dirty="0">
              <a:solidFill>
                <a:srgbClr val="002060"/>
              </a:solidFill>
            </a:endParaRPr>
          </a:p>
        </p:txBody>
      </p:sp>
      <p:sp>
        <p:nvSpPr>
          <p:cNvPr id="4" name="Content Placeholder 3"/>
          <p:cNvSpPr>
            <a:spLocks noGrp="1"/>
          </p:cNvSpPr>
          <p:nvPr>
            <p:ph sz="half" idx="1"/>
          </p:nvPr>
        </p:nvSpPr>
        <p:spPr>
          <a:xfrm>
            <a:off x="4410075" y="1985962"/>
            <a:ext cx="3657600" cy="2052637"/>
          </a:xfrm>
          <a:solidFill>
            <a:schemeClr val="accent6">
              <a:lumMod val="40000"/>
              <a:lumOff val="60000"/>
            </a:schemeClr>
          </a:solidFill>
        </p:spPr>
        <p:txBody>
          <a:bodyPr>
            <a:normAutofit fontScale="85000" lnSpcReduction="10000"/>
          </a:bodyPr>
          <a:lstStyle/>
          <a:p>
            <a:r>
              <a:rPr lang="en-US" sz="2000" dirty="0" smtClean="0">
                <a:solidFill>
                  <a:srgbClr val="002060"/>
                </a:solidFill>
              </a:rPr>
              <a:t>Multiple instruction, single data </a:t>
            </a:r>
            <a:r>
              <a:rPr lang="en-US" sz="2000" b="1" dirty="0" smtClean="0">
                <a:solidFill>
                  <a:srgbClr val="002060"/>
                </a:solidFill>
              </a:rPr>
              <a:t>(MISD) </a:t>
            </a:r>
            <a:r>
              <a:rPr lang="en-US" sz="2000" dirty="0" smtClean="0">
                <a:solidFill>
                  <a:srgbClr val="002060"/>
                </a:solidFill>
              </a:rPr>
              <a:t>stream</a:t>
            </a:r>
          </a:p>
          <a:p>
            <a:pPr lvl="1"/>
            <a:r>
              <a:rPr lang="en-US" dirty="0" smtClean="0">
                <a:solidFill>
                  <a:srgbClr val="002060"/>
                </a:solidFill>
              </a:rPr>
              <a:t>A sequence of data is transmitted to a </a:t>
            </a:r>
            <a:r>
              <a:rPr lang="en-US" b="1" dirty="0" smtClean="0">
                <a:solidFill>
                  <a:srgbClr val="002060"/>
                </a:solidFill>
              </a:rPr>
              <a:t>set of processors</a:t>
            </a:r>
            <a:r>
              <a:rPr lang="en-US" dirty="0" smtClean="0">
                <a:solidFill>
                  <a:srgbClr val="002060"/>
                </a:solidFill>
              </a:rPr>
              <a:t>, each of which executes a different instruction sequence</a:t>
            </a:r>
          </a:p>
          <a:p>
            <a:pPr lvl="1"/>
            <a:r>
              <a:rPr lang="en-US" dirty="0" smtClean="0">
                <a:solidFill>
                  <a:srgbClr val="002060"/>
                </a:solidFill>
              </a:rPr>
              <a:t>Not commercially implemented</a:t>
            </a:r>
            <a:endParaRPr lang="en-US" dirty="0">
              <a:solidFill>
                <a:srgbClr val="002060"/>
              </a:solidFill>
            </a:endParaRPr>
          </a:p>
        </p:txBody>
      </p:sp>
      <p:sp>
        <p:nvSpPr>
          <p:cNvPr id="5" name="Content Placeholder 4"/>
          <p:cNvSpPr>
            <a:spLocks noGrp="1"/>
          </p:cNvSpPr>
          <p:nvPr>
            <p:ph sz="half" idx="16"/>
          </p:nvPr>
        </p:nvSpPr>
        <p:spPr>
          <a:solidFill>
            <a:schemeClr val="accent6">
              <a:lumMod val="60000"/>
              <a:lumOff val="40000"/>
            </a:schemeClr>
          </a:solidFill>
        </p:spPr>
        <p:txBody>
          <a:bodyPr>
            <a:normAutofit fontScale="92500" lnSpcReduction="10000"/>
          </a:bodyPr>
          <a:lstStyle/>
          <a:p>
            <a:r>
              <a:rPr lang="en-US" sz="1838" dirty="0" smtClean="0">
                <a:solidFill>
                  <a:srgbClr val="002060"/>
                </a:solidFill>
              </a:rPr>
              <a:t>Multiple instruction, multiple data </a:t>
            </a:r>
            <a:r>
              <a:rPr lang="en-US" sz="1838" b="1" dirty="0" smtClean="0">
                <a:solidFill>
                  <a:srgbClr val="002060"/>
                </a:solidFill>
              </a:rPr>
              <a:t>(MIMD) </a:t>
            </a:r>
            <a:r>
              <a:rPr lang="en-US" sz="1838" dirty="0" smtClean="0">
                <a:solidFill>
                  <a:srgbClr val="002060"/>
                </a:solidFill>
              </a:rPr>
              <a:t>stream</a:t>
            </a:r>
          </a:p>
          <a:p>
            <a:pPr lvl="1"/>
            <a:r>
              <a:rPr lang="en-US" sz="1622" dirty="0" smtClean="0">
                <a:solidFill>
                  <a:srgbClr val="002060"/>
                </a:solidFill>
              </a:rPr>
              <a:t>A </a:t>
            </a:r>
            <a:r>
              <a:rPr lang="en-US" sz="1622" b="1" dirty="0" smtClean="0">
                <a:solidFill>
                  <a:srgbClr val="002060"/>
                </a:solidFill>
              </a:rPr>
              <a:t>set of processors </a:t>
            </a:r>
            <a:r>
              <a:rPr lang="en-US" sz="1622" dirty="0" smtClean="0">
                <a:solidFill>
                  <a:srgbClr val="002060"/>
                </a:solidFill>
              </a:rPr>
              <a:t>simultaneously execute different instruction sequences on different data sets</a:t>
            </a:r>
          </a:p>
          <a:p>
            <a:pPr lvl="1"/>
            <a:r>
              <a:rPr lang="en-US" sz="1622" dirty="0" smtClean="0">
                <a:solidFill>
                  <a:srgbClr val="002060"/>
                </a:solidFill>
              </a:rPr>
              <a:t>SMPs, clusters and NUMA systems fit this category</a:t>
            </a:r>
          </a:p>
          <a:p>
            <a:pPr lvl="1"/>
            <a:endParaRPr lang="en-US" dirty="0">
              <a:solidFill>
                <a:srgbClr val="00206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833438" y="985859"/>
            <a:ext cx="7477125" cy="5514975"/>
          </a:xfrm>
          <a:prstGeom prst="rect">
            <a:avLst/>
          </a:prstGeom>
          <a:noFill/>
          <a:ln w="9525">
            <a:noFill/>
            <a:miter lim="800000"/>
            <a:headEnd/>
            <a:tailEnd/>
          </a:ln>
          <a:effectLst/>
        </p:spPr>
      </p:pic>
      <p:sp>
        <p:nvSpPr>
          <p:cNvPr id="6" name="Rectangle 2"/>
          <p:cNvSpPr txBox="1">
            <a:spLocks noChangeArrowheads="1"/>
          </p:cNvSpPr>
          <p:nvPr/>
        </p:nvSpPr>
        <p:spPr>
          <a:xfrm>
            <a:off x="357158" y="214290"/>
            <a:ext cx="7859740" cy="65889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j-lt"/>
                <a:ea typeface="+mj-ea"/>
                <a:cs typeface="+mj-cs"/>
              </a:rPr>
              <a:t>Parallel Organizations</a:t>
            </a:r>
            <a:endParaRPr kumimoji="0" lang="en-US" sz="2800" b="1"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Tree>
  </p:cSld>
  <p:clrMapOvr>
    <a:masterClrMapping/>
  </p:clrMapOvr>
  <p:transition spd="med">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txBox="1">
            <a:spLocks noChangeArrowheads="1"/>
          </p:cNvSpPr>
          <p:nvPr/>
        </p:nvSpPr>
        <p:spPr>
          <a:xfrm>
            <a:off x="357158" y="214290"/>
            <a:ext cx="7859740" cy="65889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j-lt"/>
                <a:ea typeface="+mj-ea"/>
                <a:cs typeface="+mj-cs"/>
              </a:rPr>
              <a:t>Parallel Organizations</a:t>
            </a:r>
            <a:endParaRPr kumimoji="0" lang="en-US" sz="2800" b="1"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pic>
        <p:nvPicPr>
          <p:cNvPr id="2050" name="Picture 2"/>
          <p:cNvPicPr>
            <a:picLocks noChangeAspect="1" noChangeArrowheads="1"/>
          </p:cNvPicPr>
          <p:nvPr/>
        </p:nvPicPr>
        <p:blipFill>
          <a:blip r:embed="rId3"/>
          <a:srcRect/>
          <a:stretch>
            <a:fillRect/>
          </a:stretch>
        </p:blipFill>
        <p:spPr bwMode="auto">
          <a:xfrm>
            <a:off x="409798" y="857232"/>
            <a:ext cx="8324406" cy="5857916"/>
          </a:xfrm>
          <a:prstGeom prst="rect">
            <a:avLst/>
          </a:prstGeom>
          <a:noFill/>
          <a:ln w="9525">
            <a:noFill/>
            <a:miter lim="800000"/>
            <a:headEnd/>
            <a:tailEnd/>
          </a:ln>
          <a:effectLst/>
        </p:spPr>
      </p:pic>
    </p:spTree>
  </p:cSld>
  <p:clrMapOvr>
    <a:masterClrMapping/>
  </p:clrMapOvr>
  <p:transition spd="med">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4"/>
          <p:cNvSpPr>
            <a:spLocks noGrp="1" noChangeArrowheads="1"/>
          </p:cNvSpPr>
          <p:nvPr>
            <p:ph type="title" idx="4294967295"/>
          </p:nvPr>
        </p:nvSpPr>
        <p:spPr>
          <a:xfrm>
            <a:off x="71406" y="228600"/>
            <a:ext cx="8272490" cy="700070"/>
          </a:xfrm>
        </p:spPr>
        <p:txBody>
          <a:bodyPr/>
          <a:lstStyle/>
          <a:p>
            <a:r>
              <a:rPr lang="en-US" dirty="0" smtClean="0">
                <a:effectLst>
                  <a:outerShdw blurRad="38100" dist="38100" dir="2700000" algn="tl">
                    <a:srgbClr val="000000">
                      <a:alpha val="43137"/>
                    </a:srgbClr>
                  </a:outerShdw>
                </a:effectLst>
              </a:rPr>
              <a:t>17.2- Symmetric Multiprocessor (SMP)</a:t>
            </a:r>
            <a:endParaRPr lang="en-US" dirty="0">
              <a:effectLst>
                <a:outerShdw blurRad="38100" dist="38100" dir="2700000" algn="tl">
                  <a:srgbClr val="000000">
                    <a:alpha val="43137"/>
                  </a:srgbClr>
                </a:outerShdw>
              </a:effectLst>
            </a:endParaRPr>
          </a:p>
        </p:txBody>
      </p:sp>
      <p:graphicFrame>
        <p:nvGraphicFramePr>
          <p:cNvPr id="7" name="Content Placeholder 6"/>
          <p:cNvGraphicFramePr>
            <a:graphicFrameLocks noGrp="1"/>
          </p:cNvGraphicFramePr>
          <p:nvPr>
            <p:ph idx="4294967295"/>
          </p:nvPr>
        </p:nvGraphicFramePr>
        <p:xfrm>
          <a:off x="457200" y="1219200"/>
          <a:ext cx="8382000"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idx="4294967295"/>
          </p:nvPr>
        </p:nvSpPr>
        <p:spPr>
          <a:xfrm>
            <a:off x="0" y="142876"/>
            <a:ext cx="8786842" cy="642918"/>
          </a:xfrm>
        </p:spPr>
        <p:txBody>
          <a:bodyPr/>
          <a:lstStyle/>
          <a:p>
            <a:r>
              <a:rPr lang="en-GB" sz="2800" b="1" dirty="0" smtClean="0">
                <a:solidFill>
                  <a:schemeClr val="accent2">
                    <a:lumMod val="75000"/>
                    <a:lumOff val="25000"/>
                  </a:schemeClr>
                </a:solidFill>
                <a:effectLst>
                  <a:outerShdw blurRad="38100" dist="38100" dir="2700000" algn="tl">
                    <a:srgbClr val="000000">
                      <a:alpha val="43137"/>
                    </a:srgbClr>
                  </a:outerShdw>
                </a:effectLst>
              </a:rPr>
              <a:t>Multiprogramming and Multiprocessing</a:t>
            </a:r>
            <a:endParaRPr lang="en-GB" sz="2800" b="1" dirty="0">
              <a:solidFill>
                <a:schemeClr val="accent2">
                  <a:lumMod val="75000"/>
                  <a:lumOff val="25000"/>
                </a:schemeClr>
              </a:solidFill>
              <a:effectLst>
                <a:outerShdw blurRad="38100" dist="38100" dir="2700000" algn="tl">
                  <a:srgbClr val="000000">
                    <a:alpha val="43137"/>
                  </a:srgbClr>
                </a:outerShdw>
              </a:effectLst>
            </a:endParaRPr>
          </a:p>
        </p:txBody>
      </p:sp>
      <p:pic>
        <p:nvPicPr>
          <p:cNvPr id="3074" name="Picture 2"/>
          <p:cNvPicPr>
            <a:picLocks noChangeAspect="1" noChangeArrowheads="1"/>
          </p:cNvPicPr>
          <p:nvPr/>
        </p:nvPicPr>
        <p:blipFill>
          <a:blip r:embed="rId3"/>
          <a:srcRect/>
          <a:stretch>
            <a:fillRect/>
          </a:stretch>
        </p:blipFill>
        <p:spPr bwMode="auto">
          <a:xfrm>
            <a:off x="652491" y="857232"/>
            <a:ext cx="7991475" cy="3848100"/>
          </a:xfrm>
          <a:prstGeom prst="rect">
            <a:avLst/>
          </a:prstGeom>
          <a:noFill/>
          <a:ln w="9525">
            <a:noFill/>
            <a:miter lim="800000"/>
            <a:headEnd/>
            <a:tailEnd/>
          </a:ln>
          <a:effectLst/>
        </p:spPr>
      </p:pic>
      <p:sp>
        <p:nvSpPr>
          <p:cNvPr id="5" name="Rectangle 4"/>
          <p:cNvSpPr/>
          <p:nvPr/>
        </p:nvSpPr>
        <p:spPr>
          <a:xfrm>
            <a:off x="285720" y="4929198"/>
            <a:ext cx="8643998" cy="1631216"/>
          </a:xfrm>
          <a:prstGeom prst="rect">
            <a:avLst/>
          </a:prstGeom>
        </p:spPr>
        <p:txBody>
          <a:bodyPr wrap="square">
            <a:spAutoFit/>
          </a:bodyPr>
          <a:lstStyle/>
          <a:p>
            <a:r>
              <a:rPr lang="en-US" sz="2000" dirty="0" smtClean="0"/>
              <a:t>The operating system of an SMP schedules processes or threads across all of the processors. SMP has a number of potential advantages over a </a:t>
            </a:r>
            <a:r>
              <a:rPr lang="en-US" sz="2000" dirty="0" smtClean="0"/>
              <a:t>uni</a:t>
            </a:r>
            <a:r>
              <a:rPr lang="en-US" sz="2000" dirty="0" smtClean="0"/>
              <a:t>-processor </a:t>
            </a:r>
            <a:r>
              <a:rPr lang="en-US" sz="2000" dirty="0" smtClean="0"/>
              <a:t>organization, including the following:  </a:t>
            </a:r>
            <a:r>
              <a:rPr lang="en-US" sz="2000" b="1" dirty="0" smtClean="0"/>
              <a:t>Performance, availability, incremental growth</a:t>
            </a:r>
            <a:r>
              <a:rPr lang="en-US" sz="2000" dirty="0" smtClean="0"/>
              <a:t> (user can add processors)</a:t>
            </a:r>
            <a:r>
              <a:rPr lang="en-US" sz="2000" b="1" dirty="0" smtClean="0"/>
              <a:t>, scaling </a:t>
            </a:r>
            <a:r>
              <a:rPr lang="en-US" sz="2000" dirty="0" smtClean="0"/>
              <a:t>(Vendors can offer a range of products with different configures)</a:t>
            </a:r>
            <a:endParaRPr lang="en-US" sz="2000" dirty="0"/>
          </a:p>
        </p:txBody>
      </p:sp>
    </p:spTree>
  </p:cSld>
  <p:clrMapOvr>
    <a:masterClrMapping/>
  </p:clrMapOvr>
  <p:transition spd="med">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357158" y="142876"/>
            <a:ext cx="8429684" cy="642918"/>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GB" sz="2800" b="1" i="0" u="none" strike="noStrike" kern="1200" cap="none" spc="0" normalizeH="0" baseline="0" noProof="0" dirty="0" smtClean="0">
                <a:ln>
                  <a:noFill/>
                </a:ln>
                <a:solidFill>
                  <a:schemeClr val="accent2">
                    <a:lumMod val="90000"/>
                    <a:lumOff val="10000"/>
                  </a:schemeClr>
                </a:solidFill>
                <a:effectLst>
                  <a:outerShdw blurRad="38100" dist="38100" dir="2700000" algn="tl">
                    <a:srgbClr val="000000">
                      <a:alpha val="43137"/>
                    </a:srgbClr>
                  </a:outerShdw>
                </a:effectLst>
                <a:uLnTx/>
                <a:uFillTx/>
                <a:latin typeface="+mj-lt"/>
                <a:ea typeface="+mj-ea"/>
                <a:cs typeface="+mj-cs"/>
              </a:rPr>
              <a:t>Organization: Tightly Coupled</a:t>
            </a:r>
            <a:endParaRPr kumimoji="0" lang="en-GB" sz="2800" b="1" i="0" u="none" strike="noStrike" kern="1200" cap="none" spc="0" normalizeH="0" baseline="0" noProof="0" dirty="0">
              <a:ln>
                <a:noFill/>
              </a:ln>
              <a:solidFill>
                <a:schemeClr val="accent2">
                  <a:lumMod val="90000"/>
                  <a:lumOff val="10000"/>
                </a:schemeClr>
              </a:solidFill>
              <a:effectLst>
                <a:outerShdw blurRad="38100" dist="38100" dir="2700000" algn="tl">
                  <a:srgbClr val="000000">
                    <a:alpha val="43137"/>
                  </a:srgbClr>
                </a:outerShdw>
              </a:effectLst>
              <a:uLnTx/>
              <a:uFillTx/>
              <a:latin typeface="+mj-lt"/>
              <a:ea typeface="+mj-ea"/>
              <a:cs typeface="+mj-cs"/>
            </a:endParaRPr>
          </a:p>
        </p:txBody>
      </p:sp>
      <p:pic>
        <p:nvPicPr>
          <p:cNvPr id="4098" name="Picture 2"/>
          <p:cNvPicPr>
            <a:picLocks noChangeAspect="1" noChangeArrowheads="1"/>
          </p:cNvPicPr>
          <p:nvPr/>
        </p:nvPicPr>
        <p:blipFill>
          <a:blip r:embed="rId3"/>
          <a:srcRect/>
          <a:stretch>
            <a:fillRect/>
          </a:stretch>
        </p:blipFill>
        <p:spPr bwMode="auto">
          <a:xfrm>
            <a:off x="285720" y="1000108"/>
            <a:ext cx="4943475" cy="4857750"/>
          </a:xfrm>
          <a:prstGeom prst="rect">
            <a:avLst/>
          </a:prstGeom>
          <a:noFill/>
          <a:ln w="9525">
            <a:noFill/>
            <a:miter lim="800000"/>
            <a:headEnd/>
            <a:tailEnd/>
          </a:ln>
          <a:effectLst/>
        </p:spPr>
      </p:pic>
      <p:sp>
        <p:nvSpPr>
          <p:cNvPr id="5" name="Rectangle 4"/>
          <p:cNvSpPr/>
          <p:nvPr/>
        </p:nvSpPr>
        <p:spPr>
          <a:xfrm>
            <a:off x="5500694" y="857232"/>
            <a:ext cx="3143272" cy="5632311"/>
          </a:xfrm>
          <a:prstGeom prst="rect">
            <a:avLst/>
          </a:prstGeom>
        </p:spPr>
        <p:txBody>
          <a:bodyPr wrap="square">
            <a:spAutoFit/>
          </a:bodyPr>
          <a:lstStyle/>
          <a:p>
            <a:pPr>
              <a:buFont typeface="Arial" pitchFamily="34" charset="0"/>
              <a:buChar char="•"/>
            </a:pPr>
            <a:r>
              <a:rPr lang="en-US" sz="1800" dirty="0" smtClean="0">
                <a:solidFill>
                  <a:srgbClr val="002060"/>
                </a:solidFill>
              </a:rPr>
              <a:t>Each processor is self-contained (CU, registers, one or more caches). </a:t>
            </a:r>
          </a:p>
          <a:p>
            <a:pPr>
              <a:buFont typeface="Arial" pitchFamily="34" charset="0"/>
              <a:buChar char="•"/>
            </a:pPr>
            <a:r>
              <a:rPr lang="en-US" sz="1800" dirty="0" smtClean="0">
                <a:solidFill>
                  <a:srgbClr val="002060"/>
                </a:solidFill>
              </a:rPr>
              <a:t>Shared main memory and I/O devices through some form of interconnection mechanism. </a:t>
            </a:r>
          </a:p>
          <a:p>
            <a:pPr>
              <a:buFont typeface="Arial" pitchFamily="34" charset="0"/>
              <a:buChar char="•"/>
            </a:pPr>
            <a:r>
              <a:rPr lang="en-US" sz="1800" dirty="0" smtClean="0">
                <a:solidFill>
                  <a:srgbClr val="002060"/>
                </a:solidFill>
              </a:rPr>
              <a:t>Processors can communicate with each other through memory.</a:t>
            </a:r>
          </a:p>
          <a:p>
            <a:pPr>
              <a:buFont typeface="Arial" pitchFamily="34" charset="0"/>
              <a:buChar char="•"/>
            </a:pPr>
            <a:r>
              <a:rPr lang="en-US" sz="1800" dirty="0" smtClean="0">
                <a:solidFill>
                  <a:srgbClr val="002060"/>
                </a:solidFill>
              </a:rPr>
              <a:t>A processor can exchange signals directly to each other. </a:t>
            </a:r>
          </a:p>
          <a:p>
            <a:pPr>
              <a:buFont typeface="Arial" pitchFamily="34" charset="0"/>
              <a:buChar char="•"/>
            </a:pPr>
            <a:r>
              <a:rPr lang="en-US" sz="1800" dirty="0" smtClean="0">
                <a:solidFill>
                  <a:srgbClr val="002060"/>
                </a:solidFill>
              </a:rPr>
              <a:t>The memory is often organized so that multiple simultaneous accesses to separate blocks of memory are possible. </a:t>
            </a:r>
          </a:p>
          <a:p>
            <a:pPr>
              <a:buFont typeface="Arial" pitchFamily="34" charset="0"/>
              <a:buChar char="•"/>
            </a:pPr>
            <a:r>
              <a:rPr lang="en-US" sz="1800" dirty="0" smtClean="0">
                <a:solidFill>
                  <a:srgbClr val="002060"/>
                </a:solidFill>
              </a:rPr>
              <a:t>In some configurations, each processor may also have its own private main memory and I/O channels in addition to the shared resources.</a:t>
            </a:r>
            <a:endParaRPr lang="en-US" sz="1800" dirty="0">
              <a:solidFill>
                <a:srgbClr val="002060"/>
              </a:solidFill>
            </a:endParaRPr>
          </a:p>
        </p:txBody>
      </p:sp>
    </p:spTree>
  </p:cSld>
  <p:clrMapOvr>
    <a:masterClrMapping/>
  </p:clrMapOvr>
  <p:transition spd="med">
    <p:zoom/>
  </p:transition>
  <p:timing>
    <p:tnLst>
      <p:par>
        <p:cT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5261</TotalTime>
  <Words>7955</Words>
  <Application>Microsoft Macintosh PowerPoint</Application>
  <PresentationFormat>On-screen Show (4:3)</PresentationFormat>
  <Paragraphs>467</Paragraphs>
  <Slides>32</Slides>
  <Notes>32</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Advantage</vt:lpstr>
      <vt:lpstr>William Stallings, Computer Organization and Architecture, 9th Edition</vt:lpstr>
      <vt:lpstr>Objectives</vt:lpstr>
      <vt:lpstr>Contents</vt:lpstr>
      <vt:lpstr>17.1- Multiple Processor Organization</vt:lpstr>
      <vt:lpstr>Slide 5</vt:lpstr>
      <vt:lpstr>Slide 6</vt:lpstr>
      <vt:lpstr>17.2- Symmetric Multiprocessor (SMP)</vt:lpstr>
      <vt:lpstr>Multiprogramming and Multiprocessing</vt:lpstr>
      <vt:lpstr>Slide 9</vt:lpstr>
      <vt:lpstr>Organization: Symmetric Multiprocessor</vt:lpstr>
      <vt:lpstr>Slide 11</vt:lpstr>
      <vt:lpstr>Slide 12</vt:lpstr>
      <vt:lpstr>Multiprocessor Operating System Design Considerations</vt:lpstr>
      <vt:lpstr>Multiprocessor Operating System Design Considerations…</vt:lpstr>
      <vt:lpstr>17.3- Cache Coherence and the MESI Protocol</vt:lpstr>
      <vt:lpstr>Cache Coherence…</vt:lpstr>
      <vt:lpstr>Cache Coherence…</vt:lpstr>
      <vt:lpstr>Directory Protocols</vt:lpstr>
      <vt:lpstr>Snoopy Protocols</vt:lpstr>
      <vt:lpstr>Write Invalidate</vt:lpstr>
      <vt:lpstr>Write Update</vt:lpstr>
      <vt:lpstr>MESI Protocol</vt:lpstr>
      <vt:lpstr>Table 17.1 MESI Cache Line States</vt:lpstr>
      <vt:lpstr>MESI State Transition Diagram</vt:lpstr>
      <vt:lpstr>17.4- Multithreading and Chip Multiprocessors</vt:lpstr>
      <vt:lpstr>Definitions of Threads and Processes</vt:lpstr>
      <vt:lpstr>Implicit and Explicit Multithreading</vt:lpstr>
      <vt:lpstr>Approaches to Explicit Multithreading</vt:lpstr>
      <vt:lpstr>Approaches to Executing Multiple Threads</vt:lpstr>
      <vt:lpstr>Example Systems</vt:lpstr>
      <vt:lpstr>Exercises</vt:lpstr>
      <vt:lpstr>Summary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17 Parallel Processing</dc:title>
  <dc:creator>Adrian J Pullin</dc:creator>
  <cp:lastModifiedBy>USER</cp:lastModifiedBy>
  <cp:revision>175</cp:revision>
  <cp:lastPrinted>2012-07-23T16:43:49Z</cp:lastPrinted>
  <dcterms:created xsi:type="dcterms:W3CDTF">2012-07-25T05:30:39Z</dcterms:created>
  <dcterms:modified xsi:type="dcterms:W3CDTF">2015-04-16T03:21:32Z</dcterms:modified>
</cp:coreProperties>
</file>