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  <p:sldMasterId id="2147483674" r:id="rId2"/>
    <p:sldMasterId id="2147483739" r:id="rId3"/>
  </p:sldMasterIdLst>
  <p:notesMasterIdLst>
    <p:notesMasterId r:id="rId14"/>
  </p:notesMasterIdLst>
  <p:sldIdLst>
    <p:sldId id="257" r:id="rId4"/>
    <p:sldId id="277" r:id="rId5"/>
    <p:sldId id="265" r:id="rId6"/>
    <p:sldId id="307" r:id="rId7"/>
    <p:sldId id="306" r:id="rId8"/>
    <p:sldId id="318" r:id="rId9"/>
    <p:sldId id="321" r:id="rId10"/>
    <p:sldId id="319" r:id="rId11"/>
    <p:sldId id="317" r:id="rId12"/>
    <p:sldId id="264" r:id="rId13"/>
  </p:sldIdLst>
  <p:sldSz cx="12192000" cy="6858000"/>
  <p:notesSz cx="7559675" cy="10691813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C02034"/>
    <a:srgbClr val="640000"/>
    <a:srgbClr val="494949"/>
    <a:srgbClr val="13538A"/>
    <a:srgbClr val="2C92D5"/>
    <a:srgbClr val="37C9EF"/>
    <a:srgbClr val="3EDAD8"/>
    <a:srgbClr val="86E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89335A-75E7-427F-A984-38ABD7844D0E}" v="2212" dt="2023-10-21T14:24:31.4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2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3047F-2959-4C5B-BBC8-C209AAA43070}" type="datetimeFigureOut">
              <a:rPr lang="vi-VN" smtClean="0"/>
              <a:t>10/06/2024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CBE6E-267C-4AFA-885A-BD7997632E3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777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338760" y="1058760"/>
            <a:ext cx="11514240" cy="4908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1:……………………………………..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9" name="CustomShape 3"/>
          <p:cNvSpPr/>
          <p:nvPr/>
        </p:nvSpPr>
        <p:spPr>
          <a:xfrm>
            <a:off x="6962400" y="3269880"/>
            <a:ext cx="432900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vi-VN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BF67D43-F679-7950-54AE-CF683C5421CF}"/>
              </a:ext>
            </a:extLst>
          </p:cNvPr>
          <p:cNvSpPr txBox="1"/>
          <p:nvPr/>
        </p:nvSpPr>
        <p:spPr>
          <a:xfrm>
            <a:off x="537329" y="2006582"/>
            <a:ext cx="8951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Virus Information Application </a:t>
            </a:r>
            <a:endParaRPr lang="vi-VN" sz="4800" b="1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8F8BBCF-67BA-12B8-E0B4-AB7A1DFC3104}"/>
              </a:ext>
            </a:extLst>
          </p:cNvPr>
          <p:cNvSpPr txBox="1"/>
          <p:nvPr/>
        </p:nvSpPr>
        <p:spPr>
          <a:xfrm>
            <a:off x="4133461" y="3110860"/>
            <a:ext cx="128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10:</a:t>
            </a:r>
            <a:endParaRPr lang="vi-VN" dirty="0"/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96E5DF5E-164D-D680-30B7-EAB834144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094059"/>
              </p:ext>
            </p:extLst>
          </p:nvPr>
        </p:nvGraphicFramePr>
        <p:xfrm>
          <a:off x="5577840" y="3135962"/>
          <a:ext cx="3492241" cy="1647825"/>
        </p:xfrm>
        <a:graphic>
          <a:graphicData uri="http://schemas.openxmlformats.org/drawingml/2006/table">
            <a:tbl>
              <a:tblPr/>
              <a:tblGrid>
                <a:gridCol w="2445828">
                  <a:extLst>
                    <a:ext uri="{9D8B030D-6E8A-4147-A177-3AD203B41FA5}">
                      <a16:colId xmlns:a16="http://schemas.microsoft.com/office/drawing/2014/main" val="381392814"/>
                    </a:ext>
                  </a:extLst>
                </a:gridCol>
                <a:gridCol w="1046413">
                  <a:extLst>
                    <a:ext uri="{9D8B030D-6E8A-4147-A177-3AD203B41FA5}">
                      <a16:colId xmlns:a16="http://schemas.microsoft.com/office/drawing/2014/main" val="233385279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effectLst/>
                          <a:latin typeface="+mn-lt"/>
                        </a:rPr>
                        <a:t>Hoàng</a:t>
                      </a:r>
                      <a:r>
                        <a:rPr lang="en-US" sz="1800" b="0" i="0" u="none" strike="noStrike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effectLst/>
                          <a:latin typeface="+mn-lt"/>
                        </a:rPr>
                        <a:t>Trung</a:t>
                      </a:r>
                      <a:r>
                        <a:rPr lang="en-US" sz="1800" b="0" i="0" u="none" strike="noStrike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effectLst/>
                          <a:latin typeface="+mn-lt"/>
                        </a:rPr>
                        <a:t>Hiếu</a:t>
                      </a:r>
                      <a:endParaRPr lang="vi-VN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800" b="0" i="0" u="none" strike="noStrike" dirty="0">
                          <a:effectLst/>
                          <a:latin typeface="+mn-lt"/>
                        </a:rPr>
                        <a:t>202</a:t>
                      </a:r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26039</a:t>
                      </a:r>
                      <a:endParaRPr lang="vi-VN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513271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effectLst/>
                          <a:latin typeface="+mn-lt"/>
                        </a:rPr>
                        <a:t>Ngô</a:t>
                      </a:r>
                      <a:r>
                        <a:rPr lang="en-US" sz="1800" b="0" i="0" u="none" strike="noStrike" baseline="0" dirty="0">
                          <a:effectLst/>
                          <a:latin typeface="+mn-lt"/>
                        </a:rPr>
                        <a:t> Minh </a:t>
                      </a:r>
                      <a:r>
                        <a:rPr lang="en-US" sz="1800" b="0" i="0" u="none" strike="noStrike" baseline="0" dirty="0" err="1">
                          <a:effectLst/>
                          <a:latin typeface="+mn-lt"/>
                        </a:rPr>
                        <a:t>Đức</a:t>
                      </a:r>
                      <a:endParaRPr lang="vi-VN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800" b="0" i="0" u="none" strike="noStrike" dirty="0">
                          <a:effectLst/>
                          <a:latin typeface="+mn-lt"/>
                        </a:rPr>
                        <a:t>202</a:t>
                      </a:r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26028</a:t>
                      </a:r>
                      <a:endParaRPr lang="vi-VN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32443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effectLst/>
                          <a:latin typeface="+mn-lt"/>
                        </a:rPr>
                        <a:t>Vũ</a:t>
                      </a:r>
                      <a:r>
                        <a:rPr lang="en-US" sz="1800" b="0" i="0" u="none" strike="noStrike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effectLst/>
                          <a:latin typeface="+mn-lt"/>
                        </a:rPr>
                        <a:t>Nguyên</a:t>
                      </a:r>
                      <a:r>
                        <a:rPr lang="en-US" sz="1800" b="0" i="0" u="none" strike="noStrike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effectLst/>
                          <a:latin typeface="+mn-lt"/>
                        </a:rPr>
                        <a:t>Hạo</a:t>
                      </a:r>
                      <a:endParaRPr lang="vi-VN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800" b="0" i="0" u="none" strike="noStrike" dirty="0">
                          <a:effectLst/>
                          <a:latin typeface="+mn-lt"/>
                        </a:rPr>
                        <a:t>202260</a:t>
                      </a:r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37</a:t>
                      </a:r>
                      <a:endParaRPr lang="vi-VN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89121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effectLst/>
                          <a:latin typeface="+mn-lt"/>
                        </a:rPr>
                        <a:t>Trần</a:t>
                      </a:r>
                      <a:r>
                        <a:rPr lang="en-US" sz="1800" b="0" i="0" u="none" strike="noStrike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effectLst/>
                          <a:latin typeface="+mn-lt"/>
                        </a:rPr>
                        <a:t>Tùng</a:t>
                      </a:r>
                      <a:r>
                        <a:rPr lang="en-US" sz="1800" b="0" i="0" u="none" strike="noStrike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effectLst/>
                          <a:latin typeface="+mn-lt"/>
                        </a:rPr>
                        <a:t>Dương</a:t>
                      </a:r>
                      <a:endParaRPr lang="vi-VN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800" b="0" i="0" u="none" strike="noStrike" dirty="0">
                          <a:effectLst/>
                          <a:latin typeface="+mn-lt"/>
                        </a:rPr>
                        <a:t>202</a:t>
                      </a:r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26033</a:t>
                      </a:r>
                      <a:endParaRPr lang="vi-VN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94586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endParaRPr lang="vi-VN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vi-VN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726680"/>
                  </a:ext>
                </a:extLst>
              </a:tr>
            </a:tbl>
          </a:graphicData>
        </a:graphic>
      </p:graphicFrame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35C090A-591D-E370-BB0E-CECE679635AF}"/>
              </a:ext>
            </a:extLst>
          </p:cNvPr>
          <p:cNvSpPr txBox="1"/>
          <p:nvPr/>
        </p:nvSpPr>
        <p:spPr>
          <a:xfrm>
            <a:off x="657528" y="321420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ID: 147839</a:t>
            </a:r>
            <a:endParaRPr lang="vi-VN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E0AF13E-7740-CDF4-A896-60ED74A5F0C9}"/>
              </a:ext>
            </a:extLst>
          </p:cNvPr>
          <p:cNvSpPr txBox="1"/>
          <p:nvPr/>
        </p:nvSpPr>
        <p:spPr>
          <a:xfrm>
            <a:off x="653711" y="3941884"/>
            <a:ext cx="295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Supervisor: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Hùng</a:t>
            </a:r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756400" y="2824200"/>
            <a:ext cx="5136480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strike="noStrike" spc="-1">
                <a:solidFill>
                  <a:srgbClr val="C00000"/>
                </a:solidFill>
                <a:latin typeface="Lato"/>
                <a:ea typeface="Lato"/>
              </a:rPr>
              <a:t>THANK YOU !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!!Structure">
            <a:extLst>
              <a:ext uri="{FF2B5EF4-FFF2-40B4-BE49-F238E27FC236}">
                <a16:creationId xmlns:a16="http://schemas.microsoft.com/office/drawing/2014/main" id="{8B6EFB58-AAC1-F78E-5FC5-AFA7980EA28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1610" y="68870"/>
            <a:ext cx="369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Problem Description</a:t>
            </a:r>
            <a:endParaRPr lang="vi-VN" sz="2800" b="1" dirty="0">
              <a:solidFill>
                <a:schemeClr val="bg1"/>
              </a:solidFill>
            </a:endParaRPr>
          </a:p>
        </p:txBody>
      </p:sp>
      <p:sp>
        <p:nvSpPr>
          <p:cNvPr id="16" name="!!grad" hidden="1">
            <a:extLst>
              <a:ext uri="{FF2B5EF4-FFF2-40B4-BE49-F238E27FC236}">
                <a16:creationId xmlns:a16="http://schemas.microsoft.com/office/drawing/2014/main" id="{AB309215-B0EB-449E-66EB-96A1A81C1FB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34" y="829559"/>
            <a:ext cx="12198034" cy="5286532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0"/>
                </a:schemeClr>
              </a:gs>
              <a:gs pos="88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7" name="!!line">
            <a:extLst>
              <a:ext uri="{FF2B5EF4-FFF2-40B4-BE49-F238E27FC236}">
                <a16:creationId xmlns:a16="http://schemas.microsoft.com/office/drawing/2014/main" id="{0E1F9C6A-3F30-0632-9C18-A06D5BA21CA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81895" y="1200237"/>
            <a:ext cx="0" cy="45892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5E6BEF81-25A7-D1EE-FFBF-0ABED67067C5}"/>
              </a:ext>
            </a:extLst>
          </p:cNvPr>
          <p:cNvSpPr txBox="1"/>
          <p:nvPr/>
        </p:nvSpPr>
        <p:spPr>
          <a:xfrm>
            <a:off x="628844" y="2069449"/>
            <a:ext cx="42883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Our application aims to provide valuable information about some of the most common viruses for users, including their </a:t>
            </a:r>
            <a:r>
              <a:rPr lang="en-US" sz="2000" b="1" dirty="0"/>
              <a:t>basic information</a:t>
            </a:r>
            <a:r>
              <a:rPr lang="en-US" sz="2000" dirty="0"/>
              <a:t>, </a:t>
            </a:r>
            <a:r>
              <a:rPr lang="en-US" sz="2000" b="1" dirty="0"/>
              <a:t>structures</a:t>
            </a:r>
            <a:r>
              <a:rPr lang="en-US" sz="2000" dirty="0"/>
              <a:t> and </a:t>
            </a:r>
            <a:r>
              <a:rPr lang="en-US" sz="2000" b="1" dirty="0"/>
              <a:t>infection processes</a:t>
            </a:r>
            <a:r>
              <a:rPr lang="en-US" sz="2000" dirty="0"/>
              <a:t>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797" y="1382883"/>
            <a:ext cx="7181203" cy="395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0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DBE99C2C-5BF5-7976-020A-B981C430AA1C}"/>
              </a:ext>
            </a:extLst>
          </p:cNvPr>
          <p:cNvGrpSpPr/>
          <p:nvPr/>
        </p:nvGrpSpPr>
        <p:grpSpPr>
          <a:xfrm>
            <a:off x="0" y="0"/>
            <a:ext cx="12192000" cy="806099"/>
            <a:chOff x="0" y="0"/>
            <a:chExt cx="12192000" cy="806099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9731B76C-16BF-47D7-A590-93C3E74DDEB1}"/>
                </a:ext>
              </a:extLst>
            </p:cNvPr>
            <p:cNvSpPr/>
            <p:nvPr/>
          </p:nvSpPr>
          <p:spPr>
            <a:xfrm>
              <a:off x="0" y="0"/>
              <a:ext cx="12192000" cy="6477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38176168-16D5-ACF7-9153-5F0880E339E1}"/>
                </a:ext>
              </a:extLst>
            </p:cNvPr>
            <p:cNvSpPr/>
            <p:nvPr/>
          </p:nvSpPr>
          <p:spPr>
            <a:xfrm>
              <a:off x="0" y="760380"/>
              <a:ext cx="12192000" cy="45719"/>
            </a:xfrm>
            <a:prstGeom prst="rect">
              <a:avLst/>
            </a:prstGeom>
            <a:solidFill>
              <a:srgbClr val="C02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" name="!!Structure">
            <a:extLst>
              <a:ext uri="{FF2B5EF4-FFF2-40B4-BE49-F238E27FC236}">
                <a16:creationId xmlns:a16="http://schemas.microsoft.com/office/drawing/2014/main" id="{8B6EFB58-AAC1-F78E-5FC5-AFA7980EA28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1610" y="68870"/>
            <a:ext cx="3342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Use Case Diagram</a:t>
            </a:r>
            <a:endParaRPr lang="vi-VN" sz="2800" b="1" dirty="0">
              <a:solidFill>
                <a:schemeClr val="bg1"/>
              </a:solidFill>
            </a:endParaRPr>
          </a:p>
        </p:txBody>
      </p:sp>
      <p:cxnSp>
        <p:nvCxnSpPr>
          <p:cNvPr id="17" name="!!line">
            <a:extLst>
              <a:ext uri="{FF2B5EF4-FFF2-40B4-BE49-F238E27FC236}">
                <a16:creationId xmlns:a16="http://schemas.microsoft.com/office/drawing/2014/main" id="{0E1F9C6A-3F30-0632-9C18-A06D5BA21CA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81895" y="1200237"/>
            <a:ext cx="0" cy="45892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UseCase_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430" y="859168"/>
            <a:ext cx="7130946" cy="516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64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!!Structure">
            <a:extLst>
              <a:ext uri="{FF2B5EF4-FFF2-40B4-BE49-F238E27FC236}">
                <a16:creationId xmlns:a16="http://schemas.microsoft.com/office/drawing/2014/main" id="{8B6EFB58-AAC1-F78E-5FC5-AFA7980EA28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1610" y="68870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Class Diagram</a:t>
            </a:r>
            <a:endParaRPr lang="vi-VN" sz="2800" b="1" dirty="0">
              <a:solidFill>
                <a:schemeClr val="bg1"/>
              </a:solidFill>
            </a:endParaRPr>
          </a:p>
        </p:txBody>
      </p:sp>
      <p:cxnSp>
        <p:nvCxnSpPr>
          <p:cNvPr id="17" name="!!line">
            <a:extLst>
              <a:ext uri="{FF2B5EF4-FFF2-40B4-BE49-F238E27FC236}">
                <a16:creationId xmlns:a16="http://schemas.microsoft.com/office/drawing/2014/main" id="{0E1F9C6A-3F30-0632-9C18-A06D5BA21CA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81895" y="1200237"/>
            <a:ext cx="0" cy="45892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17" y="948981"/>
            <a:ext cx="8504752" cy="50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95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!!Structure">
            <a:extLst>
              <a:ext uri="{FF2B5EF4-FFF2-40B4-BE49-F238E27FC236}">
                <a16:creationId xmlns:a16="http://schemas.microsoft.com/office/drawing/2014/main" id="{8B6EFB58-AAC1-F78E-5FC5-AFA7980EA28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1610" y="68870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Class Diagram</a:t>
            </a:r>
            <a:endParaRPr lang="vi-VN" sz="2800" b="1" dirty="0">
              <a:solidFill>
                <a:schemeClr val="bg1"/>
              </a:solidFill>
            </a:endParaRPr>
          </a:p>
        </p:txBody>
      </p:sp>
      <p:sp>
        <p:nvSpPr>
          <p:cNvPr id="19" name="!!grad2">
            <a:extLst>
              <a:ext uri="{FF2B5EF4-FFF2-40B4-BE49-F238E27FC236}">
                <a16:creationId xmlns:a16="http://schemas.microsoft.com/office/drawing/2014/main" id="{6F93DA15-2F57-319E-E0C1-676DC87511FD}"/>
              </a:ext>
            </a:extLst>
          </p:cNvPr>
          <p:cNvSpPr/>
          <p:nvPr/>
        </p:nvSpPr>
        <p:spPr>
          <a:xfrm>
            <a:off x="-6034" y="838986"/>
            <a:ext cx="966391" cy="518882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6000">
                <a:schemeClr val="bg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7" name="!!line">
            <a:extLst>
              <a:ext uri="{FF2B5EF4-FFF2-40B4-BE49-F238E27FC236}">
                <a16:creationId xmlns:a16="http://schemas.microsoft.com/office/drawing/2014/main" id="{0E1F9C6A-3F30-0632-9C18-A06D5BA21CA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81895" y="1200237"/>
            <a:ext cx="0" cy="45892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!!point">
            <a:extLst>
              <a:ext uri="{FF2B5EF4-FFF2-40B4-BE49-F238E27FC236}">
                <a16:creationId xmlns:a16="http://schemas.microsoft.com/office/drawing/2014/main" id="{8E86E6D0-ED37-6609-D0A5-2CE9D9E0D5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7415" y="1518721"/>
            <a:ext cx="268960" cy="2689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60" y="952024"/>
            <a:ext cx="11153432" cy="50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33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!!Structure">
            <a:extLst>
              <a:ext uri="{FF2B5EF4-FFF2-40B4-BE49-F238E27FC236}">
                <a16:creationId xmlns:a16="http://schemas.microsoft.com/office/drawing/2014/main" id="{8B6EFB58-AAC1-F78E-5FC5-AFA7980EA28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1610" y="68870"/>
            <a:ext cx="3046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OOP Techniques</a:t>
            </a:r>
            <a:endParaRPr lang="vi-VN" sz="2800" b="1" dirty="0">
              <a:solidFill>
                <a:schemeClr val="bg1"/>
              </a:solidFill>
            </a:endParaRPr>
          </a:p>
        </p:txBody>
      </p:sp>
      <p:sp>
        <p:nvSpPr>
          <p:cNvPr id="19" name="!!grad2">
            <a:extLst>
              <a:ext uri="{FF2B5EF4-FFF2-40B4-BE49-F238E27FC236}">
                <a16:creationId xmlns:a16="http://schemas.microsoft.com/office/drawing/2014/main" id="{6F93DA15-2F57-319E-E0C1-676DC87511FD}"/>
              </a:ext>
            </a:extLst>
          </p:cNvPr>
          <p:cNvSpPr/>
          <p:nvPr/>
        </p:nvSpPr>
        <p:spPr>
          <a:xfrm>
            <a:off x="-6034" y="838986"/>
            <a:ext cx="966391" cy="518882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6000">
                <a:schemeClr val="bg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7" name="!!line">
            <a:extLst>
              <a:ext uri="{FF2B5EF4-FFF2-40B4-BE49-F238E27FC236}">
                <a16:creationId xmlns:a16="http://schemas.microsoft.com/office/drawing/2014/main" id="{0E1F9C6A-3F30-0632-9C18-A06D5BA21CA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81895" y="1200237"/>
            <a:ext cx="0" cy="45892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!!point">
            <a:extLst>
              <a:ext uri="{FF2B5EF4-FFF2-40B4-BE49-F238E27FC236}">
                <a16:creationId xmlns:a16="http://schemas.microsoft.com/office/drawing/2014/main" id="{8E86E6D0-ED37-6609-D0A5-2CE9D9E0D5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7415" y="1518721"/>
            <a:ext cx="268960" cy="2689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4">
            <a:extLst>
              <a:ext uri="{FF2B5EF4-FFF2-40B4-BE49-F238E27FC236}">
                <a16:creationId xmlns:a16="http://schemas.microsoft.com/office/drawing/2014/main" id="{5F0259E2-5A44-CB13-D201-F4E43882FFB0}"/>
              </a:ext>
            </a:extLst>
          </p:cNvPr>
          <p:cNvSpPr txBox="1"/>
          <p:nvPr/>
        </p:nvSpPr>
        <p:spPr>
          <a:xfrm>
            <a:off x="750855" y="1200236"/>
            <a:ext cx="106269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/>
              <a:t>Inheritance </a:t>
            </a:r>
          </a:p>
          <a:p>
            <a:r>
              <a:rPr lang="en-US" sz="2000" dirty="0"/>
              <a:t>Abstract class </a:t>
            </a:r>
            <a:r>
              <a:rPr lang="en-US" sz="2000" b="1" dirty="0"/>
              <a:t>Virus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2 abstract classes </a:t>
            </a:r>
            <a:r>
              <a:rPr lang="en-US" sz="2000" b="1" dirty="0" err="1"/>
              <a:t>VirusWithLipidEnvelope</a:t>
            </a:r>
            <a:r>
              <a:rPr lang="en-US" sz="2000" dirty="0"/>
              <a:t> and </a:t>
            </a:r>
            <a:r>
              <a:rPr lang="en-US" sz="2000" b="1" dirty="0" err="1"/>
              <a:t>VirusWithoutLipidEnvelope</a:t>
            </a:r>
            <a:r>
              <a:rPr lang="en-US" sz="2000" dirty="0"/>
              <a:t> inherit from class Virus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8 classes of </a:t>
            </a:r>
            <a:r>
              <a:rPr lang="en-US" sz="2000" b="1" dirty="0"/>
              <a:t>specific virus</a:t>
            </a:r>
            <a:r>
              <a:rPr lang="en-US" sz="2000" dirty="0"/>
              <a:t> inherit from 2 above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8833E-3187-8705-90C6-BC3BC27FF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0"/>
          <a:stretch/>
        </p:blipFill>
        <p:spPr>
          <a:xfrm>
            <a:off x="1704880" y="2880548"/>
            <a:ext cx="8714857" cy="330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96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!!Structure">
            <a:extLst>
              <a:ext uri="{FF2B5EF4-FFF2-40B4-BE49-F238E27FC236}">
                <a16:creationId xmlns:a16="http://schemas.microsoft.com/office/drawing/2014/main" id="{8B6EFB58-AAC1-F78E-5FC5-AFA7980EA28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1610" y="68870"/>
            <a:ext cx="3046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OOP Techniques</a:t>
            </a:r>
            <a:endParaRPr lang="vi-VN" sz="2800" b="1" dirty="0">
              <a:solidFill>
                <a:schemeClr val="bg1"/>
              </a:solidFill>
            </a:endParaRPr>
          </a:p>
        </p:txBody>
      </p:sp>
      <p:sp>
        <p:nvSpPr>
          <p:cNvPr id="19" name="!!grad2">
            <a:extLst>
              <a:ext uri="{FF2B5EF4-FFF2-40B4-BE49-F238E27FC236}">
                <a16:creationId xmlns:a16="http://schemas.microsoft.com/office/drawing/2014/main" id="{6F93DA15-2F57-319E-E0C1-676DC87511FD}"/>
              </a:ext>
            </a:extLst>
          </p:cNvPr>
          <p:cNvSpPr/>
          <p:nvPr/>
        </p:nvSpPr>
        <p:spPr>
          <a:xfrm>
            <a:off x="-6034" y="838986"/>
            <a:ext cx="966391" cy="518882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6000">
                <a:schemeClr val="bg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7" name="!!line">
            <a:extLst>
              <a:ext uri="{FF2B5EF4-FFF2-40B4-BE49-F238E27FC236}">
                <a16:creationId xmlns:a16="http://schemas.microsoft.com/office/drawing/2014/main" id="{0E1F9C6A-3F30-0632-9C18-A06D5BA21CA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81895" y="1200237"/>
            <a:ext cx="0" cy="45892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!!point">
            <a:extLst>
              <a:ext uri="{FF2B5EF4-FFF2-40B4-BE49-F238E27FC236}">
                <a16:creationId xmlns:a16="http://schemas.microsoft.com/office/drawing/2014/main" id="{8E86E6D0-ED37-6609-D0A5-2CE9D9E0D5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7415" y="1518721"/>
            <a:ext cx="268960" cy="2689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4">
            <a:extLst>
              <a:ext uri="{FF2B5EF4-FFF2-40B4-BE49-F238E27FC236}">
                <a16:creationId xmlns:a16="http://schemas.microsoft.com/office/drawing/2014/main" id="{5F0259E2-5A44-CB13-D201-F4E43882FFB0}"/>
              </a:ext>
            </a:extLst>
          </p:cNvPr>
          <p:cNvSpPr txBox="1"/>
          <p:nvPr/>
        </p:nvSpPr>
        <p:spPr>
          <a:xfrm>
            <a:off x="750855" y="1200236"/>
            <a:ext cx="1062697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/>
              <a:t>Inheritance </a:t>
            </a:r>
          </a:p>
          <a:p>
            <a:r>
              <a:rPr lang="en-US" sz="2000" b="1" dirty="0"/>
              <a:t>Method overriding</a:t>
            </a:r>
            <a:r>
              <a:rPr lang="en-US" sz="2000" dirty="0"/>
              <a:t>: The </a:t>
            </a:r>
            <a:r>
              <a:rPr lang="en-US" sz="2000" b="1" dirty="0"/>
              <a:t>child class </a:t>
            </a:r>
            <a:r>
              <a:rPr lang="en-US" sz="2000" dirty="0"/>
              <a:t>has a method with the </a:t>
            </a:r>
            <a:r>
              <a:rPr lang="en-US" sz="2000" b="1" dirty="0"/>
              <a:t>same name</a:t>
            </a:r>
            <a:r>
              <a:rPr lang="en-US" sz="2000" dirty="0"/>
              <a:t> and </a:t>
            </a:r>
            <a:r>
              <a:rPr lang="en-US" sz="2000" b="1" dirty="0"/>
              <a:t>same signature </a:t>
            </a:r>
            <a:r>
              <a:rPr lang="en-US" sz="2000" dirty="0"/>
              <a:t>of a method in its </a:t>
            </a:r>
            <a:r>
              <a:rPr lang="en-US" sz="2000" b="1" dirty="0"/>
              <a:t>parent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B239F-C2D4-A7FA-288B-1823D85FD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5"/>
          <a:stretch/>
        </p:blipFill>
        <p:spPr>
          <a:xfrm>
            <a:off x="524321" y="2467416"/>
            <a:ext cx="11575625" cy="323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85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79E98B-6A72-B9AF-EEFC-C1D191BEE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9" t="13234" r="1780"/>
          <a:stretch/>
        </p:blipFill>
        <p:spPr>
          <a:xfrm>
            <a:off x="6089520" y="974724"/>
            <a:ext cx="6032929" cy="2751744"/>
          </a:xfrm>
          <a:prstGeom prst="rect">
            <a:avLst/>
          </a:prstGeom>
        </p:spPr>
      </p:pic>
      <p:sp>
        <p:nvSpPr>
          <p:cNvPr id="313" name="TextShape 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!!Structure">
            <a:extLst>
              <a:ext uri="{FF2B5EF4-FFF2-40B4-BE49-F238E27FC236}">
                <a16:creationId xmlns:a16="http://schemas.microsoft.com/office/drawing/2014/main" id="{8B6EFB58-AAC1-F78E-5FC5-AFA7980EA28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1610" y="68870"/>
            <a:ext cx="3046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OOP Techniques</a:t>
            </a:r>
            <a:endParaRPr lang="vi-VN" sz="2800" b="1" dirty="0">
              <a:solidFill>
                <a:schemeClr val="bg1"/>
              </a:solidFill>
            </a:endParaRPr>
          </a:p>
        </p:txBody>
      </p:sp>
      <p:sp>
        <p:nvSpPr>
          <p:cNvPr id="19" name="!!grad2">
            <a:extLst>
              <a:ext uri="{FF2B5EF4-FFF2-40B4-BE49-F238E27FC236}">
                <a16:creationId xmlns:a16="http://schemas.microsoft.com/office/drawing/2014/main" id="{6F93DA15-2F57-319E-E0C1-676DC87511FD}"/>
              </a:ext>
            </a:extLst>
          </p:cNvPr>
          <p:cNvSpPr/>
          <p:nvPr/>
        </p:nvSpPr>
        <p:spPr>
          <a:xfrm>
            <a:off x="-6034" y="838986"/>
            <a:ext cx="966391" cy="518882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6000">
                <a:schemeClr val="bg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7" name="!!line">
            <a:extLst>
              <a:ext uri="{FF2B5EF4-FFF2-40B4-BE49-F238E27FC236}">
                <a16:creationId xmlns:a16="http://schemas.microsoft.com/office/drawing/2014/main" id="{0E1F9C6A-3F30-0632-9C18-A06D5BA21CA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81895" y="1200237"/>
            <a:ext cx="0" cy="45892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!!point">
            <a:extLst>
              <a:ext uri="{FF2B5EF4-FFF2-40B4-BE49-F238E27FC236}">
                <a16:creationId xmlns:a16="http://schemas.microsoft.com/office/drawing/2014/main" id="{8E86E6D0-ED37-6609-D0A5-2CE9D9E0D5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7415" y="1518721"/>
            <a:ext cx="268960" cy="2689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4">
            <a:extLst>
              <a:ext uri="{FF2B5EF4-FFF2-40B4-BE49-F238E27FC236}">
                <a16:creationId xmlns:a16="http://schemas.microsoft.com/office/drawing/2014/main" id="{5F0259E2-5A44-CB13-D201-F4E43882FFB0}"/>
              </a:ext>
            </a:extLst>
          </p:cNvPr>
          <p:cNvSpPr txBox="1"/>
          <p:nvPr/>
        </p:nvSpPr>
        <p:spPr>
          <a:xfrm>
            <a:off x="744718" y="1200236"/>
            <a:ext cx="10626979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2. Aggregation </a:t>
            </a:r>
          </a:p>
          <a:p>
            <a:r>
              <a:rPr lang="en-US" sz="2000" dirty="0"/>
              <a:t>A virus has some parts, including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Acid Nucleic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Capsid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Lipid Envelope (for </a:t>
            </a:r>
            <a:r>
              <a:rPr lang="en-US" sz="2000" dirty="0" err="1"/>
              <a:t>VirusWithLipidEnvelope</a:t>
            </a:r>
            <a:r>
              <a:rPr lang="en-US" sz="2000" dirty="0"/>
              <a:t>)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Glycoprotein (for </a:t>
            </a:r>
            <a:r>
              <a:rPr lang="en-US" sz="2000" dirty="0" err="1"/>
              <a:t>VirusWithLipidEnvelope</a:t>
            </a:r>
            <a:r>
              <a:rPr lang="en-US" sz="2000" dirty="0"/>
              <a:t>)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3. Polymorphism 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A single object can represent multiple different types (upcasting and </a:t>
            </a:r>
            <a:r>
              <a:rPr lang="en-US" sz="2000" dirty="0" err="1"/>
              <a:t>downcasting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E.g</a:t>
            </a:r>
            <a:r>
              <a:rPr lang="en-US" sz="2000" dirty="0"/>
              <a:t>: HIV can be of HIV, </a:t>
            </a:r>
            <a:r>
              <a:rPr lang="en-US" sz="2000" dirty="0" err="1"/>
              <a:t>VirusWithLipidEnvelope</a:t>
            </a:r>
            <a:r>
              <a:rPr lang="en-US" sz="2000" dirty="0"/>
              <a:t>, and Virus data type</a:t>
            </a:r>
          </a:p>
          <a:p>
            <a:endParaRPr lang="en-US" sz="2800" b="1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4944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!!grad2">
            <a:extLst>
              <a:ext uri="{FF2B5EF4-FFF2-40B4-BE49-F238E27FC236}">
                <a16:creationId xmlns:a16="http://schemas.microsoft.com/office/drawing/2014/main" id="{6F93DA15-2F57-319E-E0C1-676DC87511FD}"/>
              </a:ext>
            </a:extLst>
          </p:cNvPr>
          <p:cNvSpPr/>
          <p:nvPr/>
        </p:nvSpPr>
        <p:spPr>
          <a:xfrm>
            <a:off x="-6034" y="838986"/>
            <a:ext cx="966391" cy="518882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6000">
                <a:schemeClr val="bg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!!abstract">
            <a:extLst>
              <a:ext uri="{FF2B5EF4-FFF2-40B4-BE49-F238E27FC236}">
                <a16:creationId xmlns:a16="http://schemas.microsoft.com/office/drawing/2014/main" id="{F375B887-DE7C-DB7E-31F1-F7CC0C30521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489" y="2146831"/>
            <a:ext cx="325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>
                <a:solidFill>
                  <a:schemeClr val="bg1">
                    <a:lumMod val="85000"/>
                  </a:schemeClr>
                </a:solidFill>
              </a:rPr>
              <a:t>A</a:t>
            </a:r>
          </a:p>
        </p:txBody>
      </p:sp>
      <p:sp>
        <p:nvSpPr>
          <p:cNvPr id="6" name="!!keywords">
            <a:extLst>
              <a:ext uri="{FF2B5EF4-FFF2-40B4-BE49-F238E27FC236}">
                <a16:creationId xmlns:a16="http://schemas.microsoft.com/office/drawing/2014/main" id="{677DA8DC-DF41-BEBD-7502-41A6359EACA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489" y="2596172"/>
            <a:ext cx="325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>
                <a:solidFill>
                  <a:schemeClr val="bg1">
                    <a:lumMod val="85000"/>
                  </a:schemeClr>
                </a:solidFill>
              </a:rPr>
              <a:t>K</a:t>
            </a:r>
          </a:p>
        </p:txBody>
      </p:sp>
      <p:sp>
        <p:nvSpPr>
          <p:cNvPr id="7" name="!!intro">
            <a:extLst>
              <a:ext uri="{FF2B5EF4-FFF2-40B4-BE49-F238E27FC236}">
                <a16:creationId xmlns:a16="http://schemas.microsoft.com/office/drawing/2014/main" id="{A4055C1A-8F87-1992-016B-DBD3FF9B812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489" y="3045513"/>
            <a:ext cx="325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>
                <a:solidFill>
                  <a:schemeClr val="bg1">
                    <a:lumMod val="85000"/>
                  </a:schemeClr>
                </a:solidFill>
              </a:rPr>
              <a:t>I</a:t>
            </a:r>
          </a:p>
        </p:txBody>
      </p:sp>
      <p:sp>
        <p:nvSpPr>
          <p:cNvPr id="8" name="!!method">
            <a:extLst>
              <a:ext uri="{FF2B5EF4-FFF2-40B4-BE49-F238E27FC236}">
                <a16:creationId xmlns:a16="http://schemas.microsoft.com/office/drawing/2014/main" id="{DB350B5A-DE52-056F-CAE8-6091CE6DC8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6034" y="3494854"/>
            <a:ext cx="452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>
                <a:solidFill>
                  <a:schemeClr val="bg1">
                    <a:lumMod val="85000"/>
                  </a:schemeClr>
                </a:solidFill>
              </a:rPr>
              <a:t>M</a:t>
            </a:r>
          </a:p>
        </p:txBody>
      </p:sp>
      <p:sp>
        <p:nvSpPr>
          <p:cNvPr id="9" name="!!result">
            <a:extLst>
              <a:ext uri="{FF2B5EF4-FFF2-40B4-BE49-F238E27FC236}">
                <a16:creationId xmlns:a16="http://schemas.microsoft.com/office/drawing/2014/main" id="{2B4829F0-913C-2560-68B8-5581492D3A6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489" y="3944195"/>
            <a:ext cx="325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>
                <a:solidFill>
                  <a:schemeClr val="bg1">
                    <a:lumMod val="85000"/>
                  </a:schemeClr>
                </a:solidFill>
              </a:rPr>
              <a:t>R</a:t>
            </a:r>
          </a:p>
        </p:txBody>
      </p:sp>
      <p:sp>
        <p:nvSpPr>
          <p:cNvPr id="10" name="!!discuss">
            <a:extLst>
              <a:ext uri="{FF2B5EF4-FFF2-40B4-BE49-F238E27FC236}">
                <a16:creationId xmlns:a16="http://schemas.microsoft.com/office/drawing/2014/main" id="{789F2F5A-D842-AF06-E078-1C5A1828B5F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489" y="4393536"/>
            <a:ext cx="325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>
                <a:solidFill>
                  <a:schemeClr val="bg1">
                    <a:lumMod val="85000"/>
                  </a:schemeClr>
                </a:solidFill>
              </a:rPr>
              <a:t>D</a:t>
            </a:r>
          </a:p>
        </p:txBody>
      </p:sp>
      <p:sp>
        <p:nvSpPr>
          <p:cNvPr id="11" name="!!acknowlegement">
            <a:extLst>
              <a:ext uri="{FF2B5EF4-FFF2-40B4-BE49-F238E27FC236}">
                <a16:creationId xmlns:a16="http://schemas.microsoft.com/office/drawing/2014/main" id="{CD76F098-69B9-738C-C48B-632AF8603C0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489" y="4842877"/>
            <a:ext cx="325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>
                <a:solidFill>
                  <a:schemeClr val="bg1">
                    <a:lumMod val="85000"/>
                  </a:schemeClr>
                </a:solidFill>
              </a:rPr>
              <a:t>A</a:t>
            </a:r>
          </a:p>
        </p:txBody>
      </p:sp>
      <p:sp>
        <p:nvSpPr>
          <p:cNvPr id="12" name="!!reference">
            <a:extLst>
              <a:ext uri="{FF2B5EF4-FFF2-40B4-BE49-F238E27FC236}">
                <a16:creationId xmlns:a16="http://schemas.microsoft.com/office/drawing/2014/main" id="{23A676AC-6DF7-A339-E1E7-167FB7CC0B3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489" y="5292221"/>
            <a:ext cx="325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>
                <a:solidFill>
                  <a:schemeClr val="bg1">
                    <a:lumMod val="85000"/>
                  </a:schemeClr>
                </a:solidFill>
              </a:rPr>
              <a:t>R</a:t>
            </a:r>
          </a:p>
        </p:txBody>
      </p:sp>
      <p:cxnSp>
        <p:nvCxnSpPr>
          <p:cNvPr id="17" name="!!line">
            <a:extLst>
              <a:ext uri="{FF2B5EF4-FFF2-40B4-BE49-F238E27FC236}">
                <a16:creationId xmlns:a16="http://schemas.microsoft.com/office/drawing/2014/main" id="{0E1F9C6A-3F30-0632-9C18-A06D5BA21CA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81895" y="1200237"/>
            <a:ext cx="0" cy="45892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!!point">
            <a:extLst>
              <a:ext uri="{FF2B5EF4-FFF2-40B4-BE49-F238E27FC236}">
                <a16:creationId xmlns:a16="http://schemas.microsoft.com/office/drawing/2014/main" id="{8E86E6D0-ED37-6609-D0A5-2CE9D9E0D5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7415" y="1518721"/>
            <a:ext cx="268960" cy="2689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3353CF75-1BD0-79C6-DB1D-58D0F14E066F}"/>
              </a:ext>
            </a:extLst>
          </p:cNvPr>
          <p:cNvSpPr txBox="1"/>
          <p:nvPr/>
        </p:nvSpPr>
        <p:spPr>
          <a:xfrm>
            <a:off x="3820506" y="6213453"/>
            <a:ext cx="62453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https://www.sciencedirect.com/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17057" y="2677744"/>
            <a:ext cx="7833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03194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203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Arial</vt:lpstr>
      <vt:lpstr>Lato</vt:lpstr>
      <vt:lpstr>Wingdings</vt:lpstr>
      <vt:lpstr>Symbol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Phong TT &amp; QTTH</dc:creator>
  <dc:description/>
  <cp:lastModifiedBy>Ngo Minh Duc 20226028</cp:lastModifiedBy>
  <cp:revision>13</cp:revision>
  <dcterms:created xsi:type="dcterms:W3CDTF">2020-12-31T09:57:48Z</dcterms:created>
  <dcterms:modified xsi:type="dcterms:W3CDTF">2024-06-10T09:32:45Z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0x0101004F531634775FD1439D5B67291EFE2AD4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