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 bookmarkIdSeed="2">
  <p:sldMasterIdLst>
    <p:sldMasterId id="2147483669" r:id="rId1"/>
  </p:sldMasterIdLst>
  <p:notesMasterIdLst>
    <p:notesMasterId r:id="rId36"/>
  </p:notesMasterIdLst>
  <p:handoutMasterIdLst>
    <p:handoutMasterId r:id="rId37"/>
  </p:handoutMasterIdLst>
  <p:sldIdLst>
    <p:sldId id="256" r:id="rId2"/>
    <p:sldId id="315" r:id="rId3"/>
    <p:sldId id="316" r:id="rId4"/>
    <p:sldId id="317" r:id="rId5"/>
    <p:sldId id="319" r:id="rId6"/>
    <p:sldId id="320" r:id="rId7"/>
    <p:sldId id="349" r:id="rId8"/>
    <p:sldId id="321" r:id="rId9"/>
    <p:sldId id="324" r:id="rId10"/>
    <p:sldId id="327" r:id="rId11"/>
    <p:sldId id="322" r:id="rId12"/>
    <p:sldId id="325" r:id="rId13"/>
    <p:sldId id="328" r:id="rId14"/>
    <p:sldId id="329" r:id="rId15"/>
    <p:sldId id="330" r:id="rId16"/>
    <p:sldId id="331" r:id="rId17"/>
    <p:sldId id="333" r:id="rId18"/>
    <p:sldId id="332" r:id="rId19"/>
    <p:sldId id="334" r:id="rId20"/>
    <p:sldId id="335" r:id="rId21"/>
    <p:sldId id="336" r:id="rId22"/>
    <p:sldId id="337" r:id="rId23"/>
    <p:sldId id="339" r:id="rId24"/>
    <p:sldId id="338" r:id="rId25"/>
    <p:sldId id="340" r:id="rId26"/>
    <p:sldId id="341" r:id="rId27"/>
    <p:sldId id="342" r:id="rId28"/>
    <p:sldId id="343" r:id="rId29"/>
    <p:sldId id="344" r:id="rId30"/>
    <p:sldId id="345" r:id="rId31"/>
    <p:sldId id="346" r:id="rId32"/>
    <p:sldId id="347" r:id="rId33"/>
    <p:sldId id="348" r:id="rId34"/>
    <p:sldId id="313" r:id="rId35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8"/>
      <p:bold r:id="rId39"/>
      <p:italic r:id="rId40"/>
      <p:boldItalic r:id="rId41"/>
    </p:embeddedFont>
    <p:embeddedFont>
      <p:font typeface="Roboto Condensed" panose="020B0604020202020204" charset="0"/>
      <p:regular r:id="rId42"/>
      <p:bold r:id="rId43"/>
      <p:italic r:id="rId44"/>
      <p:boldItalic r:id="rId45"/>
    </p:embeddedFont>
    <p:embeddedFont>
      <p:font typeface="Lucida Console" panose="020B0609040504020204" pitchFamily="49" charset="0"/>
      <p:regular r:id="rId4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1887C584-F27F-42F3-902C-EFB0E720A405}">
          <p14:sldIdLst>
            <p14:sldId id="256"/>
            <p14:sldId id="315"/>
            <p14:sldId id="316"/>
            <p14:sldId id="317"/>
            <p14:sldId id="319"/>
            <p14:sldId id="320"/>
            <p14:sldId id="349"/>
            <p14:sldId id="321"/>
            <p14:sldId id="324"/>
          </p14:sldIdLst>
        </p14:section>
        <p14:section name="Memory Layout" id="{DECC5A20-0BFE-431D-9B63-1EC457377426}">
          <p14:sldIdLst>
            <p14:sldId id="327"/>
            <p14:sldId id="322"/>
            <p14:sldId id="325"/>
            <p14:sldId id="328"/>
            <p14:sldId id="329"/>
            <p14:sldId id="330"/>
            <p14:sldId id="331"/>
            <p14:sldId id="333"/>
            <p14:sldId id="332"/>
            <p14:sldId id="334"/>
            <p14:sldId id="335"/>
            <p14:sldId id="336"/>
            <p14:sldId id="337"/>
            <p14:sldId id="339"/>
            <p14:sldId id="338"/>
            <p14:sldId id="340"/>
            <p14:sldId id="341"/>
            <p14:sldId id="342"/>
            <p14:sldId id="343"/>
            <p14:sldId id="344"/>
            <p14:sldId id="345"/>
            <p14:sldId id="346"/>
            <p14:sldId id="347"/>
            <p14:sldId id="348"/>
            <p14:sldId id="31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070">
          <p15:clr>
            <a:srgbClr val="A4A3A4"/>
          </p15:clr>
        </p15:guide>
        <p15:guide id="2" pos="5345">
          <p15:clr>
            <a:srgbClr val="A4A3A4"/>
          </p15:clr>
        </p15:guide>
        <p15:guide id="3" orient="horz" pos="1656">
          <p15:clr>
            <a:srgbClr val="9AA0A6"/>
          </p15:clr>
        </p15:guide>
        <p15:guide id="4" pos="2132">
          <p15:clr>
            <a:srgbClr val="9AA0A6"/>
          </p15:clr>
        </p15:guide>
        <p15:guide id="5" pos="5550">
          <p15:clr>
            <a:srgbClr val="9AA0A6"/>
          </p15:clr>
        </p15:guide>
        <p15:guide id="6" pos="2880">
          <p15:clr>
            <a:srgbClr val="9AA0A6"/>
          </p15:clr>
        </p15:guide>
        <p15:guide id="7" pos="2736">
          <p15:clr>
            <a:srgbClr val="9AA0A6"/>
          </p15:clr>
        </p15:guide>
        <p15:guide id="8" pos="3024">
          <p15:clr>
            <a:srgbClr val="9AA0A6"/>
          </p15:clr>
        </p15:guide>
        <p15:guide id="9" pos="758">
          <p15:clr>
            <a:srgbClr val="9AA0A6"/>
          </p15:clr>
        </p15:guide>
        <p15:guide id="10" pos="206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299AA33-934A-44D1-A647-C55326A2A312}">
  <a:tblStyle styleId="{6299AA33-934A-44D1-A647-C55326A2A312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85" autoAdjust="0"/>
    <p:restoredTop sz="74944" autoAdjust="0"/>
  </p:normalViewPr>
  <p:slideViewPr>
    <p:cSldViewPr snapToGrid="0">
      <p:cViewPr varScale="1">
        <p:scale>
          <a:sx n="111" d="100"/>
          <a:sy n="111" d="100"/>
        </p:scale>
        <p:origin x="1914" y="96"/>
      </p:cViewPr>
      <p:guideLst>
        <p:guide orient="horz" pos="3070"/>
        <p:guide pos="5345"/>
        <p:guide orient="horz" pos="1656"/>
        <p:guide pos="2132"/>
        <p:guide pos="5550"/>
        <p:guide pos="2880"/>
        <p:guide pos="2736"/>
        <p:guide pos="3024"/>
        <p:guide pos="758"/>
        <p:guide pos="20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2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5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font" Target="fonts/font3.fntdata"/><Relationship Id="rId45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6.fntdata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1.fntdata"/><Relationship Id="rId46" Type="http://schemas.openxmlformats.org/officeDocument/2006/relationships/font" Target="fonts/font9.fntdata"/><Relationship Id="rId20" Type="http://schemas.openxmlformats.org/officeDocument/2006/relationships/slide" Target="slides/slide19.xml"/><Relationship Id="rId41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AA6109-2CFC-4886-9A54-51D20ABEAF17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339EDA-C44E-4AE4-9157-61414073A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7861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sei.cmu.edu/confluence/display/c/EXP05-C.+Do+not+cast+away+a+const+qualification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iki.sei.cmu.edu/confluence/display/c/CC.+Undefined+Behavior#CC.UndefinedBehavior-ub_6" TargetMode="Externa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51dc637e49_0_6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51dc637e49_0_6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298450">
              <a:buFont typeface="Wingdings" panose="05000000000000000000" pitchFamily="2" charset="2"/>
              <a:buChar char="q"/>
            </a:pP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Which declaration of a global-linkage variable creates storage?</a:t>
            </a:r>
          </a:p>
          <a:p>
            <a:pPr marL="914400" lvl="1" indent="-298450">
              <a:buFont typeface="Wingdings" panose="05000000000000000000" pitchFamily="2" charset="2"/>
              <a:buChar char="q"/>
            </a:pPr>
            <a:r>
              <a:rPr lang="en-US" b="0" i="0" u="none" strike="noStrike" cap="none" dirty="0" smtClean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There</a:t>
            </a:r>
            <a:r>
              <a:rPr lang="en-US" b="0" i="0" u="none" strike="noStrike" cap="none" baseline="0" dirty="0" smtClean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 are four models (!) and the standard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55276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0417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5437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1272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8554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0560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Google Shape;979;g51dc637e49_0_7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0" name="Google Shape;980;g51dc637e49_0_7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9814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285750">
              <a:buFont typeface="Wingdings" panose="05000000000000000000" pitchFamily="2" charset="2"/>
              <a:buChar char="q"/>
            </a:pPr>
            <a:r>
              <a:rPr lang="en-US" dirty="0" smtClean="0"/>
              <a:t>Typical functionality of a data structure</a:t>
            </a:r>
          </a:p>
          <a:p>
            <a:pPr marL="514350" indent="-285750">
              <a:buFont typeface="Wingdings" panose="05000000000000000000" pitchFamily="2" charset="2"/>
              <a:buChar char="q"/>
            </a:pPr>
            <a:r>
              <a:rPr lang="en-US" dirty="0" smtClean="0"/>
              <a:t>Typically includes one (or more) structures</a:t>
            </a:r>
          </a:p>
          <a:p>
            <a:pPr marL="514350" indent="-285750">
              <a:buFont typeface="Wingdings" panose="05000000000000000000" pitchFamily="2" charset="2"/>
              <a:buChar char="q"/>
            </a:pPr>
            <a:r>
              <a:rPr lang="en-US" dirty="0" smtClean="0"/>
              <a:t>Always contains an </a:t>
            </a:r>
            <a:r>
              <a:rPr lang="en-US" dirty="0" err="1" smtClean="0"/>
              <a:t>init</a:t>
            </a:r>
            <a:r>
              <a:rPr lang="en-US" dirty="0" smtClean="0"/>
              <a:t> and a free function (even if not needed)</a:t>
            </a:r>
          </a:p>
          <a:p>
            <a:pPr marL="514350" indent="-285750">
              <a:buFont typeface="Wingdings" panose="05000000000000000000" pitchFamily="2" charset="2"/>
              <a:buChar char="q"/>
            </a:pPr>
            <a:r>
              <a:rPr lang="en-US" dirty="0" smtClean="0"/>
              <a:t>Encapsulates all access to the structure via functions (object centration)</a:t>
            </a:r>
          </a:p>
          <a:p>
            <a:pPr marL="514350" indent="-285750">
              <a:buFont typeface="Wingdings" panose="05000000000000000000" pitchFamily="2" charset="2"/>
              <a:buChar char="q"/>
            </a:pPr>
            <a:r>
              <a:rPr lang="en-US" dirty="0" smtClean="0"/>
              <a:t>For the </a:t>
            </a:r>
            <a:r>
              <a:rPr lang="en-US" dirty="0" err="1" smtClean="0"/>
              <a:t>struct</a:t>
            </a:r>
            <a:r>
              <a:rPr lang="en-US" dirty="0" smtClean="0"/>
              <a:t> there exist create functions generating an object, free functions freeing an object and delete functions recursively freeing objects</a:t>
            </a:r>
          </a:p>
        </p:txBody>
      </p:sp>
    </p:spTree>
    <p:extLst>
      <p:ext uri="{BB962C8B-B14F-4D97-AF65-F5344CB8AC3E}">
        <p14:creationId xmlns:p14="http://schemas.microsoft.com/office/powerpoint/2010/main" val="37677073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8042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US" b="1" dirty="0" smtClean="0"/>
              <a:t>Rule</a:t>
            </a:r>
            <a:r>
              <a:rPr lang="en-US" dirty="0" smtClean="0"/>
              <a:t>:</a:t>
            </a:r>
            <a:r>
              <a:rPr lang="en-US" baseline="0" dirty="0" smtClean="0"/>
              <a:t> 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Scope starts at declaration point, not at start of enclosing block</a:t>
            </a:r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8311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3484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9380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US" dirty="0" smtClean="0"/>
              <a:t>Rules</a:t>
            </a:r>
            <a:r>
              <a:rPr lang="en-US" baseline="0" dirty="0" smtClean="0"/>
              <a:t> for </a:t>
            </a:r>
            <a:r>
              <a:rPr lang="en-US" baseline="0" dirty="0" err="1" smtClean="0"/>
              <a:t>const</a:t>
            </a:r>
            <a:endParaRPr lang="en-US" baseline="0" dirty="0" smtClean="0"/>
          </a:p>
          <a:p>
            <a:pPr marL="914400" lvl="1" indent="-298450"/>
            <a:r>
              <a:rPr lang="en-US" baseline="0" dirty="0" smtClean="0"/>
              <a:t>Understand usage of </a:t>
            </a:r>
            <a:r>
              <a:rPr lang="en-US" baseline="0" dirty="0" err="1" smtClean="0"/>
              <a:t>const</a:t>
            </a:r>
            <a:endParaRPr lang="en-US" baseline="0" dirty="0" smtClean="0"/>
          </a:p>
          <a:p>
            <a:pPr marL="914400" lvl="1" indent="-298450"/>
            <a:r>
              <a:rPr lang="en-US" baseline="0" dirty="0" smtClean="0"/>
              <a:t>Use </a:t>
            </a:r>
            <a:r>
              <a:rPr lang="en-US" baseline="0" dirty="0" err="1" smtClean="0"/>
              <a:t>const</a:t>
            </a:r>
            <a:r>
              <a:rPr lang="en-US" baseline="0" dirty="0" smtClean="0"/>
              <a:t> where ever possible</a:t>
            </a:r>
          </a:p>
          <a:p>
            <a:pPr marL="914400" lvl="1" indent="-298450"/>
            <a:r>
              <a:rPr lang="en-US" baseline="0" dirty="0" smtClean="0"/>
              <a:t>Never de-</a:t>
            </a:r>
            <a:r>
              <a:rPr lang="en-US" baseline="0" dirty="0" err="1" smtClean="0"/>
              <a:t>const</a:t>
            </a:r>
            <a:r>
              <a:rPr lang="en-US" baseline="0" dirty="0" smtClean="0"/>
              <a:t>-</a:t>
            </a:r>
            <a:r>
              <a:rPr lang="en-US" baseline="0" dirty="0" err="1" smtClean="0"/>
              <a:t>ify</a:t>
            </a:r>
            <a:r>
              <a:rPr lang="en-US" baseline="0" dirty="0" smtClean="0"/>
              <a:t> code</a:t>
            </a:r>
          </a:p>
          <a:p>
            <a:pPr marL="914400" lvl="1" indent="-298450"/>
            <a:r>
              <a:rPr lang="en-US" baseline="0" dirty="0" smtClean="0"/>
              <a:t>Never cast </a:t>
            </a:r>
            <a:r>
              <a:rPr lang="en-US" baseline="0" dirty="0" err="1" smtClean="0"/>
              <a:t>const</a:t>
            </a:r>
            <a:r>
              <a:rPr lang="en-US" baseline="0" dirty="0" smtClean="0"/>
              <a:t> pointer to non-</a:t>
            </a:r>
            <a:r>
              <a:rPr lang="en-US" baseline="0" dirty="0" err="1" smtClean="0"/>
              <a:t>const</a:t>
            </a:r>
            <a:r>
              <a:rPr lang="en-US" baseline="0" dirty="0" smtClean="0"/>
              <a:t> point</a:t>
            </a:r>
          </a:p>
          <a:p>
            <a:pPr marL="1371600" lvl="2" indent="-298450"/>
            <a:r>
              <a:rPr lang="en-US" baseline="0" dirty="0" smtClean="0"/>
              <a:t>Cast </a:t>
            </a:r>
            <a:r>
              <a:rPr lang="en-US" baseline="0" dirty="0" err="1" smtClean="0"/>
              <a:t>const</a:t>
            </a:r>
            <a:r>
              <a:rPr lang="en-US" baseline="0" dirty="0" smtClean="0"/>
              <a:t> to non  </a:t>
            </a:r>
            <a:r>
              <a:rPr lang="en-US" baseline="0" dirty="0" err="1" smtClean="0"/>
              <a:t>const</a:t>
            </a:r>
            <a:r>
              <a:rPr lang="en-US" baseline="0" dirty="0" smtClean="0"/>
              <a:t> cause undefined behavior.</a:t>
            </a:r>
          </a:p>
          <a:p>
            <a:pPr marL="1371600" lvl="2" indent="-298450"/>
            <a:r>
              <a:rPr lang="en-US" dirty="0" smtClean="0">
                <a:hlinkClick r:id="rId3"/>
              </a:rPr>
              <a:t>https://wiki.sei.cmu.edu/confluence/display/c/EXP05-C.+Do+not+cast+away+a+const+qualification</a:t>
            </a:r>
            <a:endParaRPr lang="en-US" baseline="0" dirty="0" smtClean="0"/>
          </a:p>
          <a:p>
            <a:pPr marL="1371600" lvl="2" indent="-298450"/>
            <a:r>
              <a:rPr lang="en-US" dirty="0" smtClean="0">
                <a:hlinkClick r:id="rId4"/>
              </a:rPr>
              <a:t>https://wiki.sei.cmu.edu/confluence/display/c/CC.+Undefined+Behavior#CC.UndefinedBehavior-ub_6</a:t>
            </a:r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23177922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285750">
              <a:buFont typeface="Wingdings" panose="05000000000000000000" pitchFamily="2" charset="2"/>
              <a:buChar char="q"/>
            </a:pPr>
            <a:r>
              <a:rPr lang="en-US" dirty="0" smtClean="0"/>
              <a:t>Volatile - Sequence Points</a:t>
            </a:r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dirty="0" smtClean="0"/>
              <a:t>When do the effects on volatile variables need to be visible?</a:t>
            </a:r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dirty="0" smtClean="0"/>
              <a:t>C standard defines so-called sequence points</a:t>
            </a:r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dirty="0" smtClean="0"/>
              <a:t>Between those sequence points volatile variables are not synchronized with memory</a:t>
            </a:r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dirty="0" smtClean="0"/>
              <a:t>Basically, after each statement</a:t>
            </a:r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dirty="0" smtClean="0"/>
              <a:t>But not within (non-short-circuit) expressions</a:t>
            </a:r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dirty="0" smtClean="0"/>
              <a:t>Another argument to not have side effects in expressions</a:t>
            </a:r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dirty="0" smtClean="0"/>
              <a:t>See Annex C of C standard</a:t>
            </a:r>
          </a:p>
          <a:p>
            <a:pPr marL="1587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5264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477482" y="3674157"/>
            <a:ext cx="5372100" cy="5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Condensed"/>
              <a:buNone/>
              <a:defRPr sz="3000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498201" y="4074335"/>
            <a:ext cx="5344200" cy="3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 Condensed"/>
              <a:buNone/>
              <a:defRPr sz="1700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Condensed"/>
              <a:buNone/>
              <a:defRPr sz="1500"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None/>
              <a:defRPr sz="1400"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sz="1200"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sz="1200"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sz="1200"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sz="1200"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sz="1200"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sz="1200"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4">
  <p:cSld name="TITLE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"/>
          <p:cNvSpPr txBox="1">
            <a:spLocks noGrp="1"/>
          </p:cNvSpPr>
          <p:nvPr>
            <p:ph type="ctrTitle"/>
          </p:nvPr>
        </p:nvSpPr>
        <p:spPr>
          <a:xfrm>
            <a:off x="1263825" y="1309450"/>
            <a:ext cx="6657300" cy="15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Font typeface="Roboto Condensed"/>
              <a:buNone/>
              <a:defRPr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- Highlight 2">
  <p:cSld name="OBJECT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2"/>
          <p:cNvSpPr txBox="1">
            <a:spLocks noGrp="1"/>
          </p:cNvSpPr>
          <p:nvPr>
            <p:ph type="title"/>
          </p:nvPr>
        </p:nvSpPr>
        <p:spPr>
          <a:xfrm>
            <a:off x="327454" y="191787"/>
            <a:ext cx="8482800" cy="62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Roboto Condensed"/>
              <a:buNone/>
              <a:defRPr sz="3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37" name="Google Shape;37;p12"/>
          <p:cNvSpPr txBox="1">
            <a:spLocks noGrp="1"/>
          </p:cNvSpPr>
          <p:nvPr>
            <p:ph type="body" idx="1"/>
          </p:nvPr>
        </p:nvSpPr>
        <p:spPr>
          <a:xfrm>
            <a:off x="327450" y="972650"/>
            <a:ext cx="8482800" cy="38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marR="0" lvl="0" indent="-2286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Condensed"/>
              <a:buNone/>
              <a:defRPr sz="1500" i="0" u="none" strike="noStrike" cap="none">
                <a:solidFill>
                  <a:schemeClr val="dk1"/>
                </a:solidFill>
              </a:defRPr>
            </a:lvl1pPr>
            <a:lvl2pPr marL="914400" marR="0" lvl="1" indent="-3111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 sz="13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111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 sz="13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111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 sz="13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111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 sz="13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11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 sz="1300" i="0" u="none" strike="noStrike" cap="none">
                <a:solidFill>
                  <a:schemeClr val="dk1"/>
                </a:solidFill>
              </a:defRPr>
            </a:lvl6pPr>
            <a:lvl7pPr marL="3200400" marR="0" lvl="6" indent="-3111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 sz="1300" i="0" u="none" strike="noStrike" cap="none">
                <a:solidFill>
                  <a:schemeClr val="dk1"/>
                </a:solidFill>
              </a:defRPr>
            </a:lvl7pPr>
            <a:lvl8pPr marL="3657600" marR="0" lvl="7" indent="-3111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 sz="1300" i="0" u="none" strike="noStrike" cap="none">
                <a:solidFill>
                  <a:schemeClr val="dk1"/>
                </a:solidFill>
              </a:defRPr>
            </a:lvl8pPr>
            <a:lvl9pPr marL="4114800" marR="0" lvl="8" indent="-311150" algn="l" rtl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300"/>
              <a:buChar char="•"/>
              <a:defRPr sz="1300" i="0" u="none" strike="noStrike" cap="none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12"/>
          <p:cNvSpPr/>
          <p:nvPr/>
        </p:nvSpPr>
        <p:spPr>
          <a:xfrm rot="5400000">
            <a:off x="-219750" y="487575"/>
            <a:ext cx="515100" cy="75600"/>
          </a:xfrm>
          <a:prstGeom prst="rect">
            <a:avLst/>
          </a:prstGeom>
          <a:solidFill>
            <a:srgbClr val="EFC4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- Right">
  <p:cSld name="TWO_OBJECTS_2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5"/>
          <p:cNvSpPr txBox="1">
            <a:spLocks noGrp="1"/>
          </p:cNvSpPr>
          <p:nvPr>
            <p:ph type="title"/>
          </p:nvPr>
        </p:nvSpPr>
        <p:spPr>
          <a:xfrm>
            <a:off x="327454" y="191787"/>
            <a:ext cx="8482800" cy="62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Roboto Condensed"/>
              <a:buNone/>
              <a:defRPr sz="3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49" name="Google Shape;49;p15"/>
          <p:cNvSpPr txBox="1">
            <a:spLocks noGrp="1"/>
          </p:cNvSpPr>
          <p:nvPr>
            <p:ph type="body" idx="1"/>
          </p:nvPr>
        </p:nvSpPr>
        <p:spPr>
          <a:xfrm>
            <a:off x="4729900" y="972825"/>
            <a:ext cx="4148700" cy="393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Condensed"/>
              <a:buNone/>
              <a:defRPr sz="15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111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111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111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111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11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111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111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11150" algn="l" rtl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- Left">
  <p:cSld name="TWO_OBJECTS_1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6"/>
          <p:cNvSpPr txBox="1">
            <a:spLocks noGrp="1"/>
          </p:cNvSpPr>
          <p:nvPr>
            <p:ph type="title"/>
          </p:nvPr>
        </p:nvSpPr>
        <p:spPr>
          <a:xfrm>
            <a:off x="327454" y="191787"/>
            <a:ext cx="8482800" cy="62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Roboto Condensed"/>
              <a:buNone/>
              <a:defRPr sz="3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2" name="Google Shape;52;p16"/>
          <p:cNvSpPr txBox="1">
            <a:spLocks noGrp="1"/>
          </p:cNvSpPr>
          <p:nvPr>
            <p:ph type="body" idx="1"/>
          </p:nvPr>
        </p:nvSpPr>
        <p:spPr>
          <a:xfrm>
            <a:off x="327450" y="972825"/>
            <a:ext cx="4148700" cy="393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Condensed"/>
              <a:buNone/>
              <a:defRPr sz="15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111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111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111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111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11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111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111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11150" algn="l" rtl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e end">
  <p:cSld name="Thank You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20"/>
          <p:cNvSpPr txBox="1">
            <a:spLocks noGrp="1"/>
          </p:cNvSpPr>
          <p:nvPr>
            <p:ph type="title"/>
          </p:nvPr>
        </p:nvSpPr>
        <p:spPr>
          <a:xfrm>
            <a:off x="279575" y="2128825"/>
            <a:ext cx="8584800" cy="15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oboto Condensed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[BG]">
  <p:cSld name="Title Only [BG]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1"/>
          <p:cNvSpPr txBox="1">
            <a:spLocks noGrp="1"/>
          </p:cNvSpPr>
          <p:nvPr>
            <p:ph type="title"/>
          </p:nvPr>
        </p:nvSpPr>
        <p:spPr>
          <a:xfrm>
            <a:off x="327454" y="191787"/>
            <a:ext cx="8482800" cy="62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27454" y="191787"/>
            <a:ext cx="8482800" cy="62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Roboto Condensed"/>
              <a:buNone/>
              <a:defRPr sz="3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27450" y="972650"/>
            <a:ext cx="8482800" cy="38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marR="0" lvl="0" indent="-228600" algn="just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Condensed"/>
              <a:buNone/>
              <a:defRPr sz="15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1115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1115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1115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1115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115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1115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1115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11150" algn="just" rtl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4" r:id="rId2"/>
    <p:sldLayoutId id="2147483658" r:id="rId3"/>
    <p:sldLayoutId id="2147483661" r:id="rId4"/>
    <p:sldLayoutId id="2147483662" r:id="rId5"/>
    <p:sldLayoutId id="2147483666" r:id="rId6"/>
    <p:sldLayoutId id="2147483667" r:id="rId7"/>
  </p:sldLayoutIdLst>
  <p:hf sldNum="0"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restrict-keyword-c" TargetMode="Externa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gitlab.banvien.com/training/c_cpp.git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3"/>
          <p:cNvSpPr txBox="1">
            <a:spLocks noGrp="1"/>
          </p:cNvSpPr>
          <p:nvPr>
            <p:ph type="ctrTitle"/>
          </p:nvPr>
        </p:nvSpPr>
        <p:spPr>
          <a:xfrm>
            <a:off x="3477482" y="3674157"/>
            <a:ext cx="5372100" cy="5289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lvl="0"/>
            <a:r>
              <a:rPr lang="en-US" dirty="0" smtClean="0"/>
              <a:t>C Programming Langue</a:t>
            </a:r>
            <a:endParaRPr dirty="0"/>
          </a:p>
        </p:txBody>
      </p:sp>
      <p:sp>
        <p:nvSpPr>
          <p:cNvPr id="80" name="Google Shape;80;p23"/>
          <p:cNvSpPr txBox="1">
            <a:spLocks noGrp="1"/>
          </p:cNvSpPr>
          <p:nvPr>
            <p:ph type="subTitle" idx="1"/>
          </p:nvPr>
        </p:nvSpPr>
        <p:spPr>
          <a:xfrm>
            <a:off x="3498201" y="4074335"/>
            <a:ext cx="5344200" cy="3381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dirty="0" smtClean="0"/>
              <a:t>Dec</a:t>
            </a:r>
            <a:r>
              <a:rPr lang="en" dirty="0" smtClean="0"/>
              <a:t>, </a:t>
            </a:r>
            <a:r>
              <a:rPr lang="en" dirty="0"/>
              <a:t>2019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</a:t>
            </a:r>
            <a:r>
              <a:rPr lang="en-US" dirty="0"/>
              <a:t>Layout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285750">
              <a:buFont typeface="Wingdings" panose="05000000000000000000" pitchFamily="2" charset="2"/>
              <a:buChar char="q"/>
            </a:pPr>
            <a:r>
              <a:rPr lang="en-US" dirty="0"/>
              <a:t>Memory Layout</a:t>
            </a:r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dirty="0"/>
              <a:t>Structure of Declarations</a:t>
            </a:r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dirty="0"/>
              <a:t>Attributes of Declarations</a:t>
            </a:r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dirty="0"/>
              <a:t>Storage Class, Type Qualifiers</a:t>
            </a:r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dirty="0"/>
              <a:t>Decelerator, Initializations, External Names.</a:t>
            </a:r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dirty="0"/>
              <a:t>Linkage Models, C++ Compatibility</a:t>
            </a:r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dirty="0"/>
              <a:t>Memory Layout (Unix/Linux)</a:t>
            </a:r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dirty="0"/>
              <a:t>Exercise 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7224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of </a:t>
            </a:r>
            <a:r>
              <a:rPr lang="en-US" dirty="0" smtClean="0"/>
              <a:t>Declarations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7454" y="819987"/>
            <a:ext cx="8482800" cy="3184454"/>
          </a:xfrm>
        </p:spPr>
        <p:txBody>
          <a:bodyPr/>
          <a:lstStyle/>
          <a:p>
            <a:pPr marL="514350" indent="-285750">
              <a:buFont typeface="Wingdings" panose="05000000000000000000" pitchFamily="2" charset="2"/>
              <a:buChar char="q"/>
            </a:pPr>
            <a:r>
              <a:rPr lang="en-US" dirty="0" smtClean="0"/>
              <a:t>A declaration in C consists of</a:t>
            </a:r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dirty="0" smtClean="0"/>
              <a:t>Storage class specifier: extern, static, auto, register</a:t>
            </a:r>
          </a:p>
          <a:p>
            <a:pPr marL="1428750" lvl="2" indent="-285750">
              <a:buFont typeface="Wingdings" panose="05000000000000000000" pitchFamily="2" charset="2"/>
              <a:buChar char="q"/>
            </a:pPr>
            <a:r>
              <a:rPr lang="en-US" dirty="0"/>
              <a:t>For syntactical reasons, </a:t>
            </a:r>
            <a:r>
              <a:rPr lang="en-US" dirty="0" err="1"/>
              <a:t>typedef</a:t>
            </a:r>
            <a:r>
              <a:rPr lang="en-US" dirty="0"/>
              <a:t> is also a storage class </a:t>
            </a:r>
            <a:r>
              <a:rPr lang="en-US" dirty="0" smtClean="0"/>
              <a:t>specifier</a:t>
            </a:r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dirty="0" smtClean="0"/>
              <a:t>Type qualifiers: </a:t>
            </a:r>
            <a:r>
              <a:rPr lang="en-US" dirty="0" err="1" smtClean="0"/>
              <a:t>const</a:t>
            </a:r>
            <a:r>
              <a:rPr lang="en-US" dirty="0" smtClean="0"/>
              <a:t>, volatile, restrict (C99)</a:t>
            </a:r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dirty="0" smtClean="0"/>
              <a:t>Type specifiers: unsigned, signed, char, </a:t>
            </a:r>
            <a:r>
              <a:rPr lang="en-US" dirty="0" err="1" smtClean="0"/>
              <a:t>int</a:t>
            </a:r>
            <a:r>
              <a:rPr lang="en-US" dirty="0" smtClean="0"/>
              <a:t>, ..</a:t>
            </a:r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dirty="0" err="1" smtClean="0"/>
              <a:t>Declarator</a:t>
            </a:r>
            <a:r>
              <a:rPr lang="en-US" dirty="0" smtClean="0"/>
              <a:t>.</a:t>
            </a:r>
          </a:p>
          <a:p>
            <a:pPr marL="1428750" lvl="2" indent="-285750">
              <a:buFont typeface="Wingdings" panose="05000000000000000000" pitchFamily="2" charset="2"/>
              <a:buChar char="q"/>
            </a:pPr>
            <a:r>
              <a:rPr lang="en-US" dirty="0" smtClean="0"/>
              <a:t>Can be left out in certain cases</a:t>
            </a:r>
          </a:p>
          <a:p>
            <a:pPr marL="1428750" lvl="2" indent="-285750">
              <a:buFont typeface="Wingdings" panose="05000000000000000000" pitchFamily="2" charset="2"/>
              <a:buChar char="q"/>
            </a:pPr>
            <a:r>
              <a:rPr lang="en-US" dirty="0" smtClean="0"/>
              <a:t>Considered bad style, so we don’t elaborate on it.</a:t>
            </a:r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dirty="0" smtClean="0"/>
              <a:t>Initialize (One or none)</a:t>
            </a:r>
          </a:p>
          <a:p>
            <a:pPr marL="514350" indent="-285750">
              <a:buFont typeface="Wingdings" panose="05000000000000000000" pitchFamily="2" charset="2"/>
              <a:buChar char="q"/>
            </a:pPr>
            <a:r>
              <a:rPr lang="en-US" dirty="0" smtClean="0"/>
              <a:t>Example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1254" y="4067641"/>
            <a:ext cx="7315200" cy="7801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Use following order: storage class, qualifier, specifier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unsigned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volatile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long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extern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j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extern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volatile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unsigned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long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60774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 of </a:t>
            </a:r>
            <a:r>
              <a:rPr lang="en-US" dirty="0" smtClean="0"/>
              <a:t>Declarations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7450" y="972650"/>
            <a:ext cx="8482800" cy="439461"/>
          </a:xfrm>
        </p:spPr>
        <p:txBody>
          <a:bodyPr/>
          <a:lstStyle/>
          <a:p>
            <a:pPr marL="514350" indent="-285750">
              <a:buFont typeface="Wingdings" panose="05000000000000000000" pitchFamily="2" charset="2"/>
              <a:buChar char="q"/>
            </a:pPr>
            <a:r>
              <a:rPr lang="en-US" dirty="0"/>
              <a:t>Each declaration defines several attributes of the declared object: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9536836"/>
              </p:ext>
            </p:extLst>
          </p:nvPr>
        </p:nvGraphicFramePr>
        <p:xfrm>
          <a:off x="448263" y="1611072"/>
          <a:ext cx="8241174" cy="2148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26916">
                  <a:extLst>
                    <a:ext uri="{9D8B030D-6E8A-4147-A177-3AD203B41FA5}">
                      <a16:colId xmlns:a16="http://schemas.microsoft.com/office/drawing/2014/main" val="3834813833"/>
                    </a:ext>
                  </a:extLst>
                </a:gridCol>
                <a:gridCol w="7014258">
                  <a:extLst>
                    <a:ext uri="{9D8B030D-6E8A-4147-A177-3AD203B41FA5}">
                      <a16:colId xmlns:a16="http://schemas.microsoft.com/office/drawing/2014/main" val="32253302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Scope</a:t>
                      </a:r>
                      <a:endParaRPr lang="en-US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Range in the program text where the object’s identifier is declared.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6696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Visibility</a:t>
                      </a:r>
                      <a:endParaRPr lang="en-US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Range in the program text where the declared object can be accessed with its identifier.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5283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Name Space</a:t>
                      </a:r>
                      <a:endParaRPr lang="en-US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Which kinds of objects must have distinct names if they shall be referenced at the same time in the same scope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836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Extent</a:t>
                      </a:r>
                      <a:endParaRPr lang="en-US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lifetime of the object during program runtime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0910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Linkage</a:t>
                      </a:r>
                      <a:endParaRPr lang="en-US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Is the object visible from other translation units?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02785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0384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Visibility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285750">
              <a:buFont typeface="Wingdings" panose="05000000000000000000" pitchFamily="2" charset="2"/>
              <a:buChar char="q"/>
            </a:pPr>
            <a:r>
              <a:rPr lang="en-US" dirty="0" smtClean="0"/>
              <a:t>One declaration can hide another.</a:t>
            </a:r>
          </a:p>
          <a:p>
            <a:pPr marL="228600" indent="0"/>
            <a:endParaRPr lang="en-US" dirty="0"/>
          </a:p>
          <a:p>
            <a:pPr marL="228600" indent="0"/>
            <a:endParaRPr lang="en-US" dirty="0" smtClean="0"/>
          </a:p>
          <a:p>
            <a:pPr marL="228600" indent="0"/>
            <a:endParaRPr lang="en-US" dirty="0"/>
          </a:p>
          <a:p>
            <a:pPr marL="228600" indent="0"/>
            <a:endParaRPr lang="en-US" dirty="0" smtClean="0"/>
          </a:p>
          <a:p>
            <a:pPr marL="228600" indent="0"/>
            <a:endParaRPr lang="en-US" dirty="0"/>
          </a:p>
          <a:p>
            <a:pPr marL="514350" indent="-285750">
              <a:buFont typeface="Wingdings" panose="05000000000000000000" pitchFamily="2" charset="2"/>
              <a:buChar char="q"/>
            </a:pPr>
            <a:r>
              <a:rPr lang="en-US" dirty="0" smtClean="0"/>
              <a:t>Where does the hiding </a:t>
            </a:r>
            <a:r>
              <a:rPr lang="en-US" dirty="0"/>
              <a:t>start</a:t>
            </a:r>
            <a:r>
              <a:rPr lang="en-US" dirty="0" smtClean="0"/>
              <a:t>?  </a:t>
            </a:r>
            <a:r>
              <a:rPr lang="en-US" dirty="0"/>
              <a:t>j == 0 or j == 10?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911250" y="1325338"/>
            <a:ext cx="7315200" cy="124117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 err="1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foo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 err="1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main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foo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/* this foo hides outer foo */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...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11250" y="2919200"/>
            <a:ext cx="7315200" cy="1771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</a:pP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dirty="0" err="1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j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dirty="0" err="1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72463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 Spaces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The same identifier can declare different kinds of objects at </a:t>
            </a:r>
            <a:r>
              <a:rPr lang="en-US" dirty="0" smtClean="0"/>
              <a:t>the same </a:t>
            </a:r>
            <a:r>
              <a:rPr lang="en-US" dirty="0"/>
              <a:t>time (aka overloading</a:t>
            </a:r>
            <a:r>
              <a:rPr lang="en-US" dirty="0" smtClean="0"/>
              <a:t>).</a:t>
            </a:r>
          </a:p>
          <a:p>
            <a:pPr marL="5143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T</a:t>
            </a:r>
            <a:r>
              <a:rPr lang="en-US" dirty="0" smtClean="0"/>
              <a:t>hese </a:t>
            </a:r>
            <a:r>
              <a:rPr lang="en-US" dirty="0"/>
              <a:t>object have to be in different </a:t>
            </a:r>
            <a:r>
              <a:rPr lang="en-US" b="1" dirty="0">
                <a:solidFill>
                  <a:schemeClr val="tx1"/>
                </a:solidFill>
              </a:rPr>
              <a:t>name </a:t>
            </a:r>
            <a:r>
              <a:rPr lang="en-US" b="1" dirty="0" smtClean="0">
                <a:solidFill>
                  <a:schemeClr val="tx1"/>
                </a:solidFill>
              </a:rPr>
              <a:t>spaces </a:t>
            </a:r>
            <a:r>
              <a:rPr lang="en-US" dirty="0" smtClean="0"/>
              <a:t>(overloading </a:t>
            </a:r>
            <a:r>
              <a:rPr lang="en-US" dirty="0"/>
              <a:t>classes</a:t>
            </a:r>
            <a:r>
              <a:rPr lang="en-US" dirty="0" smtClean="0"/>
              <a:t>).</a:t>
            </a:r>
          </a:p>
          <a:p>
            <a:pPr marL="5143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 smtClean="0"/>
              <a:t>C </a:t>
            </a:r>
            <a:r>
              <a:rPr lang="en-US" dirty="0"/>
              <a:t>defines the </a:t>
            </a:r>
            <a:r>
              <a:rPr lang="en-US" dirty="0" smtClean="0"/>
              <a:t>following</a:t>
            </a:r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dirty="0" smtClean="0"/>
              <a:t>Preprocessor </a:t>
            </a:r>
            <a:r>
              <a:rPr lang="en-US" dirty="0"/>
              <a:t>macro </a:t>
            </a:r>
            <a:r>
              <a:rPr lang="en-US" dirty="0" smtClean="0"/>
              <a:t>names</a:t>
            </a:r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b="1" dirty="0" err="1"/>
              <a:t>g</a:t>
            </a:r>
            <a:r>
              <a:rPr lang="en-US" b="1" dirty="0" err="1" smtClean="0"/>
              <a:t>oto</a:t>
            </a:r>
            <a:r>
              <a:rPr lang="en-US" dirty="0" smtClean="0"/>
              <a:t> labels</a:t>
            </a:r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b="1" dirty="0" err="1" smtClean="0"/>
              <a:t>struct</a:t>
            </a:r>
            <a:r>
              <a:rPr lang="en-US" dirty="0"/>
              <a:t>, </a:t>
            </a:r>
            <a:r>
              <a:rPr lang="en-US" b="1" dirty="0"/>
              <a:t>union</a:t>
            </a:r>
            <a:r>
              <a:rPr lang="en-US" dirty="0"/>
              <a:t>, and </a:t>
            </a:r>
            <a:r>
              <a:rPr lang="en-US" b="1" dirty="0" err="1"/>
              <a:t>enum</a:t>
            </a:r>
            <a:r>
              <a:rPr lang="en-US" dirty="0"/>
              <a:t> </a:t>
            </a:r>
            <a:r>
              <a:rPr lang="en-US" dirty="0" smtClean="0"/>
              <a:t>tags</a:t>
            </a:r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dirty="0" smtClean="0"/>
              <a:t>Names </a:t>
            </a:r>
            <a:r>
              <a:rPr lang="en-US" dirty="0"/>
              <a:t>of components of </a:t>
            </a:r>
            <a:r>
              <a:rPr lang="en-US" b="1" dirty="0" err="1"/>
              <a:t>structs</a:t>
            </a:r>
            <a:r>
              <a:rPr lang="en-US" dirty="0"/>
              <a:t> and </a:t>
            </a:r>
            <a:r>
              <a:rPr lang="en-US" b="1" dirty="0" smtClean="0"/>
              <a:t>unions</a:t>
            </a:r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dirty="0" smtClean="0"/>
              <a:t>The </a:t>
            </a:r>
            <a:r>
              <a:rPr lang="en-US" dirty="0"/>
              <a:t>rest: variables, functions, </a:t>
            </a:r>
            <a:r>
              <a:rPr lang="en-US" b="1" dirty="0" err="1" smtClean="0"/>
              <a:t>typedef</a:t>
            </a:r>
            <a:r>
              <a:rPr lang="en-US" dirty="0" smtClean="0"/>
              <a:t> name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80698" y="3927011"/>
            <a:ext cx="7176304" cy="10143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extern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howmany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rest name space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extern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];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rest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b="1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typedef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howmany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rest : conflict !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extern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x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tag : no conflict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73653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285750">
              <a:buFont typeface="Wingdings" panose="05000000000000000000" pitchFamily="2" charset="2"/>
              <a:buChar char="q"/>
            </a:pPr>
            <a:r>
              <a:rPr lang="en-US" dirty="0" smtClean="0"/>
              <a:t>Lifetime of object at runtime</a:t>
            </a:r>
          </a:p>
          <a:p>
            <a:pPr marL="514350" indent="-285750">
              <a:buFont typeface="Wingdings" panose="05000000000000000000" pitchFamily="2" charset="2"/>
              <a:buChar char="q"/>
            </a:pPr>
            <a:r>
              <a:rPr lang="en-US" b="1" dirty="0" smtClean="0"/>
              <a:t>Static extent</a:t>
            </a:r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dirty="0" smtClean="0"/>
              <a:t>Storage allocated before program start</a:t>
            </a:r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dirty="0" smtClean="0"/>
              <a:t>Storage remains allocated until program ends.</a:t>
            </a:r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dirty="0" smtClean="0"/>
              <a:t>All functions, top-level declared variables, and local variable declared </a:t>
            </a:r>
            <a:r>
              <a:rPr lang="en-US" b="1" dirty="0" smtClean="0"/>
              <a:t>static</a:t>
            </a:r>
            <a:r>
              <a:rPr lang="en-US" dirty="0" smtClean="0"/>
              <a:t> or </a:t>
            </a:r>
            <a:r>
              <a:rPr lang="en-US" b="1" dirty="0" smtClean="0"/>
              <a:t>extern</a:t>
            </a:r>
            <a:r>
              <a:rPr lang="en-US" dirty="0" smtClean="0"/>
              <a:t> have static extent.</a:t>
            </a:r>
          </a:p>
          <a:p>
            <a:pPr marL="514350" indent="-285750">
              <a:buFont typeface="Wingdings" panose="05000000000000000000" pitchFamily="2" charset="2"/>
              <a:buChar char="q"/>
            </a:pPr>
            <a:r>
              <a:rPr lang="en-US" b="1" dirty="0" smtClean="0"/>
              <a:t>Local extent</a:t>
            </a:r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dirty="0" smtClean="0"/>
              <a:t>Created on entry to a block or function</a:t>
            </a:r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dirty="0" smtClean="0"/>
              <a:t>Destroyed at block’s (function’s) exit</a:t>
            </a:r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dirty="0" smtClean="0"/>
              <a:t>Re-created each time block/function is entered.</a:t>
            </a:r>
          </a:p>
        </p:txBody>
      </p:sp>
    </p:spTree>
    <p:extLst>
      <p:ext uri="{BB962C8B-B14F-4D97-AF65-F5344CB8AC3E}">
        <p14:creationId xmlns:p14="http://schemas.microsoft.com/office/powerpoint/2010/main" val="8943622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Storage Class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7450" y="819987"/>
            <a:ext cx="8482800" cy="3893100"/>
          </a:xfrm>
        </p:spPr>
        <p:txBody>
          <a:bodyPr/>
          <a:lstStyle/>
          <a:p>
            <a:pPr marL="514350" indent="-285750">
              <a:buFont typeface="Wingdings" panose="05000000000000000000" pitchFamily="2" charset="2"/>
              <a:buChar char="q"/>
            </a:pPr>
            <a:r>
              <a:rPr lang="en-US" dirty="0" smtClean="0"/>
              <a:t>Auto and register</a:t>
            </a:r>
          </a:p>
          <a:p>
            <a:pPr marL="514350" indent="-285750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5143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514350" indent="-285750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5143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514350" indent="-285750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514350" indent="-285750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5143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685800" lvl="1" indent="0">
              <a:buNone/>
            </a:pPr>
            <a:endParaRPr lang="en-US" dirty="0" smtClean="0"/>
          </a:p>
          <a:p>
            <a:pPr marL="1428750" lvl="2" indent="-285750">
              <a:buFont typeface="Wingdings" panose="05000000000000000000" pitchFamily="2" charset="2"/>
              <a:buChar char="q"/>
            </a:pPr>
            <a:endParaRPr lang="en-US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3122971"/>
              </p:ext>
            </p:extLst>
          </p:nvPr>
        </p:nvGraphicFramePr>
        <p:xfrm>
          <a:off x="974910" y="1363659"/>
          <a:ext cx="7187879" cy="2148840"/>
        </p:xfrm>
        <a:graphic>
          <a:graphicData uri="http://schemas.openxmlformats.org/drawingml/2006/table">
            <a:tbl>
              <a:tblPr firstRow="1" bandRow="1">
                <a:tableStyleId>{6299AA33-934A-44D1-A647-C55326A2A312}</a:tableStyleId>
              </a:tblPr>
              <a:tblGrid>
                <a:gridCol w="2948702">
                  <a:extLst>
                    <a:ext uri="{9D8B030D-6E8A-4147-A177-3AD203B41FA5}">
                      <a16:colId xmlns:a16="http://schemas.microsoft.com/office/drawing/2014/main" val="4005359612"/>
                    </a:ext>
                  </a:extLst>
                </a:gridCol>
                <a:gridCol w="4239177">
                  <a:extLst>
                    <a:ext uri="{9D8B030D-6E8A-4147-A177-3AD203B41FA5}">
                      <a16:colId xmlns:a16="http://schemas.microsoft.com/office/drawing/2014/main" val="42623006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Auto</a:t>
                      </a:r>
                      <a:endParaRPr lang="en-US" sz="18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Register</a:t>
                      </a:r>
                      <a:endParaRPr lang="en-US" sz="18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8493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Local</a:t>
                      </a:r>
                      <a:r>
                        <a:rPr lang="en-US" sz="1400" baseline="0" dirty="0" smtClean="0"/>
                        <a:t> variable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Local variable</a:t>
                      </a:r>
                      <a:r>
                        <a:rPr lang="en-US" sz="1400" baseline="0" dirty="0" smtClean="0"/>
                        <a:t> and function parameter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763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Can</a:t>
                      </a:r>
                      <a:r>
                        <a:rPr lang="en-US" sz="1400" baseline="0" dirty="0" smtClean="0"/>
                        <a:t> not be used for global variables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 smtClean="0"/>
                        <a:t>Hint for the compiler that variable is used frequently.</a:t>
                      </a:r>
                      <a:endParaRPr lang="en-US" sz="1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1833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Seldom used explicitly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u="none" strike="noStrike" cap="none" dirty="0" smtClean="0">
                          <a:sym typeface="Arial"/>
                        </a:rPr>
                        <a:t>Nowadays, ready used</a:t>
                      </a:r>
                      <a:endParaRPr lang="en-US" sz="1400" b="0" i="0" u="none" strike="noStrike" cap="none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563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Will have a revival in the new C++0x standard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u="none" strike="noStrike" cap="none" dirty="0" smtClean="0">
                          <a:sym typeface="Arial"/>
                        </a:rPr>
                        <a:t>Modern register allocation is powerful enough</a:t>
                      </a:r>
                    </a:p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en-US" sz="1400" b="0" i="0" u="none" strike="noStrike" cap="none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76806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97767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Storage Class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7450" y="819987"/>
            <a:ext cx="8482800" cy="3893100"/>
          </a:xfrm>
        </p:spPr>
        <p:txBody>
          <a:bodyPr/>
          <a:lstStyle/>
          <a:p>
            <a:pPr marL="514350" indent="-285750">
              <a:buFont typeface="Wingdings" panose="05000000000000000000" pitchFamily="2" charset="2"/>
              <a:buChar char="q"/>
            </a:pPr>
            <a:r>
              <a:rPr lang="en-US" dirty="0" smtClean="0"/>
              <a:t>Extern and static</a:t>
            </a:r>
          </a:p>
          <a:p>
            <a:pPr marL="5143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514350" indent="-285750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5143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514350" indent="-285750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5143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514350" indent="-285750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5143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514350" indent="-285750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5143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514350" indent="-285750">
              <a:buFont typeface="Wingdings" panose="05000000000000000000" pitchFamily="2" charset="2"/>
              <a:buChar char="q"/>
            </a:pPr>
            <a:r>
              <a:rPr lang="en-US" dirty="0" smtClean="0"/>
              <a:t>Attention!</a:t>
            </a:r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Note that top-level defined variables without storage class are not extern. They have external linkage, but that is not identical to extern</a:t>
            </a:r>
            <a:endParaRPr lang="en-US" dirty="0" smtClean="0"/>
          </a:p>
          <a:p>
            <a:pPr marL="971550" lvl="1" indent="-285750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685800" lvl="1" indent="0">
              <a:buNone/>
            </a:pPr>
            <a:endParaRPr lang="en-US" dirty="0" smtClean="0"/>
          </a:p>
          <a:p>
            <a:pPr marL="1428750" lvl="2" indent="-285750">
              <a:buFont typeface="Wingdings" panose="05000000000000000000" pitchFamily="2" charset="2"/>
              <a:buChar char="q"/>
            </a:pPr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0637351"/>
              </p:ext>
            </p:extLst>
          </p:nvPr>
        </p:nvGraphicFramePr>
        <p:xfrm>
          <a:off x="787080" y="1241973"/>
          <a:ext cx="8023172" cy="2001520"/>
        </p:xfrm>
        <a:graphic>
          <a:graphicData uri="http://schemas.openxmlformats.org/drawingml/2006/table">
            <a:tbl>
              <a:tblPr firstRow="1" bandRow="1">
                <a:tableStyleId>{6299AA33-934A-44D1-A647-C55326A2A312}</a:tableStyleId>
              </a:tblPr>
              <a:tblGrid>
                <a:gridCol w="4011586">
                  <a:extLst>
                    <a:ext uri="{9D8B030D-6E8A-4147-A177-3AD203B41FA5}">
                      <a16:colId xmlns:a16="http://schemas.microsoft.com/office/drawing/2014/main" val="4005359612"/>
                    </a:ext>
                  </a:extLst>
                </a:gridCol>
                <a:gridCol w="4011586">
                  <a:extLst>
                    <a:ext uri="{9D8B030D-6E8A-4147-A177-3AD203B41FA5}">
                      <a16:colId xmlns:a16="http://schemas.microsoft.com/office/drawing/2014/main" val="42623006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Extern</a:t>
                      </a:r>
                      <a:endParaRPr lang="en-US" sz="16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Static</a:t>
                      </a:r>
                      <a:endParaRPr lang="en-US" sz="16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8493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Static</a:t>
                      </a:r>
                      <a:r>
                        <a:rPr lang="en-US" sz="1400" baseline="0" dirty="0" smtClean="0"/>
                        <a:t> extent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Static</a:t>
                      </a:r>
                      <a:r>
                        <a:rPr lang="en-US" sz="1400" baseline="0" dirty="0" smtClean="0"/>
                        <a:t> extent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763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External Linkage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Internal Linkage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1833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Variable: non-defining</a:t>
                      </a:r>
                      <a:r>
                        <a:rPr lang="en-US" sz="1400" baseline="0" dirty="0" smtClean="0"/>
                        <a:t> declaration, no memory will be allocated for the variable (just declared)[*]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Variable:</a:t>
                      </a:r>
                      <a:r>
                        <a:rPr lang="en-US" sz="1400" baseline="0" dirty="0" smtClean="0"/>
                        <a:t> tentative declaration, If no initializer is given, the variable will be initialized to 0</a:t>
                      </a:r>
                      <a:endParaRPr lang="en-US" sz="1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563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Function: Default for top-level defined functions.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768067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46875" y="4713087"/>
            <a:ext cx="519193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i="1" dirty="0" smtClean="0"/>
              <a:t>[*] https</a:t>
            </a:r>
            <a:r>
              <a:rPr lang="en-US" sz="1050" i="1" dirty="0"/>
              <a:t>://www.geeksforgeeks.org/understanding-extern-keyword-in-c/</a:t>
            </a:r>
          </a:p>
        </p:txBody>
      </p:sp>
    </p:spTree>
    <p:extLst>
      <p:ext uri="{BB962C8B-B14F-4D97-AF65-F5344CB8AC3E}">
        <p14:creationId xmlns:p14="http://schemas.microsoft.com/office/powerpoint/2010/main" val="20968066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Qualifiers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7450" y="831938"/>
            <a:ext cx="8482800" cy="3893100"/>
          </a:xfrm>
        </p:spPr>
        <p:txBody>
          <a:bodyPr/>
          <a:lstStyle/>
          <a:p>
            <a:pPr marL="514350" indent="-285750">
              <a:buFont typeface="Wingdings" panose="05000000000000000000" pitchFamily="2" charset="2"/>
              <a:buChar char="q"/>
            </a:pPr>
            <a:r>
              <a:rPr lang="en-US" dirty="0" err="1" smtClean="0"/>
              <a:t>Const</a:t>
            </a:r>
            <a:endParaRPr lang="en-US" dirty="0" smtClean="0"/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dirty="0" err="1" smtClean="0"/>
              <a:t>Const</a:t>
            </a:r>
            <a:r>
              <a:rPr lang="en-US" dirty="0" smtClean="0"/>
              <a:t> avoid unintentional write to data that should not be written to.</a:t>
            </a:r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dirty="0" smtClean="0"/>
              <a:t>Optimize memory access because it knows that </a:t>
            </a:r>
            <a:r>
              <a:rPr lang="en-US" dirty="0" err="1" smtClean="0"/>
              <a:t>const</a:t>
            </a:r>
            <a:r>
              <a:rPr lang="en-US" dirty="0" smtClean="0"/>
              <a:t> variable cannot be modified.</a:t>
            </a:r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dirty="0"/>
              <a:t>Pay attention to pointer </a:t>
            </a:r>
            <a:r>
              <a:rPr lang="en-US" dirty="0" smtClean="0"/>
              <a:t>rules.</a:t>
            </a:r>
          </a:p>
          <a:p>
            <a:pPr marL="685800" lvl="1" indent="0">
              <a:buNone/>
            </a:pPr>
            <a:endParaRPr lang="en-US" dirty="0"/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dirty="0" smtClean="0"/>
              <a:t>Never cast </a:t>
            </a:r>
            <a:r>
              <a:rPr lang="en-US" dirty="0" err="1" smtClean="0"/>
              <a:t>const</a:t>
            </a:r>
            <a:r>
              <a:rPr lang="en-US" dirty="0" smtClean="0"/>
              <a:t> variable to non-</a:t>
            </a:r>
            <a:r>
              <a:rPr lang="en-US" dirty="0" err="1" smtClean="0"/>
              <a:t>const</a:t>
            </a:r>
            <a:r>
              <a:rPr lang="en-US" dirty="0" smtClean="0"/>
              <a:t> ones.</a:t>
            </a:r>
          </a:p>
          <a:p>
            <a:pPr marL="1428750" lvl="2" indent="-285750">
              <a:buFont typeface="Wingdings" panose="05000000000000000000" pitchFamily="2" charset="2"/>
              <a:buChar char="q"/>
            </a:pPr>
            <a:r>
              <a:rPr lang="en-US" dirty="0" smtClean="0"/>
              <a:t>Write access leads to undefined </a:t>
            </a:r>
            <a:r>
              <a:rPr lang="en-US" dirty="0"/>
              <a:t>behavior (</a:t>
            </a:r>
            <a:r>
              <a:rPr lang="en-US" dirty="0" smtClean="0"/>
              <a:t>UndefinedBehavior-ub_64)</a:t>
            </a:r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21045" y="2212539"/>
            <a:ext cx="7315200" cy="43088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en-US" sz="1100" dirty="0">
                <a:latin typeface="Courier New" panose="02070309020205020404" pitchFamily="49" charset="0"/>
              </a:rPr>
              <a:t> 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*</a:t>
            </a:r>
            <a:r>
              <a:rPr lang="en-US" sz="1100" dirty="0">
                <a:latin typeface="Courier New" panose="02070309020205020404" pitchFamily="49" charset="0"/>
              </a:rPr>
              <a:t> </a:t>
            </a:r>
            <a:r>
              <a:rPr lang="en-US" sz="1100" dirty="0" err="1">
                <a:solidFill>
                  <a:srgbClr val="8000FF"/>
                </a:solidFill>
                <a:latin typeface="Courier New" panose="02070309020205020404" pitchFamily="49" charset="0"/>
              </a:rPr>
              <a:t>const</a:t>
            </a:r>
            <a:r>
              <a:rPr lang="en-US" sz="1100" dirty="0">
                <a:latin typeface="Courier New" panose="02070309020205020404" pitchFamily="49" charset="0"/>
              </a:rPr>
              <a:t> </a:t>
            </a:r>
            <a:r>
              <a:rPr lang="en-US" sz="1100" dirty="0" err="1">
                <a:latin typeface="Courier New" panose="02070309020205020404" pitchFamily="49" charset="0"/>
              </a:rPr>
              <a:t>const_pointer</a:t>
            </a:r>
            <a:r>
              <a:rPr lang="en-US" sz="1100" dirty="0">
                <a:latin typeface="Courier New" panose="02070309020205020404" pitchFamily="49" charset="0"/>
              </a:rPr>
              <a:t> 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en-US" sz="1100" dirty="0"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008000"/>
                </a:solidFill>
                <a:latin typeface="Courier New" panose="02070309020205020404" pitchFamily="49" charset="0"/>
              </a:rPr>
              <a:t>// what is </a:t>
            </a:r>
            <a:r>
              <a:rPr lang="en-US" sz="1100" dirty="0" err="1">
                <a:solidFill>
                  <a:srgbClr val="008000"/>
                </a:solidFill>
                <a:latin typeface="Courier New" panose="02070309020205020404" pitchFamily="49" charset="0"/>
              </a:rPr>
              <a:t>const</a:t>
            </a:r>
            <a:r>
              <a:rPr lang="en-US" sz="1100" dirty="0">
                <a:solidFill>
                  <a:srgbClr val="008000"/>
                </a:solidFill>
                <a:latin typeface="Courier New" panose="02070309020205020404" pitchFamily="49" charset="0"/>
              </a:rPr>
              <a:t>? the pointer or the </a:t>
            </a:r>
            <a:r>
              <a:rPr lang="en-US" sz="11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data</a:t>
            </a:r>
          </a:p>
          <a:p>
            <a:r>
              <a:rPr lang="en-US" sz="1100" dirty="0" err="1" smtClean="0">
                <a:solidFill>
                  <a:srgbClr val="8000FF"/>
                </a:solidFill>
                <a:latin typeface="Courier New" panose="02070309020205020404" pitchFamily="49" charset="0"/>
              </a:rPr>
              <a:t>const</a:t>
            </a:r>
            <a:r>
              <a:rPr lang="en-US" sz="1100" dirty="0" smtClean="0">
                <a:latin typeface="Courier New" panose="02070309020205020404" pitchFamily="49" charset="0"/>
              </a:rPr>
              <a:t> </a:t>
            </a:r>
            <a:r>
              <a:rPr lang="en-US" sz="1100" dirty="0" err="1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en-US" sz="1100" dirty="0">
                <a:latin typeface="Courier New" panose="02070309020205020404" pitchFamily="49" charset="0"/>
              </a:rPr>
              <a:t> 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*</a:t>
            </a:r>
            <a:r>
              <a:rPr lang="en-US" sz="1100" dirty="0">
                <a:latin typeface="Courier New" panose="02070309020205020404" pitchFamily="49" charset="0"/>
              </a:rPr>
              <a:t> </a:t>
            </a:r>
            <a:r>
              <a:rPr lang="en-US" sz="1100" dirty="0" err="1">
                <a:latin typeface="Courier New" panose="02070309020205020404" pitchFamily="49" charset="0"/>
              </a:rPr>
              <a:t>pointer_to_const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endParaRPr lang="en-US" sz="1100" dirty="0">
              <a:effectLst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21045" y="3640125"/>
            <a:ext cx="7315200" cy="938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en-US" sz="1100" dirty="0">
                <a:latin typeface="Courier New" panose="02070309020205020404" pitchFamily="49" charset="0"/>
              </a:rPr>
              <a:t> </a:t>
            </a:r>
            <a:r>
              <a:rPr lang="en-US" sz="11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* </a:t>
            </a:r>
            <a:r>
              <a:rPr lang="en-US" sz="1100" dirty="0" err="1">
                <a:solidFill>
                  <a:srgbClr val="8000FF"/>
                </a:solidFill>
                <a:latin typeface="Courier New" panose="02070309020205020404" pitchFamily="49" charset="0"/>
              </a:rPr>
              <a:t>const</a:t>
            </a:r>
            <a:r>
              <a:rPr lang="en-US" sz="1100" dirty="0">
                <a:solidFill>
                  <a:srgbClr val="8000FF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 smtClean="0">
                <a:latin typeface="Courier New" panose="02070309020205020404" pitchFamily="49" charset="0"/>
              </a:rPr>
              <a:t>p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100" dirty="0">
                <a:latin typeface="Courier New" panose="02070309020205020404" pitchFamily="49" charset="0"/>
              </a:rPr>
              <a:t> </a:t>
            </a:r>
            <a:r>
              <a:rPr lang="en-US" sz="1100" dirty="0" err="1" smtClean="0">
                <a:latin typeface="Courier New" panose="02070309020205020404" pitchFamily="49" charset="0"/>
              </a:rPr>
              <a:t>i</a:t>
            </a:r>
            <a:r>
              <a:rPr lang="en-US" sz="11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endParaRPr lang="en-US" sz="1100" dirty="0">
              <a:latin typeface="Courier New" panose="02070309020205020404" pitchFamily="49" charset="0"/>
            </a:endParaRPr>
          </a:p>
          <a:p>
            <a:r>
              <a:rPr lang="en-US" sz="1100" dirty="0" err="1" smtClean="0">
                <a:solidFill>
                  <a:srgbClr val="8000FF"/>
                </a:solidFill>
                <a:latin typeface="Courier New" panose="02070309020205020404" pitchFamily="49" charset="0"/>
              </a:rPr>
              <a:t>const</a:t>
            </a:r>
            <a:r>
              <a:rPr lang="en-US" sz="1100" dirty="0" smtClean="0">
                <a:latin typeface="Courier New" panose="02070309020205020404" pitchFamily="49" charset="0"/>
              </a:rPr>
              <a:t> </a:t>
            </a:r>
            <a:r>
              <a:rPr lang="en-US" sz="1100" dirty="0" err="1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en-US" sz="1100" dirty="0">
                <a:latin typeface="Courier New" panose="02070309020205020404" pitchFamily="49" charset="0"/>
              </a:rPr>
              <a:t> 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*</a:t>
            </a:r>
            <a:r>
              <a:rPr lang="en-US" sz="1100" dirty="0">
                <a:latin typeface="Courier New" panose="02070309020205020404" pitchFamily="49" charset="0"/>
              </a:rPr>
              <a:t>pc 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100" dirty="0">
                <a:latin typeface="Courier New" panose="02070309020205020404" pitchFamily="49" charset="0"/>
              </a:rPr>
              <a:t> </a:t>
            </a:r>
            <a:r>
              <a:rPr lang="en-US" sz="1100" dirty="0" err="1">
                <a:latin typeface="Courier New" panose="02070309020205020404" pitchFamily="49" charset="0"/>
              </a:rPr>
              <a:t>ic</a:t>
            </a:r>
            <a:r>
              <a:rPr lang="en-US" sz="11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100" dirty="0" smtClean="0">
                <a:latin typeface="Courier New" panose="02070309020205020404" pitchFamily="49" charset="0"/>
              </a:rPr>
              <a:t>pc 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100" dirty="0">
                <a:latin typeface="Courier New" panose="02070309020205020404" pitchFamily="49" charset="0"/>
              </a:rPr>
              <a:t> p 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100" dirty="0">
                <a:latin typeface="Courier New" panose="02070309020205020404" pitchFamily="49" charset="0"/>
              </a:rPr>
              <a:t> 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&amp;</a:t>
            </a:r>
            <a:r>
              <a:rPr lang="en-US" sz="1100" dirty="0" err="1">
                <a:latin typeface="Courier New" panose="02070309020205020404" pitchFamily="49" charset="0"/>
              </a:rPr>
              <a:t>i</a:t>
            </a:r>
            <a:r>
              <a:rPr lang="en-US" sz="11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en-US" sz="1100" dirty="0" smtClean="0">
                <a:latin typeface="Courier New" panose="02070309020205020404" pitchFamily="49" charset="0"/>
              </a:rPr>
              <a:t> </a:t>
            </a:r>
            <a:r>
              <a:rPr lang="en-US" sz="1100" dirty="0">
                <a:latin typeface="Courier New" panose="02070309020205020404" pitchFamily="49" charset="0"/>
              </a:rPr>
              <a:t>pc 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100" dirty="0">
                <a:latin typeface="Courier New" panose="02070309020205020404" pitchFamily="49" charset="0"/>
              </a:rPr>
              <a:t> 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&amp;</a:t>
            </a:r>
            <a:r>
              <a:rPr lang="en-US" sz="1100" dirty="0" err="1">
                <a:latin typeface="Courier New" panose="02070309020205020404" pitchFamily="49" charset="0"/>
              </a:rPr>
              <a:t>ic</a:t>
            </a:r>
            <a:r>
              <a:rPr lang="en-US" sz="11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en-US" sz="1100" dirty="0" smtClean="0">
                <a:latin typeface="Courier New" panose="02070309020205020404" pitchFamily="49" charset="0"/>
              </a:rPr>
              <a:t> 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*</a:t>
            </a:r>
            <a:r>
              <a:rPr lang="en-US" sz="1100" dirty="0">
                <a:latin typeface="Courier New" panose="02070309020205020404" pitchFamily="49" charset="0"/>
              </a:rPr>
              <a:t>p 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100" dirty="0"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FF8000"/>
                </a:solidFill>
                <a:latin typeface="Courier New" panose="02070309020205020404" pitchFamily="49" charset="0"/>
              </a:rPr>
              <a:t>5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en-US" sz="1100" dirty="0">
                <a:latin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// all ok</a:t>
            </a:r>
          </a:p>
          <a:p>
            <a:r>
              <a:rPr lang="en-US" sz="11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*</a:t>
            </a:r>
            <a:r>
              <a:rPr lang="en-US" sz="1100" dirty="0">
                <a:latin typeface="Courier New" panose="02070309020205020404" pitchFamily="49" charset="0"/>
              </a:rPr>
              <a:t>pc 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100" dirty="0"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FF8000"/>
                </a:solidFill>
                <a:latin typeface="Courier New" panose="02070309020205020404" pitchFamily="49" charset="0"/>
              </a:rPr>
              <a:t>5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en-US" sz="1100" dirty="0"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008000"/>
                </a:solidFill>
                <a:latin typeface="Courier New" panose="02070309020205020404" pitchFamily="49" charset="0"/>
              </a:rPr>
              <a:t>// all invalid</a:t>
            </a:r>
          </a:p>
          <a:p>
            <a:r>
              <a:rPr lang="en-US" sz="1100" dirty="0" smtClean="0">
                <a:latin typeface="Courier New" panose="02070309020205020404" pitchFamily="49" charset="0"/>
              </a:rPr>
              <a:t>p 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100" dirty="0">
                <a:latin typeface="Courier New" panose="02070309020205020404" pitchFamily="49" charset="0"/>
              </a:rPr>
              <a:t> 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&amp;</a:t>
            </a:r>
            <a:r>
              <a:rPr lang="en-US" sz="1100" dirty="0" err="1">
                <a:latin typeface="Courier New" panose="02070309020205020404" pitchFamily="49" charset="0"/>
              </a:rPr>
              <a:t>ic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en-US" sz="1100" dirty="0">
                <a:latin typeface="Courier New" panose="02070309020205020404" pitchFamily="49" charset="0"/>
              </a:rPr>
              <a:t> </a:t>
            </a:r>
            <a:r>
              <a:rPr lang="en-US" sz="1100" dirty="0" smtClean="0">
                <a:latin typeface="Courier New" panose="02070309020205020404" pitchFamily="49" charset="0"/>
              </a:rPr>
              <a:t>p 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100" dirty="0">
                <a:latin typeface="Courier New" panose="02070309020205020404" pitchFamily="49" charset="0"/>
              </a:rPr>
              <a:t> pc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en-US" sz="1100" dirty="0">
                <a:latin typeface="Courier New" panose="02070309020205020404" pitchFamily="49" charset="0"/>
              </a:rPr>
              <a:t> </a:t>
            </a:r>
            <a:r>
              <a:rPr lang="en-US" sz="1100" dirty="0" smtClean="0">
                <a:latin typeface="Courier New" panose="02070309020205020404" pitchFamily="49" charset="0"/>
              </a:rPr>
              <a:t>p 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100" dirty="0">
                <a:latin typeface="Courier New" panose="02070309020205020404" pitchFamily="49" charset="0"/>
              </a:rPr>
              <a:t> 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100" dirty="0">
                <a:latin typeface="Courier New" panose="02070309020205020404" pitchFamily="49" charset="0"/>
              </a:rPr>
              <a:t> </a:t>
            </a:r>
            <a:r>
              <a:rPr lang="en-US" sz="1100" dirty="0" err="1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en-US" sz="1100" dirty="0">
                <a:latin typeface="Courier New" panose="02070309020205020404" pitchFamily="49" charset="0"/>
              </a:rPr>
              <a:t> 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*)</a:t>
            </a:r>
            <a:r>
              <a:rPr lang="en-US" sz="1100" dirty="0">
                <a:latin typeface="Courier New" panose="02070309020205020404" pitchFamily="49" charset="0"/>
              </a:rPr>
              <a:t> 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&amp;</a:t>
            </a:r>
            <a:r>
              <a:rPr lang="en-US" sz="1100" dirty="0" err="1">
                <a:latin typeface="Courier New" panose="02070309020205020404" pitchFamily="49" charset="0"/>
              </a:rPr>
              <a:t>ic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en-US" sz="1100" dirty="0">
                <a:latin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// works </a:t>
            </a:r>
            <a:r>
              <a:rPr lang="en-US" sz="1100" dirty="0">
                <a:solidFill>
                  <a:srgbClr val="008000"/>
                </a:solidFill>
                <a:latin typeface="Courier New" panose="02070309020205020404" pitchFamily="49" charset="0"/>
              </a:rPr>
              <a:t>, but </a:t>
            </a:r>
            <a:r>
              <a:rPr lang="en-US" sz="11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dangerous</a:t>
            </a:r>
            <a:endParaRPr lang="en-US" sz="11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939116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Qualifiers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285750">
              <a:buFont typeface="Wingdings" panose="05000000000000000000" pitchFamily="2" charset="2"/>
              <a:buChar char="q"/>
            </a:pPr>
            <a:r>
              <a:rPr lang="en-US" dirty="0" smtClean="0"/>
              <a:t>Volatile</a:t>
            </a:r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dirty="0" smtClean="0"/>
              <a:t>Important for concurrency (software and hardware!)</a:t>
            </a:r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dirty="0"/>
              <a:t>Usually, the compiler has some freedom where to store the </a:t>
            </a:r>
            <a:r>
              <a:rPr lang="en-US" dirty="0" smtClean="0"/>
              <a:t>contents of </a:t>
            </a:r>
            <a:r>
              <a:rPr lang="en-US" dirty="0"/>
              <a:t>variables</a:t>
            </a:r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dirty="0" smtClean="0"/>
              <a:t>Dependent </a:t>
            </a:r>
            <a:r>
              <a:rPr lang="en-US" dirty="0"/>
              <a:t>on this storage location, concurrent updates might </a:t>
            </a:r>
            <a:r>
              <a:rPr lang="en-US" dirty="0" smtClean="0"/>
              <a:t>be seen </a:t>
            </a:r>
            <a:r>
              <a:rPr lang="en-US" dirty="0"/>
              <a:t>or not</a:t>
            </a:r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36609" y="2731625"/>
            <a:ext cx="4259483" cy="193642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dirty="0" smtClean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olatile </a:t>
            </a:r>
            <a:r>
              <a:rPr lang="en-US" dirty="0" err="1" smtClean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flag</a:t>
            </a:r>
            <a:r>
              <a:rPr lang="en-US" b="1" dirty="0" smtClean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foo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flag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do_something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flag modified by another thread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flag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do_another_thing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72443" y="2700356"/>
            <a:ext cx="3637807" cy="20026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07000"/>
              </a:lnSpc>
              <a:buFont typeface="Wingdings" panose="05000000000000000000" pitchFamily="2" charset="2"/>
              <a:buChar char="q"/>
            </a:pPr>
            <a:r>
              <a:rPr lang="en-US" sz="1200" dirty="0"/>
              <a:t>Flag modified by </a:t>
            </a:r>
            <a:r>
              <a:rPr lang="en-US" sz="1200" dirty="0" smtClean="0"/>
              <a:t>another thread </a:t>
            </a:r>
            <a:r>
              <a:rPr lang="en-US" sz="1200" dirty="0"/>
              <a:t>between two </a:t>
            </a:r>
            <a:r>
              <a:rPr lang="en-US" sz="1200" dirty="0" smtClean="0"/>
              <a:t>accesses.</a:t>
            </a:r>
          </a:p>
          <a:p>
            <a:pPr marL="285750" indent="-285750">
              <a:lnSpc>
                <a:spcPct val="107000"/>
              </a:lnSpc>
              <a:buFont typeface="Wingdings" panose="05000000000000000000" pitchFamily="2" charset="2"/>
              <a:buChar char="q"/>
            </a:pPr>
            <a:r>
              <a:rPr lang="en-US" sz="1200" dirty="0" smtClean="0"/>
              <a:t>Assume </a:t>
            </a:r>
            <a:r>
              <a:rPr lang="en-US" sz="1200" dirty="0"/>
              <a:t>compiler keeps </a:t>
            </a:r>
            <a:r>
              <a:rPr lang="en-US" sz="1200" dirty="0" smtClean="0"/>
              <a:t>flag in </a:t>
            </a:r>
            <a:r>
              <a:rPr lang="en-US" sz="1200" dirty="0"/>
              <a:t>register in </a:t>
            </a:r>
            <a:r>
              <a:rPr lang="en-US" sz="1200" dirty="0" smtClean="0"/>
              <a:t>foo.</a:t>
            </a:r>
          </a:p>
          <a:p>
            <a:pPr marL="285750" indent="-285750">
              <a:lnSpc>
                <a:spcPct val="107000"/>
              </a:lnSpc>
              <a:buFont typeface="Wingdings" panose="05000000000000000000" pitchFamily="2" charset="2"/>
              <a:buChar char="q"/>
            </a:pPr>
            <a:r>
              <a:rPr lang="en-US" sz="1200" dirty="0" smtClean="0"/>
              <a:t>Reasonable </a:t>
            </a:r>
            <a:r>
              <a:rPr lang="en-US" sz="1200" dirty="0"/>
              <a:t>optimization </a:t>
            </a:r>
            <a:r>
              <a:rPr lang="en-US" sz="1200" dirty="0" smtClean="0"/>
              <a:t>to save </a:t>
            </a:r>
            <a:r>
              <a:rPr lang="en-US" sz="1200" dirty="0"/>
              <a:t>memory </a:t>
            </a:r>
            <a:r>
              <a:rPr lang="en-US" sz="1200" dirty="0" smtClean="0"/>
              <a:t>accesses.</a:t>
            </a:r>
          </a:p>
          <a:p>
            <a:pPr marL="285750" indent="-285750">
              <a:lnSpc>
                <a:spcPct val="107000"/>
              </a:lnSpc>
              <a:buFont typeface="Wingdings" panose="05000000000000000000" pitchFamily="2" charset="2"/>
              <a:buChar char="q"/>
            </a:pPr>
            <a:r>
              <a:rPr lang="en-US" sz="1200" dirty="0" smtClean="0"/>
              <a:t>Concurrent </a:t>
            </a:r>
            <a:r>
              <a:rPr lang="en-US" sz="1200" dirty="0"/>
              <a:t>update </a:t>
            </a:r>
            <a:r>
              <a:rPr lang="en-US" sz="1200" dirty="0" smtClean="0"/>
              <a:t>invisible!</a:t>
            </a:r>
          </a:p>
          <a:p>
            <a:pPr marL="285750" indent="-285750">
              <a:lnSpc>
                <a:spcPct val="107000"/>
              </a:lnSpc>
              <a:buFont typeface="Wingdings" panose="05000000000000000000" pitchFamily="2" charset="2"/>
              <a:buChar char="q"/>
            </a:pPr>
            <a:r>
              <a:rPr lang="en-US" sz="1200" dirty="0" smtClean="0"/>
              <a:t>When </a:t>
            </a:r>
            <a:r>
              <a:rPr lang="en-US" sz="1200" dirty="0"/>
              <a:t>should contents of </a:t>
            </a:r>
            <a:r>
              <a:rPr lang="en-US" sz="1200" dirty="0" smtClean="0"/>
              <a:t>a variable </a:t>
            </a:r>
            <a:r>
              <a:rPr lang="en-US" sz="1200" dirty="0"/>
              <a:t>be visible to </a:t>
            </a:r>
            <a:r>
              <a:rPr lang="en-US" sz="1200" dirty="0" smtClean="0"/>
              <a:t>other threads</a:t>
            </a:r>
            <a:r>
              <a:rPr lang="en-US" sz="1200" dirty="0"/>
              <a:t>?</a:t>
            </a:r>
            <a:r>
              <a:rPr lang="en-US" sz="1600" dirty="0"/>
              <a:t> </a:t>
            </a:r>
            <a:br>
              <a:rPr lang="en-US" sz="1600" dirty="0"/>
            </a:b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7963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285750">
              <a:buFont typeface="Wingdings" panose="05000000000000000000" pitchFamily="2" charset="2"/>
              <a:buChar char="q"/>
            </a:pPr>
            <a:r>
              <a:rPr lang="en-US" dirty="0"/>
              <a:t>Basic Module Set </a:t>
            </a:r>
            <a:r>
              <a:rPr lang="en-US" dirty="0" smtClean="0"/>
              <a:t>Up</a:t>
            </a:r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dirty="0"/>
              <a:t>Exercise 1</a:t>
            </a:r>
            <a:endParaRPr lang="en-US" dirty="0" smtClean="0"/>
          </a:p>
          <a:p>
            <a:pPr marL="514350" indent="-285750">
              <a:buFont typeface="Wingdings" panose="05000000000000000000" pitchFamily="2" charset="2"/>
              <a:buChar char="q"/>
            </a:pPr>
            <a:r>
              <a:rPr lang="en-US" dirty="0" smtClean="0"/>
              <a:t>Memory Layout</a:t>
            </a:r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dirty="0"/>
              <a:t>Structure of </a:t>
            </a:r>
            <a:r>
              <a:rPr lang="en-US" dirty="0" smtClean="0"/>
              <a:t>Declarations</a:t>
            </a:r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dirty="0"/>
              <a:t>Attributes of </a:t>
            </a:r>
            <a:r>
              <a:rPr lang="en-US" dirty="0" smtClean="0"/>
              <a:t>Declarations</a:t>
            </a:r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dirty="0"/>
              <a:t>Storage </a:t>
            </a:r>
            <a:r>
              <a:rPr lang="en-US" dirty="0" smtClean="0"/>
              <a:t>Class, Type Qualifiers</a:t>
            </a:r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dirty="0" smtClean="0"/>
              <a:t>Decelerator, Initializations, </a:t>
            </a:r>
            <a:r>
              <a:rPr lang="en-US" dirty="0"/>
              <a:t>External </a:t>
            </a:r>
            <a:r>
              <a:rPr lang="en-US" dirty="0" smtClean="0"/>
              <a:t>Names.</a:t>
            </a:r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dirty="0"/>
              <a:t>Linkage </a:t>
            </a:r>
            <a:r>
              <a:rPr lang="en-US" dirty="0" smtClean="0"/>
              <a:t>Models, C++ Compatibility</a:t>
            </a:r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dirty="0"/>
              <a:t>Memory Layout (Unix/Linux</a:t>
            </a:r>
            <a:r>
              <a:rPr lang="en-US" dirty="0" smtClean="0"/>
              <a:t>)</a:t>
            </a:r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dirty="0" smtClean="0"/>
              <a:t>Exercise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6495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Qualifiers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285750">
              <a:buFont typeface="Wingdings" panose="05000000000000000000" pitchFamily="2" charset="2"/>
              <a:buChar char="q"/>
            </a:pPr>
            <a:r>
              <a:rPr lang="en-US" dirty="0" smtClean="0"/>
              <a:t>Volatile - </a:t>
            </a:r>
            <a:r>
              <a:rPr lang="en-US" dirty="0"/>
              <a:t>Sequence </a:t>
            </a:r>
            <a:r>
              <a:rPr lang="en-US" dirty="0" smtClean="0"/>
              <a:t>Points</a:t>
            </a:r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dirty="0" smtClean="0"/>
              <a:t>When </a:t>
            </a:r>
            <a:r>
              <a:rPr lang="en-US" dirty="0"/>
              <a:t>do the effects on volatile variables need to be visible?</a:t>
            </a:r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dirty="0" smtClean="0"/>
              <a:t>C </a:t>
            </a:r>
            <a:r>
              <a:rPr lang="en-US" dirty="0"/>
              <a:t>standard defines so-called sequence points</a:t>
            </a:r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dirty="0" smtClean="0"/>
              <a:t>Between </a:t>
            </a:r>
            <a:r>
              <a:rPr lang="en-US" dirty="0"/>
              <a:t>those sequence points volatile variables are </a:t>
            </a:r>
            <a:r>
              <a:rPr lang="en-US" dirty="0" smtClean="0"/>
              <a:t>not synchronized </a:t>
            </a:r>
            <a:r>
              <a:rPr lang="en-US" dirty="0"/>
              <a:t>with memory</a:t>
            </a:r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dirty="0" smtClean="0"/>
              <a:t>Basically</a:t>
            </a:r>
            <a:r>
              <a:rPr lang="en-US" dirty="0"/>
              <a:t>, after each statement</a:t>
            </a:r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dirty="0" smtClean="0"/>
              <a:t>But </a:t>
            </a:r>
            <a:r>
              <a:rPr lang="en-US" dirty="0"/>
              <a:t>not within (non-short-circuit) expressions</a:t>
            </a:r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dirty="0" smtClean="0"/>
              <a:t>Another </a:t>
            </a:r>
            <a:r>
              <a:rPr lang="en-US" dirty="0"/>
              <a:t>argument to not have side effects in expressions</a:t>
            </a:r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dirty="0" smtClean="0"/>
              <a:t>See </a:t>
            </a:r>
            <a:r>
              <a:rPr lang="en-US" dirty="0"/>
              <a:t>Annex C of C standard</a:t>
            </a:r>
          </a:p>
        </p:txBody>
      </p:sp>
    </p:spTree>
    <p:extLst>
      <p:ext uri="{BB962C8B-B14F-4D97-AF65-F5344CB8AC3E}">
        <p14:creationId xmlns:p14="http://schemas.microsoft.com/office/powerpoint/2010/main" val="27692043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Qualifiers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285750">
              <a:buFont typeface="Wingdings" panose="05000000000000000000" pitchFamily="2" charset="2"/>
              <a:buChar char="q"/>
            </a:pPr>
            <a:r>
              <a:rPr lang="en-US" dirty="0" smtClean="0"/>
              <a:t>Restrict (C99)</a:t>
            </a:r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dirty="0"/>
              <a:t>The restrict keyword is used for pointer declarations as a type quantifier of the </a:t>
            </a:r>
            <a:r>
              <a:rPr lang="en-US" dirty="0" smtClean="0"/>
              <a:t>pointer.</a:t>
            </a:r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dirty="0"/>
              <a:t>This keyword does not add new functionalities. Using this the programmer can inform about an optimization that compiler can </a:t>
            </a:r>
            <a:r>
              <a:rPr lang="en-US" dirty="0" smtClean="0"/>
              <a:t>make.</a:t>
            </a:r>
            <a:endParaRPr lang="en-US" dirty="0" smtClean="0"/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dirty="0" smtClean="0"/>
              <a:t>Example</a:t>
            </a:r>
          </a:p>
          <a:p>
            <a:pPr marL="971550" lvl="1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971550" lvl="1" indent="-285750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971550" lvl="1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971550" lvl="1" indent="-285750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971550" lvl="1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dirty="0" smtClean="0"/>
              <a:t>Read more on: </a:t>
            </a:r>
            <a:r>
              <a:rPr lang="en-US" u="sng" dirty="0">
                <a:hlinkClick r:id="rId2"/>
              </a:rPr>
              <a:t>https://www.geeksforgeeks.org/restrict-keyword-c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536283" y="2678002"/>
            <a:ext cx="6065134" cy="164814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050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sz="10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use</a:t>
            </a:r>
            <a:r>
              <a:rPr lang="en-US" sz="105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050" dirty="0" err="1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05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10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</a:t>
            </a:r>
            <a:r>
              <a:rPr lang="en-US" sz="105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0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dirty="0" err="1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05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10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</a:t>
            </a:r>
            <a:r>
              <a:rPr lang="en-US" sz="105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0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dirty="0" err="1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05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10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restrict c</a:t>
            </a:r>
            <a:r>
              <a:rPr lang="en-US" sz="105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0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sz="10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0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05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10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105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+=</a:t>
            </a:r>
            <a:r>
              <a:rPr lang="en-US" sz="10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10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05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10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0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0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05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Since c is restrict, compiler will 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0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05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not reload value at address c in 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0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05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its assembly code. Therefore generated 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0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05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assembly code is optimized 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0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05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10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en-US" sz="105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+=</a:t>
            </a:r>
            <a:r>
              <a:rPr lang="en-US" sz="10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10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05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10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05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sz="10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15613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Decelerator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7454" y="819987"/>
            <a:ext cx="8482800" cy="3893100"/>
          </a:xfrm>
        </p:spPr>
        <p:txBody>
          <a:bodyPr/>
          <a:lstStyle/>
          <a:p>
            <a:pPr marL="514350" indent="-285750">
              <a:buFont typeface="Wingdings" panose="05000000000000000000" pitchFamily="2" charset="2"/>
              <a:buChar char="q"/>
            </a:pPr>
            <a:r>
              <a:rPr lang="en-US" dirty="0" smtClean="0"/>
              <a:t>Overview</a:t>
            </a:r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dirty="0" smtClean="0"/>
              <a:t>C declaratory can be hard to read.</a:t>
            </a:r>
          </a:p>
          <a:p>
            <a:r>
              <a:rPr lang="en-US" sz="16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		</a:t>
            </a:r>
            <a:r>
              <a:rPr lang="en-US" sz="1400" dirty="0" err="1" smtClean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*(*(*(*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x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)())[</a:t>
            </a:r>
            <a:r>
              <a:rPr lang="en-US" sz="1400" dirty="0">
                <a:solidFill>
                  <a:srgbClr val="FF8000"/>
                </a:solidFill>
                <a:latin typeface="Courier New" panose="02070309020205020404" pitchFamily="49" charset="0"/>
              </a:rPr>
              <a:t>10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])();</a:t>
            </a:r>
            <a:endParaRPr lang="en-US" sz="1400" dirty="0" smtClean="0"/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dirty="0" smtClean="0"/>
              <a:t>Rationale: Look like the use of the declared variable</a:t>
            </a:r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dirty="0" smtClean="0"/>
              <a:t>2 golden rules:</a:t>
            </a:r>
          </a:p>
          <a:p>
            <a:pPr marL="1485900" lvl="2" indent="-342900">
              <a:buAutoNum type="arabicPeriod"/>
            </a:pPr>
            <a:r>
              <a:rPr lang="en-US" dirty="0" smtClean="0"/>
              <a:t>Go from inner to outer</a:t>
            </a:r>
          </a:p>
          <a:p>
            <a:pPr marL="1485900" lvl="2" indent="-342900">
              <a:buAutoNum type="arabicPeriod"/>
            </a:pPr>
            <a:r>
              <a:rPr lang="en-US" dirty="0" smtClean="0"/>
              <a:t>Arrays and functions have higher priority that pointers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11254" y="3166216"/>
            <a:ext cx="7315200" cy="78386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 err="1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(*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)[</a:t>
            </a:r>
            <a:r>
              <a:rPr lang="en-US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];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Pointer to an array of 5 </a:t>
            </a:r>
            <a:r>
              <a:rPr lang="en-US" dirty="0" err="1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ints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 err="1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];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Array of five pointers to </a:t>
            </a:r>
            <a:r>
              <a:rPr lang="en-US" dirty="0" err="1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ints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 smtClean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05404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Decelerator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7454" y="819987"/>
            <a:ext cx="8482800" cy="3893100"/>
          </a:xfrm>
        </p:spPr>
        <p:txBody>
          <a:bodyPr/>
          <a:lstStyle/>
          <a:p>
            <a:pPr marL="514350" indent="-285750">
              <a:buFont typeface="Wingdings" panose="05000000000000000000" pitchFamily="2" charset="2"/>
              <a:buChar char="q"/>
            </a:pPr>
            <a:r>
              <a:rPr lang="en-US" dirty="0" smtClean="0"/>
              <a:t>Overview</a:t>
            </a:r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dirty="0" smtClean="0"/>
              <a:t>Do no use complicated </a:t>
            </a:r>
            <a:r>
              <a:rPr lang="en-US" dirty="0" err="1" smtClean="0"/>
              <a:t>declarators</a:t>
            </a:r>
            <a:r>
              <a:rPr lang="en-US" dirty="0" smtClean="0"/>
              <a:t>.</a:t>
            </a:r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dirty="0" smtClean="0"/>
              <a:t>Use </a:t>
            </a:r>
            <a:r>
              <a:rPr lang="en-US" dirty="0" err="1" smtClean="0"/>
              <a:t>typedef</a:t>
            </a:r>
            <a:r>
              <a:rPr lang="en-US" dirty="0" smtClean="0"/>
              <a:t> to break them into pieces. </a:t>
            </a:r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dirty="0" smtClean="0"/>
              <a:t>Is a pointer to an array of pointers to functions, which take a void pointer and return a string.</a:t>
            </a:r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dirty="0" smtClean="0"/>
              <a:t>You must be able to read array and function pointer </a:t>
            </a:r>
            <a:r>
              <a:rPr lang="en-US" dirty="0" err="1" smtClean="0"/>
              <a:t>typedef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11254" y="2841185"/>
            <a:ext cx="7315200" cy="78386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</a:pPr>
            <a:r>
              <a:rPr lang="en-US" b="1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typedef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*(*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printer_t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)(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*);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b="1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typedef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printer_t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printers_t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];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printers_t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b="1" dirty="0" smtClean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0661898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Initializations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285750">
              <a:buFont typeface="Wingdings" panose="05000000000000000000" pitchFamily="2" charset="2"/>
              <a:buChar char="q"/>
            </a:pPr>
            <a:r>
              <a:rPr lang="en-US" dirty="0" smtClean="0"/>
              <a:t>Guidelines</a:t>
            </a:r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dirty="0" smtClean="0"/>
              <a:t>Separate </a:t>
            </a:r>
            <a:r>
              <a:rPr lang="en-US" dirty="0"/>
              <a:t>declaration and </a:t>
            </a:r>
            <a:r>
              <a:rPr lang="en-US" dirty="0" smtClean="0"/>
              <a:t>initialization. Multiple</a:t>
            </a:r>
            <a:r>
              <a:rPr lang="en-US" dirty="0"/>
              <a:t>, comma-separated initializations are hard to </a:t>
            </a:r>
            <a:r>
              <a:rPr lang="en-US" dirty="0" smtClean="0"/>
              <a:t>read.</a:t>
            </a:r>
            <a:endParaRPr lang="en-US" dirty="0"/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dirty="0" smtClean="0"/>
              <a:t>Avoid </a:t>
            </a:r>
            <a:r>
              <a:rPr lang="en-US" dirty="0"/>
              <a:t>visibility problems (see earlier slides)</a:t>
            </a:r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b="1" dirty="0" smtClean="0"/>
              <a:t>Do </a:t>
            </a:r>
            <a:r>
              <a:rPr lang="en-US" b="1" dirty="0"/>
              <a:t>not </a:t>
            </a:r>
            <a:r>
              <a:rPr lang="en-US" dirty="0"/>
              <a:t>initialize </a:t>
            </a:r>
            <a:r>
              <a:rPr lang="en-US" dirty="0" smtClean="0"/>
              <a:t>eagerly, compiler (with –Wall) will tell you if variable is potentially undefined</a:t>
            </a:r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dirty="0" smtClean="0"/>
              <a:t>Limit scope as much as possible.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892983" y="2743526"/>
            <a:ext cx="7105123" cy="2122224"/>
            <a:chOff x="649914" y="2689085"/>
            <a:chExt cx="7105123" cy="2122224"/>
          </a:xfrm>
        </p:grpSpPr>
        <p:grpSp>
          <p:nvGrpSpPr>
            <p:cNvPr id="9" name="Group 8"/>
            <p:cNvGrpSpPr/>
            <p:nvPr/>
          </p:nvGrpSpPr>
          <p:grpSpPr>
            <a:xfrm>
              <a:off x="649914" y="2718565"/>
              <a:ext cx="3636288" cy="2092744"/>
              <a:chOff x="649914" y="2934726"/>
              <a:chExt cx="3636288" cy="2092744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649914" y="2934726"/>
                <a:ext cx="1267427" cy="2923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300" dirty="0">
                    <a:solidFill>
                      <a:schemeClr val="dk1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rPr>
                  <a:t>Not good</a:t>
                </a:r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718847" y="3211588"/>
                <a:ext cx="3567355" cy="1815882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err="1">
                    <a:solidFill>
                      <a:srgbClr val="8000FF"/>
                    </a:solidFill>
                    <a:latin typeface="Courier New" panose="02070309020205020404" pitchFamily="49" charset="0"/>
                  </a:rPr>
                  <a:t>int</a:t>
                </a:r>
                <a:r>
                  <a:rPr lang="en-US" dirty="0">
                    <a:latin typeface="Courier New" panose="02070309020205020404" pitchFamily="49" charset="0"/>
                  </a:rPr>
                  <a:t> </a:t>
                </a:r>
                <a:r>
                  <a:rPr lang="en-US" b="1" dirty="0">
                    <a:solidFill>
                      <a:srgbClr val="FF0000"/>
                    </a:solidFill>
                    <a:latin typeface="Courier New" panose="02070309020205020404" pitchFamily="49" charset="0"/>
                  </a:rPr>
                  <a:t>x = </a:t>
                </a:r>
                <a:r>
                  <a:rPr lang="en-US" b="1" dirty="0" smtClean="0">
                    <a:solidFill>
                      <a:srgbClr val="FF0000"/>
                    </a:solidFill>
                    <a:latin typeface="Courier New" panose="02070309020205020404" pitchFamily="49" charset="0"/>
                  </a:rPr>
                  <a:t>0</a:t>
                </a:r>
                <a:r>
                  <a:rPr lang="en-US" b="1" dirty="0" smtClean="0">
                    <a:solidFill>
                      <a:srgbClr val="000080"/>
                    </a:solidFill>
                    <a:latin typeface="Courier New" panose="02070309020205020404" pitchFamily="49" charset="0"/>
                  </a:rPr>
                  <a:t>; </a:t>
                </a:r>
                <a:r>
                  <a:rPr lang="en-US" dirty="0" smtClean="0">
                    <a:solidFill>
                      <a:srgbClr val="008000"/>
                    </a:solidFill>
                    <a:latin typeface="Courier New" panose="02070309020205020404" pitchFamily="49" charset="0"/>
                  </a:rPr>
                  <a:t>// </a:t>
                </a:r>
                <a:r>
                  <a:rPr lang="en-US" dirty="0" smtClean="0">
                    <a:solidFill>
                      <a:srgbClr val="008000"/>
                    </a:solidFill>
                    <a:latin typeface="Courier New" panose="02070309020205020404" pitchFamily="49" charset="0"/>
                  </a:rPr>
                  <a:t>x </a:t>
                </a:r>
                <a:r>
                  <a:rPr lang="en-US" dirty="0">
                    <a:solidFill>
                      <a:srgbClr val="008000"/>
                    </a:solidFill>
                    <a:latin typeface="Courier New" panose="02070309020205020404" pitchFamily="49" charset="0"/>
                  </a:rPr>
                  <a:t>not used </a:t>
                </a:r>
                <a:r>
                  <a:rPr lang="en-US" dirty="0" smtClean="0">
                    <a:solidFill>
                      <a:srgbClr val="008000"/>
                    </a:solidFill>
                    <a:latin typeface="Courier New" panose="02070309020205020404" pitchFamily="49" charset="0"/>
                  </a:rPr>
                  <a:t>here, So do not assign value to it.</a:t>
                </a:r>
                <a:endParaRPr lang="en-US" dirty="0" smtClean="0">
                  <a:solidFill>
                    <a:srgbClr val="008000"/>
                  </a:solidFill>
                  <a:latin typeface="Courier New" panose="02070309020205020404" pitchFamily="49" charset="0"/>
                </a:endParaRPr>
              </a:p>
              <a:p>
                <a:r>
                  <a:rPr lang="en-US" dirty="0" smtClean="0">
                    <a:latin typeface="Courier New" panose="02070309020205020404" pitchFamily="49" charset="0"/>
                  </a:rPr>
                  <a:t>x </a:t>
                </a:r>
                <a:r>
                  <a:rPr lang="en-US" b="1" dirty="0">
                    <a:solidFill>
                      <a:srgbClr val="000080"/>
                    </a:solidFill>
                    <a:latin typeface="Courier New" panose="02070309020205020404" pitchFamily="49" charset="0"/>
                  </a:rPr>
                  <a:t>=</a:t>
                </a:r>
                <a:r>
                  <a:rPr lang="en-US" dirty="0">
                    <a:latin typeface="Courier New" panose="02070309020205020404" pitchFamily="49" charset="0"/>
                  </a:rPr>
                  <a:t> y</a:t>
                </a:r>
                <a:r>
                  <a:rPr lang="en-US" dirty="0" smtClean="0">
                    <a:latin typeface="Courier New" panose="02070309020205020404" pitchFamily="49" charset="0"/>
                  </a:rPr>
                  <a:t> </a:t>
                </a:r>
                <a:r>
                  <a:rPr lang="en-US" b="1" dirty="0">
                    <a:solidFill>
                      <a:srgbClr val="000080"/>
                    </a:solidFill>
                    <a:latin typeface="Courier New" panose="02070309020205020404" pitchFamily="49" charset="0"/>
                  </a:rPr>
                  <a:t>+</a:t>
                </a:r>
                <a:r>
                  <a:rPr lang="en-US" dirty="0">
                    <a:latin typeface="Courier New" panose="02070309020205020404" pitchFamily="49" charset="0"/>
                  </a:rPr>
                  <a:t> </a:t>
                </a:r>
                <a:r>
                  <a:rPr lang="en-US" dirty="0">
                    <a:solidFill>
                      <a:srgbClr val="FF8000"/>
                    </a:solidFill>
                    <a:latin typeface="Courier New" panose="02070309020205020404" pitchFamily="49" charset="0"/>
                  </a:rPr>
                  <a:t>1</a:t>
                </a:r>
                <a:r>
                  <a:rPr lang="en-US" b="1" dirty="0" smtClean="0">
                    <a:solidFill>
                      <a:srgbClr val="000080"/>
                    </a:solidFill>
                    <a:latin typeface="Courier New" panose="02070309020205020404" pitchFamily="49" charset="0"/>
                  </a:rPr>
                  <a:t>;</a:t>
                </a:r>
              </a:p>
              <a:p>
                <a:r>
                  <a:rPr lang="en-US" dirty="0" err="1">
                    <a:solidFill>
                      <a:srgbClr val="FF0000"/>
                    </a:solidFill>
                    <a:latin typeface="Courier New" panose="02070309020205020404" pitchFamily="49" charset="0"/>
                  </a:rPr>
                  <a:t>int</a:t>
                </a:r>
                <a:r>
                  <a:rPr lang="en-US" dirty="0">
                    <a:solidFill>
                      <a:srgbClr val="FF0000"/>
                    </a:solidFill>
                    <a:latin typeface="Courier New" panose="02070309020205020404" pitchFamily="49" charset="0"/>
                  </a:rPr>
                  <a:t> </a:t>
                </a:r>
                <a:r>
                  <a:rPr lang="en-US" dirty="0" smtClean="0">
                    <a:solidFill>
                      <a:srgbClr val="FF0000"/>
                    </a:solidFill>
                    <a:latin typeface="Courier New" panose="02070309020205020404" pitchFamily="49" charset="0"/>
                  </a:rPr>
                  <a:t>z = 0</a:t>
                </a:r>
                <a:r>
                  <a:rPr lang="en-US" b="1" dirty="0" smtClean="0">
                    <a:solidFill>
                      <a:srgbClr val="FF0000"/>
                    </a:solidFill>
                    <a:latin typeface="Courier New" panose="02070309020205020404" pitchFamily="49" charset="0"/>
                  </a:rPr>
                  <a:t>;</a:t>
                </a:r>
                <a:endParaRPr lang="en-US" dirty="0">
                  <a:solidFill>
                    <a:srgbClr val="FF0000"/>
                  </a:solidFill>
                  <a:latin typeface="Courier New" panose="02070309020205020404" pitchFamily="49" charset="0"/>
                </a:endParaRPr>
              </a:p>
              <a:p>
                <a:r>
                  <a:rPr lang="en-US" b="1" dirty="0" smtClean="0">
                    <a:solidFill>
                      <a:srgbClr val="0000FF"/>
                    </a:solidFill>
                    <a:latin typeface="Courier New" panose="02070309020205020404" pitchFamily="49" charset="0"/>
                  </a:rPr>
                  <a:t>if</a:t>
                </a:r>
                <a:r>
                  <a:rPr lang="en-US" dirty="0" smtClean="0">
                    <a:latin typeface="Courier New" panose="02070309020205020404" pitchFamily="49" charset="0"/>
                  </a:rPr>
                  <a:t> </a:t>
                </a:r>
                <a:r>
                  <a:rPr lang="en-US" b="1" dirty="0">
                    <a:solidFill>
                      <a:srgbClr val="000080"/>
                    </a:solidFill>
                    <a:latin typeface="Courier New" panose="02070309020205020404" pitchFamily="49" charset="0"/>
                  </a:rPr>
                  <a:t>(...)</a:t>
                </a:r>
                <a:r>
                  <a:rPr lang="en-US" dirty="0">
                    <a:latin typeface="Courier New" panose="02070309020205020404" pitchFamily="49" charset="0"/>
                  </a:rPr>
                  <a:t> </a:t>
                </a:r>
                <a:r>
                  <a:rPr lang="en-US" b="1" dirty="0" smtClean="0">
                    <a:solidFill>
                      <a:srgbClr val="000080"/>
                    </a:solidFill>
                    <a:latin typeface="Courier New" panose="02070309020205020404" pitchFamily="49" charset="0"/>
                  </a:rPr>
                  <a:t>{</a:t>
                </a:r>
                <a:endParaRPr lang="en-US" dirty="0" smtClean="0">
                  <a:latin typeface="Courier New" panose="02070309020205020404" pitchFamily="49" charset="0"/>
                </a:endParaRPr>
              </a:p>
              <a:p>
                <a:r>
                  <a:rPr lang="en-US" dirty="0">
                    <a:solidFill>
                      <a:srgbClr val="8000FF"/>
                    </a:solidFill>
                    <a:latin typeface="Courier New" panose="02070309020205020404" pitchFamily="49" charset="0"/>
                  </a:rPr>
                  <a:t> </a:t>
                </a:r>
                <a:r>
                  <a:rPr lang="en-US" dirty="0" smtClean="0">
                    <a:solidFill>
                      <a:srgbClr val="8000FF"/>
                    </a:solidFill>
                    <a:latin typeface="Courier New" panose="02070309020205020404" pitchFamily="49" charset="0"/>
                  </a:rPr>
                  <a:t>   </a:t>
                </a:r>
                <a:r>
                  <a:rPr lang="en-US" dirty="0" smtClean="0">
                    <a:latin typeface="Courier New" panose="02070309020205020404" pitchFamily="49" charset="0"/>
                  </a:rPr>
                  <a:t>z </a:t>
                </a:r>
                <a:r>
                  <a:rPr lang="en-US" b="1" dirty="0">
                    <a:solidFill>
                      <a:srgbClr val="000080"/>
                    </a:solidFill>
                    <a:latin typeface="Courier New" panose="02070309020205020404" pitchFamily="49" charset="0"/>
                  </a:rPr>
                  <a:t>=</a:t>
                </a:r>
                <a:r>
                  <a:rPr lang="en-US" dirty="0">
                    <a:latin typeface="Courier New" panose="02070309020205020404" pitchFamily="49" charset="0"/>
                  </a:rPr>
                  <a:t> f </a:t>
                </a:r>
                <a:r>
                  <a:rPr lang="en-US" b="1" dirty="0" smtClean="0">
                    <a:solidFill>
                      <a:srgbClr val="000080"/>
                    </a:solidFill>
                    <a:latin typeface="Courier New" panose="02070309020205020404" pitchFamily="49" charset="0"/>
                  </a:rPr>
                  <a:t>();</a:t>
                </a:r>
                <a:endParaRPr lang="en-US" dirty="0" smtClean="0">
                  <a:latin typeface="Courier New" panose="02070309020205020404" pitchFamily="49" charset="0"/>
                </a:endParaRPr>
              </a:p>
              <a:p>
                <a:r>
                  <a:rPr lang="en-US" dirty="0">
                    <a:latin typeface="Courier New" panose="02070309020205020404" pitchFamily="49" charset="0"/>
                  </a:rPr>
                  <a:t> </a:t>
                </a:r>
                <a:r>
                  <a:rPr lang="en-US" dirty="0" smtClean="0">
                    <a:latin typeface="Courier New" panose="02070309020205020404" pitchFamily="49" charset="0"/>
                  </a:rPr>
                  <a:t>   </a:t>
                </a:r>
                <a:r>
                  <a:rPr lang="en-US" dirty="0" err="1" smtClean="0">
                    <a:latin typeface="Courier New" panose="02070309020205020404" pitchFamily="49" charset="0"/>
                  </a:rPr>
                  <a:t>printf</a:t>
                </a:r>
                <a:r>
                  <a:rPr lang="en-US" dirty="0" smtClean="0">
                    <a:latin typeface="Courier New" panose="02070309020205020404" pitchFamily="49" charset="0"/>
                  </a:rPr>
                  <a:t> </a:t>
                </a:r>
                <a:r>
                  <a:rPr lang="en-US" b="1" dirty="0">
                    <a:solidFill>
                      <a:srgbClr val="000080"/>
                    </a:solidFill>
                    <a:latin typeface="Courier New" panose="02070309020205020404" pitchFamily="49" charset="0"/>
                  </a:rPr>
                  <a:t>(</a:t>
                </a:r>
                <a:r>
                  <a:rPr lang="en-US" dirty="0">
                    <a:solidFill>
                      <a:srgbClr val="808080"/>
                    </a:solidFill>
                    <a:latin typeface="Courier New" panose="02070309020205020404" pitchFamily="49" charset="0"/>
                  </a:rPr>
                  <a:t>"%d"</a:t>
                </a:r>
                <a:r>
                  <a:rPr lang="en-US" b="1" dirty="0">
                    <a:solidFill>
                      <a:srgbClr val="000080"/>
                    </a:solidFill>
                    <a:latin typeface="Courier New" panose="02070309020205020404" pitchFamily="49" charset="0"/>
                  </a:rPr>
                  <a:t>,</a:t>
                </a:r>
                <a:r>
                  <a:rPr lang="en-US" dirty="0">
                    <a:latin typeface="Courier New" panose="02070309020205020404" pitchFamily="49" charset="0"/>
                  </a:rPr>
                  <a:t> </a:t>
                </a:r>
                <a:r>
                  <a:rPr lang="en-US" dirty="0" smtClean="0">
                    <a:latin typeface="Courier New" panose="02070309020205020404" pitchFamily="49" charset="0"/>
                  </a:rPr>
                  <a:t>z</a:t>
                </a:r>
                <a:r>
                  <a:rPr lang="en-US" b="1" dirty="0" smtClean="0">
                    <a:solidFill>
                      <a:srgbClr val="000080"/>
                    </a:solidFill>
                    <a:latin typeface="Courier New" panose="02070309020205020404" pitchFamily="49" charset="0"/>
                  </a:rPr>
                  <a:t>);</a:t>
                </a:r>
                <a:endParaRPr lang="en-US" dirty="0" smtClean="0">
                  <a:latin typeface="Courier New" panose="02070309020205020404" pitchFamily="49" charset="0"/>
                </a:endParaRPr>
              </a:p>
              <a:p>
                <a:r>
                  <a:rPr lang="en-US" b="1" dirty="0" smtClean="0">
                    <a:solidFill>
                      <a:srgbClr val="000080"/>
                    </a:solidFill>
                    <a:latin typeface="Courier New" panose="02070309020205020404" pitchFamily="49" charset="0"/>
                  </a:rPr>
                  <a:t>}</a:t>
                </a:r>
                <a:endParaRPr lang="en-US" dirty="0">
                  <a:effectLst/>
                </a:endParaRP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4719113" y="2689085"/>
              <a:ext cx="3035924" cy="1906780"/>
              <a:chOff x="4097439" y="2919200"/>
              <a:chExt cx="3035924" cy="1906780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4097439" y="2919200"/>
                <a:ext cx="1267427" cy="2923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300" dirty="0">
                    <a:solidFill>
                      <a:schemeClr val="dk1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rPr>
                  <a:t>Good</a:t>
                </a: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4097439" y="3225542"/>
                <a:ext cx="3035924" cy="160043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err="1">
                    <a:solidFill>
                      <a:srgbClr val="8000FF"/>
                    </a:solidFill>
                    <a:latin typeface="Courier New" panose="02070309020205020404" pitchFamily="49" charset="0"/>
                  </a:rPr>
                  <a:t>int</a:t>
                </a:r>
                <a:r>
                  <a:rPr lang="en-US" dirty="0">
                    <a:latin typeface="Courier New" panose="02070309020205020404" pitchFamily="49" charset="0"/>
                  </a:rPr>
                  <a:t> </a:t>
                </a:r>
                <a:r>
                  <a:rPr lang="en-US" dirty="0" smtClean="0">
                    <a:solidFill>
                      <a:srgbClr val="FF0000"/>
                    </a:solidFill>
                    <a:latin typeface="Courier New" panose="02070309020205020404" pitchFamily="49" charset="0"/>
                  </a:rPr>
                  <a:t>x</a:t>
                </a:r>
                <a:r>
                  <a:rPr lang="en-US" b="1" dirty="0" smtClean="0">
                    <a:solidFill>
                      <a:srgbClr val="000080"/>
                    </a:solidFill>
                    <a:latin typeface="Courier New" panose="02070309020205020404" pitchFamily="49" charset="0"/>
                  </a:rPr>
                  <a:t>;</a:t>
                </a:r>
              </a:p>
              <a:p>
                <a:r>
                  <a:rPr lang="en-US" dirty="0" smtClean="0">
                    <a:latin typeface="Courier New" panose="02070309020205020404" pitchFamily="49" charset="0"/>
                  </a:rPr>
                  <a:t>x </a:t>
                </a:r>
                <a:r>
                  <a:rPr lang="en-US" b="1" dirty="0">
                    <a:solidFill>
                      <a:srgbClr val="000080"/>
                    </a:solidFill>
                    <a:latin typeface="Courier New" panose="02070309020205020404" pitchFamily="49" charset="0"/>
                  </a:rPr>
                  <a:t>=</a:t>
                </a:r>
                <a:r>
                  <a:rPr lang="en-US" dirty="0">
                    <a:latin typeface="Courier New" panose="02070309020205020404" pitchFamily="49" charset="0"/>
                  </a:rPr>
                  <a:t> </a:t>
                </a:r>
                <a:r>
                  <a:rPr lang="en-US" dirty="0" smtClean="0">
                    <a:latin typeface="Courier New" panose="02070309020205020404" pitchFamily="49" charset="0"/>
                  </a:rPr>
                  <a:t>y </a:t>
                </a:r>
                <a:r>
                  <a:rPr lang="en-US" b="1" dirty="0">
                    <a:solidFill>
                      <a:srgbClr val="000080"/>
                    </a:solidFill>
                    <a:latin typeface="Courier New" panose="02070309020205020404" pitchFamily="49" charset="0"/>
                  </a:rPr>
                  <a:t>+</a:t>
                </a:r>
                <a:r>
                  <a:rPr lang="en-US" dirty="0">
                    <a:latin typeface="Courier New" panose="02070309020205020404" pitchFamily="49" charset="0"/>
                  </a:rPr>
                  <a:t> </a:t>
                </a:r>
                <a:r>
                  <a:rPr lang="en-US" dirty="0">
                    <a:solidFill>
                      <a:srgbClr val="FF8000"/>
                    </a:solidFill>
                    <a:latin typeface="Courier New" panose="02070309020205020404" pitchFamily="49" charset="0"/>
                  </a:rPr>
                  <a:t>1</a:t>
                </a:r>
                <a:r>
                  <a:rPr lang="en-US" b="1" dirty="0">
                    <a:solidFill>
                      <a:srgbClr val="000080"/>
                    </a:solidFill>
                    <a:latin typeface="Courier New" panose="02070309020205020404" pitchFamily="49" charset="0"/>
                  </a:rPr>
                  <a:t>;</a:t>
                </a:r>
              </a:p>
              <a:p>
                <a:r>
                  <a:rPr lang="en-US" b="1" dirty="0" smtClean="0">
                    <a:solidFill>
                      <a:srgbClr val="0000FF"/>
                    </a:solidFill>
                    <a:latin typeface="Courier New" panose="02070309020205020404" pitchFamily="49" charset="0"/>
                  </a:rPr>
                  <a:t>if</a:t>
                </a:r>
                <a:r>
                  <a:rPr lang="en-US" dirty="0" smtClean="0">
                    <a:latin typeface="Courier New" panose="02070309020205020404" pitchFamily="49" charset="0"/>
                  </a:rPr>
                  <a:t> </a:t>
                </a:r>
                <a:r>
                  <a:rPr lang="en-US" b="1" dirty="0">
                    <a:solidFill>
                      <a:srgbClr val="000080"/>
                    </a:solidFill>
                    <a:latin typeface="Courier New" panose="02070309020205020404" pitchFamily="49" charset="0"/>
                  </a:rPr>
                  <a:t>(...)</a:t>
                </a:r>
                <a:r>
                  <a:rPr lang="en-US" dirty="0">
                    <a:latin typeface="Courier New" panose="02070309020205020404" pitchFamily="49" charset="0"/>
                  </a:rPr>
                  <a:t> </a:t>
                </a:r>
                <a:r>
                  <a:rPr lang="en-US" b="1" dirty="0" smtClean="0">
                    <a:solidFill>
                      <a:srgbClr val="000080"/>
                    </a:solidFill>
                    <a:latin typeface="Courier New" panose="02070309020205020404" pitchFamily="49" charset="0"/>
                  </a:rPr>
                  <a:t>{</a:t>
                </a:r>
              </a:p>
              <a:p>
                <a:r>
                  <a:rPr lang="en-US" dirty="0" smtClean="0">
                    <a:solidFill>
                      <a:srgbClr val="FF0000"/>
                    </a:solidFill>
                    <a:latin typeface="Courier New" panose="02070309020205020404" pitchFamily="49" charset="0"/>
                  </a:rPr>
                  <a:t>    </a:t>
                </a:r>
                <a:r>
                  <a:rPr lang="en-US" dirty="0" err="1" smtClean="0">
                    <a:solidFill>
                      <a:srgbClr val="FF0000"/>
                    </a:solidFill>
                    <a:latin typeface="Courier New" panose="02070309020205020404" pitchFamily="49" charset="0"/>
                  </a:rPr>
                  <a:t>int</a:t>
                </a:r>
                <a:r>
                  <a:rPr lang="en-US" dirty="0" smtClean="0">
                    <a:solidFill>
                      <a:srgbClr val="FF0000"/>
                    </a:solidFill>
                    <a:latin typeface="Courier New" panose="02070309020205020404" pitchFamily="49" charset="0"/>
                  </a:rPr>
                  <a:t> z;</a:t>
                </a:r>
              </a:p>
              <a:p>
                <a:r>
                  <a:rPr lang="en-US" dirty="0" smtClean="0">
                    <a:solidFill>
                      <a:srgbClr val="8000FF"/>
                    </a:solidFill>
                    <a:latin typeface="Courier New" panose="02070309020205020404" pitchFamily="49" charset="0"/>
                  </a:rPr>
                  <a:t>    </a:t>
                </a:r>
                <a:r>
                  <a:rPr lang="en-US" dirty="0" smtClean="0">
                    <a:latin typeface="Courier New" panose="02070309020205020404" pitchFamily="49" charset="0"/>
                  </a:rPr>
                  <a:t>z </a:t>
                </a:r>
                <a:r>
                  <a:rPr lang="en-US" b="1" dirty="0" smtClean="0">
                    <a:solidFill>
                      <a:srgbClr val="000080"/>
                    </a:solidFill>
                    <a:latin typeface="Courier New" panose="02070309020205020404" pitchFamily="49" charset="0"/>
                  </a:rPr>
                  <a:t>=</a:t>
                </a:r>
                <a:r>
                  <a:rPr lang="en-US" dirty="0" smtClean="0">
                    <a:latin typeface="Courier New" panose="02070309020205020404" pitchFamily="49" charset="0"/>
                  </a:rPr>
                  <a:t> f </a:t>
                </a:r>
                <a:r>
                  <a:rPr lang="en-US" b="1" dirty="0" smtClean="0">
                    <a:solidFill>
                      <a:srgbClr val="000080"/>
                    </a:solidFill>
                    <a:latin typeface="Courier New" panose="02070309020205020404" pitchFamily="49" charset="0"/>
                  </a:rPr>
                  <a:t>();</a:t>
                </a:r>
                <a:r>
                  <a:rPr lang="en-US" dirty="0" smtClean="0">
                    <a:latin typeface="Courier New" panose="02070309020205020404" pitchFamily="49" charset="0"/>
                  </a:rPr>
                  <a:t> </a:t>
                </a:r>
                <a:endParaRPr lang="en-US" dirty="0">
                  <a:latin typeface="Courier New" panose="02070309020205020404" pitchFamily="49" charset="0"/>
                </a:endParaRPr>
              </a:p>
              <a:p>
                <a:r>
                  <a:rPr lang="en-US" dirty="0">
                    <a:latin typeface="Courier New" panose="02070309020205020404" pitchFamily="49" charset="0"/>
                  </a:rPr>
                  <a:t>    </a:t>
                </a:r>
                <a:r>
                  <a:rPr lang="en-US" dirty="0" err="1">
                    <a:latin typeface="Courier New" panose="02070309020205020404" pitchFamily="49" charset="0"/>
                  </a:rPr>
                  <a:t>printf</a:t>
                </a:r>
                <a:r>
                  <a:rPr lang="en-US" dirty="0">
                    <a:latin typeface="Courier New" panose="02070309020205020404" pitchFamily="49" charset="0"/>
                  </a:rPr>
                  <a:t> </a:t>
                </a:r>
                <a:r>
                  <a:rPr lang="en-US" b="1" dirty="0">
                    <a:solidFill>
                      <a:srgbClr val="000080"/>
                    </a:solidFill>
                    <a:latin typeface="Courier New" panose="02070309020205020404" pitchFamily="49" charset="0"/>
                  </a:rPr>
                  <a:t>(</a:t>
                </a:r>
                <a:r>
                  <a:rPr lang="en-US" dirty="0">
                    <a:solidFill>
                      <a:srgbClr val="808080"/>
                    </a:solidFill>
                    <a:latin typeface="Courier New" panose="02070309020205020404" pitchFamily="49" charset="0"/>
                  </a:rPr>
                  <a:t>"%d"</a:t>
                </a:r>
                <a:r>
                  <a:rPr lang="en-US" b="1" dirty="0">
                    <a:solidFill>
                      <a:srgbClr val="000080"/>
                    </a:solidFill>
                    <a:latin typeface="Courier New" panose="02070309020205020404" pitchFamily="49" charset="0"/>
                  </a:rPr>
                  <a:t>,</a:t>
                </a:r>
                <a:r>
                  <a:rPr lang="en-US" dirty="0">
                    <a:latin typeface="Courier New" panose="02070309020205020404" pitchFamily="49" charset="0"/>
                  </a:rPr>
                  <a:t> z</a:t>
                </a:r>
                <a:r>
                  <a:rPr lang="en-US" b="1" dirty="0">
                    <a:solidFill>
                      <a:srgbClr val="000080"/>
                    </a:solidFill>
                    <a:latin typeface="Courier New" panose="02070309020205020404" pitchFamily="49" charset="0"/>
                  </a:rPr>
                  <a:t>);</a:t>
                </a:r>
                <a:endParaRPr lang="en-US" dirty="0">
                  <a:latin typeface="Courier New" panose="02070309020205020404" pitchFamily="49" charset="0"/>
                </a:endParaRPr>
              </a:p>
              <a:p>
                <a:r>
                  <a:rPr lang="en-US" b="1" dirty="0">
                    <a:solidFill>
                      <a:srgbClr val="000080"/>
                    </a:solidFill>
                    <a:latin typeface="Courier New" panose="02070309020205020404" pitchFamily="49" charset="0"/>
                  </a:rPr>
                  <a:t>}</a:t>
                </a:r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917941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Initializations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7454" y="819987"/>
            <a:ext cx="5286272" cy="3893100"/>
          </a:xfrm>
        </p:spPr>
        <p:txBody>
          <a:bodyPr/>
          <a:lstStyle/>
          <a:p>
            <a:pPr marL="514350" indent="-285750">
              <a:buFont typeface="Wingdings" panose="05000000000000000000" pitchFamily="2" charset="2"/>
              <a:buChar char="q"/>
            </a:pPr>
            <a:r>
              <a:rPr lang="en-US" dirty="0"/>
              <a:t>Implicit </a:t>
            </a:r>
            <a:r>
              <a:rPr lang="en-US" dirty="0" smtClean="0"/>
              <a:t>Declarations</a:t>
            </a:r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dirty="0"/>
              <a:t>Usually, all identifiers have to be declared before they are </a:t>
            </a:r>
            <a:r>
              <a:rPr lang="en-US" dirty="0" smtClean="0"/>
              <a:t>used.</a:t>
            </a:r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dirty="0" smtClean="0"/>
              <a:t>In </a:t>
            </a:r>
            <a:r>
              <a:rPr lang="en-US" dirty="0"/>
              <a:t>C89 there is one exception that can lead to hard-to-find </a:t>
            </a:r>
            <a:r>
              <a:rPr lang="en-US" dirty="0" smtClean="0"/>
              <a:t>bug.</a:t>
            </a:r>
          </a:p>
          <a:p>
            <a:pPr marL="971550" lvl="1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971550" lvl="1" indent="-285750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685800" lvl="1" indent="0">
              <a:buNone/>
            </a:pPr>
            <a:endParaRPr lang="en-US" dirty="0"/>
          </a:p>
          <a:p>
            <a:pPr marL="685800" lvl="1" indent="0">
              <a:buNone/>
            </a:pPr>
            <a:endParaRPr lang="en-US" dirty="0" smtClean="0"/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dirty="0" smtClean="0"/>
              <a:t>Will print garbage: Depending on endianness, the lower or higher 32 bits of the double 2.718</a:t>
            </a:r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dirty="0" smtClean="0"/>
              <a:t>If function prototype not given call </a:t>
            </a:r>
            <a:r>
              <a:rPr lang="en-US" sz="12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void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foo</a:t>
            </a:r>
            <a:r>
              <a:rPr 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(); </a:t>
            </a:r>
            <a:r>
              <a:rPr lang="en-US" dirty="0"/>
              <a:t>is</a:t>
            </a:r>
            <a:r>
              <a:rPr lang="en-US" sz="1200" dirty="0" smtClean="0"/>
              <a:t> </a:t>
            </a:r>
            <a:r>
              <a:rPr lang="en-US" dirty="0" smtClean="0"/>
              <a:t>assumed.</a:t>
            </a:r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dirty="0" smtClean="0"/>
              <a:t>Prototype does not describe the function but how it is called!</a:t>
            </a:r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dirty="0" smtClean="0"/>
              <a:t>Thus: Always provide correct prototype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70928" y="1846101"/>
            <a:ext cx="2928393" cy="147168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g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2.718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g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x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"%d\n"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x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8299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</a:t>
            </a:r>
            <a:r>
              <a:rPr lang="en-US" dirty="0" smtClean="0"/>
              <a:t>Names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285750">
              <a:buFont typeface="Wingdings" panose="05000000000000000000" pitchFamily="2" charset="2"/>
              <a:buChar char="q"/>
            </a:pPr>
            <a:r>
              <a:rPr lang="en-US" dirty="0"/>
              <a:t>How to make objects visible/hidden to other translation units</a:t>
            </a:r>
            <a:r>
              <a:rPr lang="en-US" dirty="0" smtClean="0"/>
              <a:t>?</a:t>
            </a:r>
          </a:p>
          <a:p>
            <a:pPr marL="514350" indent="-285750">
              <a:buFont typeface="Wingdings" panose="05000000000000000000" pitchFamily="2" charset="2"/>
              <a:buChar char="q"/>
            </a:pPr>
            <a:r>
              <a:rPr lang="en-US" dirty="0"/>
              <a:t>Easy for </a:t>
            </a:r>
            <a:r>
              <a:rPr lang="en-US" dirty="0" smtClean="0"/>
              <a:t>functions:</a:t>
            </a:r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dirty="0" smtClean="0"/>
              <a:t>Give </a:t>
            </a:r>
            <a:r>
              <a:rPr lang="en-US" dirty="0"/>
              <a:t>static for local </a:t>
            </a:r>
            <a:r>
              <a:rPr lang="en-US" dirty="0" smtClean="0"/>
              <a:t>linkage.</a:t>
            </a:r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dirty="0" smtClean="0"/>
              <a:t>Give </a:t>
            </a:r>
            <a:r>
              <a:rPr lang="en-US" dirty="0"/>
              <a:t>or omit extern for external </a:t>
            </a:r>
            <a:r>
              <a:rPr lang="en-US" dirty="0" smtClean="0"/>
              <a:t>linkage.</a:t>
            </a:r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dirty="0" smtClean="0"/>
              <a:t>Whole </a:t>
            </a:r>
            <a:r>
              <a:rPr lang="en-US" dirty="0"/>
              <a:t>program needs exactly one definition for a (used!) function </a:t>
            </a:r>
            <a:r>
              <a:rPr lang="en-US" dirty="0" smtClean="0"/>
              <a:t>in one </a:t>
            </a:r>
            <a:r>
              <a:rPr lang="en-US" dirty="0"/>
              <a:t>of the translation </a:t>
            </a:r>
            <a:r>
              <a:rPr lang="en-US" dirty="0" smtClean="0"/>
              <a:t>units.</a:t>
            </a:r>
            <a:endParaRPr lang="en-US" dirty="0"/>
          </a:p>
          <a:p>
            <a:pPr marL="514350" indent="-285750">
              <a:buFont typeface="Wingdings" panose="05000000000000000000" pitchFamily="2" charset="2"/>
              <a:buChar char="q"/>
            </a:pPr>
            <a:r>
              <a:rPr lang="en-US" dirty="0" smtClean="0"/>
              <a:t> </a:t>
            </a:r>
            <a:r>
              <a:rPr lang="en-US" dirty="0"/>
              <a:t>More complicated for </a:t>
            </a:r>
            <a:r>
              <a:rPr lang="en-US" dirty="0" smtClean="0"/>
              <a:t>variables:</a:t>
            </a:r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dirty="0" smtClean="0"/>
              <a:t>static </a:t>
            </a:r>
            <a:r>
              <a:rPr lang="en-US" dirty="0"/>
              <a:t>imposes local </a:t>
            </a:r>
            <a:r>
              <a:rPr lang="en-US" dirty="0" smtClean="0"/>
              <a:t>linkage</a:t>
            </a:r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dirty="0" smtClean="0"/>
              <a:t>Else </a:t>
            </a:r>
            <a:r>
              <a:rPr lang="en-US" dirty="0"/>
              <a:t>we have external </a:t>
            </a:r>
            <a:r>
              <a:rPr lang="en-US" dirty="0" smtClean="0"/>
              <a:t>linkage</a:t>
            </a:r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dirty="0" smtClean="0"/>
              <a:t>Giving </a:t>
            </a:r>
            <a:r>
              <a:rPr lang="en-US" dirty="0"/>
              <a:t>extern or not makes a </a:t>
            </a:r>
            <a:r>
              <a:rPr lang="en-US" dirty="0" smtClean="0"/>
              <a:t>difference</a:t>
            </a:r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dirty="0" smtClean="0"/>
              <a:t>Remember</a:t>
            </a:r>
            <a:r>
              <a:rPr lang="en-US" dirty="0"/>
              <a:t>: External linkage does not require extern</a:t>
            </a:r>
          </a:p>
        </p:txBody>
      </p:sp>
    </p:spTree>
    <p:extLst>
      <p:ext uri="{BB962C8B-B14F-4D97-AF65-F5344CB8AC3E}">
        <p14:creationId xmlns:p14="http://schemas.microsoft.com/office/powerpoint/2010/main" val="13041990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Names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285750">
              <a:buFont typeface="Wingdings" panose="05000000000000000000" pitchFamily="2" charset="2"/>
              <a:buChar char="q"/>
            </a:pPr>
            <a:r>
              <a:rPr lang="en-US" sz="1400" dirty="0" smtClean="0"/>
              <a:t>Linkage Models</a:t>
            </a:r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sz="1200" dirty="0" smtClean="0"/>
              <a:t>Common</a:t>
            </a:r>
          </a:p>
          <a:p>
            <a:pPr marL="1428750" lvl="2" indent="-285750">
              <a:buFont typeface="Wingdings" panose="05000000000000000000" pitchFamily="2" charset="2"/>
              <a:buChar char="q"/>
            </a:pPr>
            <a:r>
              <a:rPr lang="en-US" sz="1200" dirty="0" smtClean="0"/>
              <a:t>All declarations with external linkage (no matter if extern or not) create storage.</a:t>
            </a:r>
          </a:p>
          <a:p>
            <a:pPr marL="1428750" lvl="2" indent="-285750">
              <a:buFont typeface="Wingdings" panose="05000000000000000000" pitchFamily="2" charset="2"/>
              <a:buChar char="q"/>
            </a:pPr>
            <a:r>
              <a:rPr lang="en-US" sz="1200" dirty="0" smtClean="0"/>
              <a:t>The linker puts all definitions of the same name to the same address. Named after FORTRAN common zones</a:t>
            </a:r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sz="1200" dirty="0" smtClean="0"/>
              <a:t>Relaxed Ref/Def</a:t>
            </a:r>
          </a:p>
          <a:p>
            <a:pPr marL="1428750" lvl="2" indent="-285750">
              <a:buFont typeface="Wingdings" panose="05000000000000000000" pitchFamily="2" charset="2"/>
              <a:buChar char="q"/>
            </a:pPr>
            <a:r>
              <a:rPr lang="en-US" sz="1200" dirty="0" smtClean="0">
                <a:sym typeface="Wingdings" panose="05000000000000000000" pitchFamily="2" charset="2"/>
              </a:rPr>
              <a:t>Declarations</a:t>
            </a:r>
            <a:r>
              <a:rPr lang="en-US" sz="1200" dirty="0" smtClean="0"/>
              <a:t> with extern are pure references </a:t>
            </a:r>
            <a:r>
              <a:rPr lang="en-US" sz="1200" dirty="0" smtClean="0">
                <a:sym typeface="Wingdings" panose="05000000000000000000" pitchFamily="2" charset="2"/>
              </a:rPr>
              <a:t>No storage allocated</a:t>
            </a:r>
          </a:p>
          <a:p>
            <a:pPr marL="1428750" lvl="2" indent="-285750">
              <a:buFont typeface="Wingdings" panose="05000000000000000000" pitchFamily="2" charset="2"/>
              <a:buChar char="q"/>
            </a:pPr>
            <a:r>
              <a:rPr lang="en-US" sz="1200" dirty="0" smtClean="0">
                <a:sym typeface="Wingdings" panose="05000000000000000000" pitchFamily="2" charset="2"/>
              </a:rPr>
              <a:t>Definitions are declarations without storage class.</a:t>
            </a:r>
          </a:p>
          <a:p>
            <a:pPr marL="1428750" lvl="2" indent="-285750">
              <a:buFont typeface="Wingdings" panose="05000000000000000000" pitchFamily="2" charset="2"/>
              <a:buChar char="q"/>
            </a:pPr>
            <a:r>
              <a:rPr lang="en-US" sz="1200" dirty="0"/>
              <a:t>In all translation units, at least one definition must </a:t>
            </a:r>
            <a:r>
              <a:rPr lang="en-US" sz="1200" dirty="0" smtClean="0"/>
              <a:t>exist</a:t>
            </a:r>
          </a:p>
          <a:p>
            <a:pPr marL="1428750" lvl="2" indent="-285750">
              <a:buFont typeface="Wingdings" panose="05000000000000000000" pitchFamily="2" charset="2"/>
              <a:buChar char="q"/>
            </a:pPr>
            <a:r>
              <a:rPr lang="en-US" sz="1200" dirty="0"/>
              <a:t>Referencing declarations of unused </a:t>
            </a:r>
            <a:r>
              <a:rPr lang="en-US" sz="1200" dirty="0" err="1"/>
              <a:t>vars</a:t>
            </a:r>
            <a:r>
              <a:rPr lang="en-US" sz="1200" dirty="0"/>
              <a:t> may be </a:t>
            </a:r>
            <a:r>
              <a:rPr lang="en-US" sz="1200" dirty="0" smtClean="0"/>
              <a:t>ignored</a:t>
            </a:r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sz="1200" dirty="0" smtClean="0"/>
              <a:t>Strict Ref/Def</a:t>
            </a:r>
          </a:p>
          <a:p>
            <a:pPr marL="1428750" lvl="2" indent="-285750">
              <a:buFont typeface="Wingdings" panose="05000000000000000000" pitchFamily="2" charset="2"/>
              <a:buChar char="q"/>
            </a:pPr>
            <a:r>
              <a:rPr lang="en-US" sz="1200" dirty="0"/>
              <a:t>Like relaxed Ref/Def, but exactly one definition must </a:t>
            </a:r>
            <a:r>
              <a:rPr lang="en-US" sz="1200" dirty="0" smtClean="0"/>
              <a:t>exist</a:t>
            </a:r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sz="1200" dirty="0" smtClean="0"/>
              <a:t>Initialization</a:t>
            </a:r>
          </a:p>
          <a:p>
            <a:pPr marL="1428750" lvl="2" indent="-285750">
              <a:buFont typeface="Wingdings" panose="05000000000000000000" pitchFamily="2" charset="2"/>
              <a:buChar char="q"/>
            </a:pPr>
            <a:r>
              <a:rPr lang="en-US" sz="1200" dirty="0"/>
              <a:t>Only declarations that initialize the variable create storage</a:t>
            </a:r>
          </a:p>
        </p:txBody>
      </p:sp>
    </p:spTree>
    <p:extLst>
      <p:ext uri="{BB962C8B-B14F-4D97-AF65-F5344CB8AC3E}">
        <p14:creationId xmlns:p14="http://schemas.microsoft.com/office/powerpoint/2010/main" val="6682571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Linkage Models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9004" y="957837"/>
            <a:ext cx="5511678" cy="39227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269439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Linkage Models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285750">
              <a:buFont typeface="Wingdings" panose="05000000000000000000" pitchFamily="2" charset="2"/>
              <a:buChar char="q"/>
            </a:pPr>
            <a:r>
              <a:rPr lang="en-US" dirty="0" smtClean="0"/>
              <a:t>The Standard</a:t>
            </a:r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dirty="0"/>
              <a:t>Combination of strict Ref/Def and Initialization</a:t>
            </a:r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dirty="0" smtClean="0"/>
              <a:t>Only </a:t>
            </a:r>
            <a:r>
              <a:rPr lang="en-US" dirty="0"/>
              <a:t>one file has definition</a:t>
            </a:r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dirty="0" smtClean="0"/>
              <a:t>Definition </a:t>
            </a:r>
            <a:r>
              <a:rPr lang="en-US" dirty="0"/>
              <a:t>is declaration without storage class specifier or </a:t>
            </a:r>
            <a:r>
              <a:rPr lang="en-US" dirty="0" smtClean="0"/>
              <a:t>extern with </a:t>
            </a:r>
            <a:r>
              <a:rPr lang="en-US" dirty="0"/>
              <a:t>initializer</a:t>
            </a:r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dirty="0" smtClean="0"/>
              <a:t>Having </a:t>
            </a:r>
            <a:r>
              <a:rPr lang="en-US" dirty="0"/>
              <a:t>multiple definitions causes undefined behavior</a:t>
            </a:r>
            <a:r>
              <a:rPr lang="en-US" dirty="0" smtClean="0"/>
              <a:t>! (</a:t>
            </a:r>
            <a:r>
              <a:rPr lang="en-US" dirty="0"/>
              <a:t>does not mean that you get an error message</a:t>
            </a:r>
            <a:r>
              <a:rPr lang="en-US" dirty="0" smtClean="0"/>
              <a:t>!)</a:t>
            </a:r>
          </a:p>
          <a:p>
            <a:pPr marL="514350" indent="-285750">
              <a:buFont typeface="Wingdings" panose="05000000000000000000" pitchFamily="2" charset="2"/>
              <a:buChar char="q"/>
            </a:pPr>
            <a:r>
              <a:rPr lang="en-US" dirty="0" smtClean="0"/>
              <a:t>Conclusion</a:t>
            </a:r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dirty="0"/>
              <a:t>False assumption on linkage model can be source of bugs!</a:t>
            </a:r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dirty="0" err="1" smtClean="0"/>
              <a:t>gcc</a:t>
            </a:r>
            <a:r>
              <a:rPr lang="en-US" dirty="0" smtClean="0"/>
              <a:t> </a:t>
            </a:r>
            <a:r>
              <a:rPr lang="en-US" dirty="0"/>
              <a:t>under Linux does not use the standard model, but the UNIX one</a:t>
            </a:r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dirty="0" smtClean="0"/>
              <a:t>Do </a:t>
            </a:r>
            <a:r>
              <a:rPr lang="en-US" dirty="0"/>
              <a:t>not rely on that when you want to write portable </a:t>
            </a:r>
            <a:r>
              <a:rPr lang="en-US" dirty="0" smtClean="0"/>
              <a:t>code</a:t>
            </a:r>
          </a:p>
          <a:p>
            <a:pPr marL="514350" indent="-285750">
              <a:buFont typeface="Wingdings" panose="05000000000000000000" pitchFamily="2" charset="2"/>
              <a:buChar char="q"/>
            </a:pPr>
            <a:r>
              <a:rPr lang="en-US" dirty="0" smtClean="0"/>
              <a:t>Guideline</a:t>
            </a:r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dirty="0" smtClean="0"/>
              <a:t>Use </a:t>
            </a:r>
            <a:r>
              <a:rPr lang="en-US" dirty="0"/>
              <a:t>strict </a:t>
            </a:r>
            <a:r>
              <a:rPr lang="en-US" dirty="0" smtClean="0"/>
              <a:t>Ref/Def. Exactly </a:t>
            </a:r>
            <a:r>
              <a:rPr lang="en-US" dirty="0"/>
              <a:t>one file with definition (declaration without storage </a:t>
            </a:r>
            <a:r>
              <a:rPr lang="en-US" dirty="0" smtClean="0"/>
              <a:t>class). All </a:t>
            </a:r>
            <a:r>
              <a:rPr lang="en-US" dirty="0"/>
              <a:t>other declarations use extern</a:t>
            </a:r>
          </a:p>
        </p:txBody>
      </p:sp>
    </p:spTree>
    <p:extLst>
      <p:ext uri="{BB962C8B-B14F-4D97-AF65-F5344CB8AC3E}">
        <p14:creationId xmlns:p14="http://schemas.microsoft.com/office/powerpoint/2010/main" val="1616589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Module Set Up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285750">
              <a:buFont typeface="Wingdings" panose="05000000000000000000" pitchFamily="2" charset="2"/>
              <a:buChar char="q"/>
            </a:pPr>
            <a:r>
              <a:rPr lang="en-US" dirty="0" smtClean="0"/>
              <a:t>File .h and .c</a:t>
            </a:r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dirty="0" smtClean="0"/>
              <a:t>What </a:t>
            </a:r>
            <a:r>
              <a:rPr lang="en-US" dirty="0"/>
              <a:t>goes into &lt;</a:t>
            </a:r>
            <a:r>
              <a:rPr lang="en-US" dirty="0" err="1" smtClean="0"/>
              <a:t>module.h</a:t>
            </a:r>
            <a:r>
              <a:rPr lang="en-US" dirty="0" smtClean="0"/>
              <a:t>&gt;</a:t>
            </a:r>
          </a:p>
          <a:p>
            <a:pPr marL="1428750" lvl="2" indent="-285750">
              <a:buFont typeface="Wingdings" panose="05000000000000000000" pitchFamily="2" charset="2"/>
              <a:buChar char="q"/>
            </a:pPr>
            <a:r>
              <a:rPr lang="en-US" dirty="0" smtClean="0"/>
              <a:t>Includes </a:t>
            </a:r>
            <a:r>
              <a:rPr lang="en-US" dirty="0"/>
              <a:t>of other module </a:t>
            </a:r>
            <a:r>
              <a:rPr lang="en-US" dirty="0" smtClean="0"/>
              <a:t>interfaces, type, structure definitions.</a:t>
            </a:r>
          </a:p>
          <a:p>
            <a:pPr marL="1428750" lvl="2" indent="-285750">
              <a:buFont typeface="Wingdings" panose="05000000000000000000" pitchFamily="2" charset="2"/>
              <a:buChar char="q"/>
            </a:pPr>
            <a:r>
              <a:rPr lang="en-US" dirty="0" smtClean="0"/>
              <a:t>Function prototypes.</a:t>
            </a:r>
          </a:p>
          <a:p>
            <a:pPr marL="1428750" lvl="2" indent="-285750">
              <a:buFont typeface="Wingdings" panose="05000000000000000000" pitchFamily="2" charset="2"/>
              <a:buChar char="q"/>
            </a:pPr>
            <a:r>
              <a:rPr lang="en-US" dirty="0" smtClean="0"/>
              <a:t>Macros FORBIDDEN.</a:t>
            </a:r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dirty="0" smtClean="0"/>
              <a:t>What goes into &lt;</a:t>
            </a:r>
            <a:r>
              <a:rPr lang="en-US" dirty="0" err="1" smtClean="0"/>
              <a:t>module.c</a:t>
            </a:r>
            <a:r>
              <a:rPr lang="en-US" dirty="0" smtClean="0"/>
              <a:t>&gt;</a:t>
            </a:r>
          </a:p>
          <a:p>
            <a:pPr marL="1428750" lvl="2" indent="-285750">
              <a:buFont typeface="Wingdings" panose="05000000000000000000" pitchFamily="2" charset="2"/>
              <a:buChar char="q"/>
            </a:pPr>
            <a:r>
              <a:rPr lang="en-US" dirty="0" smtClean="0"/>
              <a:t>Include of &lt;</a:t>
            </a:r>
            <a:r>
              <a:rPr lang="en-US" dirty="0" err="1" smtClean="0"/>
              <a:t>module.h</a:t>
            </a:r>
            <a:r>
              <a:rPr lang="en-US" dirty="0" smtClean="0"/>
              <a:t>&gt;</a:t>
            </a:r>
          </a:p>
          <a:p>
            <a:pPr marL="1428750" lvl="2" indent="-285750">
              <a:buFont typeface="Wingdings" panose="05000000000000000000" pitchFamily="2" charset="2"/>
              <a:buChar char="q"/>
            </a:pPr>
            <a:r>
              <a:rPr lang="en-US" dirty="0" smtClean="0"/>
              <a:t>Definition of functions.</a:t>
            </a:r>
          </a:p>
          <a:p>
            <a:pPr marL="1428750" lvl="2" indent="-285750">
              <a:buFont typeface="Wingdings" panose="05000000000000000000" pitchFamily="2" charset="2"/>
              <a:buChar char="q"/>
            </a:pPr>
            <a:r>
              <a:rPr lang="en-US" dirty="0" smtClean="0"/>
              <a:t>All </a:t>
            </a:r>
            <a:r>
              <a:rPr lang="en-US" dirty="0"/>
              <a:t>functions not shown as prototypes in </a:t>
            </a:r>
            <a:r>
              <a:rPr lang="en-US" i="1" dirty="0"/>
              <a:t>&lt;</a:t>
            </a:r>
            <a:r>
              <a:rPr lang="en-US" dirty="0"/>
              <a:t>module</a:t>
            </a:r>
            <a:r>
              <a:rPr lang="en-US" i="1" dirty="0"/>
              <a:t>&gt;</a:t>
            </a:r>
            <a:r>
              <a:rPr lang="en-US" dirty="0"/>
              <a:t>.h are declared</a:t>
            </a:r>
            <a:br>
              <a:rPr lang="en-US" dirty="0"/>
            </a:br>
            <a:r>
              <a:rPr lang="en-US" dirty="0" smtClean="0"/>
              <a:t>static.</a:t>
            </a:r>
          </a:p>
          <a:p>
            <a:pPr marL="514350" indent="-285750">
              <a:buFont typeface="Wingdings" panose="05000000000000000000" pitchFamily="2" charset="2"/>
              <a:buChar char="q"/>
            </a:pPr>
            <a:r>
              <a:rPr lang="en-US" dirty="0" smtClean="0"/>
              <a:t>Layout of &lt;</a:t>
            </a:r>
            <a:r>
              <a:rPr lang="en-US" dirty="0" err="1" smtClean="0"/>
              <a:t>module.h</a:t>
            </a:r>
            <a:r>
              <a:rPr lang="en-US" dirty="0" smtClean="0"/>
              <a:t>&gt; and &lt;</a:t>
            </a:r>
            <a:r>
              <a:rPr lang="en-US" dirty="0" err="1" smtClean="0"/>
              <a:t>module.c</a:t>
            </a:r>
            <a:r>
              <a:rPr lang="en-US" dirty="0" smtClean="0"/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3316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Compatibility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7451" y="972650"/>
            <a:ext cx="6099228" cy="809851"/>
          </a:xfrm>
        </p:spPr>
        <p:txBody>
          <a:bodyPr/>
          <a:lstStyle/>
          <a:p>
            <a:pPr marL="5143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Your C code might be used by a C++ project. Be prepared for </a:t>
            </a:r>
            <a:r>
              <a:rPr lang="en-US" dirty="0" smtClean="0"/>
              <a:t>that</a:t>
            </a:r>
          </a:p>
          <a:p>
            <a:pPr marL="5143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 smtClean="0"/>
              <a:t>Biggest issue: C++ mangles function names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98087" y="3159834"/>
            <a:ext cx="3867179" cy="170591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</a:pPr>
            <a:r>
              <a:rPr lang="en-US">
                <a:solidFill>
                  <a:srgbClr val="804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en-US" dirty="0" err="1">
                <a:solidFill>
                  <a:srgbClr val="804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ifdef</a:t>
            </a:r>
            <a:r>
              <a:rPr lang="en-US" dirty="0">
                <a:solidFill>
                  <a:srgbClr val="804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__</a:t>
            </a:r>
            <a:r>
              <a:rPr lang="en-US" dirty="0" err="1">
                <a:solidFill>
                  <a:srgbClr val="804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cplusplus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extern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"C"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4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en-US" dirty="0" err="1">
                <a:solidFill>
                  <a:srgbClr val="804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endif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/* Here go the C declarations */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4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en-US" dirty="0" err="1">
                <a:solidFill>
                  <a:srgbClr val="804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ifdef</a:t>
            </a:r>
            <a:r>
              <a:rPr lang="en-US" dirty="0">
                <a:solidFill>
                  <a:srgbClr val="804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__</a:t>
            </a:r>
            <a:r>
              <a:rPr lang="en-US" dirty="0" err="1">
                <a:solidFill>
                  <a:srgbClr val="804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cplusplus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#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endif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324304" y="3078217"/>
            <a:ext cx="4244550" cy="1869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Condensed"/>
              <a:buNone/>
              <a:defRPr sz="15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111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111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111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111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11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111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111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11150" algn="l" rtl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514350" indent="-285750">
              <a:buFont typeface="Wingdings" panose="05000000000000000000" pitchFamily="2" charset="2"/>
              <a:buChar char="q"/>
            </a:pPr>
            <a:r>
              <a:rPr lang="en-US" dirty="0"/>
              <a:t>Mangled symbol name: __Z7my_funcdPKc (GCC 4.0.1)</a:t>
            </a:r>
          </a:p>
          <a:p>
            <a:pPr marL="514350" indent="-285750">
              <a:buFont typeface="Wingdings" panose="05000000000000000000" pitchFamily="2" charset="2"/>
              <a:buChar char="q"/>
            </a:pPr>
            <a:r>
              <a:rPr lang="en-US" dirty="0"/>
              <a:t>Just including a C header will apply mangling to C declarations</a:t>
            </a:r>
          </a:p>
          <a:p>
            <a:pPr marL="514350" indent="-285750">
              <a:buFont typeface="Wingdings" panose="05000000000000000000" pitchFamily="2" charset="2"/>
              <a:buChar char="q"/>
            </a:pPr>
            <a:r>
              <a:rPr lang="en-US" dirty="0"/>
              <a:t>Linker will not be able to find </a:t>
            </a:r>
            <a:r>
              <a:rPr lang="en-US" dirty="0" smtClean="0"/>
              <a:t>symbols</a:t>
            </a:r>
            <a:endParaRPr lang="en-US" dirty="0"/>
          </a:p>
          <a:p>
            <a:pPr marL="514350" indent="-285750">
              <a:buFont typeface="Wingdings" panose="05000000000000000000" pitchFamily="2" charset="2"/>
              <a:buChar char="q"/>
            </a:pPr>
            <a:r>
              <a:rPr lang="en-US" dirty="0"/>
              <a:t>Surround declaration in .h files with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1254" y="1935164"/>
            <a:ext cx="7315200" cy="10143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extern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my_func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*);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 err="1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main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my_func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2.345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Hallo "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67689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Layout (Unix/Linux)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285750">
              <a:buFont typeface="Wingdings" panose="05000000000000000000" pitchFamily="2" charset="2"/>
              <a:buChar char="q"/>
            </a:pPr>
            <a:r>
              <a:rPr lang="en-US" dirty="0" smtClean="0"/>
              <a:t>When executed, the memory of a C program is composed into several segments.</a:t>
            </a:r>
          </a:p>
          <a:p>
            <a:pPr marL="514350" indent="-285750">
              <a:buFont typeface="Wingdings" panose="05000000000000000000" pitchFamily="2" charset="2"/>
              <a:buChar char="q"/>
            </a:pPr>
            <a:r>
              <a:rPr lang="en-US" b="1" dirty="0" smtClean="0"/>
              <a:t>Text</a:t>
            </a:r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dirty="0" smtClean="0"/>
              <a:t>Executable code</a:t>
            </a:r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dirty="0" smtClean="0"/>
              <a:t>Might be read-only to forbid accidental self-modification</a:t>
            </a:r>
          </a:p>
          <a:p>
            <a:pPr marL="514350" indent="-285750">
              <a:buFont typeface="Wingdings" panose="05000000000000000000" pitchFamily="2" charset="2"/>
              <a:buChar char="q"/>
            </a:pPr>
            <a:r>
              <a:rPr lang="en-US" b="1" dirty="0" smtClean="0"/>
              <a:t>Initialized Data</a:t>
            </a:r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dirty="0" smtClean="0"/>
              <a:t>Global/local linkage data that has been initialized</a:t>
            </a:r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dirty="0" smtClean="0"/>
              <a:t>Can be set read-only for </a:t>
            </a:r>
            <a:r>
              <a:rPr lang="en-US" dirty="0" err="1" smtClean="0"/>
              <a:t>const</a:t>
            </a:r>
            <a:r>
              <a:rPr lang="en-US" dirty="0" smtClean="0"/>
              <a:t> variables</a:t>
            </a:r>
          </a:p>
          <a:p>
            <a:pPr marL="514350" indent="-285750">
              <a:buFont typeface="Wingdings" panose="05000000000000000000" pitchFamily="2" charset="2"/>
              <a:buChar char="q"/>
            </a:pPr>
            <a:r>
              <a:rPr lang="en-US" b="1" dirty="0" smtClean="0"/>
              <a:t>Uninitialized Data BSS</a:t>
            </a:r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dirty="0" smtClean="0"/>
              <a:t>Global/local linkage data that has not been initialized</a:t>
            </a:r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dirty="0" smtClean="0"/>
              <a:t>Is initialize with 0 by the kernel at load time</a:t>
            </a:r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dirty="0" smtClean="0"/>
              <a:t>No space in the binary needs to be waste</a:t>
            </a:r>
          </a:p>
        </p:txBody>
      </p:sp>
      <p:pic>
        <p:nvPicPr>
          <p:cNvPr id="1026" name="Picture 2" descr="https://miro.medium.com/max/1103/1*953YGfYnTKUgAQF54fAWWg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0" y="1465324"/>
            <a:ext cx="4000500" cy="3400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72863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Layout (Unix/Linux)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285750">
              <a:buFont typeface="Wingdings" panose="05000000000000000000" pitchFamily="2" charset="2"/>
              <a:buChar char="q"/>
            </a:pPr>
            <a:r>
              <a:rPr lang="en-US" dirty="0" smtClean="0"/>
              <a:t>Heap</a:t>
            </a:r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dirty="0" smtClean="0"/>
              <a:t>Dynamically allocated data (</a:t>
            </a:r>
            <a:r>
              <a:rPr lang="en-US" dirty="0" err="1" smtClean="0"/>
              <a:t>malloc</a:t>
            </a:r>
            <a:r>
              <a:rPr lang="en-US" dirty="0" smtClean="0"/>
              <a:t>)</a:t>
            </a:r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dirty="0" smtClean="0"/>
              <a:t>Usually grows upwards</a:t>
            </a:r>
          </a:p>
          <a:p>
            <a:pPr marL="514350" indent="-285750">
              <a:buFont typeface="Wingdings" panose="05000000000000000000" pitchFamily="2" charset="2"/>
              <a:buChar char="q"/>
            </a:pPr>
            <a:r>
              <a:rPr lang="en-US" dirty="0" smtClean="0"/>
              <a:t>Stack</a:t>
            </a:r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dirty="0" smtClean="0"/>
              <a:t>Auto variable. Stack frames. Spilled registers</a:t>
            </a:r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dirty="0" smtClean="0"/>
              <a:t>Usually grows downwards</a:t>
            </a:r>
          </a:p>
          <a:p>
            <a:pPr marL="514350" indent="-285750">
              <a:buFont typeface="Wingdings" panose="05000000000000000000" pitchFamily="2" charset="2"/>
              <a:buChar char="q"/>
            </a:pPr>
            <a:r>
              <a:rPr lang="en-US" dirty="0" smtClean="0"/>
              <a:t>Know where the segments start</a:t>
            </a:r>
          </a:p>
          <a:p>
            <a:pPr marL="514350" indent="-285750">
              <a:buFont typeface="Wingdings" panose="05000000000000000000" pitchFamily="2" charset="2"/>
              <a:buChar char="q"/>
            </a:pPr>
            <a:r>
              <a:rPr lang="en-US" dirty="0" smtClean="0"/>
              <a:t>Gives you an idea where your pointer point to</a:t>
            </a:r>
          </a:p>
          <a:p>
            <a:pPr marL="514350" indent="-285750">
              <a:buFont typeface="Wingdings" panose="05000000000000000000" pitchFamily="2" charset="2"/>
              <a:buChar char="q"/>
            </a:pPr>
            <a:r>
              <a:rPr lang="en-US" dirty="0" smtClean="0"/>
              <a:t>Example</a:t>
            </a:r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dirty="0"/>
              <a:t>You debug and some pointer 0xe502f </a:t>
            </a:r>
            <a:r>
              <a:rPr lang="en-US" dirty="0" err="1" smtClean="0"/>
              <a:t>segfaults</a:t>
            </a:r>
            <a:endParaRPr lang="en-US" dirty="0" smtClean="0"/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dirty="0"/>
              <a:t>This address is strange (below data, heap, and stack</a:t>
            </a:r>
            <a:r>
              <a:rPr lang="en-US" dirty="0" smtClean="0"/>
              <a:t>)</a:t>
            </a:r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dirty="0"/>
              <a:t>You must have overwritten the pointer’s contents</a:t>
            </a:r>
            <a:endParaRPr lang="en-US" dirty="0" smtClean="0"/>
          </a:p>
          <a:p>
            <a:pPr marL="971550" lvl="1" indent="-285750">
              <a:buFont typeface="Wingdings" panose="05000000000000000000" pitchFamily="2" charset="2"/>
              <a:buChar char="q"/>
            </a:pPr>
            <a:endParaRPr lang="en-US" dirty="0" smtClean="0"/>
          </a:p>
        </p:txBody>
      </p:sp>
      <p:pic>
        <p:nvPicPr>
          <p:cNvPr id="2050" name="Picture 2" descr="https://miro.medium.com/max/1103/1*953YGfYnTKUgAQF54fAWWg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6460" y="1465324"/>
            <a:ext cx="4000500" cy="3400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78144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2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7454" y="845023"/>
            <a:ext cx="8482800" cy="3893100"/>
          </a:xfrm>
        </p:spPr>
        <p:txBody>
          <a:bodyPr/>
          <a:lstStyle/>
          <a:p>
            <a:pPr marL="514350" indent="-285750">
              <a:buFont typeface="Wingdings" panose="05000000000000000000" pitchFamily="2" charset="2"/>
              <a:buChar char="q"/>
            </a:pPr>
            <a:r>
              <a:rPr lang="en-US" sz="1400" dirty="0" smtClean="0"/>
              <a:t>Continue Exercise 1</a:t>
            </a:r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sz="1200" dirty="0" smtClean="0"/>
              <a:t>Modify </a:t>
            </a:r>
            <a:r>
              <a:rPr lang="en-US" sz="1200" i="1" dirty="0" err="1" smtClean="0"/>
              <a:t>header.h</a:t>
            </a:r>
            <a:r>
              <a:rPr lang="en-US" sz="1200" dirty="0" smtClean="0"/>
              <a:t>, </a:t>
            </a:r>
            <a:r>
              <a:rPr lang="en-US" sz="1200" i="1" dirty="0" err="1" smtClean="0"/>
              <a:t>func.c</a:t>
            </a:r>
            <a:r>
              <a:rPr lang="en-US" sz="1200" dirty="0" smtClean="0"/>
              <a:t> and </a:t>
            </a:r>
            <a:r>
              <a:rPr lang="en-US" sz="1200" i="1" dirty="0" err="1" smtClean="0"/>
              <a:t>main.c</a:t>
            </a:r>
            <a:r>
              <a:rPr lang="en-US" sz="1200" dirty="0"/>
              <a:t> </a:t>
            </a:r>
            <a:r>
              <a:rPr lang="en-US" sz="1200" dirty="0" smtClean="0"/>
              <a:t>that cover</a:t>
            </a:r>
          </a:p>
          <a:p>
            <a:pPr marL="1428750" lvl="2" indent="-285750">
              <a:buFont typeface="Wingdings" panose="05000000000000000000" pitchFamily="2" charset="2"/>
              <a:buChar char="q"/>
            </a:pPr>
            <a:r>
              <a:rPr lang="en-US" sz="1200" dirty="0" smtClean="0"/>
              <a:t>Variable ‘s attributes </a:t>
            </a:r>
          </a:p>
          <a:p>
            <a:pPr marL="1885950" lvl="3" indent="-285750">
              <a:buFont typeface="Wingdings" panose="05000000000000000000" pitchFamily="2" charset="2"/>
              <a:buChar char="q"/>
            </a:pPr>
            <a:r>
              <a:rPr lang="en-US" sz="1200" dirty="0" smtClean="0"/>
              <a:t>Scope, Visibility, Name Space, Extent, Linkage</a:t>
            </a:r>
          </a:p>
          <a:p>
            <a:pPr marL="1428750" lvl="2" indent="-285750">
              <a:buFont typeface="Wingdings" panose="05000000000000000000" pitchFamily="2" charset="2"/>
              <a:buChar char="q"/>
            </a:pPr>
            <a:r>
              <a:rPr lang="en-US" sz="1200" dirty="0" smtClean="0"/>
              <a:t>Whole memory segment.</a:t>
            </a:r>
          </a:p>
          <a:p>
            <a:pPr marL="1428750" lvl="2" indent="-285750">
              <a:buFont typeface="Wingdings" panose="05000000000000000000" pitchFamily="2" charset="2"/>
              <a:buChar char="q"/>
            </a:pPr>
            <a:r>
              <a:rPr lang="en-US" sz="1200" dirty="0" smtClean="0"/>
              <a:t>Example</a:t>
            </a:r>
          </a:p>
          <a:p>
            <a:pPr marL="1143000" lvl="2" indent="0">
              <a:buNone/>
            </a:pPr>
            <a:endParaRPr lang="en-US" sz="1200" dirty="0" smtClean="0"/>
          </a:p>
          <a:p>
            <a:pPr marL="1143000" lvl="2" indent="0">
              <a:buNone/>
            </a:pPr>
            <a:endParaRPr lang="en-US" sz="1200" dirty="0" smtClean="0"/>
          </a:p>
          <a:p>
            <a:pPr marL="1143000" lvl="2" indent="0">
              <a:buNone/>
            </a:pPr>
            <a:endParaRPr lang="en-US" sz="1200" dirty="0" smtClean="0"/>
          </a:p>
          <a:p>
            <a:pPr marL="1143000" lvl="2" indent="0">
              <a:buNone/>
            </a:pPr>
            <a:endParaRPr lang="en-US" sz="1200" dirty="0" smtClean="0"/>
          </a:p>
          <a:p>
            <a:pPr marL="1143000" lvl="2" indent="0">
              <a:buNone/>
            </a:pPr>
            <a:endParaRPr lang="en-US" sz="1200" dirty="0"/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sz="1200" dirty="0" smtClean="0"/>
              <a:t>After that, create your branch:</a:t>
            </a:r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sz="1200" dirty="0" smtClean="0"/>
              <a:t>Commit:</a:t>
            </a:r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sz="1200" dirty="0" smtClean="0"/>
              <a:t>and push it</a:t>
            </a:r>
            <a:r>
              <a:rPr lang="en-US" dirty="0" smtClean="0"/>
              <a:t>.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1950274" y="3987759"/>
            <a:ext cx="5806358" cy="994729"/>
            <a:chOff x="2021220" y="2876291"/>
            <a:chExt cx="5806358" cy="994729"/>
          </a:xfrm>
        </p:grpSpPr>
        <p:sp>
          <p:nvSpPr>
            <p:cNvPr id="4" name="TextBox 3"/>
            <p:cNvSpPr txBox="1"/>
            <p:nvPr/>
          </p:nvSpPr>
          <p:spPr>
            <a:xfrm>
              <a:off x="2226171" y="3590174"/>
              <a:ext cx="4450523" cy="28084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ct val="107000"/>
                </a:lnSpc>
              </a:pPr>
              <a:r>
                <a:rPr lang="en-US" sz="1200" dirty="0" smtClean="0">
                  <a:latin typeface="Lucida Console" panose="020B0609040504020204" pitchFamily="49" charset="0"/>
                  <a:ea typeface="Calibri" panose="020F0502020204030204" pitchFamily="34" charset="0"/>
                  <a:cs typeface="Lucida Console" panose="020B0609040504020204" pitchFamily="49" charset="0"/>
                </a:rPr>
                <a:t>$ </a:t>
              </a:r>
              <a:r>
                <a:rPr lang="en-US" sz="1200" dirty="0" err="1" smtClean="0">
                  <a:latin typeface="Lucida Console" panose="020B0609040504020204" pitchFamily="49" charset="0"/>
                  <a:ea typeface="Calibri" panose="020F0502020204030204" pitchFamily="34" charset="0"/>
                  <a:cs typeface="Lucida Console" panose="020B0609040504020204" pitchFamily="49" charset="0"/>
                </a:rPr>
                <a:t>git</a:t>
              </a:r>
              <a:r>
                <a:rPr lang="en-US" sz="1200" dirty="0" smtClean="0">
                  <a:latin typeface="Lucida Console" panose="020B0609040504020204" pitchFamily="49" charset="0"/>
                  <a:ea typeface="Calibri" panose="020F0502020204030204" pitchFamily="34" charset="0"/>
                  <a:cs typeface="Lucida Console" panose="020B0609040504020204" pitchFamily="49" charset="0"/>
                </a:rPr>
                <a:t> push origin </a:t>
              </a:r>
              <a:r>
                <a:rPr lang="en-US" sz="1200" dirty="0" err="1" smtClean="0">
                  <a:latin typeface="Lucida Console" panose="020B0609040504020204" pitchFamily="49" charset="0"/>
                  <a:ea typeface="Calibri" panose="020F0502020204030204" pitchFamily="34" charset="0"/>
                  <a:cs typeface="Lucida Console" panose="020B0609040504020204" pitchFamily="49" charset="0"/>
                </a:rPr>
                <a:t>TaiHuuVo_Training_C</a:t>
              </a:r>
              <a:endPara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021220" y="3233528"/>
              <a:ext cx="4450523" cy="2795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ct val="107000"/>
                </a:lnSpc>
              </a:pPr>
              <a:r>
                <a:rPr lang="en-US" sz="1200" dirty="0" smtClean="0">
                  <a:solidFill>
                    <a:prstClr val="black"/>
                  </a:solidFill>
                  <a:latin typeface="Lucida Console" panose="020B0609040504020204" pitchFamily="49" charset="0"/>
                </a:rPr>
                <a:t>$ </a:t>
              </a:r>
              <a:r>
                <a:rPr lang="en-US" sz="1200" dirty="0" err="1" smtClean="0">
                  <a:solidFill>
                    <a:prstClr val="black"/>
                  </a:solidFill>
                  <a:latin typeface="Lucida Console" panose="020B0609040504020204" pitchFamily="49" charset="0"/>
                </a:rPr>
                <a:t>git</a:t>
              </a:r>
              <a:r>
                <a:rPr lang="en-US" sz="1200" dirty="0" smtClean="0">
                  <a:solidFill>
                    <a:prstClr val="black"/>
                  </a:solidFill>
                  <a:latin typeface="Lucida Console" panose="020B0609040504020204" pitchFamily="49" charset="0"/>
                </a:rPr>
                <a:t> </a:t>
              </a:r>
              <a:r>
                <a:rPr lang="en-US" sz="1200" dirty="0">
                  <a:solidFill>
                    <a:prstClr val="black"/>
                  </a:solidFill>
                  <a:latin typeface="Lucida Console" panose="020B0609040504020204" pitchFamily="49" charset="0"/>
                </a:rPr>
                <a:t>commit –am "Update memory exercise"</a:t>
              </a:r>
              <a:endParaRPr lang="en-US" sz="1200" dirty="0" smtClean="0">
                <a:latin typeface="Lucida Console" panose="020B0609040504020204" pitchFamily="49" charset="0"/>
                <a:ea typeface="Calibri" panose="020F0502020204030204" pitchFamily="34" charset="0"/>
                <a:cs typeface="Lucida Console" panose="020B0609040504020204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377055" y="2876291"/>
              <a:ext cx="4450523" cy="28084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ct val="107000"/>
                </a:lnSpc>
              </a:pPr>
              <a:r>
                <a:rPr lang="en-US" sz="1200" dirty="0" smtClean="0">
                  <a:latin typeface="Lucida Console" panose="020B0609040504020204" pitchFamily="49" charset="0"/>
                  <a:ea typeface="Calibri" panose="020F0502020204030204" pitchFamily="34" charset="0"/>
                  <a:cs typeface="Lucida Console" panose="020B0609040504020204" pitchFamily="49" charset="0"/>
                </a:rPr>
                <a:t>$ </a:t>
              </a:r>
              <a:r>
                <a:rPr lang="en-US" sz="1200" dirty="0" err="1" smtClean="0">
                  <a:latin typeface="Lucida Console" panose="020B0609040504020204" pitchFamily="49" charset="0"/>
                  <a:ea typeface="Calibri" panose="020F0502020204030204" pitchFamily="34" charset="0"/>
                  <a:cs typeface="Lucida Console" panose="020B0609040504020204" pitchFamily="49" charset="0"/>
                </a:rPr>
                <a:t>git</a:t>
              </a:r>
              <a:r>
                <a:rPr lang="en-US" sz="1200" dirty="0" smtClean="0">
                  <a:latin typeface="Lucida Console" panose="020B0609040504020204" pitchFamily="49" charset="0"/>
                  <a:ea typeface="Calibri" panose="020F0502020204030204" pitchFamily="34" charset="0"/>
                  <a:cs typeface="Lucida Console" panose="020B0609040504020204" pitchFamily="49" charset="0"/>
                </a:rPr>
                <a:t> checkout –b </a:t>
              </a:r>
              <a:r>
                <a:rPr lang="en-US" sz="1200" dirty="0" err="1" smtClean="0">
                  <a:latin typeface="Lucida Console" panose="020B0609040504020204" pitchFamily="49" charset="0"/>
                  <a:ea typeface="Calibri" panose="020F0502020204030204" pitchFamily="34" charset="0"/>
                  <a:cs typeface="Lucida Console" panose="020B0609040504020204" pitchFamily="49" charset="0"/>
                </a:rPr>
                <a:t>TaiHuuVo_Training_C</a:t>
              </a:r>
              <a:endParaRPr lang="en-US" sz="18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7" name="Rectangle 6"/>
          <p:cNvSpPr/>
          <p:nvPr/>
        </p:nvSpPr>
        <p:spPr>
          <a:xfrm>
            <a:off x="895489" y="2663098"/>
            <a:ext cx="7334112" cy="108029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000" dirty="0">
                <a:solidFill>
                  <a:srgbClr val="804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sz="1000" dirty="0" err="1">
                <a:solidFill>
                  <a:srgbClr val="804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stdio.h</a:t>
            </a:r>
            <a:r>
              <a:rPr lang="en-US" sz="1000" dirty="0">
                <a:solidFill>
                  <a:srgbClr val="804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000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en-US" sz="10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10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lang="en-US" sz="10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/* Uninitialized variable stored in </a:t>
            </a:r>
            <a:r>
              <a:rPr lang="en-US" sz="1000" dirty="0" err="1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bss</a:t>
            </a:r>
            <a:r>
              <a:rPr lang="en-US" sz="10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*/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000" dirty="0" err="1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0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main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10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0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000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en-US" sz="10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0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10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10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/* Uninitialized static variable stored in </a:t>
            </a:r>
            <a:r>
              <a:rPr lang="en-US" sz="1000" dirty="0" err="1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bss</a:t>
            </a:r>
            <a:r>
              <a:rPr lang="en-US" sz="10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*/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0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sz="10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61603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Google Shape;982;p80"/>
          <p:cNvSpPr txBox="1">
            <a:spLocks noGrp="1"/>
          </p:cNvSpPr>
          <p:nvPr>
            <p:ph type="title"/>
          </p:nvPr>
        </p:nvSpPr>
        <p:spPr>
          <a:xfrm>
            <a:off x="279575" y="2128825"/>
            <a:ext cx="8584800" cy="15108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You!!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Module Set Up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Example header file layout.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9838" y="1407440"/>
            <a:ext cx="3545004" cy="30235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100" b="1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1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header</a:t>
            </a:r>
            <a:r>
              <a:rPr lang="en-US" sz="1100" b="1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100" dirty="0">
                <a:solidFill>
                  <a:srgbClr val="804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sz="1100" dirty="0" err="1">
                <a:solidFill>
                  <a:srgbClr val="804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ifndef</a:t>
            </a:r>
            <a:r>
              <a:rPr lang="en-US" sz="1100" dirty="0">
                <a:solidFill>
                  <a:srgbClr val="804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&lt;module uppercase name&gt;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100" dirty="0">
                <a:solidFill>
                  <a:srgbClr val="804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#define &lt;module uppercase name&gt;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100" dirty="0">
                <a:solidFill>
                  <a:srgbClr val="0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/************/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1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/* Includes */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100" dirty="0">
                <a:solidFill>
                  <a:srgbClr val="0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/************/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all Includes 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100" dirty="0">
                <a:solidFill>
                  <a:srgbClr val="0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/**************/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1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/* Structures */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100" dirty="0">
                <a:solidFill>
                  <a:srgbClr val="0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/**************/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all Structures </a:t>
            </a:r>
            <a:r>
              <a:rPr lang="en-US" sz="11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Type Definitions 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100" dirty="0">
                <a:solidFill>
                  <a:srgbClr val="0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/**************/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1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/* Functions */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100" dirty="0">
                <a:solidFill>
                  <a:srgbClr val="0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/**************/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all Function prototypes 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100" dirty="0">
                <a:solidFill>
                  <a:srgbClr val="804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sz="1100" dirty="0" err="1">
                <a:solidFill>
                  <a:srgbClr val="804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endif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93869" y="1402769"/>
            <a:ext cx="4748769" cy="32701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1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&lt;header</a:t>
            </a:r>
            <a:r>
              <a:rPr lang="en-US" sz="1100" dirty="0" smtClean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/**************************************/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/**************************************/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/** &lt;module uppercase name&gt; **/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/** **/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/** &lt;short module description&gt; **/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/** **/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/** &lt;disclaimer, copyright statement&gt; **/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/** **/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/** Author: &lt;author&gt; **/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/** **/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/** Contact: &lt;contact details&gt; **/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/**************************************/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6871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Module Set Up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7454" y="1046608"/>
            <a:ext cx="2496773" cy="281498"/>
          </a:xfrm>
        </p:spPr>
        <p:txBody>
          <a:bodyPr/>
          <a:lstStyle/>
          <a:p>
            <a:r>
              <a:rPr lang="en-US" dirty="0" smtClean="0"/>
              <a:t>Example source file layout.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9838" y="1407440"/>
            <a:ext cx="3545004" cy="11762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header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100" dirty="0">
                <a:solidFill>
                  <a:srgbClr val="804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#include ”&lt;module&gt;.h”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100" dirty="0">
                <a:solidFill>
                  <a:srgbClr val="0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/**************/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1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/* Functions */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100" dirty="0">
                <a:solidFill>
                  <a:srgbClr val="0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/**************/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all Function definitions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93869" y="1397201"/>
            <a:ext cx="4748769" cy="129958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050" dirty="0" smtClean="0">
                <a:solidFill>
                  <a:srgbClr val="0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/****************************************************</a:t>
            </a:r>
            <a:r>
              <a:rPr lang="en-US" sz="1050" dirty="0">
                <a:solidFill>
                  <a:srgbClr val="0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050" dirty="0">
                <a:solidFill>
                  <a:srgbClr val="0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050" dirty="0">
                <a:solidFill>
                  <a:srgbClr val="0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INPUT: &lt;argument descriptions&gt;</a:t>
            </a:r>
            <a:br>
              <a:rPr lang="en-US" sz="1050" dirty="0">
                <a:solidFill>
                  <a:srgbClr val="0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050" dirty="0">
                <a:solidFill>
                  <a:srgbClr val="0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RETURNS: &lt;description of the output&gt;</a:t>
            </a:r>
            <a:br>
              <a:rPr lang="en-US" sz="1050" dirty="0">
                <a:solidFill>
                  <a:srgbClr val="0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050" dirty="0">
                <a:solidFill>
                  <a:srgbClr val="0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CAUTION: &lt;anything special&gt;</a:t>
            </a:r>
            <a:br>
              <a:rPr lang="en-US" sz="1050" dirty="0">
                <a:solidFill>
                  <a:srgbClr val="0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050" dirty="0">
                <a:solidFill>
                  <a:srgbClr val="0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MEMORY: &lt;dynamic storage allocation effects&gt;</a:t>
            </a:r>
            <a:br>
              <a:rPr lang="en-US" sz="1050" dirty="0">
                <a:solidFill>
                  <a:srgbClr val="0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050" dirty="0">
                <a:solidFill>
                  <a:srgbClr val="0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SUMMARY: &lt;description of the function&gt;</a:t>
            </a:r>
            <a:br>
              <a:rPr lang="en-US" sz="1050" dirty="0">
                <a:solidFill>
                  <a:srgbClr val="0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050" dirty="0" smtClean="0">
                <a:solidFill>
                  <a:srgbClr val="0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*****************************************************/ </a:t>
            </a:r>
            <a:endParaRPr lang="en-US" sz="1050" dirty="0">
              <a:solidFill>
                <a:srgbClr val="00808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93869" y="3205270"/>
            <a:ext cx="4748769" cy="15384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100" dirty="0">
                <a:solidFill>
                  <a:srgbClr val="0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/**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100" dirty="0">
                <a:solidFill>
                  <a:srgbClr val="0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* This function encrypt data ....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100" dirty="0">
                <a:solidFill>
                  <a:srgbClr val="0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* </a:t>
            </a:r>
            <a:r>
              <a:rPr lang="en-US" sz="1100" b="1" dirty="0">
                <a:solidFill>
                  <a:srgbClr val="0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US" sz="1100" b="1" dirty="0" err="1">
                <a:solidFill>
                  <a:srgbClr val="0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param</a:t>
            </a:r>
            <a:r>
              <a:rPr lang="en-US" sz="1100" dirty="0">
                <a:solidFill>
                  <a:srgbClr val="0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100" dirty="0">
                <a:solidFill>
                  <a:srgbClr val="0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* </a:t>
            </a:r>
            <a:r>
              <a:rPr lang="en-US" sz="1100" b="1" dirty="0">
                <a:solidFill>
                  <a:srgbClr val="0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US" sz="1100" b="1" dirty="0" err="1">
                <a:solidFill>
                  <a:srgbClr val="0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param</a:t>
            </a:r>
            <a:r>
              <a:rPr lang="en-US" sz="1100" dirty="0">
                <a:solidFill>
                  <a:srgbClr val="0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100" dirty="0">
                <a:solidFill>
                  <a:srgbClr val="0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* </a:t>
            </a:r>
            <a:r>
              <a:rPr lang="en-US" sz="1100" b="1" dirty="0">
                <a:solidFill>
                  <a:srgbClr val="0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US" sz="1100" b="1" dirty="0" err="1">
                <a:solidFill>
                  <a:srgbClr val="0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param</a:t>
            </a:r>
            <a:r>
              <a:rPr lang="en-US" sz="1100" dirty="0">
                <a:solidFill>
                  <a:srgbClr val="0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100" dirty="0">
                <a:solidFill>
                  <a:srgbClr val="0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* </a:t>
            </a:r>
            <a:r>
              <a:rPr lang="en-US" sz="1100" b="1" dirty="0">
                <a:solidFill>
                  <a:srgbClr val="0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@return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100" dirty="0">
                <a:solidFill>
                  <a:srgbClr val="0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*/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100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long</a:t>
            </a:r>
            <a:r>
              <a:rPr lang="en-US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encrypt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100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long</a:t>
            </a:r>
            <a:r>
              <a:rPr lang="en-US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long</a:t>
            </a:r>
            <a:r>
              <a:rPr lang="en-US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long</a:t>
            </a:r>
            <a:r>
              <a:rPr lang="en-US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4004842" y="1046608"/>
            <a:ext cx="2704642" cy="281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Condensed"/>
              <a:buNone/>
              <a:defRPr sz="15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111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111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111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111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11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111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111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11150" algn="l" rtl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en-US" dirty="0" smtClean="0"/>
              <a:t>Example function description</a:t>
            </a:r>
            <a:endParaRPr lang="en-US" dirty="0"/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4004842" y="2810280"/>
            <a:ext cx="3966283" cy="281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Condensed"/>
              <a:buNone/>
              <a:defRPr sz="15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111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111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111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111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11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111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111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11150" algn="l" rtl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en-US" dirty="0" smtClean="0"/>
              <a:t>Example </a:t>
            </a:r>
            <a:r>
              <a:rPr lang="en-US" dirty="0"/>
              <a:t>function description </a:t>
            </a:r>
            <a:r>
              <a:rPr lang="en-US" b="1" dirty="0" err="1"/>
              <a:t>Doxygen</a:t>
            </a:r>
            <a:r>
              <a:rPr lang="en-US" dirty="0"/>
              <a:t> </a:t>
            </a:r>
            <a:r>
              <a:rPr lang="en-US" dirty="0" smtClean="0"/>
              <a:t>style.</a:t>
            </a:r>
            <a:endParaRPr lang="en-US" dirty="0"/>
          </a:p>
        </p:txBody>
      </p:sp>
      <p:sp>
        <p:nvSpPr>
          <p:cNvPr id="9" name="Text Placeholder 2"/>
          <p:cNvSpPr txBox="1">
            <a:spLocks/>
          </p:cNvSpPr>
          <p:nvPr/>
        </p:nvSpPr>
        <p:spPr>
          <a:xfrm>
            <a:off x="459838" y="3750198"/>
            <a:ext cx="3371381" cy="12153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Condensed"/>
              <a:buNone/>
              <a:defRPr sz="15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111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111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111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111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11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111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111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11150" algn="l" rtl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228600" indent="0"/>
            <a:r>
              <a:rPr lang="en-US" dirty="0" smtClean="0">
                <a:solidFill>
                  <a:srgbClr val="FF0000"/>
                </a:solidFill>
              </a:rPr>
              <a:t>!! Just following current documentation on your working project.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313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Style (1/2)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7450" y="972650"/>
            <a:ext cx="7566484" cy="3893100"/>
          </a:xfrm>
        </p:spPr>
        <p:txBody>
          <a:bodyPr/>
          <a:lstStyle/>
          <a:p>
            <a:pPr marL="5143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 smtClean="0"/>
              <a:t>Names </a:t>
            </a:r>
            <a:r>
              <a:rPr lang="en-US" dirty="0"/>
              <a:t>are always </a:t>
            </a:r>
            <a:r>
              <a:rPr lang="en-US" dirty="0" smtClean="0"/>
              <a:t>meaningful.</a:t>
            </a:r>
            <a:endParaRPr lang="en-US" dirty="0"/>
          </a:p>
          <a:p>
            <a:pPr marL="5143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Avoid</a:t>
            </a:r>
            <a:r>
              <a:rPr lang="en-US" dirty="0" smtClean="0"/>
              <a:t> </a:t>
            </a:r>
            <a:r>
              <a:rPr lang="en-US" dirty="0"/>
              <a:t>expressions on </a:t>
            </a:r>
            <a:r>
              <a:rPr lang="en-US" dirty="0" smtClean="0"/>
              <a:t>assignments </a:t>
            </a:r>
            <a:r>
              <a:rPr lang="en-US" dirty="0"/>
              <a:t>left hand side: </a:t>
            </a:r>
            <a:r>
              <a:rPr lang="en-US" i="1" dirty="0"/>
              <a:t>a</a:t>
            </a:r>
            <a:r>
              <a:rPr lang="en-US" dirty="0"/>
              <a:t>[</a:t>
            </a:r>
            <a:r>
              <a:rPr lang="en-US" i="1" dirty="0"/>
              <a:t>j </a:t>
            </a:r>
            <a:r>
              <a:rPr lang="en-US" dirty="0"/>
              <a:t>+ +] = </a:t>
            </a:r>
            <a:r>
              <a:rPr lang="en-US" dirty="0" smtClean="0"/>
              <a:t>5;</a:t>
            </a:r>
            <a:endParaRPr lang="en-US" dirty="0"/>
          </a:p>
          <a:p>
            <a:pPr marL="5143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Avoid</a:t>
            </a:r>
            <a:r>
              <a:rPr lang="en-US" dirty="0" smtClean="0"/>
              <a:t> </a:t>
            </a:r>
            <a:r>
              <a:rPr lang="en-US" dirty="0" err="1" smtClean="0"/>
              <a:t>gotos</a:t>
            </a:r>
            <a:r>
              <a:rPr lang="en-US" dirty="0" smtClean="0"/>
              <a:t>..</a:t>
            </a:r>
          </a:p>
          <a:p>
            <a:pPr marL="5143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 smtClean="0"/>
              <a:t>Avoid </a:t>
            </a:r>
            <a:r>
              <a:rPr lang="en-US" i="1" dirty="0"/>
              <a:t>-&gt; </a:t>
            </a:r>
            <a:r>
              <a:rPr lang="en-US" dirty="0"/>
              <a:t>operator usage outside the </a:t>
            </a:r>
            <a:r>
              <a:rPr lang="en-US" i="1" dirty="0"/>
              <a:t>&lt;</a:t>
            </a:r>
            <a:r>
              <a:rPr lang="en-US" dirty="0"/>
              <a:t>module</a:t>
            </a:r>
            <a:r>
              <a:rPr lang="en-US" i="1" dirty="0"/>
              <a:t>&gt;</a:t>
            </a:r>
            <a:r>
              <a:rPr lang="en-US" dirty="0"/>
              <a:t>.c file where </a:t>
            </a:r>
            <a:r>
              <a:rPr lang="en-US" dirty="0" smtClean="0"/>
              <a:t>the structure </a:t>
            </a:r>
            <a:r>
              <a:rPr lang="en-US" dirty="0"/>
              <a:t>is defined in </a:t>
            </a:r>
            <a:r>
              <a:rPr lang="en-US" i="1" dirty="0"/>
              <a:t>&lt;</a:t>
            </a:r>
            <a:r>
              <a:rPr lang="en-US" dirty="0"/>
              <a:t>module</a:t>
            </a:r>
            <a:r>
              <a:rPr lang="en-US" i="1" dirty="0"/>
              <a:t>&gt;</a:t>
            </a:r>
            <a:r>
              <a:rPr lang="en-US" dirty="0"/>
              <a:t>.h </a:t>
            </a:r>
            <a:endParaRPr lang="en-US" dirty="0" smtClean="0"/>
          </a:p>
          <a:p>
            <a:pPr marL="5143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 smtClean="0"/>
              <a:t>Tabs/spaces and formatter:</a:t>
            </a:r>
          </a:p>
          <a:p>
            <a:pPr marL="5143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chemeClr val="tx1"/>
                </a:solidFill>
              </a:rPr>
              <a:t>Again: “</a:t>
            </a:r>
            <a:r>
              <a:rPr lang="en-US" b="1" dirty="0" smtClean="0">
                <a:solidFill>
                  <a:schemeClr val="tx1"/>
                </a:solidFill>
              </a:rPr>
              <a:t>Following </a:t>
            </a:r>
            <a:r>
              <a:rPr lang="en-US" b="1" dirty="0">
                <a:solidFill>
                  <a:schemeClr val="tx1"/>
                </a:solidFill>
              </a:rPr>
              <a:t>current </a:t>
            </a:r>
            <a:r>
              <a:rPr lang="en-US" b="1" dirty="0" smtClean="0">
                <a:solidFill>
                  <a:schemeClr val="tx1"/>
                </a:solidFill>
              </a:rPr>
              <a:t>style on </a:t>
            </a:r>
            <a:r>
              <a:rPr lang="en-US" b="1" dirty="0">
                <a:solidFill>
                  <a:schemeClr val="tx1"/>
                </a:solidFill>
              </a:rPr>
              <a:t>your working </a:t>
            </a:r>
            <a:r>
              <a:rPr lang="en-US" b="1" dirty="0" smtClean="0">
                <a:solidFill>
                  <a:schemeClr val="tx1"/>
                </a:solidFill>
              </a:rPr>
              <a:t>project.</a:t>
            </a:r>
            <a:r>
              <a:rPr lang="en-US" dirty="0" smtClean="0">
                <a:solidFill>
                  <a:schemeClr val="tx1"/>
                </a:solidFill>
              </a:rPr>
              <a:t>”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04033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</a:t>
            </a:r>
            <a:r>
              <a:rPr lang="en-US" dirty="0" smtClean="0"/>
              <a:t>Style (2/2)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327454" y="1174445"/>
            <a:ext cx="4552950" cy="3574852"/>
            <a:chOff x="327454" y="1174445"/>
            <a:chExt cx="4552950" cy="3574852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7454" y="1482222"/>
              <a:ext cx="4552950" cy="3267075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6" name="TextBox 5"/>
            <p:cNvSpPr txBox="1"/>
            <p:nvPr/>
          </p:nvSpPr>
          <p:spPr>
            <a:xfrm>
              <a:off x="327454" y="1174445"/>
              <a:ext cx="14815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Good Format</a:t>
              </a:r>
              <a:endParaRPr lang="en-US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964268" y="819987"/>
            <a:ext cx="5305425" cy="3509880"/>
            <a:chOff x="3941119" y="1048917"/>
            <a:chExt cx="5305425" cy="3509880"/>
          </a:xfrm>
        </p:grpSpPr>
        <p:sp>
          <p:nvSpPr>
            <p:cNvPr id="7" name="TextBox 6"/>
            <p:cNvSpPr txBox="1"/>
            <p:nvPr/>
          </p:nvSpPr>
          <p:spPr>
            <a:xfrm>
              <a:off x="3941119" y="1048917"/>
              <a:ext cx="14815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Bad Format</a:t>
              </a:r>
              <a:endParaRPr lang="en-US" dirty="0"/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41119" y="1482222"/>
              <a:ext cx="5305425" cy="3076575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1846009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Remember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285750">
              <a:buFont typeface="Wingdings" panose="05000000000000000000" pitchFamily="2" charset="2"/>
              <a:buChar char="q"/>
            </a:pPr>
            <a:r>
              <a:rPr lang="en-US" dirty="0" smtClean="0"/>
              <a:t>Library</a:t>
            </a:r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dirty="0" err="1"/>
              <a:t>s</a:t>
            </a:r>
            <a:r>
              <a:rPr lang="en-US" dirty="0" err="1" smtClean="0"/>
              <a:t>tdio</a:t>
            </a:r>
            <a:r>
              <a:rPr lang="en-US" dirty="0"/>
              <a:t>: input /output to terminal and file system</a:t>
            </a:r>
            <a:endParaRPr lang="en-US" dirty="0" smtClean="0"/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dirty="0"/>
              <a:t>string: string and character operations</a:t>
            </a:r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dirty="0" err="1" smtClean="0"/>
              <a:t>stdlib</a:t>
            </a:r>
            <a:r>
              <a:rPr lang="en-US" dirty="0" smtClean="0"/>
              <a:t>: memory access</a:t>
            </a:r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dirty="0" smtClean="0"/>
              <a:t>limits</a:t>
            </a:r>
            <a:r>
              <a:rPr lang="en-US" dirty="0"/>
              <a:t>: min and max bounds for standard C data </a:t>
            </a:r>
            <a:r>
              <a:rPr lang="en-US" dirty="0" smtClean="0"/>
              <a:t>types</a:t>
            </a:r>
          </a:p>
          <a:p>
            <a:pPr marL="514350" indent="-285750">
              <a:buFont typeface="Wingdings" panose="05000000000000000000" pitchFamily="2" charset="2"/>
              <a:buChar char="q"/>
            </a:pPr>
            <a:r>
              <a:rPr lang="en-US" dirty="0" smtClean="0"/>
              <a:t>Make</a:t>
            </a:r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dirty="0"/>
              <a:t>make is a utility for building and maintaining groups of programs (and other types of files) from source </a:t>
            </a:r>
            <a:r>
              <a:rPr lang="en-US" dirty="0" smtClean="0"/>
              <a:t>code</a:t>
            </a:r>
          </a:p>
          <a:p>
            <a:pPr marL="514350" indent="-285750">
              <a:buFont typeface="Wingdings" panose="05000000000000000000" pitchFamily="2" charset="2"/>
              <a:buChar char="q"/>
            </a:pPr>
            <a:r>
              <a:rPr lang="en-US" dirty="0" err="1" smtClean="0"/>
              <a:t>Gcc</a:t>
            </a:r>
            <a:endParaRPr lang="en-US" dirty="0" smtClean="0"/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dirty="0" smtClean="0"/>
              <a:t>Always </a:t>
            </a:r>
            <a:r>
              <a:rPr lang="en-US" dirty="0"/>
              <a:t>use options ”-</a:t>
            </a:r>
            <a:r>
              <a:rPr lang="en-US" dirty="0" err="1"/>
              <a:t>ansi</a:t>
            </a:r>
            <a:r>
              <a:rPr lang="en-US" dirty="0"/>
              <a:t> -pedantic -Wall -</a:t>
            </a:r>
            <a:r>
              <a:rPr lang="en-US" dirty="0" err="1"/>
              <a:t>Wshadow</a:t>
            </a:r>
            <a:r>
              <a:rPr lang="en-US" dirty="0"/>
              <a:t> -</a:t>
            </a:r>
            <a:r>
              <a:rPr lang="en-US" dirty="0" err="1" smtClean="0"/>
              <a:t>Wpointer-arith</a:t>
            </a:r>
            <a:r>
              <a:rPr lang="en-US" dirty="0" smtClean="0"/>
              <a:t> -</a:t>
            </a:r>
            <a:r>
              <a:rPr lang="en-US" dirty="0" err="1" smtClean="0"/>
              <a:t>Wwrite</a:t>
            </a:r>
            <a:r>
              <a:rPr lang="en-US" dirty="0" smtClean="0"/>
              <a:t>-strings</a:t>
            </a:r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dirty="0" smtClean="0"/>
              <a:t>Use </a:t>
            </a:r>
            <a:r>
              <a:rPr lang="en-US" dirty="0"/>
              <a:t>option ”-O2” for optimized code </a:t>
            </a:r>
            <a:r>
              <a:rPr lang="en-US" dirty="0" smtClean="0"/>
              <a:t>generation</a:t>
            </a:r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dirty="0" smtClean="0"/>
              <a:t>Use </a:t>
            </a:r>
            <a:r>
              <a:rPr lang="en-US" dirty="0"/>
              <a:t>option ”-g” for debug code generation</a:t>
            </a:r>
          </a:p>
        </p:txBody>
      </p:sp>
    </p:spTree>
    <p:extLst>
      <p:ext uri="{BB962C8B-B14F-4D97-AF65-F5344CB8AC3E}">
        <p14:creationId xmlns:p14="http://schemas.microsoft.com/office/powerpoint/2010/main" val="3771134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1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285750">
              <a:buFont typeface="Wingdings" panose="05000000000000000000" pitchFamily="2" charset="2"/>
              <a:buChar char="q"/>
            </a:pPr>
            <a:r>
              <a:rPr lang="en-US" dirty="0" smtClean="0"/>
              <a:t>Clone &amp; update training repository</a:t>
            </a:r>
          </a:p>
          <a:p>
            <a:pPr marL="228600" indent="0"/>
            <a:endParaRPr lang="en-US" dirty="0" smtClean="0"/>
          </a:p>
          <a:p>
            <a:pPr marL="228600" indent="0"/>
            <a:endParaRPr lang="en-US" dirty="0"/>
          </a:p>
          <a:p>
            <a:pPr marL="228600" indent="0"/>
            <a:endParaRPr lang="en-US" dirty="0" smtClean="0"/>
          </a:p>
          <a:p>
            <a:pPr marL="228600" indent="0"/>
            <a:endParaRPr lang="en-US" dirty="0" smtClean="0"/>
          </a:p>
          <a:p>
            <a:pPr marL="514350" indent="-285750">
              <a:buFont typeface="Wingdings" panose="05000000000000000000" pitchFamily="2" charset="2"/>
              <a:buChar char="q"/>
            </a:pPr>
            <a:r>
              <a:rPr lang="en-US" dirty="0" smtClean="0"/>
              <a:t>Inside 01_memory</a:t>
            </a:r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dirty="0" smtClean="0"/>
              <a:t>Editing </a:t>
            </a:r>
            <a:r>
              <a:rPr lang="en-US" dirty="0" err="1" smtClean="0"/>
              <a:t>header.h</a:t>
            </a:r>
            <a:r>
              <a:rPr lang="en-US" dirty="0" smtClean="0"/>
              <a:t>, </a:t>
            </a:r>
            <a:r>
              <a:rPr lang="en-US" dirty="0" err="1" smtClean="0"/>
              <a:t>func.c</a:t>
            </a:r>
            <a:r>
              <a:rPr lang="en-US" dirty="0" smtClean="0"/>
              <a:t> and </a:t>
            </a:r>
            <a:r>
              <a:rPr lang="en-US" dirty="0" err="1" smtClean="0"/>
              <a:t>main.c</a:t>
            </a:r>
            <a:endParaRPr lang="en-US" dirty="0" smtClean="0"/>
          </a:p>
          <a:p>
            <a:pPr marL="1428750" lvl="2" indent="-285750">
              <a:buFont typeface="Wingdings" panose="05000000000000000000" pitchFamily="2" charset="2"/>
              <a:buChar char="q"/>
            </a:pPr>
            <a:r>
              <a:rPr lang="en-US" dirty="0" smtClean="0"/>
              <a:t>Layout, formatting, code syntax,...</a:t>
            </a:r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dirty="0" smtClean="0"/>
              <a:t>Build and run program: make &amp;&amp; make run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11250" y="1381379"/>
            <a:ext cx="7315200" cy="67223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200" dirty="0" smtClean="0">
                <a:latin typeface="Lucida Console" panose="020B060904050402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$ # </a:t>
            </a:r>
            <a:r>
              <a:rPr lang="en-US" sz="1200" dirty="0" err="1" smtClean="0">
                <a:latin typeface="Lucida Console" panose="020B060904050402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git</a:t>
            </a:r>
            <a:r>
              <a:rPr lang="en-US" sz="1200" dirty="0" smtClean="0">
                <a:latin typeface="Lucida Console" panose="020B060904050402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 clone </a:t>
            </a:r>
            <a:r>
              <a:rPr lang="en-US" sz="1200" dirty="0" smtClean="0">
                <a:latin typeface="Lucida Console" panose="020B0609040504020204" pitchFamily="49" charset="0"/>
                <a:ea typeface="Calibri" panose="020F0502020204030204" pitchFamily="34" charset="0"/>
                <a:cs typeface="Lucida Console" panose="020B0609040504020204" pitchFamily="49" charset="0"/>
                <a:hlinkClick r:id="rId2"/>
              </a:rPr>
              <a:t>http://gitlab.banvien.com/training/c_cpp.git</a:t>
            </a:r>
            <a:endParaRPr lang="en-US" sz="1200" dirty="0" smtClean="0">
              <a:latin typeface="Lucida Console" panose="020B0609040504020204" pitchFamily="49" charset="0"/>
              <a:ea typeface="Calibri" panose="020F0502020204030204" pitchFamily="34" charset="0"/>
              <a:cs typeface="Lucida Console" panose="020B0609040504020204" pitchFamily="49" charset="0"/>
            </a:endParaRPr>
          </a:p>
          <a:p>
            <a:pPr>
              <a:lnSpc>
                <a:spcPct val="107000"/>
              </a:lnSpc>
            </a:pPr>
            <a:r>
              <a:rPr lang="en-US" sz="1200" dirty="0" smtClean="0">
                <a:latin typeface="Lucida Console" panose="020B060904050402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$ cd </a:t>
            </a:r>
            <a:r>
              <a:rPr lang="en-US" sz="1200" dirty="0" err="1" smtClean="0">
                <a:latin typeface="Lucida Console" panose="020B060904050402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c_cpp</a:t>
            </a:r>
            <a:r>
              <a:rPr lang="en-US" sz="1200" dirty="0" smtClean="0">
                <a:latin typeface="Lucida Console" panose="020B060904050402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 &amp;&amp; </a:t>
            </a:r>
            <a:r>
              <a:rPr lang="en-US" sz="1200" dirty="0" err="1" smtClean="0">
                <a:latin typeface="Lucida Console" panose="020B060904050402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git</a:t>
            </a:r>
            <a:r>
              <a:rPr lang="en-US" sz="1200" dirty="0" smtClean="0">
                <a:latin typeface="Lucida Console" panose="020B060904050402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 </a:t>
            </a:r>
            <a:r>
              <a:rPr lang="en-US" sz="1200" dirty="0">
                <a:latin typeface="Lucida Console" panose="020B060904050402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pull</a:t>
            </a:r>
          </a:p>
          <a:p>
            <a:r>
              <a:rPr lang="en-US" sz="12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$ 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cd 01_memory/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11250" y="3665421"/>
            <a:ext cx="7315200" cy="12003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$ make &amp;&amp; make run</a:t>
            </a:r>
          </a:p>
          <a:p>
            <a:r>
              <a:rPr lang="en-US" sz="12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gcc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-DDEBUG -g -o0 -Wall -I. -c </a:t>
            </a:r>
            <a:r>
              <a:rPr lang="en-US" sz="12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main.c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-o </a:t>
            </a:r>
            <a:r>
              <a:rPr lang="en-US" sz="12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main.o</a:t>
            </a:r>
            <a:endParaRPr lang="en-US" sz="12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pt-BR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gcc -DDEBUG -g -o0 -Wall -I. -c func.c -o func.o</a:t>
            </a:r>
          </a:p>
          <a:p>
            <a:r>
              <a:rPr lang="en-US" sz="12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gcc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-DDEBUG -g -o0 -Wall </a:t>
            </a:r>
            <a:r>
              <a:rPr lang="en-US" sz="12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func.o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main.o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-o main</a:t>
            </a:r>
          </a:p>
          <a:p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./main</a:t>
            </a:r>
          </a:p>
          <a:p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Hello world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81671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PowerPointBV_Template_1</Template>
  <TotalTime>5251</TotalTime>
  <Words>2793</Words>
  <Application>Microsoft Office PowerPoint</Application>
  <PresentationFormat>On-screen Show (16:9)</PresentationFormat>
  <Paragraphs>493</Paragraphs>
  <Slides>34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2" baseType="lpstr">
      <vt:lpstr>Wingdings</vt:lpstr>
      <vt:lpstr>Calibri</vt:lpstr>
      <vt:lpstr>Roboto Condensed</vt:lpstr>
      <vt:lpstr>Courier New</vt:lpstr>
      <vt:lpstr>Arial</vt:lpstr>
      <vt:lpstr>Times New Roman</vt:lpstr>
      <vt:lpstr>Lucida Console</vt:lpstr>
      <vt:lpstr>Office Theme</vt:lpstr>
      <vt:lpstr>C Programming Langue</vt:lpstr>
      <vt:lpstr>Contents</vt:lpstr>
      <vt:lpstr>Basic Module Set Up</vt:lpstr>
      <vt:lpstr>Basic Module Set Up</vt:lpstr>
      <vt:lpstr>Basic Module Set Up</vt:lpstr>
      <vt:lpstr>Coding Style (1/2)</vt:lpstr>
      <vt:lpstr>Coding Style (2/2)</vt:lpstr>
      <vt:lpstr>Remember</vt:lpstr>
      <vt:lpstr>Exercise 1</vt:lpstr>
      <vt:lpstr>Memory Layout</vt:lpstr>
      <vt:lpstr>Structure of Declarations</vt:lpstr>
      <vt:lpstr>Attributes of Declarations</vt:lpstr>
      <vt:lpstr>Visibility</vt:lpstr>
      <vt:lpstr>Name Spaces</vt:lpstr>
      <vt:lpstr>Extent</vt:lpstr>
      <vt:lpstr>Storage Class</vt:lpstr>
      <vt:lpstr>Storage Class</vt:lpstr>
      <vt:lpstr>Type Qualifiers</vt:lpstr>
      <vt:lpstr>Type Qualifiers</vt:lpstr>
      <vt:lpstr>Type Qualifiers</vt:lpstr>
      <vt:lpstr>Type Qualifiers</vt:lpstr>
      <vt:lpstr>Decelerator</vt:lpstr>
      <vt:lpstr>Decelerator</vt:lpstr>
      <vt:lpstr>Initializations </vt:lpstr>
      <vt:lpstr>Initializations </vt:lpstr>
      <vt:lpstr>External Names</vt:lpstr>
      <vt:lpstr>External Names</vt:lpstr>
      <vt:lpstr>Linkage Models</vt:lpstr>
      <vt:lpstr>Linkage Models</vt:lpstr>
      <vt:lpstr>C++ Compatibility</vt:lpstr>
      <vt:lpstr>Memory Layout (Unix/Linux)</vt:lpstr>
      <vt:lpstr>Memory Layout (Unix/Linux)</vt:lpstr>
      <vt:lpstr>Exercise 2</vt:lpstr>
      <vt:lpstr>Thank You!!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COMPANY PROFILE</dc:title>
  <dc:creator>Võ Hữu Tài</dc:creator>
  <cp:lastModifiedBy>Vo Huu Tai</cp:lastModifiedBy>
  <cp:revision>445</cp:revision>
  <dcterms:modified xsi:type="dcterms:W3CDTF">2019-12-19T06:13:10Z</dcterms:modified>
</cp:coreProperties>
</file>