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9" r:id="rId19"/>
    <p:sldId id="340" r:id="rId20"/>
    <p:sldId id="341" r:id="rId21"/>
    <p:sldId id="342" r:id="rId22"/>
    <p:sldId id="343" r:id="rId23"/>
    <p:sldId id="331" r:id="rId24"/>
    <p:sldId id="332" r:id="rId25"/>
    <p:sldId id="333" r:id="rId26"/>
    <p:sldId id="335" r:id="rId27"/>
    <p:sldId id="336" r:id="rId28"/>
    <p:sldId id="337" r:id="rId29"/>
    <p:sldId id="338" r:id="rId30"/>
    <p:sldId id="313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 Condensed" panose="020B0604020202020204" charset="0"/>
      <p:regular r:id="rId38"/>
      <p:bold r:id="rId39"/>
      <p:italic r:id="rId40"/>
      <p:boldItalic r:id="rId41"/>
    </p:embeddedFont>
    <p:embeddedFont>
      <p:font typeface="Lucida Console" panose="020B0609040504020204" pitchFamily="49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ke" id="{74977E2D-7B39-4A15-9597-D88298A4927B}">
          <p14:sldIdLst>
            <p14:sldId id="256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9"/>
          </p14:sldIdLst>
        </p14:section>
        <p14:section name="GDB" id="{CAF05608-231D-4D4B-99DA-18C74BDECA3E}">
          <p14:sldIdLst>
            <p14:sldId id="340"/>
            <p14:sldId id="341"/>
            <p14:sldId id="342"/>
            <p14:sldId id="343"/>
            <p14:sldId id="331"/>
            <p14:sldId id="332"/>
            <p14:sldId id="333"/>
            <p14:sldId id="335"/>
            <p14:sldId id="336"/>
            <p14:sldId id="337"/>
            <p14:sldId id="338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 autoAdjust="0"/>
    <p:restoredTop sz="81379" autoAdjust="0"/>
  </p:normalViewPr>
  <p:slideViewPr>
    <p:cSldViewPr snapToGrid="0">
      <p:cViewPr varScale="1">
        <p:scale>
          <a:sx n="121" d="100"/>
          <a:sy n="121" d="100"/>
        </p:scale>
        <p:origin x="1614" y="9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46410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html_node/Automatic-Variables.html#Automatic-Variabl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909188/define-make-variable-at-rule-execution-tim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89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0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8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Tips: Using target $*</a:t>
            </a:r>
            <a:r>
              <a:rPr lang="en-US" baseline="0" dirty="0" smtClean="0"/>
              <a:t> to get file name</a:t>
            </a:r>
          </a:p>
          <a:p>
            <a:pPr lvl="1"/>
            <a:r>
              <a:rPr lang="en-US" dirty="0" smtClean="0"/>
              <a:t>Refer: </a:t>
            </a:r>
            <a:r>
              <a:rPr lang="en-US" dirty="0" smtClean="0">
                <a:hlinkClick r:id="rId3"/>
              </a:rPr>
              <a:t>https://www.gnu.org/software/make/manual/html_node/Automatic-Variables.html#Automatic-Variables</a:t>
            </a:r>
            <a:endParaRPr lang="en-US" dirty="0" smtClean="0"/>
          </a:p>
          <a:p>
            <a:pPr lvl="1"/>
            <a:r>
              <a:rPr lang="en-US" dirty="0" smtClean="0"/>
              <a:t>Try this:</a:t>
            </a:r>
          </a:p>
          <a:p>
            <a:pPr lvl="2"/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build/%.d: %.c</a:t>
            </a:r>
          </a:p>
          <a:p>
            <a:pPr marL="1530350" lvl="3" indent="0">
              <a:buNone/>
            </a:pPr>
            <a:r>
              <a:rPr lang="en-US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@echo: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File name without </a:t>
            </a:r>
            <a:r>
              <a:rPr lang="en-US" b="0" i="0" u="none" strike="noStrike" cap="none" baseline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extention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$*</a:t>
            </a:r>
          </a:p>
          <a:p>
            <a:pPr marL="457200" lvl="0" indent="-298450"/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Set variable in target: Using The </a:t>
            </a:r>
            <a:r>
              <a:rPr lang="en-US" b="0" i="0" u="none" strike="noStrike" cap="none" baseline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eval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function (</a:t>
            </a:r>
            <a:r>
              <a:rPr lang="en-US" dirty="0" smtClean="0">
                <a:hlinkClick r:id="rId4"/>
              </a:rPr>
              <a:t>https://stackoverflow.com/questions/1909188/define-make-variable-at-rule-execution-time</a:t>
            </a:r>
            <a:r>
              <a:rPr lang="en-US" b="0" i="0" u="none" strike="noStrike" cap="none" baseline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50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72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C Programming Language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err="1" smtClean="0"/>
              <a:t>Makefile</a:t>
            </a:r>
            <a:r>
              <a:rPr lang="en-US" dirty="0" smtClean="0"/>
              <a:t> and Debugging. Dec</a:t>
            </a:r>
            <a:r>
              <a:rPr lang="en" dirty="0" smtClean="0"/>
              <a:t>, </a:t>
            </a:r>
            <a:r>
              <a:rPr lang="en" dirty="0"/>
              <a:t>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Computed </a:t>
            </a:r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Since GCC parses all the C files, it can also compute the dependencies automatically.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switch –M instead of –c to emit Make rules from .c files.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607" y="1921397"/>
            <a:ext cx="77724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d/workspace/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/01_memory </a:t>
            </a:r>
            <a:r>
              <a:rPr lang="en-US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(master)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-M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func.c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-I .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func.o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func.c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header.h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d:\workspace\mingw32_env\lib\gcc\mingw32\6.3.0\include\stdbool.h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d:\workspace\mingw32_env\include\stdio.h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d:\workspace\mingw32_env\include\_mingw.h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d:\workspace\mingw32_env\include\msvcrtver.h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d:\workspace\mingw32_env\include\w32api.h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d:\workspace\mingw32_env\include\sdkddkver.h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d:\workspace\mingw32_env\lib\gcc\mingw32\6.3.0\include\stddef.h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d:\workspace\mingw32_env\include\sys/types.h \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d:\workspace\mingw32_env\lib\gcc\mingw32\6.3.0\include\stdarg.h</a:t>
            </a:r>
          </a:p>
        </p:txBody>
      </p:sp>
    </p:spTree>
    <p:extLst>
      <p:ext uri="{BB962C8B-B14F-4D97-AF65-F5344CB8AC3E}">
        <p14:creationId xmlns:p14="http://schemas.microsoft.com/office/powerpoint/2010/main" val="17930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Computed 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Define implicit rule to create a .d file from a .c </a:t>
            </a:r>
            <a:r>
              <a:rPr lang="en-US" dirty="0" smtClean="0"/>
              <a:t>file.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After first target, include all .d file.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$(</a:t>
            </a:r>
            <a:r>
              <a:rPr lang="en-US" b="1" dirty="0" err="1"/>
              <a:t>a:x</a:t>
            </a:r>
            <a:r>
              <a:rPr lang="en-US" b="1" dirty="0"/>
              <a:t>=y)</a:t>
            </a:r>
            <a:r>
              <a:rPr lang="en-US" dirty="0"/>
              <a:t> substitutes suffix x by y in every word in list </a:t>
            </a:r>
            <a:r>
              <a:rPr lang="en-US" dirty="0" smtClean="0"/>
              <a:t>a.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ifeq</a:t>
            </a:r>
            <a:r>
              <a:rPr lang="en-US" dirty="0" smtClean="0"/>
              <a:t> </a:t>
            </a:r>
            <a:r>
              <a:rPr lang="en-US" dirty="0"/>
              <a:t>avoids creating dependencies when only </a:t>
            </a:r>
            <a:r>
              <a:rPr lang="en-US" dirty="0" smtClean="0"/>
              <a:t>cleaning.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- in front of command suppresses </a:t>
            </a:r>
            <a:r>
              <a:rPr lang="en-US" dirty="0" smtClean="0"/>
              <a:t>warnings.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include creates dependency!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causes .d files to be </a:t>
            </a:r>
            <a:r>
              <a:rPr lang="en-US" dirty="0" smtClean="0"/>
              <a:t>created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Q2:</a:t>
            </a:r>
            <a:r>
              <a:rPr lang="en-US" sz="1400" b="1" dirty="0" smtClean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Dependencies are updated automatically! Why?</a:t>
            </a:r>
            <a:endParaRPr lang="en-US" sz="1400" dirty="0">
              <a:solidFill>
                <a:schemeClr val="tx1"/>
              </a:solidFill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1250" y="1388963"/>
            <a:ext cx="73152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%.d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 %.</a:t>
            </a:r>
            <a:r>
              <a:rPr lang="en-US" dirty="0" smtClean="0">
                <a:latin typeface="Courier New" panose="02070309020205020404" pitchFamily="49" charset="0"/>
              </a:rPr>
              <a:t>c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CC)</a:t>
            </a:r>
            <a:r>
              <a:rPr lang="en-US" dirty="0">
                <a:latin typeface="Courier New" panose="02070309020205020404" pitchFamily="49" charset="0"/>
              </a:rPr>
              <a:t> -M $&lt; &gt; $@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250" y="2328496"/>
            <a:ext cx="7315200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ifeq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$(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findstring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$( MAKECMDGOALS ), clean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</a:rPr>
              <a:t>,)</a:t>
            </a:r>
          </a:p>
          <a:p>
            <a:r>
              <a:rPr lang="en-US" dirty="0" smtClean="0">
                <a:latin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$( objects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</a:rPr>
              <a:t>.o=.</a:t>
            </a:r>
            <a:r>
              <a:rPr lang="en-US" dirty="0" smtClean="0">
                <a:latin typeface="Courier New" panose="02070309020205020404" pitchFamily="49" charset="0"/>
              </a:rPr>
              <a:t>d)</a:t>
            </a:r>
          </a:p>
          <a:p>
            <a:r>
              <a:rPr lang="en-US" dirty="0" err="1" smtClean="0">
                <a:latin typeface="Courier New" panose="02070309020205020404" pitchFamily="49" charset="0"/>
              </a:rPr>
              <a:t>endif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9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3867288"/>
            <a:ext cx="8482800" cy="1006997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/>
              <a:t>c</a:t>
            </a:r>
            <a:r>
              <a:rPr lang="en-US" b="1" dirty="0" smtClean="0"/>
              <a:t>lean</a:t>
            </a:r>
            <a:r>
              <a:rPr lang="en-US" dirty="0" smtClean="0"/>
              <a:t> is no file!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To avoid confusion with potentially existing files declare as </a:t>
            </a:r>
            <a:r>
              <a:rPr lang="en-US" b="1" dirty="0" smtClean="0"/>
              <a:t>phony.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Q3:</a:t>
            </a:r>
            <a:r>
              <a:rPr 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What .PHONY meaning, clear by an example?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250" y="914400"/>
            <a:ext cx="7315200" cy="2858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.o console .o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objects :.o=.d)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PHONY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objects 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cc -o $@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objects 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ifeq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findstring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$( MAKECMDGOALS ), clean 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-include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depends 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%.c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$(CC)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-M $&lt; &gt; $@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-f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$(objects)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Tips &amp; Tricks (1/4)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It is not bad to put configuration settings to be provided by the </a:t>
            </a:r>
            <a:r>
              <a:rPr lang="en-US" dirty="0" smtClean="0"/>
              <a:t>user into </a:t>
            </a:r>
            <a:r>
              <a:rPr lang="en-US" dirty="0"/>
              <a:t>a separate </a:t>
            </a:r>
            <a:r>
              <a:rPr lang="en-US" dirty="0" smtClean="0"/>
              <a:t>file.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1250" y="1358978"/>
            <a:ext cx="7596142" cy="2985433"/>
            <a:chOff x="911250" y="1358978"/>
            <a:chExt cx="7596142" cy="2985433"/>
          </a:xfrm>
        </p:grpSpPr>
        <p:sp>
          <p:nvSpPr>
            <p:cNvPr id="4" name="TextBox 3"/>
            <p:cNvSpPr txBox="1"/>
            <p:nvPr/>
          </p:nvSpPr>
          <p:spPr>
            <a:xfrm>
              <a:off x="911250" y="1666755"/>
              <a:ext cx="3139889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</a:rPr>
                <a:t>... </a:t>
              </a:r>
              <a:endParaRPr lang="en-US" dirty="0" smtClean="0">
                <a:latin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</a:rPr>
                <a:t>include config.mk</a:t>
              </a:r>
            </a:p>
            <a:p>
              <a:r>
                <a:rPr lang="en-US" dirty="0" smtClean="0">
                  <a:latin typeface="Courier New" panose="02070309020205020404" pitchFamily="49" charset="0"/>
                </a:rPr>
                <a:t>...</a:t>
              </a:r>
            </a:p>
            <a:p>
              <a:r>
                <a:rPr lang="en-US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# </a:t>
              </a:r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Adapt C flags for debug / optimized </a:t>
              </a:r>
              <a:r>
                <a:rPr lang="en-US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build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</a:rPr>
                <a:t>ifdef</a:t>
              </a:r>
              <a:r>
                <a:rPr lang="en-US" dirty="0" smtClean="0">
                  <a:latin typeface="Courier New" panose="02070309020205020404" pitchFamily="49" charset="0"/>
                </a:rPr>
                <a:t> NDEBUG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CFLAGS </a:t>
              </a:r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+</a:t>
              </a:r>
              <a:r>
                <a:rPr lang="en-US" b="1" dirty="0">
                  <a:latin typeface="Courier New" panose="02070309020205020404" pitchFamily="49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</a:rPr>
                <a:t> -O3 </a:t>
              </a:r>
              <a:r>
                <a:rPr lang="en-US" dirty="0" smtClean="0">
                  <a:latin typeface="Courier New" panose="02070309020205020404" pitchFamily="49" charset="0"/>
                </a:rPr>
                <a:t>–DNDEBUG</a:t>
              </a:r>
            </a:p>
            <a:p>
              <a:r>
                <a:rPr lang="en-US" dirty="0" smtClean="0">
                  <a:latin typeface="Courier New" panose="02070309020205020404" pitchFamily="49" charset="0"/>
                </a:rPr>
                <a:t>Else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CFLAGS </a:t>
              </a:r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+</a:t>
              </a:r>
              <a:r>
                <a:rPr lang="en-US" b="1" dirty="0">
                  <a:latin typeface="Courier New" panose="02070309020205020404" pitchFamily="49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</a:rPr>
                <a:t> -O0 </a:t>
              </a:r>
              <a:r>
                <a:rPr lang="en-US" dirty="0" smtClean="0">
                  <a:latin typeface="Courier New" panose="02070309020205020404" pitchFamily="49" charset="0"/>
                </a:rPr>
                <a:t>–g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</a:rPr>
                <a:t>Endif</a:t>
              </a:r>
              <a:endParaRPr lang="en-US" dirty="0">
                <a:latin typeface="Courier New" panose="02070309020205020404" pitchFamily="49" charset="0"/>
              </a:endParaRPr>
            </a:p>
            <a:p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CFLAGS </a:t>
              </a:r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+</a:t>
              </a:r>
              <a:r>
                <a:rPr lang="en-US" b="1" dirty="0">
                  <a:latin typeface="Courier New" panose="02070309020205020404" pitchFamily="49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$( MY_CFLAGS )</a:t>
              </a:r>
              <a:endParaRPr lang="en-US" dirty="0">
                <a:effectLst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750" y="1666755"/>
              <a:ext cx="3646642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NDEBUG</a:t>
              </a:r>
              <a:r>
                <a:rPr lang="en-US" dirty="0"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MY_CPPFLAGS</a:t>
              </a:r>
              <a:r>
                <a:rPr lang="en-US" dirty="0" smtClean="0">
                  <a:latin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</a:rPr>
                <a:t>-Wall \</a:t>
              </a:r>
            </a:p>
            <a:p>
              <a:r>
                <a:rPr lang="en-US" dirty="0">
                  <a:latin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</a:rPr>
                <a:t>   -</a:t>
              </a:r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$(</a:t>
              </a:r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HOME)</a:t>
              </a:r>
              <a:r>
                <a:rPr lang="en-US" dirty="0">
                  <a:latin typeface="Courier New" panose="02070309020205020404" pitchFamily="49" charset="0"/>
                </a:rPr>
                <a:t>/</a:t>
              </a:r>
              <a:r>
                <a:rPr lang="en-US" dirty="0" smtClean="0">
                  <a:latin typeface="Courier New" panose="02070309020205020404" pitchFamily="49" charset="0"/>
                </a:rPr>
                <a:t>include</a:t>
              </a:r>
              <a:endParaRPr lang="en-US" dirty="0"/>
            </a:p>
            <a:p>
              <a:r>
                <a:rPr lang="en-US" dirty="0" smtClean="0"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0750" y="1358978"/>
              <a:ext cx="1226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onfig.mk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9570" y="1358978"/>
              <a:ext cx="1226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Makefile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Tips &amp; Tricks (2/4)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Put generated files (.o, .d, final binary) into separate </a:t>
            </a:r>
            <a:r>
              <a:rPr lang="en-US" dirty="0" smtClean="0"/>
              <a:t>directory.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 indent="0"/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smtClean="0">
                <a:sym typeface="Wingdings" panose="05000000000000000000" pitchFamily="2" charset="2"/>
              </a:rPr>
              <a:t>Generated </a:t>
            </a:r>
            <a:r>
              <a:rPr lang="en-US" dirty="0">
                <a:sym typeface="Wingdings" panose="05000000000000000000" pitchFamily="2" charset="2"/>
              </a:rPr>
              <a:t>files do not pollute your source </a:t>
            </a:r>
            <a:r>
              <a:rPr lang="en-US" dirty="0" smtClean="0">
                <a:sym typeface="Wingdings" panose="05000000000000000000" pitchFamily="2" charset="2"/>
              </a:rPr>
              <a:t>directory.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1250" y="1367907"/>
            <a:ext cx="7315200" cy="26128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put all .o, .d file into build directory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builddir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func.c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addprefix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builddir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)/,$(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sources:.c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=.o))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objects:.o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=.d)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builddir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/%.o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%.c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$(CC)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$(CFLAGS)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-o $@ -c $&lt;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builddir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/%.d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%.c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$(CC)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$(CFLAGS)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$(CPPFLAGS)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-MT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$(@:.d=.o)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-M $&lt; &gt; $@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Tips &amp; Tricks (3/4)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For nicer output, use Linux kernel style pretty </a:t>
            </a:r>
            <a:r>
              <a:rPr lang="en-US" dirty="0" smtClean="0"/>
              <a:t>printing.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@ </a:t>
            </a:r>
            <a:r>
              <a:rPr lang="en-US" dirty="0" smtClean="0"/>
              <a:t>at the beginning of the line does not print the command.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See full output with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1250" y="1367907"/>
            <a:ext cx="7315200" cy="1936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QUIET ?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builddir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/%.d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%.c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@echo "===&gt; DEPEND $@"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$(QUIET)$(CC)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$(CFLAGS)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builddir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/%.o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%.c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@echo "===&gt; COMPILE $@"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$(QUIET)$(CC)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$(CFLAGS)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-c $&lt;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#...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250" y="4151240"/>
            <a:ext cx="7315200" cy="280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make 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QUIET=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Tips &amp; </a:t>
            </a:r>
            <a:r>
              <a:rPr lang="en-US" dirty="0" smtClean="0"/>
              <a:t>Tricks (4/4)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Provide </a:t>
            </a:r>
            <a:r>
              <a:rPr lang="en-US" dirty="0"/>
              <a:t>target all that build </a:t>
            </a:r>
            <a:r>
              <a:rPr lang="en-US" dirty="0" smtClean="0"/>
              <a:t>everything.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Make </a:t>
            </a:r>
            <a:r>
              <a:rPr lang="en-US" dirty="0"/>
              <a:t>it the first (default) </a:t>
            </a:r>
            <a:r>
              <a:rPr lang="en-US" dirty="0" smtClean="0"/>
              <a:t>target.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make -j N to build simultaneously on N </a:t>
            </a:r>
            <a:r>
              <a:rPr lang="en-US" dirty="0" smtClean="0"/>
              <a:t>CPUs.</a:t>
            </a:r>
            <a:endParaRPr lang="en-US" dirty="0"/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Never </a:t>
            </a:r>
            <a:r>
              <a:rPr lang="en-US" dirty="0"/>
              <a:t>call Make recursively in </a:t>
            </a:r>
            <a:r>
              <a:rPr lang="en-US" dirty="0" smtClean="0"/>
              <a:t>subdirectories.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Instead</a:t>
            </a:r>
            <a:r>
              <a:rPr lang="en-US" dirty="0"/>
              <a:t>, use </a:t>
            </a:r>
            <a:r>
              <a:rPr lang="en-US" dirty="0" smtClean="0"/>
              <a:t>includes.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Calling </a:t>
            </a:r>
            <a:r>
              <a:rPr lang="en-US" dirty="0"/>
              <a:t>make recursive disrupts automated dependency </a:t>
            </a:r>
            <a:r>
              <a:rPr lang="en-US" dirty="0" smtClean="0"/>
              <a:t>tracking.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Parallelization </a:t>
            </a:r>
            <a:r>
              <a:rPr lang="en-US" dirty="0"/>
              <a:t>not possible!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/>
              <a:t>Quick Reference</a:t>
            </a:r>
            <a:r>
              <a:rPr lang="en-US" dirty="0"/>
              <a:t> in the GNU Make Manual is very good!</a:t>
            </a:r>
          </a:p>
        </p:txBody>
      </p:sp>
    </p:spTree>
    <p:extLst>
      <p:ext uri="{BB962C8B-B14F-4D97-AF65-F5344CB8AC3E}">
        <p14:creationId xmlns:p14="http://schemas.microsoft.com/office/powerpoint/2010/main" val="41968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 1: </a:t>
            </a:r>
            <a:r>
              <a:rPr lang="en-US" dirty="0" err="1" smtClean="0">
                <a:solidFill>
                  <a:schemeClr val="tx1"/>
                </a:solidFill>
              </a:rPr>
              <a:t>Makefile</a:t>
            </a:r>
            <a:r>
              <a:rPr lang="en-US" dirty="0" smtClean="0">
                <a:solidFill>
                  <a:schemeClr val="tx1"/>
                </a:solidFill>
              </a:rPr>
              <a:t>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1006621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Under folder 02_make_debug.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Put all Q1-3 ‘s answers to txt file and add it to your branch.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Modify </a:t>
            </a:r>
            <a:r>
              <a:rPr lang="en-US" dirty="0" err="1" smtClean="0"/>
              <a:t>Makefile</a:t>
            </a:r>
            <a:r>
              <a:rPr lang="en-US" dirty="0" smtClean="0"/>
              <a:t> so that its output must look likes: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654" y="1909822"/>
            <a:ext cx="7772400" cy="29700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/d/workspace/</a:t>
            </a: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/02_makefile_debugging</a:t>
            </a:r>
            <a:r>
              <a:rPr lang="en-US" sz="1100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BFBF"/>
                </a:solidFill>
                <a:latin typeface="Lucida Console" panose="020B0609040504020204" pitchFamily="49" charset="0"/>
              </a:rPr>
              <a:t>(master)</a:t>
            </a:r>
            <a:endParaRPr lang="en-US" sz="11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 make clean</a:t>
            </a: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Cleaning</a:t>
            </a: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/d/workspace/src/</a:t>
            </a: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/02_makefile_debugging</a:t>
            </a:r>
            <a:r>
              <a:rPr lang="en-US" sz="1100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BFBF"/>
                </a:solidFill>
                <a:latin typeface="Lucida Console" panose="020B0609040504020204" pitchFamily="49" charset="0"/>
              </a:rPr>
              <a:t>(master)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 make debug</a:t>
            </a: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main.d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func.d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Debug your 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makefile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source_files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func.c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main.c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   objects: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   depends: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func.d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main.d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/d/workspace/src/</a:t>
            </a: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/02_makefile_debugging</a:t>
            </a:r>
            <a:r>
              <a:rPr lang="en-US" sz="1100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BFBF"/>
                </a:solidFill>
                <a:latin typeface="Lucida Console" panose="020B0609040504020204" pitchFamily="49" charset="0"/>
              </a:rPr>
              <a:t>(master)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make</a:t>
            </a: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Create build 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dir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gcc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11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r>
              <a:rPr lang="en-US" sz="11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-o main.exe</a:t>
            </a:r>
          </a:p>
        </p:txBody>
      </p:sp>
    </p:spTree>
    <p:extLst>
      <p:ext uri="{BB962C8B-B14F-4D97-AF65-F5344CB8AC3E}">
        <p14:creationId xmlns:p14="http://schemas.microsoft.com/office/powerpoint/2010/main" val="19694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 1: </a:t>
            </a:r>
            <a:r>
              <a:rPr lang="en-US" dirty="0" err="1" smtClean="0">
                <a:solidFill>
                  <a:schemeClr val="tx1"/>
                </a:solidFill>
              </a:rPr>
              <a:t>Makefile</a:t>
            </a:r>
            <a:r>
              <a:rPr lang="en-US" dirty="0" smtClean="0">
                <a:solidFill>
                  <a:schemeClr val="tx1"/>
                </a:solidFill>
              </a:rPr>
              <a:t> 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8"/>
            <a:ext cx="8482800" cy="418504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654" y="1223626"/>
            <a:ext cx="7772400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/d/workspace/</a:t>
            </a:r>
            <a:r>
              <a:rPr lang="en-US" sz="9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9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/02_makefile_debugging</a:t>
            </a:r>
            <a:r>
              <a:rPr lang="en-US" sz="900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BFBF"/>
                </a:solidFill>
                <a:latin typeface="Lucida Console" panose="020B0609040504020204" pitchFamily="49" charset="0"/>
              </a:rPr>
              <a:t>(master)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winpty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./main.exe</a:t>
            </a: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Inside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func_kbd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Inside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func_commnad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enter a number:</a:t>
            </a: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10</a:t>
            </a: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[buff]: (null)</a:t>
            </a:r>
          </a:p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d/workspace/</a:t>
            </a:r>
            <a:r>
              <a:rPr lang="en-US" sz="9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9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/02_makefile_debugging</a:t>
            </a:r>
            <a:r>
              <a:rPr lang="en-US" sz="900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BFBF"/>
                </a:solidFill>
                <a:latin typeface="Lucida Console" panose="020B0609040504020204" pitchFamily="49" charset="0"/>
              </a:rPr>
              <a:t>(master)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make clean QUIET=</a:t>
            </a:r>
            <a:endParaRPr lang="en-US" sz="9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Cleaning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rm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-f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main.d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rm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-f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rm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-f main.exe</a:t>
            </a: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d/workspace/src/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c_cpp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/02_makefile_debugging</a:t>
            </a:r>
            <a:r>
              <a:rPr lang="en-US" sz="9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make QUIET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</a:p>
          <a:p>
            <a:r>
              <a:rPr lang="en-US" sz="900" dirty="0" smtClean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main.d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gcc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-M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s,main.o,build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, &gt;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main.d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func.d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gcc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-M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s,func.o,build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, &gt;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func.d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Create build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dir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mkdir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-p build</a:t>
            </a: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gcc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-g -O0 -c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-o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Creating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gcc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-g -O0 -c 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-o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endParaRPr lang="en-US" sz="900" dirty="0">
              <a:solidFill>
                <a:schemeClr val="accent4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gcc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func.o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build/</a:t>
            </a:r>
            <a:r>
              <a:rPr lang="en-US" sz="900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main.o</a:t>
            </a:r>
            <a:r>
              <a:rPr lang="en-US" sz="9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 -o main.exe</a:t>
            </a:r>
          </a:p>
        </p:txBody>
      </p:sp>
    </p:spTree>
    <p:extLst>
      <p:ext uri="{BB962C8B-B14F-4D97-AF65-F5344CB8AC3E}">
        <p14:creationId xmlns:p14="http://schemas.microsoft.com/office/powerpoint/2010/main" val="5428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Laws of the Edit-Compile-Debug </a:t>
            </a:r>
            <a:r>
              <a:rPr lang="en-US" dirty="0" smtClean="0"/>
              <a:t>Cycle.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complex software has </a:t>
            </a:r>
            <a:r>
              <a:rPr lang="en-US" dirty="0" smtClean="0"/>
              <a:t>bugs.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probably caused by the last thing you have </a:t>
            </a:r>
            <a:r>
              <a:rPr lang="en-US" dirty="0" smtClean="0"/>
              <a:t>touched.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bug isn’t where you are </a:t>
            </a:r>
            <a:r>
              <a:rPr lang="en-US" dirty="0" smtClean="0"/>
              <a:t>looking, </a:t>
            </a:r>
            <a:r>
              <a:rPr lang="en-US" dirty="0"/>
              <a:t>it’s somewhere </a:t>
            </a:r>
            <a:r>
              <a:rPr lang="en-US" dirty="0" smtClean="0"/>
              <a:t>else.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Debugging Friendly Coding </a:t>
            </a:r>
            <a:r>
              <a:rPr lang="en-US" dirty="0" smtClean="0"/>
              <a:t>Style.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implicit assumptions or assert that they are </a:t>
            </a:r>
            <a:r>
              <a:rPr lang="en-US" dirty="0" smtClean="0"/>
              <a:t>valid.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assertions to detect impossible </a:t>
            </a:r>
            <a:r>
              <a:rPr lang="en-US" dirty="0" smtClean="0"/>
              <a:t>conditions.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hide bugs when you program </a:t>
            </a:r>
            <a:r>
              <a:rPr lang="en-US" dirty="0" smtClean="0"/>
              <a:t>defensively.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 second algorithm to validate your </a:t>
            </a:r>
            <a:r>
              <a:rPr lang="en-US" dirty="0" smtClean="0"/>
              <a:t>results.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wait for bugs to happen; use startup </a:t>
            </a:r>
            <a:r>
              <a:rPr lang="en-US" dirty="0" smtClean="0"/>
              <a:t>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4241404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Makefile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GNU make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Dependencies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Makefile</a:t>
            </a:r>
            <a:r>
              <a:rPr lang="en-US" dirty="0" smtClean="0"/>
              <a:t> basic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Variables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Implicit </a:t>
            </a:r>
            <a:r>
              <a:rPr lang="en-US" dirty="0" smtClean="0"/>
              <a:t>Rules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Automatically Computed </a:t>
            </a:r>
            <a:r>
              <a:rPr lang="en-US" dirty="0" smtClean="0"/>
              <a:t>Prerequisites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Make Tips &amp; </a:t>
            </a:r>
            <a:r>
              <a:rPr lang="en-US" dirty="0" smtClean="0"/>
              <a:t>Tricks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Exercise </a:t>
            </a:r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Makefile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68854" y="972650"/>
            <a:ext cx="42414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GDB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Debugging, SAT-Tips and Efficient Algorithms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GDB step by step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Exercise 2: </a:t>
            </a:r>
            <a:r>
              <a:rPr lang="en-US" dirty="0"/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if a Bug Shows 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Think.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un </a:t>
            </a:r>
            <a:r>
              <a:rPr lang="en-US" sz="2000" dirty="0"/>
              <a:t>the debugger, look at the </a:t>
            </a:r>
            <a:r>
              <a:rPr lang="en-US" sz="2000" dirty="0" err="1" smtClean="0"/>
              <a:t>backtrace</a:t>
            </a:r>
            <a:r>
              <a:rPr lang="en-US" sz="2000" dirty="0" smtClean="0"/>
              <a:t>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Think.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Set </a:t>
            </a:r>
            <a:r>
              <a:rPr lang="en-US" sz="2000" dirty="0"/>
              <a:t>break points, further output, add debug code, run the </a:t>
            </a:r>
            <a:r>
              <a:rPr lang="en-US" sz="2000" dirty="0" smtClean="0"/>
              <a:t>debugger.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Think.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Remove </a:t>
            </a:r>
            <a:r>
              <a:rPr lang="en-US" sz="2000" dirty="0"/>
              <a:t>complexity </a:t>
            </a:r>
            <a:r>
              <a:rPr lang="en-US" sz="2000" dirty="0" err="1"/>
              <a:t>goto</a:t>
            </a:r>
            <a:r>
              <a:rPr lang="en-US" sz="2000" dirty="0"/>
              <a:t> </a:t>
            </a:r>
            <a:r>
              <a:rPr lang="en-US" sz="2000" dirty="0" smtClean="0"/>
              <a:t>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6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Algorithms Through 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Pointer Equality.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Extra </a:t>
            </a:r>
            <a:r>
              <a:rPr lang="en-US" sz="2000" dirty="0"/>
              <a:t>Space for the </a:t>
            </a:r>
            <a:r>
              <a:rPr lang="en-US" sz="2000" dirty="0" smtClean="0"/>
              <a:t>Marks.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Control </a:t>
            </a:r>
            <a:r>
              <a:rPr lang="en-US" sz="2000" dirty="0"/>
              <a:t>of All </a:t>
            </a:r>
            <a:r>
              <a:rPr lang="en-US" sz="2000" dirty="0" smtClean="0"/>
              <a:t>Objects.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Encapsulation </a:t>
            </a:r>
            <a:r>
              <a:rPr lang="en-US" sz="2000" dirty="0"/>
              <a:t>including </a:t>
            </a:r>
            <a:r>
              <a:rPr lang="en-US" sz="2000" dirty="0" smtClean="0"/>
              <a:t>rese.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55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No Search when Propagating </a:t>
            </a:r>
            <a:r>
              <a:rPr lang="en-US" sz="2000" dirty="0" smtClean="0"/>
              <a:t>Literals.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No </a:t>
            </a:r>
            <a:r>
              <a:rPr lang="en-US" sz="2000" dirty="0"/>
              <a:t>Search when Evaluating </a:t>
            </a:r>
            <a:r>
              <a:rPr lang="en-US" sz="2000" dirty="0" smtClean="0"/>
              <a:t>Clauses.</a:t>
            </a:r>
            <a:endParaRPr lang="en-US" sz="2000" dirty="0"/>
          </a:p>
          <a:p>
            <a:pPr marL="5715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Heuristic </a:t>
            </a:r>
            <a:r>
              <a:rPr lang="en-US" sz="2000" dirty="0"/>
              <a:t>Based on Literal </a:t>
            </a:r>
            <a:r>
              <a:rPr lang="en-US" sz="2000" dirty="0" smtClean="0"/>
              <a:t>Occurrences.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2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GDB, the GNU Project debugger, allows you to see what is going on </a:t>
            </a:r>
            <a:r>
              <a:rPr lang="en-US" dirty="0" smtClean="0"/>
              <a:t>‘</a:t>
            </a:r>
            <a:r>
              <a:rPr lang="en-US" i="1" dirty="0" smtClean="0"/>
              <a:t>inside</a:t>
            </a:r>
            <a:r>
              <a:rPr lang="en-US" dirty="0" smtClean="0"/>
              <a:t>’ </a:t>
            </a:r>
            <a:r>
              <a:rPr lang="en-US" dirty="0"/>
              <a:t>another program while it executes -- or what another program was doing at the moment it crashed.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GDB </a:t>
            </a:r>
            <a:r>
              <a:rPr lang="en-US" dirty="0"/>
              <a:t>can do four main kinds of </a:t>
            </a:r>
            <a:r>
              <a:rPr lang="en-US" dirty="0" smtClean="0"/>
              <a:t>things.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Start your program, specifying anything that might affect its behavior.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Make your program stop on specified conditions.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Examine what has happened, when your program has stopped.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Change things in your program, so you can experiment with correcting the effects of one bug and go on to learn about </a:t>
            </a:r>
            <a:r>
              <a:rPr lang="en-US" dirty="0" smtClean="0"/>
              <a:t>another.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What Languages does GDB Support</a:t>
            </a:r>
            <a:r>
              <a:rPr lang="en-US" dirty="0" smtClean="0"/>
              <a:t>?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C, C++.</a:t>
            </a:r>
            <a:endParaRPr lang="en-US" b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Ada, </a:t>
            </a:r>
            <a:r>
              <a:rPr lang="en-US" dirty="0" smtClean="0"/>
              <a:t>Assembly, D, Fortran, Go, Objective-C, </a:t>
            </a:r>
            <a:r>
              <a:rPr lang="en-US" dirty="0" err="1" smtClean="0"/>
              <a:t>OpenCL</a:t>
            </a:r>
            <a:r>
              <a:rPr lang="en-US" dirty="0" smtClean="0"/>
              <a:t>, Modula-2, Pascal, Rust.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Compiler program with debug support: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Debug symbols: -g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No optimizations: -O0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Why?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Debug symbols tell the </a:t>
            </a:r>
            <a:r>
              <a:rPr lang="en-US" dirty="0" smtClean="0"/>
              <a:t>debugger.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Which </a:t>
            </a:r>
            <a:r>
              <a:rPr lang="en-US" dirty="0"/>
              <a:t>objects are where (functions, global variables</a:t>
            </a:r>
            <a:r>
              <a:rPr lang="en-US" dirty="0" smtClean="0"/>
              <a:t>).</a:t>
            </a:r>
            <a:endParaRPr lang="en-US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L</a:t>
            </a:r>
            <a:r>
              <a:rPr lang="en-US" dirty="0" smtClean="0"/>
              <a:t>ayout </a:t>
            </a:r>
            <a:r>
              <a:rPr lang="en-US" dirty="0"/>
              <a:t>of stack </a:t>
            </a:r>
            <a:r>
              <a:rPr lang="en-US" dirty="0" smtClean="0"/>
              <a:t>frames, layout </a:t>
            </a:r>
            <a:r>
              <a:rPr lang="en-US" dirty="0"/>
              <a:t>of </a:t>
            </a:r>
            <a:r>
              <a:rPr lang="en-US" dirty="0" err="1" smtClean="0"/>
              <a:t>structs</a:t>
            </a:r>
            <a:r>
              <a:rPr lang="en-US" dirty="0" smtClean="0"/>
              <a:t>.</a:t>
            </a:r>
            <a:endParaRPr lang="en-US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types</a:t>
            </a:r>
            <a:r>
              <a:rPr lang="en-US" dirty="0"/>
              <a:t>, names, and so </a:t>
            </a:r>
            <a:r>
              <a:rPr lang="en-US" dirty="0" smtClean="0"/>
              <a:t>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Optimizations alter the program to strongly </a:t>
            </a:r>
            <a:r>
              <a:rPr lang="en-US" dirty="0" smtClean="0"/>
              <a:t>by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function </a:t>
            </a:r>
            <a:r>
              <a:rPr lang="en-US" dirty="0" err="1" smtClean="0"/>
              <a:t>inlining</a:t>
            </a:r>
            <a:r>
              <a:rPr lang="en-US" dirty="0" smtClean="0"/>
              <a:t>, loop unrolling, if-conversion, code re-ordered.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Using -O0 everything remains as in the </a:t>
            </a:r>
            <a:r>
              <a:rPr lang="en-US" dirty="0" smtClean="0"/>
              <a:t>source..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– Step by Step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Attach a program by command </a:t>
            </a:r>
            <a:r>
              <a:rPr lang="en-US" b="1" dirty="0" err="1" smtClean="0"/>
              <a:t>gdb</a:t>
            </a:r>
            <a:r>
              <a:rPr lang="en-US" dirty="0" smtClean="0"/>
              <a:t> &lt;</a:t>
            </a:r>
            <a:r>
              <a:rPr lang="en-US" i="1" dirty="0" err="1" smtClean="0"/>
              <a:t>program_file</a:t>
            </a:r>
            <a:r>
              <a:rPr lang="en-US" dirty="0" smtClean="0"/>
              <a:t>&gt;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GDB command: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list</a:t>
            </a:r>
            <a:r>
              <a:rPr lang="en-US" dirty="0" smtClean="0"/>
              <a:t>: print out source code current frame.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146" y="2204380"/>
            <a:ext cx="7315200" cy="26613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en-US" sz="1200" dirty="0" err="1" smtClean="0">
                <a:solidFill>
                  <a:prstClr val="black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200" dirty="0" smtClean="0">
                <a:solidFill>
                  <a:prstClr val="black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list 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  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       #include "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func.h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func_kbd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           return 1;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       }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endParaRPr lang="en-US" sz="1200" dirty="0" smtClean="0">
              <a:solidFill>
                <a:prstClr val="black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– Step by Step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GDB command: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b</a:t>
            </a:r>
            <a:r>
              <a:rPr lang="en-US" b="1" dirty="0" smtClean="0"/>
              <a:t>reak (or b)</a:t>
            </a:r>
            <a:r>
              <a:rPr lang="en-US" dirty="0" smtClean="0"/>
              <a:t>: </a:t>
            </a:r>
            <a:r>
              <a:rPr lang="en-US" dirty="0"/>
              <a:t>Tell the debugger when to stop the </a:t>
            </a:r>
            <a:r>
              <a:rPr lang="en-US" dirty="0" smtClean="0"/>
              <a:t>execution.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r</a:t>
            </a:r>
            <a:r>
              <a:rPr lang="en-US" b="1" dirty="0" smtClean="0"/>
              <a:t>un (or r)</a:t>
            </a:r>
            <a:r>
              <a:rPr lang="en-US" dirty="0" smtClean="0"/>
              <a:t>: execute program and stop when reaches a break point.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info break (or </a:t>
            </a:r>
            <a:r>
              <a:rPr lang="en-US" b="1" dirty="0" err="1" smtClean="0"/>
              <a:t>i</a:t>
            </a:r>
            <a:r>
              <a:rPr lang="en-US" b="1" dirty="0" smtClean="0"/>
              <a:t> b ) </a:t>
            </a:r>
            <a:r>
              <a:rPr lang="en-US" dirty="0"/>
              <a:t>: To list current </a:t>
            </a:r>
            <a:r>
              <a:rPr lang="en-US" dirty="0" smtClean="0"/>
              <a:t>breakpoints.</a:t>
            </a:r>
            <a:endParaRPr lang="en-US" b="1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1250" y="2482173"/>
            <a:ext cx="7315200" cy="22661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break main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Breakpoint 1 at 0x40149b: file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line 6.</a:t>
            </a: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run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program: D:\workspace\src\c_cpp\02_make_debug/main.exe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[New Thread 11736.0x4d8]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[New Thread 11736.0x1928]</a:t>
            </a:r>
          </a:p>
          <a:p>
            <a:pPr>
              <a:lnSpc>
                <a:spcPct val="107000"/>
              </a:lnSpc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Breakpoint 1, main () at main.c:6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func_kbd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endParaRPr lang="en-US" sz="1200" dirty="0" smtClean="0">
              <a:solidFill>
                <a:prstClr val="black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9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Step by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Controlling program </a:t>
            </a:r>
            <a:r>
              <a:rPr lang="en-US" dirty="0" smtClean="0"/>
              <a:t>execution.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Once your program has stopped, you can move through your code one step at a time, or execute multiple lines at </a:t>
            </a:r>
            <a:r>
              <a:rPr lang="en-US" dirty="0" smtClean="0"/>
              <a:t>once.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execute one line of code, type "</a:t>
            </a:r>
            <a:r>
              <a:rPr lang="en-US" b="1" dirty="0"/>
              <a:t>step</a:t>
            </a:r>
            <a:r>
              <a:rPr lang="en-US" dirty="0"/>
              <a:t>" or "</a:t>
            </a:r>
            <a:r>
              <a:rPr lang="en-US" b="1" dirty="0" smtClean="0"/>
              <a:t>s</a:t>
            </a:r>
            <a:r>
              <a:rPr lang="en-US" dirty="0" smtClean="0"/>
              <a:t>“.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 line to be executed is a function call, </a:t>
            </a:r>
            <a:r>
              <a:rPr lang="en-US" dirty="0" err="1"/>
              <a:t>gdb</a:t>
            </a:r>
            <a:r>
              <a:rPr lang="en-US" dirty="0"/>
              <a:t> will step into that function and start executing its code one line at a time. If you want to execute the entire function with one keypress, type "</a:t>
            </a:r>
            <a:r>
              <a:rPr lang="en-US" b="1" dirty="0"/>
              <a:t>next</a:t>
            </a:r>
            <a:r>
              <a:rPr lang="en-US" dirty="0"/>
              <a:t>" or "</a:t>
            </a:r>
            <a:r>
              <a:rPr lang="en-US" b="1" dirty="0" smtClean="0"/>
              <a:t>n</a:t>
            </a:r>
            <a:r>
              <a:rPr lang="en-US" dirty="0" smtClean="0"/>
              <a:t>“.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If you want </a:t>
            </a:r>
            <a:r>
              <a:rPr lang="en-US" dirty="0" err="1"/>
              <a:t>gdb</a:t>
            </a:r>
            <a:r>
              <a:rPr lang="en-US" dirty="0"/>
              <a:t> to resume normal execution, type "continue" or "c". </a:t>
            </a:r>
            <a:r>
              <a:rPr lang="en-US" dirty="0" err="1" smtClean="0"/>
              <a:t>Gdb</a:t>
            </a:r>
            <a:r>
              <a:rPr lang="en-US" dirty="0" smtClean="0"/>
              <a:t> </a:t>
            </a:r>
            <a:r>
              <a:rPr lang="en-US" dirty="0"/>
              <a:t>will run until your program ends, your program crashes, or </a:t>
            </a:r>
            <a:r>
              <a:rPr lang="en-US" dirty="0" err="1"/>
              <a:t>gdb</a:t>
            </a:r>
            <a:r>
              <a:rPr lang="en-US" dirty="0"/>
              <a:t> encounters a breakpoint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Inspecting the </a:t>
            </a:r>
            <a:r>
              <a:rPr lang="en-US" dirty="0" smtClean="0"/>
              <a:t>stack.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/>
              <a:t>backtrace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or </a:t>
            </a:r>
            <a:r>
              <a:rPr lang="en-US" b="1" dirty="0" err="1" smtClean="0"/>
              <a:t>bt</a:t>
            </a:r>
            <a:r>
              <a:rPr lang="en-US" dirty="0"/>
              <a:t>) shows active stack </a:t>
            </a:r>
            <a:r>
              <a:rPr lang="en-US" dirty="0" smtClean="0"/>
              <a:t>frames.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frame</a:t>
            </a:r>
            <a:r>
              <a:rPr lang="en-US" dirty="0" smtClean="0"/>
              <a:t> </a:t>
            </a:r>
            <a:r>
              <a:rPr lang="en-US" b="1" dirty="0" smtClean="0"/>
              <a:t>&lt;N&gt;</a:t>
            </a:r>
            <a:r>
              <a:rPr lang="en-US" dirty="0" smtClean="0"/>
              <a:t> switches </a:t>
            </a:r>
            <a:r>
              <a:rPr lang="en-US" dirty="0"/>
              <a:t>to given stack </a:t>
            </a:r>
            <a:r>
              <a:rPr lang="en-US" dirty="0" smtClean="0"/>
              <a:t>frame.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info </a:t>
            </a:r>
            <a:r>
              <a:rPr lang="en-US" b="1" dirty="0"/>
              <a:t>locals</a:t>
            </a:r>
            <a:r>
              <a:rPr lang="en-US" dirty="0"/>
              <a:t> gives values for local variables in current </a:t>
            </a:r>
            <a:r>
              <a:rPr lang="en-US" dirty="0" smtClean="0"/>
              <a:t>frame, </a:t>
            </a:r>
            <a:r>
              <a:rPr lang="en-US" b="1" dirty="0" smtClean="0"/>
              <a:t>info </a:t>
            </a:r>
            <a:r>
              <a:rPr lang="en-US" b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gives argument of the frame.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help info</a:t>
            </a:r>
            <a:r>
              <a:rPr lang="en-US" dirty="0" smtClean="0"/>
              <a:t> will shows you useful instruction.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106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Step by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Viewing Data.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p</a:t>
            </a:r>
            <a:r>
              <a:rPr lang="en-US" b="1" dirty="0" smtClean="0"/>
              <a:t>rint</a:t>
            </a:r>
            <a:r>
              <a:rPr lang="en-US" dirty="0" smtClean="0"/>
              <a:t> (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) to view the value of expression.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inspect </a:t>
            </a:r>
            <a:r>
              <a:rPr lang="en-US" dirty="0"/>
              <a:t>contents of </a:t>
            </a:r>
            <a:r>
              <a:rPr lang="en-US" dirty="0" smtClean="0"/>
              <a:t>memory.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Use display to show contents at each </a:t>
            </a:r>
            <a:r>
              <a:rPr lang="en-US" dirty="0" smtClean="0"/>
              <a:t>prompt.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/</a:t>
            </a:r>
            <a:r>
              <a:rPr lang="en-US" dirty="0"/>
              <a:t>x is a </a:t>
            </a:r>
            <a:r>
              <a:rPr lang="en-US" dirty="0" smtClean="0"/>
              <a:t>format. Some formats.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/x hex, /t binary, /f float, /s </a:t>
            </a:r>
            <a:r>
              <a:rPr lang="en-US" dirty="0" err="1" smtClean="0"/>
              <a:t>tring</a:t>
            </a:r>
            <a:r>
              <a:rPr lang="en-US" dirty="0" smtClean="0"/>
              <a:t> . . 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/>
              <a:t>q</a:t>
            </a:r>
            <a:r>
              <a:rPr lang="en-US" b="1" dirty="0" smtClean="0"/>
              <a:t>uit</a:t>
            </a:r>
            <a:r>
              <a:rPr lang="en-US" dirty="0" smtClean="0"/>
              <a:t> to exit.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Tips: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Keyword: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smtClean="0"/>
              <a:t>tutorial.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h</a:t>
            </a:r>
            <a:r>
              <a:rPr lang="en-US" b="1" dirty="0" smtClean="0"/>
              <a:t>elp</a:t>
            </a:r>
            <a:r>
              <a:rPr lang="en-US" dirty="0" smtClean="0"/>
              <a:t> command very useful.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18" y="2198493"/>
            <a:ext cx="7315200" cy="807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somevar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&amp;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somevar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x/t &amp;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somevar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binary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/x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somevar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 hex format</a:t>
            </a:r>
            <a:endParaRPr lang="en-US" sz="1100" dirty="0" smtClean="0">
              <a:solidFill>
                <a:prstClr val="black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9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 2: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Run main.exe.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On MINGW64 we need to run main.exe under </a:t>
            </a:r>
            <a:r>
              <a:rPr lang="en-US" dirty="0" err="1" smtClean="0"/>
              <a:t>winpty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>
              <a:sym typeface="Wingdings" panose="05000000000000000000" pitchFamily="2" charset="2"/>
            </a:endParaRP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>
              <a:sym typeface="Wingdings" panose="05000000000000000000" pitchFamily="2" charset="2"/>
            </a:endParaRP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Enter 10 as a input and see what happened.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Debug with main.exe with </a:t>
            </a:r>
            <a:r>
              <a:rPr lang="en-US" dirty="0" err="1" smtClean="0">
                <a:sym typeface="Wingdings" panose="05000000000000000000" pitchFamily="2" charset="2"/>
              </a:rPr>
              <a:t>gdb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Saving your </a:t>
            </a:r>
            <a:r>
              <a:rPr lang="en-US" dirty="0" err="1" smtClean="0">
                <a:sym typeface="Wingdings" panose="05000000000000000000" pitchFamily="2" charset="2"/>
              </a:rPr>
              <a:t>gdb</a:t>
            </a:r>
            <a:r>
              <a:rPr lang="en-US" dirty="0" smtClean="0">
                <a:sym typeface="Wingdings" panose="05000000000000000000" pitchFamily="2" charset="2"/>
              </a:rPr>
              <a:t> ‘s command and </a:t>
            </a:r>
            <a:r>
              <a:rPr lang="en-US" dirty="0" err="1" smtClean="0">
                <a:sym typeface="Wingdings" panose="05000000000000000000" pitchFamily="2" charset="2"/>
              </a:rPr>
              <a:t>gdb</a:t>
            </a:r>
            <a:r>
              <a:rPr lang="en-US" dirty="0" smtClean="0">
                <a:sym typeface="Wingdings" panose="05000000000000000000" pitchFamily="2" charset="2"/>
              </a:rPr>
              <a:t> ‘s </a:t>
            </a:r>
            <a:r>
              <a:rPr lang="en-US" dirty="0" err="1" smtClean="0">
                <a:sym typeface="Wingdings" panose="05000000000000000000" pitchFamily="2" charset="2"/>
              </a:rPr>
              <a:t>ouput</a:t>
            </a:r>
            <a:r>
              <a:rPr lang="en-US" dirty="0" smtClean="0">
                <a:sym typeface="Wingdings" panose="05000000000000000000" pitchFamily="2" charset="2"/>
              </a:rPr>
              <a:t> as txt file.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Determine program and fix it.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Pushing all your hard work into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r>
              <a:rPr lang="en-US" dirty="0" smtClean="0">
                <a:sym typeface="Wingdings" panose="05000000000000000000" pitchFamily="2" charset="2"/>
              </a:rPr>
              <a:t> 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250" y="1868794"/>
            <a:ext cx="7315200" cy="279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winpty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./main.exe</a:t>
            </a:r>
            <a:endParaRPr lang="en-US" sz="1200" dirty="0" smtClean="0">
              <a:solidFill>
                <a:prstClr val="black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Automate and optimize construction of </a:t>
            </a:r>
            <a:r>
              <a:rPr lang="en-US" dirty="0" smtClean="0"/>
              <a:t>software.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Specify </a:t>
            </a:r>
            <a:r>
              <a:rPr lang="en-US" dirty="0"/>
              <a:t>dependencies among </a:t>
            </a:r>
            <a:r>
              <a:rPr lang="en-US" dirty="0" smtClean="0"/>
              <a:t>files </a:t>
            </a:r>
            <a:r>
              <a:rPr lang="en-US" dirty="0"/>
              <a:t>and give rules how to transform </a:t>
            </a:r>
            <a:r>
              <a:rPr lang="en-US" dirty="0" smtClean="0"/>
              <a:t>them.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</a:t>
            </a:r>
            <a:r>
              <a:rPr lang="en-US" dirty="0"/>
              <a:t>be used for any kind of </a:t>
            </a:r>
            <a:r>
              <a:rPr lang="en-US" dirty="0" smtClean="0"/>
              <a:t>“compilation task”.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Preparing </a:t>
            </a:r>
            <a:r>
              <a:rPr lang="en-US" dirty="0"/>
              <a:t>LATEX </a:t>
            </a:r>
            <a:r>
              <a:rPr lang="en-US" dirty="0" smtClean="0"/>
              <a:t>documents.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Transforming images,…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Several </a:t>
            </a:r>
            <a:r>
              <a:rPr lang="en-US" dirty="0"/>
              <a:t>variants exist: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GNU </a:t>
            </a:r>
            <a:r>
              <a:rPr lang="en-US" dirty="0"/>
              <a:t>Make (covered in this lecture</a:t>
            </a:r>
            <a:r>
              <a:rPr lang="en-US" dirty="0" smtClean="0"/>
              <a:t>).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Microsoft </a:t>
            </a:r>
            <a:r>
              <a:rPr lang="en-US" dirty="0" err="1" smtClean="0"/>
              <a:t>nmake</a:t>
            </a:r>
            <a:r>
              <a:rPr lang="en-US" dirty="0" smtClean="0"/>
              <a:t>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BSD make.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8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Make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Most powerful make variant.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Available on almost every platform.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POSIX.2 compatible.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SysV</a:t>
            </a:r>
            <a:r>
              <a:rPr lang="en-US" dirty="0" smtClean="0"/>
              <a:t> make variant.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Attention</a:t>
            </a:r>
            <a:r>
              <a:rPr lang="en-US" dirty="0" smtClean="0"/>
              <a:t>: not entirely compatible to BSB make and </a:t>
            </a:r>
            <a:r>
              <a:rPr lang="en-US" dirty="0" err="1" smtClean="0"/>
              <a:t>nmake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 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Suppose we have a small project containing.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Two </a:t>
            </a:r>
            <a:r>
              <a:rPr lang="en-US" dirty="0" smtClean="0"/>
              <a:t>source file: </a:t>
            </a:r>
            <a:r>
              <a:rPr lang="en-US" b="1" dirty="0" err="1" smtClean="0"/>
              <a:t>func.c</a:t>
            </a:r>
            <a:r>
              <a:rPr lang="en-US" dirty="0" smtClean="0"/>
              <a:t> and </a:t>
            </a:r>
            <a:r>
              <a:rPr lang="en-US" b="1" dirty="0" err="1" smtClean="0"/>
              <a:t>main.c</a:t>
            </a:r>
            <a:endParaRPr lang="en-US" b="1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Header files: </a:t>
            </a:r>
            <a:r>
              <a:rPr lang="en-US" b="1" dirty="0" err="1" smtClean="0"/>
              <a:t>defs.h</a:t>
            </a:r>
            <a:r>
              <a:rPr lang="en-US" dirty="0" smtClean="0"/>
              <a:t>, </a:t>
            </a:r>
            <a:r>
              <a:rPr lang="en-US" b="1" dirty="0" err="1" smtClean="0"/>
              <a:t>command.h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func.h</a:t>
            </a:r>
            <a:r>
              <a:rPr lang="en-US" dirty="0" smtClean="0"/>
              <a:t>. which included by </a:t>
            </a:r>
            <a:r>
              <a:rPr lang="en-US" dirty="0"/>
              <a:t>both .c </a:t>
            </a:r>
            <a:r>
              <a:rPr lang="en-US" dirty="0" smtClean="0"/>
              <a:t>files.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To </a:t>
            </a:r>
            <a:r>
              <a:rPr lang="en-US" dirty="0" smtClean="0"/>
              <a:t>build: We </a:t>
            </a:r>
            <a:r>
              <a:rPr lang="en-US" dirty="0"/>
              <a:t>compile all .c files to .o </a:t>
            </a:r>
            <a:r>
              <a:rPr lang="en-US" dirty="0" smtClean="0"/>
              <a:t>files and  then </a:t>
            </a:r>
            <a:r>
              <a:rPr lang="en-US" dirty="0"/>
              <a:t>link the .o files </a:t>
            </a:r>
            <a:r>
              <a:rPr lang="en-US" dirty="0" smtClean="0"/>
              <a:t>together.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When we develop (edit .c and .h files</a:t>
            </a:r>
            <a:r>
              <a:rPr lang="en-US" dirty="0" smtClean="0"/>
              <a:t>).</a:t>
            </a:r>
            <a:endParaRPr lang="en-US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need to rebuild the .o files affected by the changes, and finally the binary.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Writing the appropriate compiler invocations by hand all the time is </a:t>
            </a:r>
            <a:r>
              <a:rPr lang="en-US" dirty="0" smtClean="0"/>
              <a:t>cumbersome.</a:t>
            </a:r>
            <a:endParaRPr lang="en-US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Make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An </a:t>
            </a:r>
            <a:r>
              <a:rPr lang="en-US" dirty="0" smtClean="0"/>
              <a:t>Example (continue).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err="1" smtClean="0"/>
              <a:t>defs.h</a:t>
            </a:r>
            <a:r>
              <a:rPr lang="en-US" dirty="0" smtClean="0"/>
              <a:t>, </a:t>
            </a:r>
            <a:r>
              <a:rPr lang="en-US" b="1" dirty="0" err="1" smtClean="0"/>
              <a:t>command.h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 </a:t>
            </a:r>
            <a:r>
              <a:rPr lang="en-US" b="1" dirty="0" err="1" smtClean="0"/>
              <a:t>func.c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u="sng" dirty="0"/>
              <a:t>prerequisites</a:t>
            </a:r>
            <a:r>
              <a:rPr lang="en-US" dirty="0"/>
              <a:t> for </a:t>
            </a:r>
            <a:r>
              <a:rPr lang="en-US" b="1" dirty="0" err="1" smtClean="0"/>
              <a:t>func.o</a:t>
            </a:r>
            <a:endParaRPr lang="en-US" b="1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So </a:t>
            </a:r>
            <a:r>
              <a:rPr lang="en-US" b="1" dirty="0" err="1" smtClean="0"/>
              <a:t>func.o</a:t>
            </a:r>
            <a:r>
              <a:rPr lang="en-US" dirty="0" smtClean="0"/>
              <a:t> </a:t>
            </a:r>
            <a:r>
              <a:rPr lang="en-US" dirty="0"/>
              <a:t>needs to be rebuilt when one of those are </a:t>
            </a:r>
            <a:r>
              <a:rPr lang="en-US" dirty="0" smtClean="0"/>
              <a:t>changed.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Rules describe dependencies and give commands how files </a:t>
            </a:r>
            <a:r>
              <a:rPr lang="en-US" dirty="0" smtClean="0"/>
              <a:t>are produced </a:t>
            </a:r>
            <a:r>
              <a:rPr lang="en-US" dirty="0"/>
              <a:t>from others: </a:t>
            </a:r>
            <a:br>
              <a:rPr lang="en-US" dirty="0"/>
            </a:b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1250" y="2379685"/>
            <a:ext cx="7315200" cy="10106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target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prerequisites (dependencies)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func.o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func.c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defs.h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command.h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commands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func.c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–o </a:t>
            </a:r>
            <a:r>
              <a:rPr lang="en-US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250" y="3543009"/>
            <a:ext cx="6204030" cy="1475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... means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If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the modification time of one or more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of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func.c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defs.h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command.h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US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is newer than the one of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func.o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, execute</a:t>
            </a:r>
            <a:br>
              <a:rPr lang="en-US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	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gcc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  </a:t>
            </a: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-c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func.c</a:t>
            </a:r>
            <a:r>
              <a:rPr lang="en-US" b="1" dirty="0" smtClean="0">
                <a:latin typeface="Roboto Condensed" panose="020B0604020202020204" charset="0"/>
                <a:ea typeface="Roboto Condensed" panose="020B0604020202020204" charset="0"/>
              </a:rPr>
              <a:t> –o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func.o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US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			to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update </a:t>
            </a:r>
            <a:r>
              <a:rPr lang="en-US" b="1" dirty="0" err="1" smtClean="0">
                <a:latin typeface="Roboto Condensed" panose="020B0604020202020204" charset="0"/>
                <a:ea typeface="Roboto Condensed" panose="020B0604020202020204" charset="0"/>
              </a:rPr>
              <a:t>func.o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43525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According to the </a:t>
            </a:r>
            <a:r>
              <a:rPr lang="en-US" dirty="0" smtClean="0"/>
              <a:t>rules. </a:t>
            </a:r>
            <a:r>
              <a:rPr lang="en-US" dirty="0"/>
              <a:t>Make constructs a dependency </a:t>
            </a:r>
            <a:r>
              <a:rPr lang="en-US" dirty="0" smtClean="0"/>
              <a:t>graph.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graph needs to be acyclic (</a:t>
            </a:r>
            <a:r>
              <a:rPr lang="en-US" dirty="0" smtClean="0"/>
              <a:t>DAG).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Dependencies in </a:t>
            </a:r>
            <a:r>
              <a:rPr lang="en-US" dirty="0"/>
              <a:t>our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When </a:t>
            </a:r>
            <a:r>
              <a:rPr lang="en-US" dirty="0"/>
              <a:t>processing the </a:t>
            </a:r>
            <a:r>
              <a:rPr lang="en-US" dirty="0" err="1" smtClean="0"/>
              <a:t>Makefile</a:t>
            </a:r>
            <a:r>
              <a:rPr lang="en-US" dirty="0" smtClean="0"/>
              <a:t>, Make </a:t>
            </a:r>
            <a:r>
              <a:rPr lang="en-US" dirty="0"/>
              <a:t>traverses the graph from</a:t>
            </a:r>
          </a:p>
          <a:p>
            <a:r>
              <a:rPr lang="en-US" dirty="0" smtClean="0"/>
              <a:t>	leaves </a:t>
            </a:r>
            <a:r>
              <a:rPr lang="en-US" dirty="0"/>
              <a:t>to </a:t>
            </a:r>
            <a:r>
              <a:rPr lang="en-US" dirty="0" smtClean="0"/>
              <a:t>root.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 modification date of a child is newer than the node’s, the node</a:t>
            </a:r>
          </a:p>
          <a:p>
            <a:r>
              <a:rPr lang="en-US" dirty="0" smtClean="0"/>
              <a:t>	needs </a:t>
            </a:r>
            <a:r>
              <a:rPr lang="en-US" dirty="0"/>
              <a:t>to be </a:t>
            </a:r>
            <a:r>
              <a:rPr lang="en-US" dirty="0" smtClean="0"/>
              <a:t>redone.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2242" y="1875099"/>
            <a:ext cx="763930" cy="37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editing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2860" y="2725041"/>
            <a:ext cx="1203768" cy="370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func.o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2860" y="1504709"/>
            <a:ext cx="1203768" cy="37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main.o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7959" y="2068695"/>
            <a:ext cx="1203768" cy="370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defs.h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7959" y="1516284"/>
            <a:ext cx="1203768" cy="37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main.c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7959" y="3207767"/>
            <a:ext cx="1203768" cy="37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</a:t>
            </a:r>
            <a:r>
              <a:rPr lang="en-US" dirty="0" err="1" smtClean="0">
                <a:solidFill>
                  <a:sysClr val="windowText" lastClr="000000"/>
                </a:solidFill>
              </a:rPr>
              <a:t>unc.c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7959" y="2652182"/>
            <a:ext cx="1203768" cy="370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command.h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87747" y="1689904"/>
            <a:ext cx="405114" cy="3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676172" y="2060294"/>
            <a:ext cx="436688" cy="8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>
            <a:off x="6316628" y="1689904"/>
            <a:ext cx="671331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316628" y="1689904"/>
            <a:ext cx="671331" cy="56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0" idx="1"/>
          </p:cNvCxnSpPr>
          <p:nvPr/>
        </p:nvCxnSpPr>
        <p:spPr>
          <a:xfrm flipV="1">
            <a:off x="6316628" y="2837377"/>
            <a:ext cx="671331" cy="7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7" idx="1"/>
          </p:cNvCxnSpPr>
          <p:nvPr/>
        </p:nvCxnSpPr>
        <p:spPr>
          <a:xfrm flipV="1">
            <a:off x="6316628" y="2253890"/>
            <a:ext cx="671331" cy="65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9" idx="1"/>
          </p:cNvCxnSpPr>
          <p:nvPr/>
        </p:nvCxnSpPr>
        <p:spPr>
          <a:xfrm>
            <a:off x="6316628" y="2910236"/>
            <a:ext cx="671331" cy="48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87959" y="975448"/>
            <a:ext cx="1203768" cy="370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func.h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stCxn id="6" idx="3"/>
            <a:endCxn id="29" idx="1"/>
          </p:cNvCxnSpPr>
          <p:nvPr/>
        </p:nvCxnSpPr>
        <p:spPr>
          <a:xfrm flipV="1">
            <a:off x="6316628" y="1160643"/>
            <a:ext cx="671331" cy="52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basic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Basic syntax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 indent="0"/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Executing cmd1, cmd2 produces tgt2,…, from preq1,…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Note: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Command must be preceded by a tab, unless an error: </a:t>
            </a:r>
            <a:r>
              <a:rPr lang="en-US" i="1" dirty="0" smtClean="0"/>
              <a:t>*** missing separator..</a:t>
            </a:r>
            <a:r>
              <a:rPr lang="en-US" dirty="0" smtClean="0"/>
              <a:t>. happened.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250" y="1319090"/>
            <a:ext cx="7315200" cy="1310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target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prerequisites (dependencies)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tgt.1 tgt2 ...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preq1 preq2 ...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commands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cmd1</a:t>
            </a:r>
            <a:endParaRPr lang="en-US" sz="1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cmd2</a:t>
            </a:r>
          </a:p>
        </p:txBody>
      </p:sp>
    </p:spTree>
    <p:extLst>
      <p:ext uri="{BB962C8B-B14F-4D97-AF65-F5344CB8AC3E}">
        <p14:creationId xmlns:p14="http://schemas.microsoft.com/office/powerpoint/2010/main" val="27360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can use variables likes: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Variables </a:t>
            </a:r>
            <a:r>
              <a:rPr lang="en-US" dirty="0"/>
              <a:t>are evaluated lazily.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variable is never used, right side is not evaluated</a:t>
            </a:r>
          </a:p>
          <a:p>
            <a:pPr marL="971550" lvl="1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Take care of side effects (use :=). What difference between </a:t>
            </a:r>
            <a:r>
              <a:rPr lang="en-US" b="1" dirty="0" smtClean="0">
                <a:sym typeface="Wingdings" panose="05000000000000000000" pitchFamily="2" charset="2"/>
              </a:rPr>
              <a:t>=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b="1" dirty="0" smtClean="0">
                <a:sym typeface="Wingdings" panose="05000000000000000000" pitchFamily="2" charset="2"/>
              </a:rPr>
              <a:t>:=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We can also use: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file += file1.c file2.c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Wingdings" panose="05000000000000000000" pitchFamily="2" charset="2"/>
              </a:rPr>
              <a:t>CC ?= </a:t>
            </a:r>
            <a:r>
              <a:rPr lang="en-US" dirty="0" err="1" smtClean="0">
                <a:sym typeface="Wingdings" panose="05000000000000000000" pitchFamily="2" charset="2"/>
              </a:rPr>
              <a:t>linux-gcc</a:t>
            </a:r>
            <a:endParaRPr lang="en-US" dirty="0" smtClean="0">
              <a:sym typeface="Wingdings" panose="05000000000000000000" pitchFamily="2" charset="2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Q1:</a:t>
            </a:r>
            <a:r>
              <a:rPr lang="en-US" sz="1400" b="1" dirty="0" smtClean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What difference between “=“, “:=“ and “?=”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72267" y="819987"/>
            <a:ext cx="4635165" cy="1731265"/>
            <a:chOff x="762849" y="1418446"/>
            <a:chExt cx="4635165" cy="1731265"/>
          </a:xfrm>
        </p:grpSpPr>
        <p:sp>
          <p:nvSpPr>
            <p:cNvPr id="4" name="TextBox 3"/>
            <p:cNvSpPr txBox="1"/>
            <p:nvPr/>
          </p:nvSpPr>
          <p:spPr>
            <a:xfrm>
              <a:off x="1466834" y="1418446"/>
              <a:ext cx="3931179" cy="5533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func.o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main.o</a:t>
              </a: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gcc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func.o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main.o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–o main.exe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66835" y="2135331"/>
              <a:ext cx="3931179" cy="101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dirty="0">
                  <a:solidFill>
                    <a:srgbClr val="0000FF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objects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func.o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main.o</a:t>
              </a: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endParaRPr 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$(objects)</a:t>
              </a:r>
              <a:endPara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gcc</a:t>
              </a:r>
              <a:r>
                <a:rPr lang="en-US" dirty="0" smtClean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$(objects) </a:t>
              </a:r>
              <a:r>
                <a:rPr lang="en-US" dirty="0"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–o main.exe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U-Turn Arrow 5"/>
            <p:cNvSpPr/>
            <p:nvPr/>
          </p:nvSpPr>
          <p:spPr>
            <a:xfrm rot="16200000" flipH="1">
              <a:off x="704231" y="1753743"/>
              <a:ext cx="770283" cy="653048"/>
            </a:xfrm>
            <a:prstGeom prst="uturnArrow">
              <a:avLst>
                <a:gd name="adj1" fmla="val 18999"/>
                <a:gd name="adj2" fmla="val 23933"/>
                <a:gd name="adj3" fmla="val 29266"/>
                <a:gd name="adj4" fmla="val 39749"/>
                <a:gd name="adj5" fmla="val 8616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9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972650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Implicit </a:t>
            </a:r>
            <a:r>
              <a:rPr lang="en-US" dirty="0" smtClean="0"/>
              <a:t>rules help make knows how to make a .o file from a .c file.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$(CC) </a:t>
            </a:r>
            <a:r>
              <a:rPr lang="en-US" dirty="0"/>
              <a:t>name of C compiler (CC is a variable).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$(CFLAGS) </a:t>
            </a:r>
            <a:r>
              <a:rPr lang="en-US" dirty="0"/>
              <a:t>flags to give the C compiler (CFLAGS also a variable).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-c/-o </a:t>
            </a:r>
            <a:r>
              <a:rPr lang="en-US" dirty="0" smtClean="0"/>
              <a:t>argument for C compiler (means compile/output).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$&lt;</a:t>
            </a:r>
            <a:r>
              <a:rPr lang="en-US" dirty="0" smtClean="0"/>
              <a:t> the name of first prerequisite in rule and  </a:t>
            </a:r>
            <a:r>
              <a:rPr lang="en-US" b="1" dirty="0" smtClean="0"/>
              <a:t>$@</a:t>
            </a:r>
            <a:r>
              <a:rPr lang="en-US" dirty="0" smtClean="0"/>
              <a:t> </a:t>
            </a:r>
            <a:r>
              <a:rPr lang="en-US" dirty="0"/>
              <a:t>is the name of target(s) in </a:t>
            </a:r>
            <a:r>
              <a:rPr lang="en-US" dirty="0" smtClean="0"/>
              <a:t>rule.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You have to delegate variable CC, CFLAGS.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1254" y="1400168"/>
            <a:ext cx="73152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%.o</a:t>
            </a:r>
            <a:r>
              <a:rPr lang="pt-BR" sz="1200" dirty="0">
                <a:latin typeface="Courier New" panose="02070309020205020404" pitchFamily="49" charset="0"/>
              </a:rPr>
              <a:t> </a:t>
            </a:r>
            <a:r>
              <a:rPr lang="pt-BR" sz="1200" b="1" dirty="0">
                <a:latin typeface="Courier New" panose="02070309020205020404" pitchFamily="49" charset="0"/>
              </a:rPr>
              <a:t>:</a:t>
            </a:r>
            <a:r>
              <a:rPr lang="pt-BR" sz="1200" dirty="0">
                <a:latin typeface="Courier New" panose="02070309020205020404" pitchFamily="49" charset="0"/>
              </a:rPr>
              <a:t> %.</a:t>
            </a:r>
            <a:r>
              <a:rPr lang="pt-BR" sz="1200" dirty="0" smtClean="0">
                <a:latin typeface="Courier New" panose="02070309020205020404" pitchFamily="49" charset="0"/>
              </a:rPr>
              <a:t>c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$(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CC)</a:t>
            </a:r>
            <a:r>
              <a:rPr lang="pt-BR" sz="1200" dirty="0">
                <a:latin typeface="Courier New" panose="02070309020205020404" pitchFamily="49" charset="0"/>
              </a:rPr>
              <a:t> </a:t>
            </a:r>
            <a:r>
              <a:rPr lang="pt-BR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$(CFLAGS)</a:t>
            </a:r>
            <a:r>
              <a:rPr lang="pt-BR" sz="1200" dirty="0" smtClean="0">
                <a:latin typeface="Courier New" panose="02070309020205020404" pitchFamily="49" charset="0"/>
              </a:rPr>
              <a:t> -c </a:t>
            </a:r>
            <a:r>
              <a:rPr lang="pt-BR" sz="1200" b="1" dirty="0" smtClean="0">
                <a:latin typeface="Courier New" panose="02070309020205020404" pitchFamily="49" charset="0"/>
              </a:rPr>
              <a:t>$&lt;</a:t>
            </a:r>
            <a:r>
              <a:rPr lang="pt-BR" sz="1200" dirty="0" smtClean="0">
                <a:latin typeface="Courier New" panose="02070309020205020404" pitchFamily="49" charset="0"/>
              </a:rPr>
              <a:t> -o </a:t>
            </a:r>
            <a:r>
              <a:rPr lang="pt-BR" sz="1200" b="1" dirty="0" smtClean="0">
                <a:latin typeface="Courier New" panose="02070309020205020404" pitchFamily="49" charset="0"/>
              </a:rPr>
              <a:t>$@</a:t>
            </a:r>
            <a:endParaRPr lang="pt-BR" sz="1200" b="1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254" y="3877150"/>
            <a:ext cx="73152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CC </a:t>
            </a:r>
            <a:r>
              <a:rPr lang="en-US" sz="1200" b="1" dirty="0" smtClean="0">
                <a:latin typeface="Courier New" panose="02070309020205020404" pitchFamily="49" charset="0"/>
              </a:rPr>
              <a:t>=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</a:rPr>
              <a:t>gcc</a:t>
            </a:r>
            <a:endParaRPr lang="en-US" sz="1200" dirty="0" smtClean="0"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CFLAGS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</a:rPr>
              <a:t> -O3 -g -Wall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15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6607</TotalTime>
  <Words>2457</Words>
  <Application>Microsoft Office PowerPoint</Application>
  <PresentationFormat>On-screen Show (16:9)</PresentationFormat>
  <Paragraphs>427</Paragraphs>
  <Slides>30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Wingdings</vt:lpstr>
      <vt:lpstr>Calibri</vt:lpstr>
      <vt:lpstr>Roboto Condensed</vt:lpstr>
      <vt:lpstr>Courier New</vt:lpstr>
      <vt:lpstr>Arial</vt:lpstr>
      <vt:lpstr>Times New Roman</vt:lpstr>
      <vt:lpstr>Lucida Console</vt:lpstr>
      <vt:lpstr>Office Theme</vt:lpstr>
      <vt:lpstr>C Programming Language</vt:lpstr>
      <vt:lpstr>Contents</vt:lpstr>
      <vt:lpstr>Make</vt:lpstr>
      <vt:lpstr>GNU Make</vt:lpstr>
      <vt:lpstr>GNU Make</vt:lpstr>
      <vt:lpstr>Dependencies</vt:lpstr>
      <vt:lpstr>Makefile basic</vt:lpstr>
      <vt:lpstr>Variables</vt:lpstr>
      <vt:lpstr>Implicit Rules</vt:lpstr>
      <vt:lpstr>Automatically Computed Prerequisites</vt:lpstr>
      <vt:lpstr>Automatically Computed Prerequisites</vt:lpstr>
      <vt:lpstr>Our example now</vt:lpstr>
      <vt:lpstr>Make Tips &amp; Tricks (1/4)</vt:lpstr>
      <vt:lpstr>Make Tips &amp; Tricks (2/4)</vt:lpstr>
      <vt:lpstr>Make Tips &amp; Tricks (3/4)</vt:lpstr>
      <vt:lpstr>Make Tips &amp; Tricks (4/4)</vt:lpstr>
      <vt:lpstr>Exercise 1: Makefile (1/2)</vt:lpstr>
      <vt:lpstr>Exercise 1: Makefile (2/2)</vt:lpstr>
      <vt:lpstr>Debugging</vt:lpstr>
      <vt:lpstr>What Do You Do if a Bug Shows up?</vt:lpstr>
      <vt:lpstr>Efficient Algorithms Through Marking</vt:lpstr>
      <vt:lpstr>Efficient SAT Implementation</vt:lpstr>
      <vt:lpstr>GDB</vt:lpstr>
      <vt:lpstr>GDB</vt:lpstr>
      <vt:lpstr>GDB – Step by Step</vt:lpstr>
      <vt:lpstr>GDB – Step by Step</vt:lpstr>
      <vt:lpstr>GDB – Step by Step</vt:lpstr>
      <vt:lpstr>GDB – Step by Step</vt:lpstr>
      <vt:lpstr>Exercise 2: GDB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515</cp:revision>
  <dcterms:modified xsi:type="dcterms:W3CDTF">2019-12-23T01:55:31Z</dcterms:modified>
</cp:coreProperties>
</file>