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5" r:id="rId3"/>
    <p:sldId id="328" r:id="rId4"/>
    <p:sldId id="329" r:id="rId5"/>
    <p:sldId id="330" r:id="rId6"/>
    <p:sldId id="331" r:id="rId7"/>
    <p:sldId id="333" r:id="rId8"/>
    <p:sldId id="334" r:id="rId9"/>
    <p:sldId id="332" r:id="rId10"/>
    <p:sldId id="327" r:id="rId11"/>
    <p:sldId id="336" r:id="rId12"/>
    <p:sldId id="335" r:id="rId13"/>
    <p:sldId id="337" r:id="rId14"/>
    <p:sldId id="338" r:id="rId15"/>
    <p:sldId id="339" r:id="rId16"/>
    <p:sldId id="340" r:id="rId17"/>
    <p:sldId id="31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 autoAdjust="0"/>
    <p:restoredTop sz="81379" autoAdjust="0"/>
  </p:normalViewPr>
  <p:slideViewPr>
    <p:cSldViewPr snapToGrid="0">
      <p:cViewPr varScale="1">
        <p:scale>
          <a:sx n="121" d="100"/>
          <a:sy n="121" d="100"/>
        </p:scale>
        <p:origin x="1614" y="9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0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9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8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2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2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6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3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/>
              <a:t>C Programming Language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Preprocessor 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Multiline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We can use multiline macro likes: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smtClean="0"/>
              <a:t>Notice </a:t>
            </a:r>
            <a:r>
              <a:rPr lang="en-US" dirty="0"/>
              <a:t>that you </a:t>
            </a:r>
            <a:r>
              <a:rPr lang="en-US" b="1" dirty="0"/>
              <a:t>do not</a:t>
            </a:r>
            <a:r>
              <a:rPr lang="en-US" dirty="0"/>
              <a:t> need a slash at the end of the last line! The slash tells the preprocessor that the macro continues to the next line, not that the line is a continuation from a previous </a:t>
            </a:r>
            <a:r>
              <a:rPr lang="en-US" dirty="0" smtClean="0"/>
              <a:t>line.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smtClean="0"/>
              <a:t>Aside </a:t>
            </a:r>
            <a:r>
              <a:rPr lang="en-US" dirty="0"/>
              <a:t>from readability, writing multi-line macros may make it more obvious that you need to use curly braces to surround the body because it's more clear that multiple effects are happening at </a:t>
            </a:r>
            <a:r>
              <a:rPr lang="en-US" dirty="0" smtClean="0"/>
              <a:t>once.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1440598"/>
            <a:ext cx="7315200" cy="13117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Multiline macro swapping 2 number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SWAP(a, b)  {                   \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 ^= b;         \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 ^= a;         \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\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5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</a:t>
            </a:r>
            <a:r>
              <a:rPr lang="en-US" dirty="0" err="1"/>
              <a:t>Stringizer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Another potentially useful macro option is to turn a token into a string containing the literal text of the token. This might be useful for printing out the token. The syntax is simple--simply prefix the token with a pound sign </a:t>
            </a:r>
            <a:r>
              <a:rPr lang="en-US" dirty="0" smtClean="0"/>
              <a:t>(#).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Syntax: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instance, PRINT_TOKEN(foo) would expand </a:t>
            </a:r>
            <a:r>
              <a:rPr lang="en-US" dirty="0" smtClean="0"/>
              <a:t>to: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err="1" smtClean="0">
                <a:sym typeface="Wingdings" panose="05000000000000000000" pitchFamily="2" charset="2"/>
              </a:rPr>
              <a:t>ouput</a:t>
            </a:r>
            <a:r>
              <a:rPr lang="en-US" dirty="0">
                <a:sym typeface="Wingdings" panose="05000000000000000000" pitchFamily="2" charset="2"/>
              </a:rPr>
              <a:t>: value of </a:t>
            </a:r>
            <a:r>
              <a:rPr lang="en-US" dirty="0" err="1">
                <a:sym typeface="Wingdings" panose="05000000000000000000" pitchFamily="2" charset="2"/>
              </a:rPr>
              <a:t>student_age</a:t>
            </a:r>
            <a:r>
              <a:rPr lang="en-US" dirty="0">
                <a:sym typeface="Wingdings" panose="05000000000000000000" pitchFamily="2" charset="2"/>
              </a:rPr>
              <a:t> is = </a:t>
            </a:r>
            <a:r>
              <a:rPr lang="en-US" dirty="0" smtClean="0">
                <a:sym typeface="Wingdings" panose="05000000000000000000" pitchFamily="2" charset="2"/>
              </a:rPr>
              <a:t>21</a:t>
            </a:r>
          </a:p>
          <a:p>
            <a:pPr marL="971550" lvl="1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We are passing </a:t>
            </a:r>
            <a:r>
              <a:rPr lang="en-US" i="1" dirty="0" err="1" smtClean="0">
                <a:sym typeface="Wingdings" panose="05000000000000000000" pitchFamily="2" charset="2"/>
              </a:rPr>
              <a:t>student_age</a:t>
            </a:r>
            <a:r>
              <a:rPr lang="en-US" dirty="0" smtClean="0">
                <a:sym typeface="Wingdings" panose="05000000000000000000" pitchFamily="2" charset="2"/>
              </a:rPr>
              <a:t> without quotes, but </a:t>
            </a:r>
            <a:r>
              <a:rPr lang="en-US" dirty="0" err="1" smtClean="0">
                <a:sym typeface="Wingdings" panose="05000000000000000000" pitchFamily="2" charset="2"/>
              </a:rPr>
              <a:t>Stringizer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Operator inserts double </a:t>
            </a:r>
            <a:r>
              <a:rPr lang="en-US" dirty="0">
                <a:sym typeface="Wingdings" panose="05000000000000000000" pitchFamily="2" charset="2"/>
              </a:rPr>
              <a:t>quotes around the </a:t>
            </a:r>
            <a:r>
              <a:rPr lang="en-US" i="1" dirty="0" err="1">
                <a:sym typeface="Wingdings" panose="05000000000000000000" pitchFamily="2" charset="2"/>
              </a:rPr>
              <a:t>student_age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4708" y="1773345"/>
            <a:ext cx="6559696" cy="3268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PRINT_TOKEN(token) 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(#token " is %d", token)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4556" y="2252892"/>
            <a:ext cx="3064141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"&lt;foo&gt;"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 is %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d“</a:t>
            </a:r>
            <a:r>
              <a:rPr lang="en-US" sz="1200" dirty="0">
                <a:latin typeface="Courier New" panose="02070309020205020404" pitchFamily="49" charset="0"/>
              </a:rPr>
              <a:t>,</a:t>
            </a:r>
            <a:r>
              <a:rPr lang="en-US" sz="1200" dirty="0" smtClean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</a:rPr>
              <a:t>foo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&gt;)</a:t>
            </a:r>
            <a:endParaRPr lang="en-US" sz="1200" dirty="0"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2900924"/>
            <a:ext cx="7315200" cy="7221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getVariableName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 #x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 of %s is = %d\n"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getVariableName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student_age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1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Token Concatenation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Operator </a:t>
            </a:r>
            <a:r>
              <a:rPr lang="en-US" b="1" dirty="0"/>
              <a:t>##</a:t>
            </a:r>
            <a:r>
              <a:rPr lang="en-US" dirty="0"/>
              <a:t> is known as </a:t>
            </a:r>
            <a:r>
              <a:rPr lang="en-US" b="1" dirty="0"/>
              <a:t>Token Pasting Directive Operator </a:t>
            </a:r>
            <a:r>
              <a:rPr lang="en-US" dirty="0"/>
              <a:t>in C, which is used to concatenate Macro's arguments.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685800" lvl="1" indent="0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Ouput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endParaRPr lang="en-US" dirty="0" smtClean="0"/>
          </a:p>
          <a:p>
            <a:pPr marL="6858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value1</a:t>
            </a:r>
            <a:r>
              <a:rPr lang="en-US" dirty="0"/>
              <a:t>: </a:t>
            </a:r>
            <a:r>
              <a:rPr lang="en-US" dirty="0" smtClean="0"/>
              <a:t>1020</a:t>
            </a:r>
          </a:p>
          <a:p>
            <a:pPr marL="685800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value2: 1120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2114826"/>
            <a:ext cx="7315200" cy="7189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CONCAT(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x##y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"value1: %d\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"value2: %d\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4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Other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917471"/>
            <a:ext cx="8482800" cy="3893100"/>
          </a:xfrm>
        </p:spPr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#</a:t>
            </a:r>
            <a:r>
              <a:rPr lang="en-US" b="1" dirty="0" err="1"/>
              <a:t>undef</a:t>
            </a:r>
            <a:r>
              <a:rPr lang="en-US" dirty="0"/>
              <a:t> Directive</a:t>
            </a:r>
            <a:endParaRPr lang="en-US" dirty="0" smtClean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/>
              <a:t>#</a:t>
            </a:r>
            <a:r>
              <a:rPr lang="en-US" b="1" dirty="0" err="1"/>
              <a:t>undef</a:t>
            </a:r>
            <a:r>
              <a:rPr lang="en-US" b="1" dirty="0"/>
              <a:t> </a:t>
            </a:r>
            <a:r>
              <a:rPr lang="en-US" dirty="0"/>
              <a:t>directive tells the preprocessor to remove all definitions for the specified </a:t>
            </a:r>
            <a:r>
              <a:rPr lang="en-US" dirty="0" smtClean="0"/>
              <a:t>macro.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/>
              <a:t>#warning</a:t>
            </a:r>
            <a:r>
              <a:rPr lang="en-US" dirty="0"/>
              <a:t> </a:t>
            </a:r>
            <a:r>
              <a:rPr lang="en-US" dirty="0" smtClean="0"/>
              <a:t>the message here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#warning directive is similar to an #error directive, but does not result in the cancellation of preprocessing. Information following the #warning directive is output as a message prior to preprocessing continuing</a:t>
            </a:r>
            <a:r>
              <a:rPr lang="en-US" dirty="0" smtClean="0"/>
              <a:t>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#error </a:t>
            </a:r>
            <a:r>
              <a:rPr lang="en-US" dirty="0" smtClean="0"/>
              <a:t>the message here.</a:t>
            </a:r>
            <a:endParaRPr lang="en-US" dirty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/>
              <a:t>#error</a:t>
            </a:r>
            <a:r>
              <a:rPr lang="en-US" dirty="0"/>
              <a:t> directive causes preprocessing to stop at the location where the directive is encountered. Information following the #error directive is output as a message prior to stopping preprocessing</a:t>
            </a:r>
            <a:r>
              <a:rPr lang="en-US" dirty="0" smtClean="0"/>
              <a:t>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#pragma </a:t>
            </a:r>
            <a:r>
              <a:rPr lang="en-US" dirty="0" smtClean="0"/>
              <a:t>Directive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directive is a special purpose directive and is used to turn on or off some features. This type of directives are compiler-specific i.e., they vary from compiler to compiler</a:t>
            </a:r>
          </a:p>
        </p:txBody>
      </p:sp>
    </p:spTree>
    <p:extLst>
      <p:ext uri="{BB962C8B-B14F-4D97-AF65-F5344CB8AC3E}">
        <p14:creationId xmlns:p14="http://schemas.microsoft.com/office/powerpoint/2010/main" val="87258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C++, you should generally avoid macros when </a:t>
            </a:r>
            <a:r>
              <a:rPr lang="en-US" dirty="0" smtClean="0"/>
              <a:t>possible.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Moreover</a:t>
            </a:r>
            <a:r>
              <a:rPr lang="en-US" dirty="0"/>
              <a:t>, you should use </a:t>
            </a:r>
            <a:r>
              <a:rPr lang="en-US" dirty="0" err="1"/>
              <a:t>const</a:t>
            </a:r>
            <a:r>
              <a:rPr lang="en-US" dirty="0"/>
              <a:t> to declare typed constants rather than #define to create </a:t>
            </a:r>
            <a:r>
              <a:rPr lang="en-US" dirty="0" err="1"/>
              <a:t>untyped</a:t>
            </a:r>
            <a:r>
              <a:rPr lang="en-US" dirty="0"/>
              <a:t> (and therefore less safe) constants. </a:t>
            </a:r>
            <a:r>
              <a:rPr lang="en-US" dirty="0" err="1"/>
              <a:t>Const</a:t>
            </a:r>
            <a:r>
              <a:rPr lang="en-US" dirty="0"/>
              <a:t> should work in pretty much all contexts where you would want to use a #define, including declaring static sized arrays or as template parameters</a:t>
            </a:r>
            <a:r>
              <a:rPr lang="en-US" dirty="0" smtClean="0"/>
              <a:t>.</a:t>
            </a: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space after </a:t>
            </a:r>
            <a:r>
              <a:rPr lang="en-US" dirty="0" err="1" smtClean="0"/>
              <a:t>macro_name</a:t>
            </a: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Use ()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685800" lvl="1" indent="0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Q3</a:t>
            </a:r>
            <a:r>
              <a:rPr lang="en-US" dirty="0" smtClean="0">
                <a:sym typeface="Wingdings" panose="05000000000000000000" pitchFamily="2" charset="2"/>
              </a:rPr>
              <a:t>: Give and example the difference between  		         and </a:t>
            </a:r>
            <a:endParaRPr lang="en-US" dirty="0" smtClean="0"/>
          </a:p>
          <a:p>
            <a:pPr marL="228600" indent="0">
              <a:lnSpc>
                <a:spcPct val="150000"/>
              </a:lnSpc>
            </a:pP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2750423"/>
            <a:ext cx="7315200" cy="6370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</a:rPr>
              <a:t>#define SUM (a, b) 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((a) 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</a:rPr>
              <a:t>+ 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(b))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 Will give an error 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It should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be</a:t>
            </a:r>
          </a:p>
          <a:p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</a:rPr>
              <a:t>SUM(a, b) 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((a) 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</a:rPr>
              <a:t>+ 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(b))</a:t>
            </a:r>
            <a:endParaRPr lang="en-US" sz="1100" dirty="0"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1250" y="3692856"/>
            <a:ext cx="7315200" cy="8063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 Instead of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</a:rPr>
              <a:t>SUM(a, b) a + 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b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We should use.</a:t>
            </a:r>
          </a:p>
          <a:p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</a:rPr>
              <a:t>#define SUM(a, b) 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((a) 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</a:rPr>
              <a:t>+ 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(b))</a:t>
            </a:r>
            <a:endParaRPr lang="en-US" sz="1100" dirty="0"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85068" y="4595957"/>
            <a:ext cx="1887132" cy="28315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</a:rPr>
              <a:t>SUM(a, b) a + b</a:t>
            </a:r>
            <a:endParaRPr lang="en-US" sz="1000" dirty="0" smtClean="0">
              <a:solidFill>
                <a:srgbClr val="804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47826" y="4592109"/>
            <a:ext cx="2317603" cy="2908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</a:rPr>
              <a:t>SUM(a, b) </a:t>
            </a:r>
            <a:r>
              <a:rPr lang="en-US" sz="10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((a) </a:t>
            </a: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100071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Macro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17469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Pushing your answers for Q1 and Q2 to </a:t>
            </a:r>
            <a:r>
              <a:rPr lang="en-US" dirty="0" err="1" smtClean="0"/>
              <a:t>gitlab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Modify </a:t>
            </a:r>
            <a:r>
              <a:rPr lang="en-US" dirty="0" err="1" smtClean="0"/>
              <a:t>c_cpp</a:t>
            </a:r>
            <a:r>
              <a:rPr lang="en-US" dirty="0" smtClean="0"/>
              <a:t>/03_pre-processor to implement “Debug Log Program” and then push it to </a:t>
            </a:r>
            <a:r>
              <a:rPr lang="en-US" dirty="0" err="1" smtClean="0"/>
              <a:t>gitlab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The program used macro which support:</a:t>
            </a:r>
          </a:p>
          <a:p>
            <a:pPr marL="14287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Log will print out to console.</a:t>
            </a:r>
          </a:p>
          <a:p>
            <a:pPr marL="14287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Global Enable/Disable Debug log.</a:t>
            </a:r>
          </a:p>
          <a:p>
            <a:pPr marL="1428750" lvl="2" indent="-285750">
              <a:buFont typeface="Wingdings" panose="05000000000000000000" pitchFamily="2" charset="2"/>
              <a:buChar char="à"/>
            </a:pPr>
            <a:r>
              <a:rPr lang="en-US" dirty="0" smtClean="0"/>
              <a:t>The log macro: LOG_INFO(), LOG_WARN, LOG_ERR()</a:t>
            </a:r>
          </a:p>
          <a:p>
            <a:pPr marL="1428750" lvl="2" indent="-285750">
              <a:buFont typeface="Wingdings" panose="05000000000000000000" pitchFamily="2" charset="2"/>
              <a:buChar char="à"/>
            </a:pPr>
            <a:r>
              <a:rPr lang="en-US" dirty="0" smtClean="0"/>
              <a:t>Define Log level.</a:t>
            </a:r>
          </a:p>
          <a:p>
            <a:pPr marL="18859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ENABLE_LOG_INFO: Print out </a:t>
            </a:r>
            <a:r>
              <a:rPr lang="en-US" dirty="0"/>
              <a:t>LOG_INFO</a:t>
            </a:r>
            <a:r>
              <a:rPr lang="en-US" dirty="0" smtClean="0"/>
              <a:t>, log </a:t>
            </a:r>
            <a:r>
              <a:rPr lang="en-US" dirty="0"/>
              <a:t>LOG_WARN</a:t>
            </a:r>
            <a:r>
              <a:rPr lang="en-US" dirty="0" smtClean="0"/>
              <a:t>, and </a:t>
            </a:r>
            <a:r>
              <a:rPr lang="en-US" dirty="0"/>
              <a:t>LOG_ERR</a:t>
            </a:r>
            <a:r>
              <a:rPr lang="en-US" dirty="0" smtClean="0"/>
              <a:t> only.</a:t>
            </a:r>
          </a:p>
          <a:p>
            <a:pPr marL="18859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ENABLE_LOG_WARN: Print out LOG_WARN, and LOG_ERR only.</a:t>
            </a:r>
          </a:p>
          <a:p>
            <a:pPr marL="18859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ENABLE_LOG_ERR: Print out LOG_ERRO only.</a:t>
            </a:r>
          </a:p>
          <a:p>
            <a:pPr marL="1885950" lvl="3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nly one </a:t>
            </a:r>
            <a:r>
              <a:rPr lang="en-US" dirty="0"/>
              <a:t>of them should be </a:t>
            </a:r>
            <a:r>
              <a:rPr lang="en-US" dirty="0" smtClean="0"/>
              <a:t>define.</a:t>
            </a:r>
          </a:p>
        </p:txBody>
      </p:sp>
    </p:spTree>
    <p:extLst>
      <p:ext uri="{BB962C8B-B14F-4D97-AF65-F5344CB8AC3E}">
        <p14:creationId xmlns:p14="http://schemas.microsoft.com/office/powerpoint/2010/main" val="19341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Macro (1/2)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/>
              <a:t>Debug Log </a:t>
            </a:r>
            <a:r>
              <a:rPr lang="en-US" b="1" dirty="0" smtClean="0"/>
              <a:t>Program</a:t>
            </a:r>
            <a:r>
              <a:rPr lang="en-US" dirty="0" smtClean="0"/>
              <a:t> usages example: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60258"/>
              </p:ext>
            </p:extLst>
          </p:nvPr>
        </p:nvGraphicFramePr>
        <p:xfrm>
          <a:off x="4649985" y="1490741"/>
          <a:ext cx="4351283" cy="2209756"/>
        </p:xfrm>
        <a:graphic>
          <a:graphicData uri="http://schemas.openxmlformats.org/drawingml/2006/table">
            <a:tbl>
              <a:tblPr firstRow="1" bandRow="1">
                <a:tableStyleId>{6299AA33-934A-44D1-A647-C55326A2A312}</a:tableStyleId>
              </a:tblPr>
              <a:tblGrid>
                <a:gridCol w="1861174">
                  <a:extLst>
                    <a:ext uri="{9D8B030D-6E8A-4147-A177-3AD203B41FA5}">
                      <a16:colId xmlns:a16="http://schemas.microsoft.com/office/drawing/2014/main" val="2617773721"/>
                    </a:ext>
                  </a:extLst>
                </a:gridCol>
                <a:gridCol w="2490109">
                  <a:extLst>
                    <a:ext uri="{9D8B030D-6E8A-4147-A177-3AD203B41FA5}">
                      <a16:colId xmlns:a16="http://schemas.microsoft.com/office/drawing/2014/main" val="3042700068"/>
                    </a:ext>
                  </a:extLst>
                </a:gridCol>
              </a:tblGrid>
              <a:tr h="335236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err="1" smtClean="0"/>
                        <a:t>Gcc</a:t>
                      </a:r>
                      <a:r>
                        <a:rPr lang="en-US" sz="1200" b="1" baseline="0" dirty="0" smtClean="0"/>
                        <a:t> ‘s flags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Console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Output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7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-DDEBUG_ENABLE=1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</a:t>
                      </a:r>
                      <a:r>
                        <a:rPr lang="en-US" sz="1050" b="1" dirty="0" smtClean="0"/>
                        <a:t>Err</a:t>
                      </a:r>
                      <a:r>
                        <a:rPr lang="en-US" sz="1050" baseline="0" dirty="0" smtClean="0"/>
                        <a:t> - file: </a:t>
                      </a:r>
                      <a:r>
                        <a:rPr lang="en-US" sz="1050" dirty="0" err="1" smtClean="0"/>
                        <a:t>main.c</a:t>
                      </a:r>
                      <a:r>
                        <a:rPr lang="en-US" sz="1050" baseline="0" dirty="0" smtClean="0"/>
                        <a:t> -</a:t>
                      </a:r>
                      <a:r>
                        <a:rPr lang="en-US" sz="1050" dirty="0" smtClean="0"/>
                        <a:t>line:</a:t>
                      </a:r>
                      <a:r>
                        <a:rPr lang="en-US" sz="1050" baseline="0" dirty="0" smtClean="0"/>
                        <a:t> 13</a:t>
                      </a:r>
                      <a:r>
                        <a:rPr lang="en-US" sz="1050" dirty="0" smtClean="0"/>
                        <a:t>] An error </a:t>
                      </a:r>
                      <a:r>
                        <a:rPr lang="en-US" sz="105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happened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2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-DDEBUG_ENABLE=1</a:t>
                      </a:r>
                    </a:p>
                    <a:p>
                      <a:r>
                        <a:rPr lang="en-US" sz="1050" dirty="0" smtClean="0"/>
                        <a:t>-DENABLE_LOG_INFO=1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</a:t>
                      </a:r>
                      <a:r>
                        <a:rPr lang="en-US" sz="1050" b="1" dirty="0" smtClean="0"/>
                        <a:t>Info</a:t>
                      </a:r>
                      <a:r>
                        <a:rPr lang="en-US" sz="1050" baseline="0" dirty="0" smtClean="0"/>
                        <a:t> - file: </a:t>
                      </a:r>
                      <a:r>
                        <a:rPr lang="en-US" sz="1050" dirty="0" err="1" smtClean="0"/>
                        <a:t>main.c</a:t>
                      </a:r>
                      <a:r>
                        <a:rPr lang="en-US" sz="1050" baseline="0" dirty="0" smtClean="0"/>
                        <a:t> -</a:t>
                      </a:r>
                      <a:r>
                        <a:rPr lang="en-US" sz="1050" dirty="0" smtClean="0"/>
                        <a:t>line:</a:t>
                      </a:r>
                      <a:r>
                        <a:rPr lang="en-US" sz="1050" baseline="0" dirty="0" smtClean="0"/>
                        <a:t> 11</a:t>
                      </a:r>
                      <a:r>
                        <a:rPr lang="en-US" sz="1050" dirty="0" smtClean="0"/>
                        <a:t>] Enter main function, f: 1.23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[</a:t>
                      </a:r>
                      <a:r>
                        <a:rPr lang="en-US" sz="1050" b="1" dirty="0" smtClean="0"/>
                        <a:t>War</a:t>
                      </a:r>
                      <a:r>
                        <a:rPr lang="en-US" sz="1050" baseline="0" dirty="0" smtClean="0"/>
                        <a:t> - file: </a:t>
                      </a:r>
                      <a:r>
                        <a:rPr lang="en-US" sz="1050" dirty="0" err="1" smtClean="0"/>
                        <a:t>main.c</a:t>
                      </a:r>
                      <a:r>
                        <a:rPr lang="en-US" sz="1050" baseline="0" dirty="0" smtClean="0"/>
                        <a:t> -</a:t>
                      </a:r>
                      <a:r>
                        <a:rPr lang="en-US" sz="1050" dirty="0" smtClean="0"/>
                        <a:t>line:</a:t>
                      </a:r>
                      <a:r>
                        <a:rPr lang="en-US" sz="1050" baseline="0" dirty="0" smtClean="0"/>
                        <a:t> 7</a:t>
                      </a:r>
                      <a:r>
                        <a:rPr lang="en-US" sz="1050" dirty="0" smtClean="0"/>
                        <a:t>] a:</a:t>
                      </a:r>
                      <a:r>
                        <a:rPr lang="en-US" sz="1050" baseline="0" dirty="0" smtClean="0"/>
                        <a:t>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[</a:t>
                      </a:r>
                      <a:r>
                        <a:rPr lang="en-US" sz="1050" b="1" dirty="0" smtClean="0"/>
                        <a:t>Err</a:t>
                      </a:r>
                      <a:r>
                        <a:rPr lang="en-US" sz="1050" baseline="0" dirty="0" smtClean="0"/>
                        <a:t> - file: </a:t>
                      </a:r>
                      <a:r>
                        <a:rPr lang="en-US" sz="1050" dirty="0" err="1" smtClean="0"/>
                        <a:t>main.c</a:t>
                      </a:r>
                      <a:r>
                        <a:rPr lang="en-US" sz="1050" baseline="0" dirty="0" smtClean="0"/>
                        <a:t> -</a:t>
                      </a:r>
                      <a:r>
                        <a:rPr lang="en-US" sz="1050" dirty="0" smtClean="0"/>
                        <a:t>line:</a:t>
                      </a:r>
                      <a:r>
                        <a:rPr lang="en-US" sz="1050" baseline="0" dirty="0" smtClean="0"/>
                        <a:t> 13</a:t>
                      </a:r>
                      <a:r>
                        <a:rPr lang="en-US" sz="1050" dirty="0" smtClean="0"/>
                        <a:t>] An error </a:t>
                      </a:r>
                      <a:r>
                        <a:rPr lang="en-US" sz="1050" dirty="0" err="1" smtClean="0"/>
                        <a:t>happended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-DDEBUG_ENABLE=1</a:t>
                      </a:r>
                    </a:p>
                    <a:p>
                      <a:r>
                        <a:rPr lang="en-US" sz="1050" dirty="0" smtClean="0"/>
                        <a:t>-DENABLE_LOG_WARN=1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</a:t>
                      </a:r>
                      <a:r>
                        <a:rPr lang="en-US" sz="1050" b="1" dirty="0" smtClean="0"/>
                        <a:t>War</a:t>
                      </a:r>
                      <a:r>
                        <a:rPr lang="en-US" sz="1050" baseline="0" dirty="0" smtClean="0"/>
                        <a:t> - file: </a:t>
                      </a:r>
                      <a:r>
                        <a:rPr lang="en-US" sz="1050" dirty="0" err="1" smtClean="0"/>
                        <a:t>main.c</a:t>
                      </a:r>
                      <a:r>
                        <a:rPr lang="en-US" sz="1050" baseline="0" dirty="0" smtClean="0"/>
                        <a:t> -</a:t>
                      </a:r>
                      <a:r>
                        <a:rPr lang="en-US" sz="1050" dirty="0" smtClean="0"/>
                        <a:t>line:</a:t>
                      </a:r>
                      <a:r>
                        <a:rPr lang="en-US" sz="1050" baseline="0" dirty="0" smtClean="0"/>
                        <a:t> 7</a:t>
                      </a:r>
                      <a:r>
                        <a:rPr lang="en-US" sz="1050" dirty="0" smtClean="0"/>
                        <a:t>] a:</a:t>
                      </a:r>
                      <a:r>
                        <a:rPr lang="en-US" sz="1050" baseline="0" dirty="0" smtClean="0"/>
                        <a:t>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[</a:t>
                      </a:r>
                      <a:r>
                        <a:rPr lang="en-US" sz="1050" b="1" dirty="0" smtClean="0"/>
                        <a:t>Err</a:t>
                      </a:r>
                      <a:r>
                        <a:rPr lang="en-US" sz="1050" baseline="0" dirty="0" smtClean="0"/>
                        <a:t> - file: </a:t>
                      </a:r>
                      <a:r>
                        <a:rPr lang="en-US" sz="1050" dirty="0" err="1" smtClean="0"/>
                        <a:t>main.c</a:t>
                      </a:r>
                      <a:r>
                        <a:rPr lang="en-US" sz="1050" baseline="0" dirty="0" smtClean="0"/>
                        <a:t> -</a:t>
                      </a:r>
                      <a:r>
                        <a:rPr lang="en-US" sz="1050" dirty="0" smtClean="0"/>
                        <a:t>line:</a:t>
                      </a:r>
                      <a:r>
                        <a:rPr lang="en-US" sz="1050" baseline="0" dirty="0" smtClean="0"/>
                        <a:t> 13</a:t>
                      </a:r>
                      <a:r>
                        <a:rPr lang="en-US" sz="1050" dirty="0" smtClean="0"/>
                        <a:t>] An error </a:t>
                      </a:r>
                      <a:r>
                        <a:rPr lang="en-US" sz="1050" dirty="0" err="1" smtClean="0"/>
                        <a:t>happended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0728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513" y="1265510"/>
            <a:ext cx="4280337" cy="33073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File: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 Log Program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100" dirty="0" err="1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debug_log.h</a:t>
            </a:r>
            <a:r>
              <a:rPr lang="en-US" sz="1100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function_a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LOG_WARN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%d"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1.234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LOG_INFO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main function, f: %.2f"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function_a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LOG_ERROR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 error %s"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"happened"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9985" y="1030301"/>
            <a:ext cx="2991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Usage </a:t>
            </a:r>
            <a:r>
              <a:rPr lang="en-US" dirty="0" smtClean="0"/>
              <a:t>and output should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Preprocessor</a:t>
            </a: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Preprocessor – #include statements</a:t>
            </a:r>
            <a:endParaRPr lang="en-US" dirty="0" smtClean="0"/>
          </a:p>
          <a:p>
            <a:pPr marL="9715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Include </a:t>
            </a:r>
            <a:r>
              <a:rPr lang="en-US" dirty="0" smtClean="0"/>
              <a:t>Guards</a:t>
            </a: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Preprocessor – #define statements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Preprocessor – Conditional Compilation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Preprocessor – Nested Macros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Preprocessor </a:t>
            </a:r>
            <a:r>
              <a:rPr lang="en-US" dirty="0"/>
              <a:t>– Multiline </a:t>
            </a:r>
            <a:r>
              <a:rPr lang="en-US" dirty="0" smtClean="0"/>
              <a:t>Macros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Preprocessor – </a:t>
            </a:r>
            <a:r>
              <a:rPr lang="en-US" dirty="0" err="1" smtClean="0"/>
              <a:t>Stringizer</a:t>
            </a: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Preprocessor – Token </a:t>
            </a:r>
            <a:r>
              <a:rPr lang="en-US" dirty="0" smtClean="0"/>
              <a:t>Concatenation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Preprocessor – Other Directives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Macro </a:t>
            </a:r>
            <a:r>
              <a:rPr lang="en-US" dirty="0" smtClean="0"/>
              <a:t>Notes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Exercise Macro</a:t>
            </a:r>
            <a:endParaRPr lang="en-US" dirty="0" smtClean="0"/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1" y="972650"/>
            <a:ext cx="3700539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Before a C program is compiled in a compiler, source code is processed by a program called preprocessor. This process is called </a:t>
            </a:r>
            <a:r>
              <a:rPr lang="en-US" dirty="0" smtClean="0"/>
              <a:t>preprocessing. Preprocessor directives begin </a:t>
            </a:r>
            <a:r>
              <a:rPr lang="en-US" dirty="0"/>
              <a:t>with “#” symbol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Beside diagram shows the processes that a C program comes across.</a:t>
            </a:r>
          </a:p>
          <a:p>
            <a:pPr marL="228600" indent="0"/>
            <a:endParaRPr lang="en-US" dirty="0"/>
          </a:p>
        </p:txBody>
      </p:sp>
      <p:pic>
        <p:nvPicPr>
          <p:cNvPr id="1026" name="Picture 2" descr="http://fresh2refresh.com/wp-content/uploads/object%20and%20ex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62" y="411102"/>
            <a:ext cx="4678725" cy="44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 list of preprocessor </a:t>
            </a:r>
            <a:r>
              <a:rPr lang="en-US" dirty="0" smtClean="0"/>
              <a:t>directives </a:t>
            </a:r>
            <a:r>
              <a:rPr lang="en-US" dirty="0"/>
              <a:t>that C programming language </a:t>
            </a:r>
            <a:r>
              <a:rPr lang="en-US" dirty="0" smtClean="0"/>
              <a:t>offers:</a:t>
            </a:r>
          </a:p>
          <a:p>
            <a:pPr marL="228600" indent="0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70025"/>
              </p:ext>
            </p:extLst>
          </p:nvPr>
        </p:nvGraphicFramePr>
        <p:xfrm>
          <a:off x="517711" y="1572341"/>
          <a:ext cx="8102278" cy="3028998"/>
        </p:xfrm>
        <a:graphic>
          <a:graphicData uri="http://schemas.openxmlformats.org/drawingml/2006/table">
            <a:tbl>
              <a:tblPr firstRow="1" bandRow="1">
                <a:tableStyleId>{6299AA33-934A-44D1-A647-C55326A2A312}</a:tableStyleId>
              </a:tblPr>
              <a:tblGrid>
                <a:gridCol w="1932325">
                  <a:extLst>
                    <a:ext uri="{9D8B030D-6E8A-4147-A177-3AD203B41FA5}">
                      <a16:colId xmlns:a16="http://schemas.microsoft.com/office/drawing/2014/main" val="3461519180"/>
                    </a:ext>
                  </a:extLst>
                </a:gridCol>
                <a:gridCol w="6169953">
                  <a:extLst>
                    <a:ext uri="{9D8B030D-6E8A-4147-A177-3AD203B41FA5}">
                      <a16:colId xmlns:a16="http://schemas.microsoft.com/office/drawing/2014/main" val="137139564"/>
                    </a:ext>
                  </a:extLst>
                </a:gridCol>
              </a:tblGrid>
              <a:tr h="31627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Preprocessor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Syntax/Description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Syntax</a:t>
                      </a:r>
                      <a:r>
                        <a:rPr lang="en-US" sz="1400" dirty="0" smtClean="0"/>
                        <a:t>: #define</a:t>
                      </a:r>
                    </a:p>
                    <a:p>
                      <a:r>
                        <a:rPr lang="en-US" sz="1400" dirty="0" smtClean="0"/>
                        <a:t>This macro defines constant value and can be any of the basic data types.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8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 file inclusion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Syntax</a:t>
                      </a:r>
                      <a:r>
                        <a:rPr lang="en-US" sz="1400" dirty="0" smtClean="0"/>
                        <a:t>: #include &lt;</a:t>
                      </a:r>
                      <a:r>
                        <a:rPr lang="en-US" sz="1400" dirty="0" err="1" smtClean="0"/>
                        <a:t>file_name</a:t>
                      </a:r>
                      <a:r>
                        <a:rPr lang="en-US" sz="1400" dirty="0" smtClean="0"/>
                        <a:t>&gt;</a:t>
                      </a:r>
                    </a:p>
                    <a:p>
                      <a:r>
                        <a:rPr lang="en-US" sz="1400" dirty="0" smtClean="0"/>
                        <a:t>The source code of the file “</a:t>
                      </a:r>
                      <a:r>
                        <a:rPr lang="en-US" sz="1400" dirty="0" err="1" smtClean="0"/>
                        <a:t>file_name</a:t>
                      </a:r>
                      <a:r>
                        <a:rPr lang="en-US" sz="1400" dirty="0" smtClean="0"/>
                        <a:t>” is included in the main program at the specified place.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6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Conditional compilation	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Syntax</a:t>
                      </a:r>
                      <a:r>
                        <a:rPr lang="en-US" sz="1400" dirty="0" smtClean="0"/>
                        <a:t>: #</a:t>
                      </a:r>
                      <a:r>
                        <a:rPr lang="en-US" sz="1400" dirty="0" err="1" smtClean="0"/>
                        <a:t>ifdef</a:t>
                      </a:r>
                      <a:r>
                        <a:rPr lang="en-US" sz="1400" dirty="0" smtClean="0"/>
                        <a:t>, #</a:t>
                      </a:r>
                      <a:r>
                        <a:rPr lang="en-US" sz="1400" dirty="0" err="1" smtClean="0"/>
                        <a:t>endif</a:t>
                      </a:r>
                      <a:r>
                        <a:rPr lang="en-US" sz="1400" dirty="0" smtClean="0"/>
                        <a:t>, #if, #else, #</a:t>
                      </a:r>
                      <a:r>
                        <a:rPr lang="en-US" sz="1400" dirty="0" err="1" smtClean="0"/>
                        <a:t>ifndef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Set of commands are included or excluded in source program before compilation with respect to the condition.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3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directives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Syntax</a:t>
                      </a:r>
                      <a:r>
                        <a:rPr lang="en-US" sz="1400" dirty="0" smtClean="0"/>
                        <a:t>: #</a:t>
                      </a:r>
                      <a:r>
                        <a:rPr lang="en-US" sz="1400" dirty="0" err="1" smtClean="0"/>
                        <a:t>undef</a:t>
                      </a:r>
                      <a:r>
                        <a:rPr lang="en-US" sz="1400" dirty="0" smtClean="0"/>
                        <a:t>, #pragma</a:t>
                      </a:r>
                    </a:p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undef</a:t>
                      </a:r>
                      <a:r>
                        <a:rPr lang="en-US" sz="1400" dirty="0" smtClean="0"/>
                        <a:t> is used to </a:t>
                      </a:r>
                      <a:r>
                        <a:rPr lang="en-US" sz="1400" dirty="0" err="1" smtClean="0"/>
                        <a:t>undefine</a:t>
                      </a:r>
                      <a:r>
                        <a:rPr lang="en-US" sz="1400" dirty="0" smtClean="0"/>
                        <a:t> a defined macro variable. #Pragma is used to call a function before and after main function in a C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8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#include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#include directive tells the preprocessor to grab the text of a file and place it directly into the current file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Syntax:		</a:t>
            </a:r>
            <a:r>
              <a:rPr lang="en-US" dirty="0"/>
              <a:t> </a:t>
            </a:r>
            <a:r>
              <a:rPr lang="en-US" dirty="0" smtClean="0"/>
              <a:t>                or  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Q1</a:t>
            </a:r>
            <a:r>
              <a:rPr lang="en-US" dirty="0" smtClean="0"/>
              <a:t>: What is the difference between two syntaxes?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1559" y="1474980"/>
            <a:ext cx="2231380" cy="31660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#include 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header_file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24680" y="1482863"/>
            <a:ext cx="2045432" cy="31660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#include “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header_file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”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2428694"/>
            <a:ext cx="7315200" cy="24370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Example using #include directive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 Using the C standard library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 defined in the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header file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also called “Multiple </a:t>
            </a:r>
            <a:r>
              <a:rPr lang="en-US" dirty="0"/>
              <a:t>Inclusion of a Header </a:t>
            </a:r>
            <a:r>
              <a:rPr lang="en-US" dirty="0" smtClean="0"/>
              <a:t>File”.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header file is required in multiple other header files that are later included into a source code file, with the result often being that variables, </a:t>
            </a:r>
            <a:r>
              <a:rPr lang="en-US" dirty="0" err="1"/>
              <a:t>structs</a:t>
            </a:r>
            <a:r>
              <a:rPr lang="en-US" dirty="0"/>
              <a:t>, classes or functions appear to be defined multiple times (once for each time the header file is included</a:t>
            </a:r>
            <a:r>
              <a:rPr lang="en-US" dirty="0" smtClean="0"/>
              <a:t>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can result in a lot of compile-time </a:t>
            </a:r>
            <a:r>
              <a:rPr lang="en-US" dirty="0" smtClean="0"/>
              <a:t>headaches.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Q2</a:t>
            </a:r>
            <a:r>
              <a:rPr lang="en-US" dirty="0" smtClean="0"/>
              <a:t>: Give an example for include guards case.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Syntax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On many compilers, the </a:t>
            </a:r>
            <a:r>
              <a:rPr lang="en-US" b="1" dirty="0"/>
              <a:t>#pragma </a:t>
            </a:r>
            <a:r>
              <a:rPr lang="en-US" dirty="0"/>
              <a:t>once directive can be used </a:t>
            </a:r>
            <a:r>
              <a:rPr lang="en-US" dirty="0" smtClean="0"/>
              <a:t>instead </a:t>
            </a:r>
            <a:r>
              <a:rPr lang="en-US" dirty="0"/>
              <a:t>of include guards.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3092494"/>
            <a:ext cx="7315200" cy="99371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ifndef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_FILE_NAME_H_ </a:t>
            </a:r>
            <a:endParaRPr lang="en-US" dirty="0" smtClean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define _FILE_NAME_H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_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code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endif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ifndef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_FILE_NAME_H_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35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#define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/>
              <a:t>#define </a:t>
            </a:r>
            <a:r>
              <a:rPr lang="en-US" dirty="0"/>
              <a:t>directive allows the definition of macros within your source code. These macro definitions allow constant values to be declared for use throughout your code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Macro definitions are not variables and cannot be changed by your program code like variables. You generally use this syntax when creating constants that represent numbers, strings or expressions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Syntax: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Note: Do NOT put a semicolon character at the end of </a:t>
            </a:r>
            <a:r>
              <a:rPr lang="en-US" b="1" dirty="0" smtClean="0"/>
              <a:t>#define </a:t>
            </a:r>
            <a:r>
              <a:rPr lang="en-US" dirty="0" smtClean="0"/>
              <a:t>statements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49" y="2445428"/>
            <a:ext cx="7315200" cy="7782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MACRO_NAME value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Or 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#define MACRO_NAME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(expression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Or 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define 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MACRO_NAME(arg1, arg2, ...) [Code to expand to]</a:t>
            </a:r>
            <a:endParaRPr lang="en-US" dirty="0">
              <a:solidFill>
                <a:srgbClr val="804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49" y="3985224"/>
            <a:ext cx="6229269" cy="589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MULT(x, y) (x) * (y)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now MULT(3 + 2, 4 + 2) will expand to (3 + 2) * (4 + 2)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Conditional </a:t>
            </a:r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Conditional Compilation directives are type of directives which helps to compile a specific portion of the program or to skip compilation of some specific part of the program based on some </a:t>
            </a:r>
            <a:r>
              <a:rPr lang="en-US" dirty="0" smtClean="0"/>
              <a:t>conditions.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Syntax: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9117" y="2199133"/>
            <a:ext cx="3186904" cy="17455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macro_name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#else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044" y="2239887"/>
            <a:ext cx="3798182" cy="266385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DEBUG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"Define DEBUG\n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#else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define DEBUG\n"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8177" y="1716667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  <a:p>
            <a:pPr marL="228600" lvl="2"/>
            <a:r>
              <a:rPr lang="en-US" dirty="0" smtClean="0">
                <a:sym typeface="Wingdings" panose="05000000000000000000" pitchFamily="2" charset="2"/>
              </a:rPr>
              <a:t> Output: The console print out: Define DEBUG.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Nested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These </a:t>
            </a:r>
            <a:r>
              <a:rPr lang="en-US" dirty="0"/>
              <a:t>are Macros having </a:t>
            </a:r>
            <a:r>
              <a:rPr lang="en-US" dirty="0" smtClean="0"/>
              <a:t>Arguments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Macro </a:t>
            </a:r>
            <a:r>
              <a:rPr lang="en-US" dirty="0"/>
              <a:t>name within another macro is called Nesting of Macro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Syntax: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868546"/>
            <a:ext cx="7315200" cy="5778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define 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MACRO_NAME_1(arg1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, arg2, ...) [Code to expand to]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MACRO_NAME_2(x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MACRO_NAME_1((x)</a:t>
            </a:r>
            <a:r>
              <a:rPr lang="en-US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2919200"/>
            <a:ext cx="7315200" cy="12807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SQU(x)((x)*x)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CUBE(x)(SQU(x)*x)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SQU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Argumented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CUBE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Nested Macro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8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6461</TotalTime>
  <Words>1539</Words>
  <Application>Microsoft Office PowerPoint</Application>
  <PresentationFormat>On-screen Show (16:9)</PresentationFormat>
  <Paragraphs>244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Calibri</vt:lpstr>
      <vt:lpstr>Arial</vt:lpstr>
      <vt:lpstr>Times New Roman</vt:lpstr>
      <vt:lpstr>Courier New</vt:lpstr>
      <vt:lpstr>Roboto Condensed</vt:lpstr>
      <vt:lpstr>Office Theme</vt:lpstr>
      <vt:lpstr>C Programming Language</vt:lpstr>
      <vt:lpstr>Contents</vt:lpstr>
      <vt:lpstr>Preprocessor</vt:lpstr>
      <vt:lpstr>Preprocessor</vt:lpstr>
      <vt:lpstr>Preprocessor – #include statements</vt:lpstr>
      <vt:lpstr>Include Guards</vt:lpstr>
      <vt:lpstr>Preprocessor – #define statements</vt:lpstr>
      <vt:lpstr>Preprocessor – Conditional Compilation</vt:lpstr>
      <vt:lpstr>Preprocessor – Nested Macros</vt:lpstr>
      <vt:lpstr>Preprocessor – Multiline Macros</vt:lpstr>
      <vt:lpstr>Preprocessor – Stringizer</vt:lpstr>
      <vt:lpstr>Preprocessor – Token Concatenation</vt:lpstr>
      <vt:lpstr>Preprocessor – Other Directives</vt:lpstr>
      <vt:lpstr>Macro Notes</vt:lpstr>
      <vt:lpstr>Exercise Macro (1/2)</vt:lpstr>
      <vt:lpstr>Exercise Macro (1/2)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559</cp:revision>
  <dcterms:modified xsi:type="dcterms:W3CDTF">2019-12-26T10:03:58Z</dcterms:modified>
</cp:coreProperties>
</file>