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5" r:id="rId3"/>
    <p:sldId id="328" r:id="rId4"/>
    <p:sldId id="329" r:id="rId5"/>
    <p:sldId id="330" r:id="rId6"/>
    <p:sldId id="331" r:id="rId7"/>
    <p:sldId id="332" r:id="rId8"/>
    <p:sldId id="334" r:id="rId9"/>
    <p:sldId id="335" r:id="rId10"/>
    <p:sldId id="333" r:id="rId11"/>
    <p:sldId id="336" r:id="rId12"/>
    <p:sldId id="338" r:id="rId13"/>
    <p:sldId id="340" r:id="rId14"/>
    <p:sldId id="339" r:id="rId15"/>
    <p:sldId id="342" r:id="rId16"/>
    <p:sldId id="343" r:id="rId17"/>
    <p:sldId id="344" r:id="rId18"/>
    <p:sldId id="345" r:id="rId19"/>
    <p:sldId id="341" r:id="rId20"/>
    <p:sldId id="346" r:id="rId21"/>
    <p:sldId id="347" r:id="rId22"/>
    <p:sldId id="348" r:id="rId23"/>
    <p:sldId id="313" r:id="rId24"/>
  </p:sldIdLst>
  <p:sldSz cx="9144000" cy="5143500" type="screen16x9"/>
  <p:notesSz cx="6858000" cy="9144000"/>
  <p:embeddedFontLs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 autoAdjust="0"/>
    <p:restoredTop sz="81379" autoAdjust="0"/>
  </p:normalViewPr>
  <p:slideViewPr>
    <p:cSldViewPr snapToGrid="0">
      <p:cViewPr varScale="1">
        <p:scale>
          <a:sx n="121" d="100"/>
          <a:sy n="121" d="100"/>
        </p:scale>
        <p:origin x="1614" y="90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2856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6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0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6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3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 smtClean="0"/>
              <a:t>C Programing Language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/>
            <a:r>
              <a:rPr lang="en-US" dirty="0"/>
              <a:t>Standard </a:t>
            </a:r>
            <a:r>
              <a:rPr lang="en-US" dirty="0" smtClean="0"/>
              <a:t>I/O Library Dec</a:t>
            </a:r>
            <a:r>
              <a:rPr lang="en" dirty="0" smtClean="0"/>
              <a:t>, </a:t>
            </a:r>
            <a:r>
              <a:rPr lang="en" dirty="0"/>
              <a:t>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a 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Unformatted I/O: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Character-at-a-time I/O.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Line-at-a-time I/O: </a:t>
            </a:r>
            <a:r>
              <a:rPr lang="en-US" dirty="0" err="1"/>
              <a:t>fgets</a:t>
            </a:r>
            <a:r>
              <a:rPr lang="en-US" dirty="0"/>
              <a:t> and </a:t>
            </a:r>
            <a:r>
              <a:rPr lang="en-US" dirty="0" err="1"/>
              <a:t>fputs</a:t>
            </a:r>
            <a:r>
              <a:rPr lang="en-US" dirty="0"/>
              <a:t>. Each line is terminated with a newline character.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Direct I/O (binary I/O, object-at-a-time I/O, record-oriented I/O, or structure-oriented I/O): </a:t>
            </a:r>
            <a:r>
              <a:rPr lang="en-US" dirty="0" err="1"/>
              <a:t>fread</a:t>
            </a:r>
            <a:r>
              <a:rPr lang="en-US" dirty="0"/>
              <a:t> and </a:t>
            </a:r>
            <a:r>
              <a:rPr lang="en-US" dirty="0" err="1"/>
              <a:t>fwrite</a:t>
            </a:r>
            <a:r>
              <a:rPr lang="en-US" dirty="0"/>
              <a:t>. For each I/O operation, we read or write some number of objects, where each object is of a specified </a:t>
            </a:r>
            <a:r>
              <a:rPr lang="en-US" dirty="0" smtClean="0"/>
              <a:t>size.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Input functions: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28600" indent="0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1400" dirty="0">
                <a:sym typeface="Wingdings" panose="05000000000000000000" pitchFamily="2" charset="2"/>
              </a:rPr>
              <a:t>These functions return the same value whether an error occurs or the end of file is reached. To distinguish between the two, we must call either </a:t>
            </a:r>
            <a:r>
              <a:rPr lang="en-US" sz="1400" b="1" dirty="0" err="1">
                <a:sym typeface="Wingdings" panose="05000000000000000000" pitchFamily="2" charset="2"/>
              </a:rPr>
              <a:t>ferror</a:t>
            </a:r>
            <a:r>
              <a:rPr lang="en-US" sz="1400" dirty="0">
                <a:sym typeface="Wingdings" panose="05000000000000000000" pitchFamily="2" charset="2"/>
              </a:rPr>
              <a:t> or </a:t>
            </a:r>
            <a:r>
              <a:rPr lang="en-US" sz="1400" b="1" dirty="0" err="1" smtClean="0">
                <a:sym typeface="Wingdings" panose="05000000000000000000" pitchFamily="2" charset="2"/>
              </a:rPr>
              <a:t>feof</a:t>
            </a:r>
            <a:r>
              <a:rPr lang="en-US" sz="1400" b="1" dirty="0" smtClean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function.</a:t>
            </a:r>
            <a:endParaRPr lang="en-US" sz="1400" b="1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5293" y="2935383"/>
            <a:ext cx="6880089" cy="13176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three return: next character if OK, EOF on end of file or error */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9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a Stream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After reading from a stream, we can push back characters by calling </a:t>
            </a:r>
            <a:r>
              <a:rPr lang="en-US" b="1" dirty="0" err="1" smtClean="0"/>
              <a:t>ungetc</a:t>
            </a:r>
            <a:r>
              <a:rPr lang="en-US" dirty="0" smtClean="0"/>
              <a:t> function.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Output functions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911250" y="1777244"/>
            <a:ext cx="7315200" cy="13176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fputc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three return: c if OK, EOF on error */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2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Line-at-a-Time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functions support line of line process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911250" y="1538691"/>
            <a:ext cx="7315200" cy="191050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return: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OK, NULL on end of file or error */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return: non-negative value if OK, EOF on error */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4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If doing binary I/O, we often want to read or write an entire structure at a time. There are problems with the previous functions</a:t>
            </a:r>
            <a:r>
              <a:rPr lang="en-US" dirty="0" smtClean="0"/>
              <a:t>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These functions have two common </a:t>
            </a:r>
            <a:r>
              <a:rPr lang="en-US" dirty="0" smtClean="0"/>
              <a:t>uses: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Read </a:t>
            </a:r>
            <a:r>
              <a:rPr lang="en-US" dirty="0"/>
              <a:t>or write a binary </a:t>
            </a:r>
            <a:r>
              <a:rPr lang="en-US" dirty="0" smtClean="0"/>
              <a:t>array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Read or write a </a:t>
            </a:r>
            <a:r>
              <a:rPr lang="en-US" dirty="0" smtClean="0"/>
              <a:t>structure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714480" y="1622167"/>
            <a:ext cx="7315200" cy="151205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nobj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nobj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Both return: number of objects read or written */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3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a </a:t>
            </a:r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727390"/>
            <a:ext cx="8482800" cy="3893100"/>
          </a:xfrm>
        </p:spPr>
        <p:txBody>
          <a:bodyPr/>
          <a:lstStyle/>
          <a:p>
            <a:r>
              <a:rPr lang="en-US" dirty="0" smtClean="0"/>
              <a:t>The functions help positon stream.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911254" y="1054367"/>
            <a:ext cx="7315200" cy="39524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ftell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Returns: current file position indicator if OK, −1L on error */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Returns: 0 if OK, −1 on error */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rewind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ftello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Returns: current file position indicator if OK, (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off_t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)−1 on error */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fseeko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Returns: 0 if OK, −1 on error */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fgetpos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fpos_t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fsetpos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fpos_t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Both return: 0 if OK, nonzero on error */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Formatted Output.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1177467" y="1476379"/>
            <a:ext cx="7315200" cy="28856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All three return: number of characters output if OK, negative value if output error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Returns: number of characters stored in array if OK, negative value if encoding error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/* Returns: number of characters that would have been stored in array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2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Formatted Output.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911250" y="1475591"/>
            <a:ext cx="7315200" cy="32113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stdarg.h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vprintf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va_list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vfprintf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va_list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vdprintf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va_list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All three return: number of characters output if OK, negative value if output error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vsprintf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va_list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Returns: number of characters stored in array if OK, negative value if encoding error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vsnprintf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va_list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Returns: number of characters that would have been stored in array if buffer was large enough, negative value if encoding error */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3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Formatted Input.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911250" y="1517502"/>
            <a:ext cx="7315200" cy="13046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scanf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fscanf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fp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sscanf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buf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format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All three return: number of input items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1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Sometimes, you want to read a chunk of characters, without treating it as a </a:t>
            </a:r>
            <a:r>
              <a:rPr lang="en-US" dirty="0" smtClean="0"/>
              <a:t>end line</a:t>
            </a:r>
            <a:r>
              <a:rPr lang="en-US" dirty="0"/>
              <a:t>'' (as </a:t>
            </a:r>
            <a:r>
              <a:rPr lang="en-US" b="1" dirty="0"/>
              <a:t>gets</a:t>
            </a:r>
            <a:r>
              <a:rPr lang="en-US" dirty="0"/>
              <a:t> and </a:t>
            </a:r>
            <a:r>
              <a:rPr lang="en-US" b="1" dirty="0" err="1"/>
              <a:t>fgets</a:t>
            </a:r>
            <a:r>
              <a:rPr lang="en-US" dirty="0"/>
              <a:t> do) and certainly without doing any </a:t>
            </a:r>
            <a:r>
              <a:rPr lang="en-US" dirty="0" err="1"/>
              <a:t>scanf</a:t>
            </a:r>
            <a:r>
              <a:rPr lang="en-US" dirty="0"/>
              <a:t>-like </a:t>
            </a:r>
            <a:r>
              <a:rPr lang="en-US" dirty="0" smtClean="0"/>
              <a:t>parsing.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/>
              <a:t>fread</a:t>
            </a:r>
            <a:r>
              <a:rPr lang="en-US" dirty="0"/>
              <a:t> reads up to </a:t>
            </a:r>
            <a:r>
              <a:rPr lang="en-US" b="1" dirty="0"/>
              <a:t>n</a:t>
            </a:r>
            <a:r>
              <a:rPr lang="en-US" dirty="0"/>
              <a:t> objects, each of size </a:t>
            </a:r>
            <a:r>
              <a:rPr lang="en-US" b="1" dirty="0" err="1"/>
              <a:t>sz</a:t>
            </a:r>
            <a:r>
              <a:rPr lang="en-US" dirty="0"/>
              <a:t>, from the stream </a:t>
            </a:r>
            <a:r>
              <a:rPr lang="en-US" b="1" dirty="0" err="1"/>
              <a:t>fp</a:t>
            </a:r>
            <a:r>
              <a:rPr lang="en-US" dirty="0"/>
              <a:t>, and copies them to the buffer pointed to by </a:t>
            </a:r>
            <a:r>
              <a:rPr lang="en-US" b="1" dirty="0" err="1"/>
              <a:t>buf</a:t>
            </a:r>
            <a:r>
              <a:rPr lang="en-US" dirty="0"/>
              <a:t>. It reads them as a stream of bytes, without doing any particular formatting or other interpretation. (However, the default underlying </a:t>
            </a:r>
            <a:r>
              <a:rPr lang="en-US" dirty="0" err="1"/>
              <a:t>stdio</a:t>
            </a:r>
            <a:r>
              <a:rPr lang="en-US" dirty="0"/>
              <a:t> machinery may still translate newline characters unless the stream is open in binary or "b" mode</a:t>
            </a:r>
            <a:r>
              <a:rPr lang="en-US" dirty="0" smtClean="0"/>
              <a:t>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 smtClean="0"/>
              <a:t>fread</a:t>
            </a:r>
            <a:r>
              <a:rPr lang="en-US" dirty="0" smtClean="0"/>
              <a:t> </a:t>
            </a:r>
            <a:r>
              <a:rPr lang="en-US" dirty="0"/>
              <a:t>returns the number of items read. It returns 0 (not EOF) at end-of-file.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1049147" y="3124152"/>
            <a:ext cx="7315200" cy="91920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8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EOF and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7805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When a function returns EOF (or, occasionally, 0 or NULL, as in the case of </a:t>
            </a:r>
            <a:r>
              <a:rPr lang="en-US" dirty="0" err="1"/>
              <a:t>fread</a:t>
            </a:r>
            <a:r>
              <a:rPr lang="en-US" dirty="0"/>
              <a:t> and </a:t>
            </a:r>
            <a:r>
              <a:rPr lang="en-US" dirty="0" err="1"/>
              <a:t>fgets</a:t>
            </a:r>
            <a:r>
              <a:rPr lang="en-US" dirty="0"/>
              <a:t> respectively), we commonly say that we have reached </a:t>
            </a:r>
            <a:r>
              <a:rPr lang="en-US" dirty="0" smtClean="0"/>
              <a:t>end </a:t>
            </a:r>
            <a:r>
              <a:rPr lang="en-US" dirty="0"/>
              <a:t>of file</a:t>
            </a:r>
            <a:r>
              <a:rPr lang="en-US" dirty="0" smtClean="0"/>
              <a:t>, </a:t>
            </a:r>
            <a:r>
              <a:rPr lang="en-US" dirty="0"/>
              <a:t>but it turns out that it's also possible that there's been some kind of I/O error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When you want to distinguish between end-of-file and error, you can do so with the </a:t>
            </a:r>
            <a:r>
              <a:rPr lang="en-US" dirty="0" err="1"/>
              <a:t>feof</a:t>
            </a:r>
            <a:r>
              <a:rPr lang="en-US" dirty="0"/>
              <a:t> and </a:t>
            </a:r>
            <a:r>
              <a:rPr lang="en-US" dirty="0" err="1"/>
              <a:t>ferror</a:t>
            </a:r>
            <a:r>
              <a:rPr lang="en-US" dirty="0"/>
              <a:t> </a:t>
            </a:r>
            <a:r>
              <a:rPr lang="en-US" dirty="0" smtClean="0"/>
              <a:t>functions.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 smtClean="0"/>
              <a:t>feof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/>
              <a:t>) returns nonzero </a:t>
            </a:r>
            <a:r>
              <a:rPr lang="en-US" dirty="0" smtClean="0"/>
              <a:t>if </a:t>
            </a:r>
            <a:r>
              <a:rPr lang="en-US" dirty="0"/>
              <a:t>end-of-file has been reached on the stream </a:t>
            </a:r>
            <a:r>
              <a:rPr lang="en-US" dirty="0" smtClean="0"/>
              <a:t>fp.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 smtClean="0"/>
              <a:t>ferror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/>
              <a:t>) returns nonzero if there has been an error.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flipH="1">
            <a:off x="1029491" y="2994827"/>
            <a:ext cx="7315200" cy="19762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for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errno.h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for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11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for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strerror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"can't open %s for reading: %s\n</a:t>
            </a:r>
            <a:r>
              <a:rPr lang="en-US" sz="11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filename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strerror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Introduction.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Streams and FILE </a:t>
            </a:r>
            <a:r>
              <a:rPr lang="en-US" dirty="0" smtClean="0"/>
              <a:t>Objects.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Standard Input, Output, and </a:t>
            </a:r>
            <a:r>
              <a:rPr lang="en-US" dirty="0" smtClean="0"/>
              <a:t>Error.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Buffering.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Reading and Writing a </a:t>
            </a:r>
            <a:r>
              <a:rPr lang="en-US" dirty="0" smtClean="0"/>
              <a:t>Stream.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Binary </a:t>
            </a:r>
            <a:r>
              <a:rPr lang="en-US" dirty="0" smtClean="0"/>
              <a:t>I/O.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Positioning a </a:t>
            </a:r>
            <a:r>
              <a:rPr lang="en-US" dirty="0" smtClean="0"/>
              <a:t>Stream.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Formatted </a:t>
            </a:r>
            <a:r>
              <a:rPr lang="en-US" dirty="0" smtClean="0"/>
              <a:t>I/O.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Arbitrary Input and </a:t>
            </a:r>
            <a:r>
              <a:rPr lang="en-US" dirty="0" smtClean="0"/>
              <a:t>Output.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File Operations (remove, rename, etc</a:t>
            </a:r>
            <a:r>
              <a:rPr lang="en-US" dirty="0" smtClean="0"/>
              <a:t>.).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Exercise Standard IO </a:t>
            </a:r>
            <a:r>
              <a:rPr lang="en-US" dirty="0" smtClean="0"/>
              <a:t>Library.</a:t>
            </a:r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jump to a certain position a file.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To jump to a position, it's generally necessary to have </a:t>
            </a:r>
            <a:r>
              <a:rPr lang="en-US" dirty="0" smtClean="0"/>
              <a:t>“been </a:t>
            </a:r>
            <a:r>
              <a:rPr lang="en-US" dirty="0"/>
              <a:t>there'' once </a:t>
            </a:r>
            <a:r>
              <a:rPr lang="en-US" dirty="0" smtClean="0"/>
              <a:t>already.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First, you use the function </a:t>
            </a:r>
            <a:r>
              <a:rPr lang="en-US" b="1" dirty="0" err="1"/>
              <a:t>ftell</a:t>
            </a:r>
            <a:r>
              <a:rPr lang="en-US" dirty="0"/>
              <a:t> to find out what your position in the file </a:t>
            </a:r>
            <a:r>
              <a:rPr lang="en-US" dirty="0" smtClean="0"/>
              <a:t>is, then</a:t>
            </a:r>
            <a:r>
              <a:rPr lang="en-US" dirty="0"/>
              <a:t>, later, you can use the function </a:t>
            </a:r>
            <a:r>
              <a:rPr lang="en-US" b="1" dirty="0" err="1"/>
              <a:t>fseek</a:t>
            </a:r>
            <a:r>
              <a:rPr lang="en-US" dirty="0"/>
              <a:t> to get back to a saved position.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783928" y="2542774"/>
            <a:ext cx="7315200" cy="13144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6654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File positions are stored as long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To record a position, you would use code like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ftell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//Later, you could seek back to that position with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SEEK_SET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4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You can delete a file by </a:t>
            </a:r>
            <a:r>
              <a:rPr lang="en-US" dirty="0" smtClean="0"/>
              <a:t>calling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/>
              <a:t>remove</a:t>
            </a:r>
            <a:r>
              <a:rPr lang="en-US" dirty="0"/>
              <a:t>(char *filename</a:t>
            </a:r>
            <a:r>
              <a:rPr lang="en-US" dirty="0" smtClean="0"/>
              <a:t>).</a:t>
            </a: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You can rename a file by </a:t>
            </a:r>
            <a:r>
              <a:rPr lang="en-US" dirty="0" smtClean="0"/>
              <a:t>calling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/>
              <a:t>rename</a:t>
            </a:r>
            <a:r>
              <a:rPr lang="en-US" dirty="0"/>
              <a:t>(char *</a:t>
            </a:r>
            <a:r>
              <a:rPr lang="en-US" dirty="0" err="1"/>
              <a:t>oldname</a:t>
            </a:r>
            <a:r>
              <a:rPr lang="en-US" dirty="0"/>
              <a:t>, char *</a:t>
            </a:r>
            <a:r>
              <a:rPr lang="en-US" dirty="0" err="1"/>
              <a:t>newname</a:t>
            </a:r>
            <a:r>
              <a:rPr lang="en-US" dirty="0" smtClean="0"/>
              <a:t>).</a:t>
            </a:r>
            <a:endParaRPr lang="en-US" dirty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Both of these functions return zero if they succeed and a nonzero value if they fail.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are no standard C functions for dealing with directories (e.g. listing or creating </a:t>
            </a:r>
            <a:r>
              <a:rPr lang="en-US" dirty="0" smtClean="0"/>
              <a:t>them).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On </a:t>
            </a:r>
            <a:r>
              <a:rPr lang="en-US" dirty="0"/>
              <a:t>many systems, you will find functions </a:t>
            </a:r>
            <a:r>
              <a:rPr lang="en-US" b="1" dirty="0" err="1"/>
              <a:t>mkdir</a:t>
            </a:r>
            <a:r>
              <a:rPr lang="en-US" dirty="0"/>
              <a:t> for making directories and </a:t>
            </a:r>
            <a:r>
              <a:rPr lang="en-US" b="1" dirty="0" err="1"/>
              <a:t>rmdir</a:t>
            </a:r>
            <a:r>
              <a:rPr lang="en-US" dirty="0"/>
              <a:t> for removing them, and a suite of functions </a:t>
            </a:r>
            <a:r>
              <a:rPr lang="en-US" b="1" dirty="0" err="1"/>
              <a:t>opendir</a:t>
            </a:r>
            <a:r>
              <a:rPr lang="en-US" dirty="0"/>
              <a:t>, </a:t>
            </a:r>
            <a:r>
              <a:rPr lang="en-US" b="1" dirty="0" err="1" smtClean="0"/>
              <a:t>readdir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 err="1"/>
              <a:t>closedir</a:t>
            </a:r>
            <a:r>
              <a:rPr lang="en-US" dirty="0"/>
              <a:t> for listing </a:t>
            </a:r>
            <a:r>
              <a:rPr lang="en-US" dirty="0" smtClean="0"/>
              <a:t>them.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Since </a:t>
            </a:r>
            <a:r>
              <a:rPr lang="en-US" dirty="0"/>
              <a:t>these functions aren't standard, however, we won't talk about them here. (They exist on most Unix systems, but they're not standard under MS-DOS or Macintosh compilers, although you can find implementations on the net.)</a:t>
            </a:r>
          </a:p>
        </p:txBody>
      </p:sp>
    </p:spTree>
    <p:extLst>
      <p:ext uri="{BB962C8B-B14F-4D97-AF65-F5344CB8AC3E}">
        <p14:creationId xmlns:p14="http://schemas.microsoft.com/office/powerpoint/2010/main" val="112424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Standard IO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Base on </a:t>
            </a:r>
            <a:r>
              <a:rPr lang="en-US" dirty="0" err="1" smtClean="0"/>
              <a:t>c_cpp</a:t>
            </a:r>
            <a:r>
              <a:rPr lang="en-US" dirty="0" smtClean="0"/>
              <a:t>/04_input_output implement a program: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1. Get input from user through console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Encoding user input data to base64,  then saving it to file.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2. Reading base64 encoded from a file, then decoding and print out console.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Let </a:t>
            </a:r>
            <a:r>
              <a:rPr lang="en-US" dirty="0" smtClean="0"/>
              <a:t>push your work to your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 standard I/O library.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Is a library of user-level functions.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Run as part of application programs.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Serves as a layer between apps and the OD system calls.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Implements read and write buffering.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Deals with details like block sizes.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Standard I/O library handling: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Buffer allocations, optimal-size I/O chunks, better interface, etc.</a:t>
            </a:r>
          </a:p>
        </p:txBody>
      </p:sp>
    </p:spTree>
    <p:extLst>
      <p:ext uri="{BB962C8B-B14F-4D97-AF65-F5344CB8AC3E}">
        <p14:creationId xmlns:p14="http://schemas.microsoft.com/office/powerpoint/2010/main" val="275450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FILE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File IO.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System calls.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Use file descriptors to identify which file.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No buffering – direct file access.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Standard I/O.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User-level library.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Uses streams.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Uses FILE pointers to identify files.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Buffered.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Input, Output, </a:t>
            </a:r>
            <a:r>
              <a:rPr lang="en-US" dirty="0" smtClean="0"/>
              <a:t>and 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 Three predefined </a:t>
            </a:r>
            <a:r>
              <a:rPr lang="en-US" dirty="0" smtClean="0"/>
              <a:t>streams.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Standard </a:t>
            </a:r>
            <a:r>
              <a:rPr lang="en-US" dirty="0"/>
              <a:t>Input: </a:t>
            </a:r>
            <a:r>
              <a:rPr lang="en-US" dirty="0" err="1" smtClean="0"/>
              <a:t>stdin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Standard </a:t>
            </a:r>
            <a:r>
              <a:rPr lang="en-US" dirty="0"/>
              <a:t>Output: </a:t>
            </a:r>
            <a:r>
              <a:rPr lang="en-US" dirty="0" err="1" smtClean="0"/>
              <a:t>stdout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Standard </a:t>
            </a:r>
            <a:r>
              <a:rPr lang="en-US" dirty="0"/>
              <a:t>Error: </a:t>
            </a:r>
            <a:r>
              <a:rPr lang="en-US" dirty="0" err="1" smtClean="0"/>
              <a:t>stderr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Defined </a:t>
            </a:r>
            <a:r>
              <a:rPr lang="en-US" dirty="0"/>
              <a:t>in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These </a:t>
            </a:r>
            <a:r>
              <a:rPr lang="en-US" dirty="0"/>
              <a:t>refer to the same “files” as the </a:t>
            </a:r>
            <a:r>
              <a:rPr lang="en-US" dirty="0" smtClean="0"/>
              <a:t>three file descriptors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STDIN_FILENO</a:t>
            </a:r>
            <a:r>
              <a:rPr lang="en-US" dirty="0"/>
              <a:t>, </a:t>
            </a:r>
            <a:r>
              <a:rPr lang="en-US" dirty="0" smtClean="0"/>
              <a:t>STDOUT_FILENO, STDERR_FILENO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5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goal of the buffering provided by the standard I/O library is to use the minimum number of read and write </a:t>
            </a:r>
            <a:r>
              <a:rPr lang="en-US" dirty="0" smtClean="0"/>
              <a:t>calls.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Three types of buffering are provided</a:t>
            </a:r>
            <a:r>
              <a:rPr lang="en-US" dirty="0" smtClean="0"/>
              <a:t>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Fully buffered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 I/O takes place when the standard I/O buffer is </a:t>
            </a:r>
            <a:r>
              <a:rPr lang="en-US" dirty="0" smtClean="0"/>
              <a:t>filled.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Line buffered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I/O library performs I/O when a newline character is encountered on input or output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Un-buffered</a:t>
            </a:r>
            <a:endParaRPr lang="en-US" dirty="0" smtClean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I/O library does not buffer the </a:t>
            </a:r>
            <a:r>
              <a:rPr lang="en-US" dirty="0" smtClean="0"/>
              <a:t>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9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Characteristics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ISO C requires: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Standard </a:t>
            </a:r>
            <a:r>
              <a:rPr lang="en-US" dirty="0"/>
              <a:t>input and standard output are fully buffered, if and only if they do not refer to an interactive device.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Standard error is never fully buffered.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However, this doesn't tell us either of the </a:t>
            </a:r>
            <a:r>
              <a:rPr lang="en-US" dirty="0" smtClean="0"/>
              <a:t>following.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Whether standard input and standard output are </a:t>
            </a:r>
            <a:r>
              <a:rPr lang="en-US" dirty="0" smtClean="0"/>
              <a:t>un-buffered </a:t>
            </a:r>
            <a:r>
              <a:rPr lang="en-US" dirty="0"/>
              <a:t>or line buffered if they refer to an interactive </a:t>
            </a:r>
            <a:r>
              <a:rPr lang="en-US" dirty="0" smtClean="0"/>
              <a:t>device.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Whether standard error should be </a:t>
            </a:r>
            <a:r>
              <a:rPr lang="en-US" dirty="0" smtClean="0"/>
              <a:t>un-buffered </a:t>
            </a:r>
            <a:r>
              <a:rPr lang="en-US" dirty="0"/>
              <a:t>or line </a:t>
            </a:r>
            <a:r>
              <a:rPr lang="en-US" dirty="0" smtClean="0"/>
              <a:t>buffered.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Most implementations default to the following types of buffering: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Standard error is always </a:t>
            </a:r>
            <a:r>
              <a:rPr lang="en-US" dirty="0" smtClean="0"/>
              <a:t>un-buffered</a:t>
            </a:r>
            <a:r>
              <a:rPr lang="en-US" dirty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All other streams are line buffered if they refer to a terminal device; otherwise, they are fully </a:t>
            </a:r>
            <a:r>
              <a:rPr lang="en-US" dirty="0" smtClean="0"/>
              <a:t>buffered.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2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 a 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Header file: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5715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Open functions:</a:t>
            </a:r>
          </a:p>
          <a:p>
            <a:pPr marL="5715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5715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715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fdopen</a:t>
            </a:r>
            <a:r>
              <a:rPr lang="en-US" dirty="0" smtClean="0">
                <a:sym typeface="Wingdings" panose="05000000000000000000" pitchFamily="2" charset="2"/>
              </a:rPr>
              <a:t>() function is often used with descriptors returned by the functions that create pipes and network communication channels, because these special types of files cannot be opened with the </a:t>
            </a:r>
            <a:r>
              <a:rPr lang="en-US" dirty="0" err="1" smtClean="0">
                <a:sym typeface="Wingdings" panose="05000000000000000000" pitchFamily="2" charset="2"/>
              </a:rPr>
              <a:t>fopen</a:t>
            </a:r>
            <a:r>
              <a:rPr lang="en-US" dirty="0" smtClean="0">
                <a:sym typeface="Wingdings" panose="05000000000000000000" pitchFamily="2" charset="2"/>
              </a:rPr>
              <a:t> function.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An open stream is closed by calling </a:t>
            </a:r>
            <a:r>
              <a:rPr lang="en-US" dirty="0" err="1" smtClean="0"/>
              <a:t>fclose</a:t>
            </a:r>
            <a:endParaRPr lang="en-US" dirty="0" smtClean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dirty="0" smtClean="0"/>
              <a:t>Any </a:t>
            </a:r>
            <a:r>
              <a:rPr lang="en-US" dirty="0"/>
              <a:t>buffered output data is flushed before the file is </a:t>
            </a:r>
            <a:r>
              <a:rPr lang="en-US" dirty="0" smtClean="0"/>
              <a:t>closed</a:t>
            </a:r>
          </a:p>
          <a:p>
            <a:pPr marL="971550" lvl="1" indent="-28575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dirty="0"/>
              <a:t>Any input data that may be buffered is discarded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846560"/>
            <a:ext cx="7315200" cy="91653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pathname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pathname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3911390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</a:rPr>
              <a:t>fclose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</a:rPr>
              <a:t>FILE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</a:rPr>
              <a:t>fp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943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Open’s restrict type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54140"/>
              </p:ext>
            </p:extLst>
          </p:nvPr>
        </p:nvGraphicFramePr>
        <p:xfrm>
          <a:off x="701567" y="1017245"/>
          <a:ext cx="7598979" cy="3697686"/>
        </p:xfrm>
        <a:graphic>
          <a:graphicData uri="http://schemas.openxmlformats.org/drawingml/2006/table">
            <a:tbl>
              <a:tblPr/>
              <a:tblGrid>
                <a:gridCol w="1130159">
                  <a:extLst>
                    <a:ext uri="{9D8B030D-6E8A-4147-A177-3AD203B41FA5}">
                      <a16:colId xmlns:a16="http://schemas.microsoft.com/office/drawing/2014/main" val="1583925216"/>
                    </a:ext>
                  </a:extLst>
                </a:gridCol>
                <a:gridCol w="3935827">
                  <a:extLst>
                    <a:ext uri="{9D8B030D-6E8A-4147-A177-3AD203B41FA5}">
                      <a16:colId xmlns:a16="http://schemas.microsoft.com/office/drawing/2014/main" val="699688266"/>
                    </a:ext>
                  </a:extLst>
                </a:gridCol>
                <a:gridCol w="2532993">
                  <a:extLst>
                    <a:ext uri="{9D8B030D-6E8A-4147-A177-3AD203B41FA5}">
                      <a16:colId xmlns:a16="http://schemas.microsoft.com/office/drawing/2014/main" val="1794184566"/>
                    </a:ext>
                  </a:extLst>
                </a:gridCol>
              </a:tblGrid>
              <a:tr h="330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dirty="0">
                          <a:effectLst/>
                        </a:rPr>
                        <a:t>T</a:t>
                      </a:r>
                      <a:r>
                        <a:rPr lang="en-US" sz="1300" b="1" dirty="0" smtClean="0">
                          <a:effectLst/>
                        </a:rPr>
                        <a:t>ype</a:t>
                      </a:r>
                      <a:endParaRPr lang="en-US" sz="1300" dirty="0">
                        <a:effectLst/>
                      </a:endParaRPr>
                    </a:p>
                  </a:txBody>
                  <a:tcPr marL="73168" marR="73168" marT="73168" marB="731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73168" marR="73168" marT="73168" marB="731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dirty="0">
                          <a:effectLst/>
                        </a:rPr>
                        <a:t>open(2) Flags</a:t>
                      </a:r>
                    </a:p>
                  </a:txBody>
                  <a:tcPr marL="73168" marR="73168" marT="73168" marB="731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97738"/>
                  </a:ext>
                </a:extLst>
              </a:tr>
              <a:tr h="330753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r, rb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open for reading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O_RDONLY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77556"/>
                  </a:ext>
                </a:extLst>
              </a:tr>
              <a:tr h="52099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w, </a:t>
                      </a:r>
                      <a:r>
                        <a:rPr lang="en-US" sz="1300" dirty="0" err="1">
                          <a:effectLst/>
                        </a:rPr>
                        <a:t>wb</a:t>
                      </a:r>
                      <a:endParaRPr lang="en-US" sz="1300" dirty="0">
                        <a:effectLst/>
                      </a:endParaRP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truncate to 0 length or create for writing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O_WRONLY|O_CREAT|O_TRUNC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50001"/>
                  </a:ext>
                </a:extLst>
              </a:tr>
              <a:tr h="70442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a, ab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append; open for writing at end of file, or create for writing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O_WRONLY|O_CREAT|O_APPEND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63175"/>
                  </a:ext>
                </a:extLst>
              </a:tr>
              <a:tr h="51477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r+, r+b, rb+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open for reading and writing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O_RDWR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12950"/>
                  </a:ext>
                </a:extLst>
              </a:tr>
              <a:tr h="70442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w+, w+b, wb+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truncate to 0 length or create for reading and writing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O_RDWR|O_CREAT|O_TRUNC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46863"/>
                  </a:ext>
                </a:extLst>
              </a:tr>
              <a:tr h="52099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a+, a+b, ab+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open or create for reading and writing at end of file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O_RDWR|O_CREAT|O_APPEND</a:t>
                      </a:r>
                    </a:p>
                  </a:txBody>
                  <a:tcPr marL="73168" marR="73168" marT="73168" marB="7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1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7274</TotalTime>
  <Words>1424</Words>
  <Application>Microsoft Office PowerPoint</Application>
  <PresentationFormat>On-screen Show (16:9)</PresentationFormat>
  <Paragraphs>260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Roboto Condensed</vt:lpstr>
      <vt:lpstr>Calibri</vt:lpstr>
      <vt:lpstr>Wingdings</vt:lpstr>
      <vt:lpstr>Courier New</vt:lpstr>
      <vt:lpstr>Arial</vt:lpstr>
      <vt:lpstr>Times New Roman</vt:lpstr>
      <vt:lpstr>Office Theme</vt:lpstr>
      <vt:lpstr>C Programing Language</vt:lpstr>
      <vt:lpstr>Contents</vt:lpstr>
      <vt:lpstr>Introduction</vt:lpstr>
      <vt:lpstr>Streams and FILE Objects</vt:lpstr>
      <vt:lpstr>Standard Input, Output, and Error</vt:lpstr>
      <vt:lpstr>Buffering</vt:lpstr>
      <vt:lpstr>Buffering Characteristics</vt:lpstr>
      <vt:lpstr>Open/Close a Stream</vt:lpstr>
      <vt:lpstr>Open’s restrict type</vt:lpstr>
      <vt:lpstr>Reading and Writing a Stream</vt:lpstr>
      <vt:lpstr>Reading and Writing a Stream</vt:lpstr>
      <vt:lpstr>Line-at-a-Time I/O</vt:lpstr>
      <vt:lpstr>Binary I/O</vt:lpstr>
      <vt:lpstr>Positioning a Stream</vt:lpstr>
      <vt:lpstr>Formatted I/O</vt:lpstr>
      <vt:lpstr>Formatted I/O</vt:lpstr>
      <vt:lpstr>Formatted I/O</vt:lpstr>
      <vt:lpstr>Arbitrary Input and Output</vt:lpstr>
      <vt:lpstr>EOF and Errors</vt:lpstr>
      <vt:lpstr>Random Access</vt:lpstr>
      <vt:lpstr>File Operations</vt:lpstr>
      <vt:lpstr>Exercise Standard IO Library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Vo Huu Tai</cp:lastModifiedBy>
  <cp:revision>556</cp:revision>
  <dcterms:modified xsi:type="dcterms:W3CDTF">2019-12-25T09:44:53Z</dcterms:modified>
</cp:coreProperties>
</file>