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5" r:id="rId3"/>
    <p:sldId id="331" r:id="rId4"/>
    <p:sldId id="332" r:id="rId5"/>
    <p:sldId id="334" r:id="rId6"/>
    <p:sldId id="328" r:id="rId7"/>
    <p:sldId id="329" r:id="rId8"/>
    <p:sldId id="330" r:id="rId9"/>
    <p:sldId id="335" r:id="rId10"/>
    <p:sldId id="336" r:id="rId11"/>
    <p:sldId id="333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4" r:id="rId22"/>
    <p:sldId id="347" r:id="rId23"/>
    <p:sldId id="348" r:id="rId24"/>
    <p:sldId id="349" r:id="rId25"/>
    <p:sldId id="350" r:id="rId26"/>
    <p:sldId id="354" r:id="rId27"/>
    <p:sldId id="355" r:id="rId28"/>
    <p:sldId id="351" r:id="rId29"/>
    <p:sldId id="352" r:id="rId30"/>
    <p:sldId id="353" r:id="rId31"/>
    <p:sldId id="31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 autoAdjust="0"/>
    <p:restoredTop sz="81379" autoAdjust="0"/>
  </p:normalViewPr>
  <p:slideViewPr>
    <p:cSldViewPr snapToGrid="0">
      <p:cViewPr varScale="1">
        <p:scale>
          <a:sx n="121" d="100"/>
          <a:sy n="121" d="100"/>
        </p:scale>
        <p:origin x="1614" y="9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0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8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5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9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C Programming Language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Pointer 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</a:t>
            </a:r>
            <a:r>
              <a:rPr lang="en-US" dirty="0" smtClean="0"/>
              <a:t>Pointer (Double </a:t>
            </a:r>
            <a:r>
              <a:rPr lang="en-US" dirty="0"/>
              <a:t>Pointer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</a:t>
            </a:r>
            <a:r>
              <a:rPr lang="en-US" dirty="0"/>
              <a:t>one pointer variable stores the address of another pointer variable, it is known as Pointer to Pointer variable or Double </a:t>
            </a:r>
            <a:r>
              <a:rPr lang="en-US" dirty="0" smtClean="0"/>
              <a:t>Pointer.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894826"/>
            <a:ext cx="7315200" cy="26950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Store the address of variable 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Store the address of pointer variable p1 only. But cannot store the address of variable 'a'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 of a = %u\n"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 of p1 = %u\n"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 of p2 = %u\n\n"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below print statement will give the address of 'a'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 at the address stored by p2 = %u\n"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 at the address stored by p1 = %d\n\n"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 of **p2 = %d\n"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//read this *(*p2)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8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&amp; Array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fact, you can make a pointer that refers to the first element of an array by simply assigning the array name to the pointer variable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an array is referenced by a pointer, the elements in the array can be accessed with the help of the pointer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Because </a:t>
            </a:r>
            <a:r>
              <a:rPr lang="en-US" dirty="0"/>
              <a:t>the address of the first element in the array </a:t>
            </a:r>
            <a:r>
              <a:rPr lang="en-US" b="1" dirty="0" err="1"/>
              <a:t>list_c</a:t>
            </a:r>
            <a:r>
              <a:rPr lang="en-US" dirty="0"/>
              <a:t> is the beginning address of the array, the pointer variable </a:t>
            </a:r>
            <a:r>
              <a:rPr lang="en-US" b="1" dirty="0" err="1"/>
              <a:t>ptr_c</a:t>
            </a:r>
            <a:r>
              <a:rPr lang="en-US" dirty="0"/>
              <a:t> is actually now referencing the array via the beginning address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à"/>
            </a:pPr>
            <a:r>
              <a:rPr lang="en-US" dirty="0"/>
              <a:t>and then we can use that pointer to access the array </a:t>
            </a:r>
            <a:r>
              <a:rPr lang="en-US" dirty="0" smtClean="0"/>
              <a:t>elements.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932190"/>
            <a:ext cx="7315200" cy="7221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ptr_c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3613851"/>
            <a:ext cx="7315200" cy="919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7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&amp; Array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Pointer To Multidimensional Array.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][</a:t>
            </a:r>
            <a:r>
              <a:rPr lang="en-US" b="1" dirty="0"/>
              <a:t>j]</a:t>
            </a:r>
            <a:r>
              <a:rPr lang="en-US" dirty="0"/>
              <a:t>, a will give the base address of this array, even </a:t>
            </a:r>
            <a:r>
              <a:rPr lang="en-US" b="1" dirty="0"/>
              <a:t>a + 0 + 0 </a:t>
            </a:r>
            <a:r>
              <a:rPr lang="en-US" dirty="0"/>
              <a:t>will also give the base address, that is the address of </a:t>
            </a:r>
            <a:r>
              <a:rPr lang="en-US" b="1" dirty="0"/>
              <a:t>a[0][0] </a:t>
            </a:r>
            <a:r>
              <a:rPr lang="en-US" dirty="0" smtClean="0"/>
              <a:t>element.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Here is the generalized form </a:t>
            </a:r>
            <a:r>
              <a:rPr lang="en-US" dirty="0" smtClean="0"/>
              <a:t>for </a:t>
            </a:r>
            <a:r>
              <a:rPr lang="en-US" dirty="0"/>
              <a:t>using pointer with multidimensional </a:t>
            </a:r>
            <a:r>
              <a:rPr lang="en-US" dirty="0" smtClean="0"/>
              <a:t>arrays.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Which is same as.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Array of pointer.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Q1</a:t>
            </a:r>
            <a:r>
              <a:rPr lang="en-US" dirty="0" smtClean="0"/>
              <a:t>. Calculate number of bytes in used of </a:t>
            </a:r>
            <a:r>
              <a:rPr lang="en-US" b="1" dirty="0" smtClean="0"/>
              <a:t>name_1</a:t>
            </a:r>
            <a:r>
              <a:rPr lang="en-US" dirty="0" smtClean="0"/>
              <a:t> and </a:t>
            </a:r>
            <a:r>
              <a:rPr lang="en-US" b="1" dirty="0" smtClean="0"/>
              <a:t>name_2.</a:t>
            </a:r>
            <a:endParaRPr lang="en-US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450" y="2211728"/>
            <a:ext cx="64008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*(*(</a:t>
            </a:r>
            <a:r>
              <a:rPr lang="en-US" sz="1200">
                <a:latin typeface="Courier New" panose="02070309020205020404" pitchFamily="49" charset="0"/>
              </a:rPr>
              <a:t>a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200">
                <a:latin typeface="Courier New" panose="02070309020205020404" pitchFamily="49" charset="0"/>
              </a:rPr>
              <a:t> i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>
                <a:latin typeface="Courier New" panose="02070309020205020404" pitchFamily="49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200">
                <a:latin typeface="Courier New" panose="02070309020205020404" pitchFamily="49" charset="0"/>
              </a:rPr>
              <a:t> j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8450" y="2803038"/>
            <a:ext cx="64008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</a:rPr>
              <a:t>a[</a:t>
            </a:r>
            <a:r>
              <a:rPr lang="en-US" sz="1200" dirty="0" err="1" smtClean="0"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</a:rPr>
              <a:t>][j]</a:t>
            </a:r>
            <a:endParaRPr lang="en-US" sz="1200" dirty="0"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41128" y="3432681"/>
            <a:ext cx="3200400" cy="111735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Using pointer</a:t>
            </a:r>
            <a:endParaRPr lang="en-US" sz="1200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"Adam"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25108" y="3432681"/>
            <a:ext cx="3200400" cy="111735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Without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pointer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"Adam"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1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To </a:t>
            </a:r>
            <a:r>
              <a:rPr lang="en-US" dirty="0"/>
              <a:t>Array </a:t>
            </a:r>
            <a:r>
              <a:rPr lang="en-US" dirty="0" smtClean="0"/>
              <a:t>Of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Like we have array of integers, array of </a:t>
            </a:r>
            <a:r>
              <a:rPr lang="en-US" dirty="0" smtClean="0"/>
              <a:t>pointers,... </a:t>
            </a:r>
            <a:r>
              <a:rPr lang="en-US" dirty="0"/>
              <a:t>we can also have array of structure </a:t>
            </a:r>
            <a:r>
              <a:rPr lang="en-US" dirty="0" smtClean="0"/>
              <a:t>variables.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Suppose we have a </a:t>
            </a:r>
            <a:r>
              <a:rPr lang="en-US" dirty="0" err="1" smtClean="0"/>
              <a:t>struct</a:t>
            </a:r>
            <a:r>
              <a:rPr lang="en-US" dirty="0" smtClean="0"/>
              <a:t> Book.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use pointers of structures type likes: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8652" y="1535194"/>
            <a:ext cx="7315200" cy="8679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</a:rPr>
              <a:t> Book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  char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>price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8652" y="2879743"/>
            <a:ext cx="7315200" cy="1509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 a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//Single structure variable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ptr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//Pointer of Structure type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 b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//Array of structure variables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//Pointer of Structure type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7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Arithmetic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Difference machine type have difference datatypes size, Example: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we perform any arithmetic function like increment on a pointer, changes occur as per the size of their primitive data </a:t>
            </a:r>
            <a:r>
              <a:rPr lang="en-US" dirty="0" smtClean="0"/>
              <a:t>type.</a:t>
            </a:r>
          </a:p>
          <a:p>
            <a:pPr marL="228600" indent="0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Q2</a:t>
            </a:r>
            <a:r>
              <a:rPr lang="en-US" dirty="0" smtClean="0">
                <a:sym typeface="Wingdings" panose="05000000000000000000" pitchFamily="2" charset="2"/>
              </a:rPr>
              <a:t>. Please fills the size of datatype on 64-bit machine.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78820"/>
              </p:ext>
            </p:extLst>
          </p:nvPr>
        </p:nvGraphicFramePr>
        <p:xfrm>
          <a:off x="694481" y="1159795"/>
          <a:ext cx="7217985" cy="2660334"/>
        </p:xfrm>
        <a:graphic>
          <a:graphicData uri="http://schemas.openxmlformats.org/drawingml/2006/table">
            <a:tbl>
              <a:tblPr/>
              <a:tblGrid>
                <a:gridCol w="1655180">
                  <a:extLst>
                    <a:ext uri="{9D8B030D-6E8A-4147-A177-3AD203B41FA5}">
                      <a16:colId xmlns:a16="http://schemas.microsoft.com/office/drawing/2014/main" val="2211147581"/>
                    </a:ext>
                  </a:extLst>
                </a:gridCol>
                <a:gridCol w="1909822">
                  <a:extLst>
                    <a:ext uri="{9D8B030D-6E8A-4147-A177-3AD203B41FA5}">
                      <a16:colId xmlns:a16="http://schemas.microsoft.com/office/drawing/2014/main" val="84198827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1535911780"/>
                    </a:ext>
                  </a:extLst>
                </a:gridCol>
                <a:gridCol w="1777884">
                  <a:extLst>
                    <a:ext uri="{9D8B030D-6E8A-4147-A177-3AD203B41FA5}">
                      <a16:colId xmlns:a16="http://schemas.microsoft.com/office/drawing/2014/main" val="1429117240"/>
                    </a:ext>
                  </a:extLst>
                </a:gridCol>
              </a:tblGrid>
              <a:tr h="3575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Type</a:t>
                      </a: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>
                          <a:effectLst/>
                        </a:rPr>
                        <a:t>Size of datatypes on 16-bit Machine.</a:t>
                      </a:r>
                      <a:endParaRPr lang="en-US" sz="1200" b="1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>
                          <a:effectLst/>
                        </a:rPr>
                        <a:t>Size of datatypes on 32-bit Machine.</a:t>
                      </a:r>
                      <a:endParaRPr lang="en-US" sz="1200" b="1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>
                          <a:effectLst/>
                        </a:rPr>
                        <a:t>Size of datatypes on 64-bit Machine.</a:t>
                      </a:r>
                      <a:endParaRPr lang="en-US" sz="1200" b="1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67418"/>
                  </a:ext>
                </a:extLst>
              </a:tr>
              <a:tr h="35759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or signed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2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4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64871"/>
                  </a:ext>
                </a:extLst>
              </a:tr>
              <a:tr h="35759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char</a:t>
                      </a: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1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2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35651"/>
                  </a:ext>
                </a:extLst>
              </a:tr>
              <a:tr h="35759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4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8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949028"/>
                  </a:ext>
                </a:extLst>
              </a:tr>
              <a:tr h="35759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float</a:t>
                      </a: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4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8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482484"/>
                  </a:ext>
                </a:extLst>
              </a:tr>
              <a:tr h="35759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double</a:t>
                      </a: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8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16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094811"/>
                  </a:ext>
                </a:extLst>
              </a:tr>
              <a:tr h="35759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pointer</a:t>
                      </a:r>
                      <a:r>
                        <a:rPr lang="en-US" sz="1200" baseline="0" dirty="0" smtClean="0">
                          <a:effectLst/>
                        </a:rPr>
                        <a:t> variables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2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4 (bytes)</a:t>
                      </a:r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</a:txBody>
                  <a:tcPr marL="74499" marR="74499" marT="74499" marB="744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6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Arithmetic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Following arithmetic operations are possible on the pointer in C language</a:t>
            </a:r>
            <a:r>
              <a:rPr lang="en-US" dirty="0" smtClean="0"/>
              <a:t>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Increment.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Decrement.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Addition.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Subtraction.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4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Incrementing Pointer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we increment a pointer by 1, the pointer will start pointing to the immediate next location.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Rule to increment the pointer is given below: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 Traversing an array by using pointer.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586323"/>
            <a:ext cx="7315200" cy="3447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new_address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current_address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size_of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data type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9804" y="2431366"/>
            <a:ext cx="7315200" cy="24343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"printing array elements...\n"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 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,*(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0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Decrementing 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Like increment, we can decrement a pointer variable. If we decrement a pointer, it will start pointing to the previous </a:t>
            </a:r>
            <a:r>
              <a:rPr lang="en-US" dirty="0" smtClean="0"/>
              <a:t>location.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formula of decrementing the pointer is given below: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5397" y="1894491"/>
            <a:ext cx="7315200" cy="3754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new_address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current_address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 smtClean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size_of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</a:rPr>
              <a:t>data type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828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Pointer Addition/Subtraction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We can </a:t>
            </a:r>
            <a:r>
              <a:rPr lang="en-US" dirty="0" smtClean="0"/>
              <a:t>add/</a:t>
            </a:r>
            <a:r>
              <a:rPr lang="en-US" dirty="0"/>
              <a:t>subtract </a:t>
            </a:r>
            <a:r>
              <a:rPr lang="en-US" dirty="0" smtClean="0"/>
              <a:t> </a:t>
            </a:r>
            <a:r>
              <a:rPr lang="en-US" dirty="0"/>
              <a:t>a value to the pointer </a:t>
            </a:r>
            <a:r>
              <a:rPr lang="en-US" dirty="0" smtClean="0"/>
              <a:t>variable</a:t>
            </a:r>
            <a:r>
              <a:rPr lang="en-US" dirty="0"/>
              <a:t>. The formula of adding value to pointer is given </a:t>
            </a:r>
            <a:r>
              <a:rPr lang="en-US" dirty="0" smtClean="0"/>
              <a:t>below: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Illegal arithmetic with </a:t>
            </a:r>
            <a:r>
              <a:rPr lang="en-US" dirty="0" smtClean="0"/>
              <a:t>pointers.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There are various operations which can not be performed on pointers. Since, pointer stores address hence we must ignore the operations which may lead to an illegal </a:t>
            </a:r>
            <a:r>
              <a:rPr lang="en-US" dirty="0" smtClean="0"/>
              <a:t>address.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4207" y="1537274"/>
            <a:ext cx="7749286" cy="392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new_address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current_address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size_of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0152" y="3072330"/>
            <a:ext cx="3226864" cy="9910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illegal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illegal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illegal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illegal</a:t>
            </a:r>
            <a:endParaRPr lang="en-US" dirty="0"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32256" y="3072330"/>
            <a:ext cx="3226864" cy="9910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illegal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^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illegal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Address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</a:rPr>
              <a:t> 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illegal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US" dirty="0">
                <a:latin typeface="Courier New" panose="02070309020205020404" pitchFamily="49" charset="0"/>
              </a:rPr>
              <a:t>Address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illegal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7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dirty="0" smtClean="0"/>
              <a:t>As </a:t>
            </a:r>
            <a:r>
              <a:rPr lang="en-US" dirty="0"/>
              <a:t>Function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Pointer as a function parameter is used to hold addresses of arguments passed during function </a:t>
            </a:r>
            <a:r>
              <a:rPr lang="en-US" dirty="0" smtClean="0"/>
              <a:t>call.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is also known as call by </a:t>
            </a:r>
            <a:r>
              <a:rPr lang="en-US" dirty="0" smtClean="0"/>
              <a:t>reference.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</a:t>
            </a:r>
            <a:r>
              <a:rPr lang="en-US" dirty="0"/>
              <a:t>a function is called by reference any change made to the reference variable will effect the original variable.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function as a argument.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8263" y="2320110"/>
            <a:ext cx="7315200" cy="26983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swap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"m: %d, n: %d\n"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swap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passing address of m and n to the swap function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"m: %d, n: %d\n"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Array.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Multidimensional </a:t>
            </a:r>
            <a:r>
              <a:rPr lang="en-US" dirty="0" smtClean="0"/>
              <a:t>Arrays.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Pointer.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Void pointer.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Allocation.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Common Mistake.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Exercise Pointer.</a:t>
            </a:r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en-US" dirty="0" smtClean="0"/>
              <a:t>Returning </a:t>
            </a:r>
            <a:r>
              <a:rPr lang="en-US" dirty="0"/>
              <a:t>Pointer 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 function can also return a pointer to the calling </a:t>
            </a:r>
            <a:r>
              <a:rPr lang="en-US" dirty="0" smtClean="0"/>
              <a:t>function.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must be careful</a:t>
            </a:r>
            <a:r>
              <a:rPr lang="en-US" dirty="0"/>
              <a:t>, because local variables of function doesn't live </a:t>
            </a:r>
            <a:r>
              <a:rPr lang="en-US" dirty="0" smtClean="0"/>
              <a:t>outside </a:t>
            </a:r>
            <a:r>
              <a:rPr lang="en-US" dirty="0"/>
              <a:t>the </a:t>
            </a:r>
            <a:r>
              <a:rPr lang="en-US" dirty="0" smtClean="0"/>
              <a:t>function.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Hence if you return a pointer connected to a local variable, that pointer will be pointing to nothing when the function ends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Safe ways to return a valid Pointer.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Either use argument with functions. Because argument passed to the functions are declared inside the calling function, hence they will live outside the function as </a:t>
            </a:r>
            <a:r>
              <a:rPr lang="en-US" dirty="0" smtClean="0"/>
              <a:t>well.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Or, </a:t>
            </a:r>
            <a:r>
              <a:rPr lang="en-US" dirty="0"/>
              <a:t>use static local variables inside the function and return them. As static variables have a lifetime until the main() function exits, therefore they will be available </a:t>
            </a:r>
            <a:r>
              <a:rPr lang="en-US" dirty="0" smtClean="0"/>
              <a:t>throughout </a:t>
            </a:r>
            <a:r>
              <a:rPr lang="en-US" dirty="0"/>
              <a:t>the program.</a:t>
            </a:r>
          </a:p>
        </p:txBody>
      </p:sp>
    </p:spTree>
    <p:extLst>
      <p:ext uri="{BB962C8B-B14F-4D97-AF65-F5344CB8AC3E}">
        <p14:creationId xmlns:p14="http://schemas.microsoft.com/office/powerpoint/2010/main" val="196391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 example pointer pointing to the function.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398511"/>
            <a:ext cx="7315200" cy="361990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Delerate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pointer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addition function to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result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addition function via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sum is %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3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To Array Of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Array of functions: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Basically, an array of the function is an array which contains the addresses of </a:t>
            </a:r>
            <a:r>
              <a:rPr lang="en-US" dirty="0" smtClean="0"/>
              <a:t>functions.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And then create a pointer to point to this </a:t>
            </a:r>
            <a:r>
              <a:rPr lang="en-US" dirty="0"/>
              <a:t>array. Consider the following example.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2167447"/>
            <a:ext cx="7315200" cy="26983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"show\n"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showadd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])();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It is an array of function.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showadd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(*(*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])();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pointer that will point to arr.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show function.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(*(*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))(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showadd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5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Allow the C programmer to allocate memory at runtime.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memory was allocated would be in Heap area of the program.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use pointer to manage allocated memory.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Static memory allocation vs </a:t>
            </a:r>
            <a:r>
              <a:rPr lang="en-US" dirty="0"/>
              <a:t>d</a:t>
            </a:r>
            <a:r>
              <a:rPr lang="en-US" dirty="0" smtClean="0"/>
              <a:t>ynamic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51977"/>
              </p:ext>
            </p:extLst>
          </p:nvPr>
        </p:nvGraphicFramePr>
        <p:xfrm>
          <a:off x="1084715" y="2254129"/>
          <a:ext cx="6968270" cy="1752600"/>
        </p:xfrm>
        <a:graphic>
          <a:graphicData uri="http://schemas.openxmlformats.org/drawingml/2006/table">
            <a:tbl>
              <a:tblPr>
                <a:tableStyleId>{6299AA33-934A-44D1-A647-C55326A2A312}</a:tableStyleId>
              </a:tblPr>
              <a:tblGrid>
                <a:gridCol w="3324736">
                  <a:extLst>
                    <a:ext uri="{9D8B030D-6E8A-4147-A177-3AD203B41FA5}">
                      <a16:colId xmlns:a16="http://schemas.microsoft.com/office/drawing/2014/main" val="194321448"/>
                    </a:ext>
                  </a:extLst>
                </a:gridCol>
                <a:gridCol w="3643534">
                  <a:extLst>
                    <a:ext uri="{9D8B030D-6E8A-4147-A177-3AD203B41FA5}">
                      <a16:colId xmlns:a16="http://schemas.microsoft.com/office/drawing/2014/main" val="4180642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Static </a:t>
                      </a:r>
                      <a:r>
                        <a:rPr lang="en-US" b="1" dirty="0">
                          <a:effectLst/>
                        </a:rPr>
                        <a:t>memory allocation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Dynamic </a:t>
                      </a:r>
                      <a:r>
                        <a:rPr lang="en-US" b="1" dirty="0">
                          <a:effectLst/>
                        </a:rPr>
                        <a:t>memory allocation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152402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Memory </a:t>
                      </a:r>
                      <a:r>
                        <a:rPr lang="en-US" dirty="0">
                          <a:effectLst/>
                        </a:rPr>
                        <a:t>is allocated at compile time.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Memory </a:t>
                      </a:r>
                      <a:r>
                        <a:rPr lang="en-US" dirty="0">
                          <a:effectLst/>
                        </a:rPr>
                        <a:t>is allocated at run time.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84604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Memory </a:t>
                      </a:r>
                      <a:r>
                        <a:rPr lang="en-US" dirty="0">
                          <a:effectLst/>
                        </a:rPr>
                        <a:t>can't be increased while executing program.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Memory </a:t>
                      </a:r>
                      <a:r>
                        <a:rPr lang="en-US" dirty="0">
                          <a:effectLst/>
                        </a:rPr>
                        <a:t>can be increased while executing program.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8921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Used </a:t>
                      </a:r>
                      <a:r>
                        <a:rPr lang="en-US" dirty="0">
                          <a:effectLst/>
                        </a:rPr>
                        <a:t>in array.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Used </a:t>
                      </a:r>
                      <a:r>
                        <a:rPr lang="en-US" dirty="0">
                          <a:effectLst/>
                        </a:rPr>
                        <a:t>in linked list.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411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56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methods used for dynamic memory allocation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memory occupied by </a:t>
            </a:r>
            <a:r>
              <a:rPr lang="en-US" dirty="0" err="1"/>
              <a:t>malloc</a:t>
            </a:r>
            <a:r>
              <a:rPr lang="en-US" dirty="0"/>
              <a:t>() or </a:t>
            </a:r>
            <a:r>
              <a:rPr lang="en-US" dirty="0" err="1"/>
              <a:t>calloc</a:t>
            </a:r>
            <a:r>
              <a:rPr lang="en-US" dirty="0"/>
              <a:t>() functions must be released by calling free() function. Otherwise, it will consume memory until program exit.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53385"/>
              </p:ext>
            </p:extLst>
          </p:nvPr>
        </p:nvGraphicFramePr>
        <p:xfrm>
          <a:off x="1556727" y="1403619"/>
          <a:ext cx="5514107" cy="1676400"/>
        </p:xfrm>
        <a:graphic>
          <a:graphicData uri="http://schemas.openxmlformats.org/drawingml/2006/table">
            <a:tbl>
              <a:tblPr>
                <a:tableStyleId>{6299AA33-934A-44D1-A647-C55326A2A312}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471062206"/>
                    </a:ext>
                  </a:extLst>
                </a:gridCol>
                <a:gridCol w="4717182">
                  <a:extLst>
                    <a:ext uri="{9D8B030D-6E8A-4147-A177-3AD203B41FA5}">
                      <a16:colId xmlns:a16="http://schemas.microsoft.com/office/drawing/2014/main" val="3934237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malloc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Allocates </a:t>
                      </a:r>
                      <a:r>
                        <a:rPr lang="en-US" dirty="0">
                          <a:effectLst/>
                        </a:rPr>
                        <a:t>single block of requested memory.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485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calloc()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Allocates </a:t>
                      </a:r>
                      <a:r>
                        <a:rPr lang="en-US" dirty="0">
                          <a:effectLst/>
                        </a:rPr>
                        <a:t>multiple block of requested memory.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5270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realloc()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Reallocates </a:t>
                      </a:r>
                      <a:r>
                        <a:rPr lang="en-US" dirty="0">
                          <a:effectLst/>
                        </a:rPr>
                        <a:t>the memory occupied by </a:t>
                      </a:r>
                      <a:r>
                        <a:rPr lang="en-US" dirty="0" err="1">
                          <a:effectLst/>
                        </a:rPr>
                        <a:t>malloc</a:t>
                      </a:r>
                      <a:r>
                        <a:rPr lang="en-US" dirty="0">
                          <a:effectLst/>
                        </a:rPr>
                        <a:t>() or </a:t>
                      </a:r>
                      <a:r>
                        <a:rPr lang="en-US" dirty="0" err="1">
                          <a:effectLst/>
                        </a:rPr>
                        <a:t>calloc</a:t>
                      </a:r>
                      <a:r>
                        <a:rPr lang="en-US" dirty="0">
                          <a:effectLst/>
                        </a:rPr>
                        <a:t>() functions.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56995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free()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Frees </a:t>
                      </a:r>
                      <a:r>
                        <a:rPr lang="en-US" dirty="0">
                          <a:effectLst/>
                        </a:rPr>
                        <a:t>the dynamically allocated memory.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348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0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Dynamic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A</a:t>
            </a:r>
            <a:r>
              <a:rPr lang="en-US" dirty="0" smtClean="0"/>
              <a:t>llocation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4" y="819987"/>
            <a:ext cx="7315200" cy="41145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number of elements: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//memory allocated using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"Sorry! unable to allocate memory"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elements of array: 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"Sum=%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Pointer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Void pointer is a </a:t>
            </a:r>
            <a:r>
              <a:rPr lang="en-US" dirty="0" smtClean="0"/>
              <a:t>pointer which points </a:t>
            </a:r>
            <a:r>
              <a:rPr lang="en-US" dirty="0"/>
              <a:t>to the address of variables. But </a:t>
            </a:r>
            <a:r>
              <a:rPr lang="en-US" dirty="0" smtClean="0"/>
              <a:t>it is </a:t>
            </a:r>
            <a:r>
              <a:rPr lang="en-US" dirty="0"/>
              <a:t>not associated with any data </a:t>
            </a:r>
            <a:r>
              <a:rPr lang="en-US" dirty="0" smtClean="0"/>
              <a:t>types.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also called general purpose </a:t>
            </a:r>
            <a:r>
              <a:rPr lang="en-US" dirty="0" smtClean="0"/>
              <a:t>pointer.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C, </a:t>
            </a:r>
            <a:r>
              <a:rPr lang="en-US" dirty="0" err="1"/>
              <a:t>malloc</a:t>
            </a:r>
            <a:r>
              <a:rPr lang="en-US" dirty="0"/>
              <a:t>() and </a:t>
            </a:r>
            <a:r>
              <a:rPr lang="en-US" dirty="0" err="1"/>
              <a:t>calloc</a:t>
            </a:r>
            <a:r>
              <a:rPr lang="en-US" dirty="0"/>
              <a:t>() functions return void * or generic </a:t>
            </a:r>
            <a:r>
              <a:rPr lang="en-US" dirty="0" smtClean="0"/>
              <a:t>pointers.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Void pointer limitations: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Pointer </a:t>
            </a:r>
            <a:r>
              <a:rPr lang="en-US" dirty="0"/>
              <a:t>arithmetic is not possible with void pointer due to its concrete </a:t>
            </a:r>
            <a:r>
              <a:rPr lang="en-US" dirty="0" smtClean="0"/>
              <a:t>size.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can’t be used as </a:t>
            </a:r>
            <a:r>
              <a:rPr lang="en-US" dirty="0" smtClean="0"/>
              <a:t>dereferenced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8766" y="3604693"/>
            <a:ext cx="7820167" cy="14137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vptr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vptr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vptr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 wrong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*((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vptr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OK, print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("%d\n", *((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*)(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vptr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+ 1)) ); // Wrong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*((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vptr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OK, print 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5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Pointer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Void pointer advantages.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convert any soft of pointer to void* without cast, so we can passing anything with void*.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Used to implement generic functions in C. Example, using foo function with many type of structure.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8766" y="2065297"/>
            <a:ext cx="7820167" cy="29531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struct_ptr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struct_type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Struct1 struct1_ptr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Struct2 struct2_ptr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struct_type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STRUCT_1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struct1PtrVar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Struct1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struct_ptr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STRUCT_2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struct1PtrVar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Struct1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struct_ptr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Error handling...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//....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5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Return a pointer which point to local variable.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8766" y="1586751"/>
            <a:ext cx="8004386" cy="26648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a pointer connected to a local variable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</a:rPr>
              <a:t>s\n”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Could crash because foo() returns string in automatic storage area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5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Mistakes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Free a pointer twice.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Forget free memory after used.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2539" y="1129960"/>
            <a:ext cx="7820167" cy="17609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Heap storage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free’d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twice!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1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2538" y="3360103"/>
            <a:ext cx="7820167" cy="1509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//...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Memory Leak! May eventually crash.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3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What Is an Array?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An array is a collection of variables that are of the same data type.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Each item in an array is called an element.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All elements in an array are referenced by the name of the array and rare stored in a set of consecutive memory slots.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Declaring Array.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2919200"/>
            <a:ext cx="7315200" cy="13147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general form of a pointer declaration is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an array of integers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char array.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67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Modify </a:t>
            </a:r>
            <a:r>
              <a:rPr lang="en-US" dirty="0"/>
              <a:t>a program at </a:t>
            </a:r>
            <a:r>
              <a:rPr lang="en-US" dirty="0" err="1" smtClean="0"/>
              <a:t>c_cpp</a:t>
            </a:r>
            <a:r>
              <a:rPr lang="en-US" dirty="0" smtClean="0"/>
              <a:t>/05_pointer that support.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Using pointer if can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user can execute a command though terminal.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the command not found, print out: “Command xxx not found”.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 output.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8450" y="2718424"/>
            <a:ext cx="6400800" cy="22999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make run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winpty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function name to execute command</a:t>
            </a:r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tiny_prompt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hello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hello function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tiny_prompt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func_a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func_a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found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tiny_prompt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sum </a:t>
            </a:r>
            <a:r>
              <a:rPr lang="en-U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tiny_prompt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(1/2)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Size Of </a:t>
            </a:r>
            <a:r>
              <a:rPr lang="en-US" dirty="0"/>
              <a:t>A</a:t>
            </a:r>
            <a:r>
              <a:rPr lang="en-US" dirty="0" smtClean="0"/>
              <a:t>n Array: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allocate we should know array size: 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To get total bytes of </a:t>
            </a:r>
            <a:r>
              <a:rPr lang="en-US" dirty="0"/>
              <a:t>the </a:t>
            </a:r>
            <a:r>
              <a:rPr lang="en-US" dirty="0" smtClean="0"/>
              <a:t>array: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Access Array: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Using [ ] operator to access array, example: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3736" y="1321186"/>
            <a:ext cx="3695474" cy="32367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99308" y="1713230"/>
            <a:ext cx="3695474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</a:rPr>
              <a:t> 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</a:rPr>
              <a:t>Size</a:t>
            </a:r>
            <a:endParaRPr lang="en-US" sz="1200" dirty="0"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1250" y="2663541"/>
            <a:ext cx="7315200" cy="21054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list_int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[%d] is initialized with %d.\n"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2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So far, all the arrays you've seen have been one-dimensional arrays, in which the dimension sizes are placed within a pair of brackets ([ and ]).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You can declare arrays with as many dimensions as your compiler </a:t>
            </a:r>
            <a:r>
              <a:rPr lang="en-US" dirty="0" smtClean="0"/>
              <a:t>allows: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For </a:t>
            </a:r>
            <a:r>
              <a:rPr lang="en-US" dirty="0" smtClean="0"/>
              <a:t>example: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823767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</a:rPr>
              <a:t>type 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</a:rPr>
              <a:t>Size1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</a:rPr>
              <a:t>Size2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.[</a:t>
            </a:r>
            <a:r>
              <a:rPr lang="en-US" sz="1200" dirty="0">
                <a:latin typeface="Courier New" panose="02070309020205020404" pitchFamily="49" charset="0"/>
              </a:rPr>
              <a:t>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</a:rPr>
              <a:t>SizeN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200" dirty="0"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2445558"/>
            <a:ext cx="7315200" cy="23029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two-dimensional integer array: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Intialize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two-dimensional array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following way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equivalent to the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Also, you can initialize the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 in the following way: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array_int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1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(1/3)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Pointer is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 and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value that </a:t>
            </a:r>
            <a:r>
              <a:rPr lang="en-US" b="1" dirty="0" smtClean="0"/>
              <a:t>contained</a:t>
            </a:r>
            <a:r>
              <a:rPr lang="en-US" dirty="0" smtClean="0"/>
              <a:t> by a pointer must be </a:t>
            </a:r>
            <a:r>
              <a:rPr lang="en-US" b="1" dirty="0" smtClean="0"/>
              <a:t>an address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Address (Left Value) vs Content (Right Value)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Each memory location must have a unique address.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a value is declared, a piece of unused memory will reserved for the variable, and the unique address to the memory will be associated with the name of the variable.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Then, when the variable is assigned a value, the value is stored into the reserved memory location as the content.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3815105"/>
            <a:ext cx="7315200" cy="5212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left value may be 0x123a876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x has the right value, which is 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 smtClean="0"/>
              <a:t>Address-of</a:t>
            </a:r>
            <a:r>
              <a:rPr lang="en-US" dirty="0" smtClean="0"/>
              <a:t> Operator (&amp;).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operator can return the address (that is, the left value) of a variable.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Declaring Pointer.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708511"/>
            <a:ext cx="7315200" cy="5212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2 variable x and 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&amp;y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assigns the address of the integer x to another variable 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1250" y="2649460"/>
            <a:ext cx="7315200" cy="13478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general form of a pointer declaration is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a pointer to a character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a pointer to an integer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ptr_flt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a pointer to a floating-point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Dereference Operator </a:t>
            </a:r>
            <a:r>
              <a:rPr lang="en-US" dirty="0" smtClean="0"/>
              <a:t>(*).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Given </a:t>
            </a:r>
            <a:r>
              <a:rPr lang="en-US" dirty="0"/>
              <a:t>an integer variable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x = 1234</a:t>
            </a:r>
            <a:r>
              <a:rPr lang="en-US" dirty="0"/>
              <a:t>, you can declare an integer pointer </a:t>
            </a:r>
            <a:r>
              <a:rPr lang="en-US" dirty="0" smtClean="0"/>
              <a:t>variable: </a:t>
            </a:r>
            <a:r>
              <a:rPr lang="en-US" b="1" dirty="0" err="1" smtClean="0"/>
              <a:t>ptr_x</a:t>
            </a:r>
            <a:r>
              <a:rPr lang="en-US" b="1" dirty="0" smtClean="0"/>
              <a:t> </a:t>
            </a:r>
            <a:r>
              <a:rPr lang="en-US" b="1" dirty="0"/>
              <a:t>= &amp;x</a:t>
            </a:r>
            <a:r>
              <a:rPr lang="en-US" dirty="0"/>
              <a:t>. Then, the expression</a:t>
            </a:r>
            <a:r>
              <a:rPr lang="en-US" b="1" dirty="0"/>
              <a:t> *</a:t>
            </a:r>
            <a:r>
              <a:rPr lang="en-US" b="1" dirty="0" err="1"/>
              <a:t>ptr_x</a:t>
            </a:r>
            <a:r>
              <a:rPr lang="en-US" b="1" dirty="0"/>
              <a:t> </a:t>
            </a:r>
            <a:r>
              <a:rPr lang="en-US" dirty="0"/>
              <a:t>returns </a:t>
            </a:r>
            <a:r>
              <a:rPr lang="en-US" b="1" dirty="0"/>
              <a:t>1234</a:t>
            </a:r>
            <a:r>
              <a:rPr lang="en-US" dirty="0"/>
              <a:t>, which is the right value (content) of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Null pointer.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 pointer is said to be a null pointer when its right value is 0. Remember, a null pointer can never point to valid data.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Updating Variables via </a:t>
            </a:r>
            <a:r>
              <a:rPr lang="en-US" dirty="0" smtClean="0"/>
              <a:t>Pointers.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0617" y="3002652"/>
            <a:ext cx="7315200" cy="17758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ptr_x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print: 10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print: 10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ptr_x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print: 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0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  <a:r>
              <a:rPr lang="en-US" dirty="0" smtClean="0"/>
              <a:t>Of Using Pointers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Pointers are more efficient in handling Arrays and Structures.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Pointers allow references to function and thereby helps in passing of function as arguments to other functions.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reduces length of the program and its execution time as well.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allows C language to support Dynamic Memory management.</a:t>
            </a:r>
          </a:p>
        </p:txBody>
      </p:sp>
      <p:pic>
        <p:nvPicPr>
          <p:cNvPr id="2050" name="Picture 2" descr="Pointer to a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99" y="2708476"/>
            <a:ext cx="3849895" cy="2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1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6667</TotalTime>
  <Words>2676</Words>
  <Application>Microsoft Office PowerPoint</Application>
  <PresentationFormat>On-screen Show (16:9)</PresentationFormat>
  <Paragraphs>456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Wingdings</vt:lpstr>
      <vt:lpstr>Calibri</vt:lpstr>
      <vt:lpstr>Courier New</vt:lpstr>
      <vt:lpstr>Arial</vt:lpstr>
      <vt:lpstr>Times New Roman</vt:lpstr>
      <vt:lpstr>Roboto Condensed</vt:lpstr>
      <vt:lpstr>Office Theme</vt:lpstr>
      <vt:lpstr>C Programming Language</vt:lpstr>
      <vt:lpstr>Contents</vt:lpstr>
      <vt:lpstr>Array (1/2)</vt:lpstr>
      <vt:lpstr>Array (1/2)</vt:lpstr>
      <vt:lpstr>Multidimensional Arrays</vt:lpstr>
      <vt:lpstr>Pointer (1/3)</vt:lpstr>
      <vt:lpstr>Pointer (2/3)</vt:lpstr>
      <vt:lpstr>Pointer (3/3)</vt:lpstr>
      <vt:lpstr>Benefits Of Using Pointers</vt:lpstr>
      <vt:lpstr>Pointer to a Pointer (Double Pointer)</vt:lpstr>
      <vt:lpstr>Pointer &amp; Array (1/2)</vt:lpstr>
      <vt:lpstr>Pointer &amp; Array (2/2)</vt:lpstr>
      <vt:lpstr>Pointer To Array Of Structures</vt:lpstr>
      <vt:lpstr>Pointer Arithmetic (1/2)</vt:lpstr>
      <vt:lpstr>Pointer Arithmetic (2/2)</vt:lpstr>
      <vt:lpstr>Incrementing Pointer</vt:lpstr>
      <vt:lpstr>Decrementing Pointer</vt:lpstr>
      <vt:lpstr>C Pointer Addition/Subtraction</vt:lpstr>
      <vt:lpstr>Pointers As Function Arguments</vt:lpstr>
      <vt:lpstr>Functions Returning Pointer Variables</vt:lpstr>
      <vt:lpstr>Pointer To Function</vt:lpstr>
      <vt:lpstr>Pointer To Array Of Functions</vt:lpstr>
      <vt:lpstr>Dynamic Memory Allocation</vt:lpstr>
      <vt:lpstr>Dynamic Memory Allocation</vt:lpstr>
      <vt:lpstr>Example Dynamic Memory Allocation</vt:lpstr>
      <vt:lpstr>Void Pointer (1/2)</vt:lpstr>
      <vt:lpstr>Void Pointer (2/2)</vt:lpstr>
      <vt:lpstr>Common Mistakes (1/2)</vt:lpstr>
      <vt:lpstr>Common Mistakes (2/2)</vt:lpstr>
      <vt:lpstr>Exercise Pointer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571</cp:revision>
  <dcterms:modified xsi:type="dcterms:W3CDTF">2019-12-25T10:13:54Z</dcterms:modified>
</cp:coreProperties>
</file>