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5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53" r:id="rId15"/>
    <p:sldId id="313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Lucida Console" panose="020B0609040504020204" pitchFamily="49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 autoAdjust="0"/>
    <p:restoredTop sz="81379" autoAdjust="0"/>
  </p:normalViewPr>
  <p:slideViewPr>
    <p:cSldViewPr snapToGrid="0">
      <p:cViewPr varScale="1">
        <p:scale>
          <a:sx n="121" d="100"/>
          <a:sy n="121" d="100"/>
        </p:scale>
        <p:origin x="1614" y="90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2856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c/unions-in-c.php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num-in-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6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72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0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7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0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Refer: </a:t>
            </a:r>
            <a:r>
              <a:rPr lang="en-US" dirty="0" smtClean="0">
                <a:hlinkClick r:id="rId3"/>
              </a:rPr>
              <a:t>https://www.studytonight.com/c/unions-in-c.php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4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https://www.tutorialspoint.com/enum-in-c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3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 smtClean="0"/>
              <a:t>C Programming Language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/>
            <a:r>
              <a:rPr lang="en-US" dirty="0"/>
              <a:t>STRUCTURES IN C Dec</a:t>
            </a:r>
            <a:r>
              <a:rPr lang="en" dirty="0" smtClean="0"/>
              <a:t>,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Structure definition using </a:t>
            </a:r>
            <a:r>
              <a:rPr lang="en-US" dirty="0" err="1" smtClean="0"/>
              <a:t>typedef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Pointers.</a:t>
            </a: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typedef</a:t>
            </a:r>
            <a:r>
              <a:rPr lang="en-US" dirty="0"/>
              <a:t> can be used to give an alias name to </a:t>
            </a:r>
            <a:r>
              <a:rPr lang="en-US" dirty="0" smtClean="0"/>
              <a:t>pointers.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8450" y="1250191"/>
            <a:ext cx="6400800" cy="1509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Point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 Point type using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50" y="3913020"/>
            <a:ext cx="6400800" cy="5245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intptr_t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intptr_t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8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Unions are conceptually similar to structures. The syntax to declare/define a union is also similar to that of a structure. The only differences is in terms of </a:t>
            </a:r>
            <a:r>
              <a:rPr lang="en-US" dirty="0" smtClean="0"/>
              <a:t>storage.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structure each member has its own storage </a:t>
            </a:r>
            <a:r>
              <a:rPr lang="en-US" dirty="0" smtClean="0"/>
              <a:t>location.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hereas </a:t>
            </a:r>
            <a:r>
              <a:rPr lang="en-US" dirty="0"/>
              <a:t>all members of union uses a single shared memory location which is equal to the size of its largest data member.</a:t>
            </a:r>
          </a:p>
        </p:txBody>
      </p:sp>
      <p:pic>
        <p:nvPicPr>
          <p:cNvPr id="4098" name="Picture 2" descr="https://www.studytonight.com/c/images/union-and-structure-storage-compari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97" y="2288255"/>
            <a:ext cx="4095239" cy="27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0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49" y="972650"/>
            <a:ext cx="5497909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As you can see here, the values of a </a:t>
            </a:r>
            <a:r>
              <a:rPr lang="en-US" dirty="0" smtClean="0"/>
              <a:t>get </a:t>
            </a:r>
            <a:r>
              <a:rPr lang="en-US" dirty="0"/>
              <a:t>corrupted and only variable c prints the expected result. </a:t>
            </a:r>
            <a:endParaRPr lang="en-US" dirty="0" smtClean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is because in union, the memory is shared among different data types. Hence, the only member whose value is currently stored will have the memory</a:t>
            </a:r>
            <a:r>
              <a:rPr lang="en-US" dirty="0" smtClean="0"/>
              <a:t>.</a:t>
            </a:r>
            <a:endParaRPr lang="en-US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/>
              <a:t>In the </a:t>
            </a:r>
            <a:r>
              <a:rPr lang="en-US" dirty="0" smtClean="0"/>
              <a:t>example</a:t>
            </a:r>
            <a:r>
              <a:rPr lang="en-US" dirty="0"/>
              <a:t>, value of the variable c was stored at last, hence the value of other variables is lost.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82343" y="972650"/>
            <a:ext cx="2604457" cy="32070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05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050" dirty="0" smtClean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 smtClean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</a:t>
            </a:r>
            <a:r>
              <a:rPr lang="en-US" sz="105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 it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05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it</a:t>
            </a:r>
            <a:r>
              <a:rPr 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'z'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05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"%c\n"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latin typeface="Courier New" panose="02070309020205020404" pitchFamily="49" charset="0"/>
              </a:rPr>
              <a:t>Ouput</a:t>
            </a:r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     122</a:t>
            </a:r>
          </a:p>
          <a:p>
            <a:r>
              <a:rPr lang="en-U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      z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2793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/>
              <a:t>enum</a:t>
            </a:r>
            <a:r>
              <a:rPr lang="en-US" dirty="0" smtClean="0"/>
              <a:t> </a:t>
            </a:r>
            <a:r>
              <a:rPr lang="en-US" dirty="0"/>
              <a:t>is a user defined datatype in C language. It is used to assign names to the integral constants which makes a program easy to read and </a:t>
            </a:r>
            <a:r>
              <a:rPr lang="en-US" dirty="0" smtClean="0"/>
              <a:t>maintain.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Here is the syntax of </a:t>
            </a:r>
            <a:r>
              <a:rPr lang="en-US" dirty="0" err="1"/>
              <a:t>enum</a:t>
            </a:r>
            <a:r>
              <a:rPr lang="en-US" dirty="0"/>
              <a:t> in C </a:t>
            </a:r>
            <a:r>
              <a:rPr lang="en-US" dirty="0" smtClean="0"/>
              <a:t>language: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1250" y="2143153"/>
            <a:ext cx="7315200" cy="2908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</a:rPr>
              <a:t>enum</a:t>
            </a:r>
            <a:r>
              <a:rPr lang="en-US" sz="1050" dirty="0"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</a:rPr>
              <a:t>enum_name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050" dirty="0">
                <a:latin typeface="Courier New" panose="02070309020205020404" pitchFamily="49" charset="0"/>
              </a:rPr>
              <a:t>const1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50" dirty="0">
                <a:latin typeface="Courier New" panose="02070309020205020404" pitchFamily="49" charset="0"/>
              </a:rPr>
              <a:t> const2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50" dirty="0"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.......</a:t>
            </a:r>
            <a:r>
              <a:rPr lang="en-US" sz="1050" dirty="0"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1050" dirty="0"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50" y="2875782"/>
            <a:ext cx="7315200" cy="198996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0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0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week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Tues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Wedn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Thurs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week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%d\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Fri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0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%d\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0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Mond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Tues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Wedn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Thurs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week: 10    11  12  13  10  16  17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day: 0  1   2   3   18  11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2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901705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functional for the program under</a:t>
            </a:r>
            <a:r>
              <a:rPr lang="en-US" dirty="0"/>
              <a:t>: </a:t>
            </a:r>
            <a:r>
              <a:rPr lang="en-US" dirty="0" smtClean="0"/>
              <a:t>06_Structures_in_C.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Implement </a:t>
            </a:r>
            <a:r>
              <a:rPr lang="en-US" dirty="0" smtClean="0"/>
              <a:t>Action: </a:t>
            </a:r>
            <a:r>
              <a:rPr lang="en-US" dirty="0" smtClean="0"/>
              <a:t>1 - 6</a:t>
            </a: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Action </a:t>
            </a:r>
            <a:r>
              <a:rPr lang="en-US" dirty="0" smtClean="0"/>
              <a:t>5: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 smtClean="0"/>
              <a:t>user input more than content’s length.</a:t>
            </a:r>
          </a:p>
          <a:p>
            <a:pPr marL="1885950" lvl="3" indent="-285750">
              <a:buFont typeface="Wingdings" panose="05000000000000000000" pitchFamily="2" charset="2"/>
              <a:buChar char="q"/>
            </a:pPr>
            <a:r>
              <a:rPr lang="en-US" dirty="0" smtClean="0"/>
              <a:t>Truncate input to </a:t>
            </a:r>
            <a:r>
              <a:rPr lang="en-US" dirty="0" err="1" smtClean="0"/>
              <a:t>max_length</a:t>
            </a:r>
            <a:r>
              <a:rPr lang="en-US" dirty="0" smtClean="0"/>
              <a:t>.</a:t>
            </a:r>
          </a:p>
          <a:p>
            <a:pPr marL="1885950" lvl="3" indent="-285750">
              <a:buFont typeface="Wingdings" panose="05000000000000000000" pitchFamily="2" charset="2"/>
              <a:buChar char="q"/>
            </a:pPr>
            <a:r>
              <a:rPr lang="en-US" dirty="0" smtClean="0"/>
              <a:t>And then show-up a waring</a:t>
            </a:r>
            <a:r>
              <a:rPr lang="en-US" dirty="0" smtClean="0"/>
              <a:t>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Saving user input to program.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8450" y="3111737"/>
            <a:ext cx="6400800" cy="19066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$ make run</a:t>
            </a:r>
          </a:p>
          <a:p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winpty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./main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1. Get number of vowels in the string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2. Get number of consonants in the string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3. Convert the string to uppercase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4. Convert the string to lowercase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5. Enter another string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6. Exit the program</a:t>
            </a: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Select an action:</a:t>
            </a:r>
          </a:p>
        </p:txBody>
      </p:sp>
    </p:spTree>
    <p:extLst>
      <p:ext uri="{BB962C8B-B14F-4D97-AF65-F5344CB8AC3E}">
        <p14:creationId xmlns:p14="http://schemas.microsoft.com/office/powerpoint/2010/main" val="8186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Strings </a:t>
            </a:r>
            <a:r>
              <a:rPr lang="en-US" dirty="0" smtClean="0"/>
              <a:t>Overview.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Structures.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Typedef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Union.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Enum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Exercise.</a:t>
            </a:r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Overview (1/3)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Strings are </a:t>
            </a:r>
            <a:r>
              <a:rPr lang="en-US" dirty="0" smtClean="0"/>
              <a:t>one-dimensional </a:t>
            </a:r>
            <a:r>
              <a:rPr lang="en-US" dirty="0"/>
              <a:t>array of </a:t>
            </a:r>
            <a:r>
              <a:rPr lang="en-US" dirty="0" smtClean="0"/>
              <a:t>characters.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Terminated </a:t>
            </a:r>
            <a:r>
              <a:rPr lang="en-US" dirty="0"/>
              <a:t>by a </a:t>
            </a:r>
            <a:r>
              <a:rPr lang="en-US" b="1" dirty="0"/>
              <a:t>null</a:t>
            </a:r>
            <a:r>
              <a:rPr lang="en-US" dirty="0"/>
              <a:t> </a:t>
            </a:r>
            <a:r>
              <a:rPr lang="en-US" dirty="0" smtClean="0"/>
              <a:t>character.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2325" y="2006800"/>
            <a:ext cx="6400800" cy="6489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'\0</a:t>
            </a:r>
            <a:r>
              <a:rPr lang="en-US" sz="11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Or</a:t>
            </a:r>
          </a:p>
          <a:p>
            <a:r>
              <a:rPr lang="en-US" sz="11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"Hello</a:t>
            </a:r>
            <a:r>
              <a:rPr lang="en-US" sz="11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01321"/>
              </p:ext>
            </p:extLst>
          </p:nvPr>
        </p:nvGraphicFramePr>
        <p:xfrm>
          <a:off x="1242325" y="2919200"/>
          <a:ext cx="6096000" cy="741680"/>
        </p:xfrm>
        <a:graphic>
          <a:graphicData uri="http://schemas.openxmlformats.org/drawingml/2006/table">
            <a:tbl>
              <a:tblPr firstRow="1" bandRow="1">
                <a:tableStyleId>{6299AA33-934A-44D1-A647-C55326A2A312}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057234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24362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74004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22079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59154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610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[0]</a:t>
                      </a:r>
                      <a:endParaRPr lang="en-US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[1]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[2]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[3]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[4]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[5]</a:t>
                      </a:r>
                      <a:endParaRPr lang="en-US" sz="1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2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5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0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 dirty="0" smtClean="0"/>
              <a:t>Overview (2/3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functions support working on strings. All of them is in &lt;</a:t>
            </a:r>
            <a:r>
              <a:rPr lang="en-US" i="1" dirty="0" err="1" smtClean="0"/>
              <a:t>string.h</a:t>
            </a:r>
            <a:r>
              <a:rPr lang="en-US" dirty="0" smtClean="0"/>
              <a:t>&gt;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67848"/>
              </p:ext>
            </p:extLst>
          </p:nvPr>
        </p:nvGraphicFramePr>
        <p:xfrm>
          <a:off x="1218677" y="1426924"/>
          <a:ext cx="7058220" cy="2751798"/>
        </p:xfrm>
        <a:graphic>
          <a:graphicData uri="http://schemas.openxmlformats.org/drawingml/2006/table">
            <a:tbl>
              <a:tblPr>
                <a:tableStyleId>{6299AA33-934A-44D1-A647-C55326A2A312}</a:tableStyleId>
              </a:tblPr>
              <a:tblGrid>
                <a:gridCol w="7058220">
                  <a:extLst>
                    <a:ext uri="{9D8B030D-6E8A-4147-A177-3AD203B41FA5}">
                      <a16:colId xmlns:a16="http://schemas.microsoft.com/office/drawing/2014/main" val="4082981109"/>
                    </a:ext>
                  </a:extLst>
                </a:gridCol>
              </a:tblGrid>
              <a:tr h="40975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 err="1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strcpy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(s1, s2</a:t>
                      </a:r>
                      <a:r>
                        <a:rPr lang="en-US" sz="1300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); Copies 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string s2 into string s1.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68531" marR="68531" marT="68531" marB="685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293993"/>
                  </a:ext>
                </a:extLst>
              </a:tr>
              <a:tr h="3911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 err="1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strcat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(s1, s2</a:t>
                      </a:r>
                      <a:r>
                        <a:rPr lang="en-US" sz="1300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); Concatenates 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string s2 onto the end of string s1.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68531" marR="68531" marT="68531" marB="685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34130"/>
                  </a:ext>
                </a:extLst>
              </a:tr>
              <a:tr h="4251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 err="1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strlen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(s1</a:t>
                      </a:r>
                      <a:r>
                        <a:rPr lang="en-US" sz="1300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); Returns 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the length of string s1.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68531" marR="68531" marT="68531" marB="685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135169"/>
                  </a:ext>
                </a:extLst>
              </a:tr>
              <a:tr h="4853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 err="1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strcmp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(s1, s2</a:t>
                      </a:r>
                      <a:r>
                        <a:rPr lang="en-US" sz="1300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); Returns 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0 if s1 and s2 are the same; less than 0 if s1&lt;s2; greater than 0 if s1&gt;s2.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68531" marR="68531" marT="68531" marB="685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34139"/>
                  </a:ext>
                </a:extLst>
              </a:tr>
              <a:tr h="5176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 err="1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strchr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(s1, </a:t>
                      </a:r>
                      <a:r>
                        <a:rPr lang="en-US" sz="1300" dirty="0" err="1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</a:t>
                      </a:r>
                      <a:r>
                        <a:rPr lang="en-US" sz="1300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); Returns 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a pointer to the first occurrence of character </a:t>
                      </a:r>
                      <a:r>
                        <a:rPr lang="en-US" sz="1300" dirty="0" err="1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 in string s1.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68531" marR="68531" marT="68531" marB="685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69327"/>
                  </a:ext>
                </a:extLst>
              </a:tr>
              <a:tr h="5228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1" dirty="0" err="1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strstr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(s1, s2</a:t>
                      </a:r>
                      <a:r>
                        <a:rPr lang="en-US" sz="1300" dirty="0" smtClean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); Returns </a:t>
                      </a:r>
                      <a:r>
                        <a:rPr lang="en-US" sz="13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a pointer to the first occurrence of string s2 in string s1.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 marL="68531" marR="68531" marT="68531" marB="6853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1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18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Overview (3/3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Read String from the </a:t>
            </a:r>
            <a:r>
              <a:rPr lang="en-US" dirty="0" smtClean="0"/>
              <a:t>user.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 err="1"/>
              <a:t>scanf</a:t>
            </a:r>
            <a:r>
              <a:rPr lang="en-US" dirty="0"/>
              <a:t>() function to read a string</a:t>
            </a:r>
            <a:r>
              <a:rPr lang="en-US" dirty="0" smtClean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How to read a line of text</a:t>
            </a:r>
            <a:r>
              <a:rPr lang="en-US" dirty="0" smtClean="0"/>
              <a:t>?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Using the </a:t>
            </a:r>
            <a:r>
              <a:rPr lang="en-US" dirty="0" err="1" smtClean="0"/>
              <a:t>fgets</a:t>
            </a:r>
            <a:r>
              <a:rPr lang="en-US" dirty="0" smtClean="0"/>
              <a:t>() function </a:t>
            </a:r>
            <a:r>
              <a:rPr lang="en-US" dirty="0"/>
              <a:t>to read a line of </a:t>
            </a:r>
            <a:r>
              <a:rPr lang="en-US" dirty="0" smtClean="0"/>
              <a:t>string.</a:t>
            </a:r>
          </a:p>
          <a:p>
            <a:pPr marL="685800" lvl="1" indent="0">
              <a:buNone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Print/Display a </a:t>
            </a:r>
            <a:r>
              <a:rPr lang="en-US" dirty="0" smtClean="0"/>
              <a:t>string.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Using </a:t>
            </a:r>
            <a:r>
              <a:rPr lang="en-US" dirty="0" err="1" smtClean="0"/>
              <a:t>printf</a:t>
            </a:r>
            <a:r>
              <a:rPr lang="en-US" dirty="0" smtClean="0"/>
              <a:t> from standard I/O library.</a:t>
            </a:r>
          </a:p>
          <a:p>
            <a:pPr marL="685800" lvl="1" indent="0">
              <a:buNone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String </a:t>
            </a:r>
            <a:r>
              <a:rPr lang="en-US" dirty="0" smtClean="0"/>
              <a:t>output also </a:t>
            </a:r>
            <a:r>
              <a:rPr lang="en-US" dirty="0"/>
              <a:t>is done with the </a:t>
            </a:r>
            <a:r>
              <a:rPr lang="en-US" dirty="0" err="1"/>
              <a:t>fputs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0209" y="1645981"/>
            <a:ext cx="6400800" cy="2985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100" dirty="0"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</a:rPr>
              <a:t>scanf</a:t>
            </a:r>
            <a:r>
              <a:rPr lang="fr-FR" sz="1100" dirty="0"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100" dirty="0">
                <a:latin typeface="Courier New" panose="02070309020205020404" pitchFamily="49" charset="0"/>
              </a:rPr>
              <a:t> </a:t>
            </a:r>
            <a:r>
              <a:rPr lang="fr-FR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fr-FR" sz="1100" dirty="0">
                <a:latin typeface="Courier New" panose="02070309020205020404" pitchFamily="49" charset="0"/>
              </a:rPr>
              <a:t> </a:t>
            </a:r>
            <a:r>
              <a:rPr lang="fr-FR" sz="11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fr-FR" sz="1100" dirty="0"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fr-FR" sz="1100" dirty="0">
                <a:latin typeface="Courier New" panose="02070309020205020404" pitchFamily="49" charset="0"/>
              </a:rPr>
              <a:t> format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100" dirty="0"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fr-FR" sz="1100" dirty="0">
                <a:latin typeface="Courier New" panose="02070309020205020404" pitchFamily="49" charset="0"/>
              </a:rPr>
              <a:t> </a:t>
            </a:r>
            <a:r>
              <a:rPr lang="fr-FR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fr-FR" sz="1100" dirty="0">
              <a:effectLst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50209" y="2620657"/>
            <a:ext cx="6400800" cy="2985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</a:rPr>
              <a:t>fgets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</a:rPr>
              <a:t>str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</a:rPr>
              <a:t>num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</a:rPr>
              <a:t> FILE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 stream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100" dirty="0"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50209" y="3595333"/>
            <a:ext cx="6400800" cy="2985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</a:rPr>
              <a:t>fprintf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</a:rPr>
              <a:t> FILE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 stream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latin typeface="Courier New" panose="02070309020205020404" pitchFamily="49" charset="0"/>
              </a:rPr>
              <a:t> format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100" dirty="0"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50209" y="4336312"/>
            <a:ext cx="6400800" cy="2985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>
                <a:latin typeface="Courier New" panose="02070309020205020404" pitchFamily="49" charset="0"/>
              </a:rPr>
              <a:t> fputs </a:t>
            </a:r>
            <a:r>
              <a:rPr lang="en-US" sz="11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100"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100">
                <a:latin typeface="Courier New" panose="02070309020205020404" pitchFamily="49" charset="0"/>
              </a:rPr>
              <a:t> </a:t>
            </a:r>
            <a:r>
              <a:rPr lang="en-US" sz="1100" b="1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>
                <a:latin typeface="Courier New" panose="02070309020205020404" pitchFamily="49" charset="0"/>
              </a:rPr>
              <a:t> str</a:t>
            </a:r>
            <a:r>
              <a:rPr lang="en-US" sz="11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>
                <a:latin typeface="Courier New" panose="02070309020205020404" pitchFamily="49" charset="0"/>
              </a:rPr>
              <a:t> FILE </a:t>
            </a:r>
            <a:r>
              <a:rPr lang="en-US" sz="1100" b="1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>
                <a:latin typeface="Courier New" panose="02070309020205020404" pitchFamily="49" charset="0"/>
              </a:rPr>
              <a:t> stream </a:t>
            </a:r>
            <a:r>
              <a:rPr lang="en-US" sz="1100" b="1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1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226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(1/3)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Structure is a user-defined datatype in C language which allows us to combine data of different types together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So structure </a:t>
            </a:r>
            <a:r>
              <a:rPr lang="en-US" dirty="0"/>
              <a:t>helps to construct a complex data type which is more </a:t>
            </a:r>
            <a:r>
              <a:rPr lang="en-US" dirty="0" smtClean="0"/>
              <a:t>meaningful.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Definition: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8450" y="2130584"/>
            <a:ext cx="6400800" cy="103201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structure_tag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 variable </a:t>
            </a:r>
            <a:r>
              <a:rPr lang="en-US" sz="11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 variable </a:t>
            </a:r>
            <a:r>
              <a:rPr lang="en-US" sz="1100" dirty="0" smtClean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structure_variables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50" y="3696002"/>
            <a:ext cx="6400800" cy="12490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 for female and M for male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gender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2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dirty="0"/>
              <a:t>Declaring Structure </a:t>
            </a:r>
            <a:r>
              <a:rPr lang="en-US" dirty="0" smtClean="0"/>
              <a:t>Variables.</a:t>
            </a:r>
            <a:endParaRPr lang="en-US" dirty="0"/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dirty="0"/>
              <a:t>Declaring Structure variables </a:t>
            </a:r>
            <a:r>
              <a:rPr lang="en-US" dirty="0" smtClean="0"/>
              <a:t>separately.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1028700" lvl="1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Declaring </a:t>
            </a:r>
            <a:r>
              <a:rPr lang="en-US" dirty="0"/>
              <a:t>Structure variables with structure </a:t>
            </a:r>
            <a:r>
              <a:rPr lang="en-US" dirty="0" smtClean="0"/>
              <a:t>definition.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1028700" lvl="1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dirty="0"/>
              <a:t>Accessing Structure </a:t>
            </a:r>
            <a:r>
              <a:rPr lang="en-US" dirty="0" smtClean="0"/>
              <a:t>Members.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65519" y="1612348"/>
            <a:ext cx="6400800" cy="8703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 s1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declaring variables of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5519" y="2722588"/>
            <a:ext cx="6400800" cy="6891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5519" y="3800513"/>
            <a:ext cx="6400800" cy="105144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Student s1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s1 is a variable of Student type and  age is a member of Student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using string function to add 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Structure </a:t>
            </a:r>
            <a:r>
              <a:rPr lang="en-US" dirty="0" smtClean="0"/>
              <a:t>Initialization.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Like a variable of any other datatype, structure variable can also be initialized at compile time</a:t>
            </a:r>
            <a:r>
              <a:rPr lang="en-US" dirty="0" smtClean="0"/>
              <a:t>. Example: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Nested structures means, that one structure has another </a:t>
            </a:r>
            <a:r>
              <a:rPr lang="en-US" dirty="0" err="1" smtClean="0"/>
              <a:t>stucture</a:t>
            </a:r>
            <a:r>
              <a:rPr lang="en-US" dirty="0" smtClean="0"/>
              <a:t> as member variable.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56071" y="1729906"/>
            <a:ext cx="7315200" cy="16850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Point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5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initialization </a:t>
            </a:r>
            <a:r>
              <a:rPr lang="en-US" sz="105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Point p1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or initialization of each member separately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Point p2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3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(1/2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err="1"/>
              <a:t>typedef</a:t>
            </a:r>
            <a:r>
              <a:rPr lang="en-US" dirty="0"/>
              <a:t> is a keyword used in C language to assign alternative names to existing datatypes</a:t>
            </a:r>
            <a:r>
              <a:rPr lang="en-US" dirty="0" smtClean="0"/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Its mostly used with user defined datatypes, when names of the datatypes become slightly complicated to use in </a:t>
            </a:r>
            <a:r>
              <a:rPr lang="en-US" dirty="0" smtClean="0"/>
              <a:t>programs.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Syntax: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50" y="2095125"/>
            <a:ext cx="6400800" cy="3560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existing_name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alias_name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8450" y="2898781"/>
            <a:ext cx="6400800" cy="8063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// Define a term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ulong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 for an unsigned long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datatype.</a:t>
            </a:r>
          </a:p>
          <a:p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typedef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</a:rPr>
              <a:t>ulong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100" dirty="0" smtClean="0"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ulong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 identifier can be used to define unsigned long type variables. </a:t>
            </a:r>
            <a:r>
              <a:rPr lang="en-US" sz="1100" dirty="0" err="1">
                <a:latin typeface="Courier New" panose="02070309020205020404" pitchFamily="49" charset="0"/>
              </a:rPr>
              <a:t>ulong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</a:rPr>
              <a:t>i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latin typeface="Courier New" panose="02070309020205020404" pitchFamily="49" charset="0"/>
              </a:rPr>
              <a:t> j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100" dirty="0"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51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7768</TotalTime>
  <Words>1200</Words>
  <Application>Microsoft Office PowerPoint</Application>
  <PresentationFormat>On-screen Show (16:9)</PresentationFormat>
  <Paragraphs>211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Wingdings</vt:lpstr>
      <vt:lpstr>Calibri</vt:lpstr>
      <vt:lpstr>Roboto Condensed</vt:lpstr>
      <vt:lpstr>Courier New</vt:lpstr>
      <vt:lpstr>Arial</vt:lpstr>
      <vt:lpstr>Times New Roman</vt:lpstr>
      <vt:lpstr>Lucida Console</vt:lpstr>
      <vt:lpstr>Office Theme</vt:lpstr>
      <vt:lpstr>C Programming Language</vt:lpstr>
      <vt:lpstr>Contents</vt:lpstr>
      <vt:lpstr>Strings Overview (1/3)</vt:lpstr>
      <vt:lpstr>Strings Overview (2/3)</vt:lpstr>
      <vt:lpstr>Strings Overview (3/3)</vt:lpstr>
      <vt:lpstr>Structures (1/3)</vt:lpstr>
      <vt:lpstr>Structures (2/3)</vt:lpstr>
      <vt:lpstr>Structures (3/3)</vt:lpstr>
      <vt:lpstr>Typedef (1/2)</vt:lpstr>
      <vt:lpstr>Typedef (2/2)</vt:lpstr>
      <vt:lpstr>Union (1/2)</vt:lpstr>
      <vt:lpstr>Union (2/2)</vt:lpstr>
      <vt:lpstr>Enum</vt:lpstr>
      <vt:lpstr>Exercise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Vo Huu Tai</cp:lastModifiedBy>
  <cp:revision>604</cp:revision>
  <dcterms:modified xsi:type="dcterms:W3CDTF">2019-12-26T10:06:19Z</dcterms:modified>
</cp:coreProperties>
</file>