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26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2" r:id="rId15"/>
    <p:sldId id="283" r:id="rId16"/>
    <p:sldId id="275" r:id="rId17"/>
    <p:sldId id="281" r:id="rId18"/>
    <p:sldId id="276" r:id="rId19"/>
    <p:sldId id="284" r:id="rId20"/>
    <p:sldId id="278" r:id="rId21"/>
    <p:sldId id="277" r:id="rId22"/>
    <p:sldId id="279" r:id="rId23"/>
    <p:sldId id="280" r:id="rId24"/>
    <p:sldId id="263" r:id="rId25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AN2fyJkApQjAM8qorpMlIhpM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operating-system/deadlock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be68e8e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be68e8e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7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e68e8e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e68e8e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2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e68e8ef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e68e8ef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e68e8ef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e68e8ef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61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5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6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https://www.studytonight.com/operating-system/deadlocks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2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55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87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37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3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13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3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62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91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189" marR="0" lvl="0" indent="-22859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378" marR="0" lvl="1" indent="-311142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566" marR="0" lvl="2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754" marR="0" lvl="3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5943" marR="0" lvl="4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132" marR="0" lvl="5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320" marR="0" lvl="6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509" marR="0" lvl="7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697" marR="0" lvl="8" indent="-311142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26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69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189" marR="0" lvl="0" indent="-22859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378" marR="0" lvl="1" indent="-311142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566" marR="0" lvl="2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754" marR="0" lvl="3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5943" marR="0" lvl="4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132" marR="0" lvl="5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320" marR="0" lvl="6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509" marR="0" lvl="7" indent="-311142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697" marR="0" lvl="8" indent="-311142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8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99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46C9F27A-6602-41B6-A87F-B0E76984EB8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12/31/2019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C8E981E-52A8-4586-8EDA-C080898A691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ndu.org/tutorials/thre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udytonight.com/operating-system/multithrea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Multiple-Threading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/>
            <a:r>
              <a:rPr lang="en-US" dirty="0" smtClean="0"/>
              <a:t>Pthread basic </a:t>
            </a:r>
            <a:r>
              <a:rPr lang="en-US" dirty="0" smtClean="0"/>
              <a:t>Dec</a:t>
            </a:r>
            <a:r>
              <a:rPr lang="en-US" dirty="0"/>
              <a:t>, 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/>
              <a:t>Mutexes are used to prevent data inconsistencies due to race </a:t>
            </a:r>
            <a:r>
              <a:rPr lang="en-US" dirty="0" smtClean="0"/>
              <a:t>conditions.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Modify example by_item likes: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/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/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/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 smtClean="0">
                <a:solidFill>
                  <a:srgbClr val="00B050"/>
                </a:solidFill>
              </a:rPr>
              <a:t>thread_1</a:t>
            </a:r>
            <a:r>
              <a:rPr lang="en-US" dirty="0" smtClean="0"/>
              <a:t> involves </a:t>
            </a:r>
            <a:r>
              <a:rPr lang="en-US" b="1" dirty="0" err="1" smtClean="0"/>
              <a:t>mutex_lock</a:t>
            </a:r>
            <a:r>
              <a:rPr lang="en-US" dirty="0" smtClean="0"/>
              <a:t>, another thread must waiting for </a:t>
            </a:r>
            <a:r>
              <a:rPr lang="en-US" dirty="0" smtClean="0">
                <a:solidFill>
                  <a:srgbClr val="00B050"/>
                </a:solidFill>
              </a:rPr>
              <a:t>thread_1</a:t>
            </a:r>
            <a:r>
              <a:rPr lang="en-US" dirty="0" smtClean="0"/>
              <a:t> call </a:t>
            </a:r>
            <a:r>
              <a:rPr lang="en-US" b="1" dirty="0" err="1" smtClean="0"/>
              <a:t>mutex_unlock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Google Shape;76;p14"/>
          <p:cNvSpPr/>
          <p:nvPr/>
        </p:nvSpPr>
        <p:spPr>
          <a:xfrm>
            <a:off x="1142216" y="1658954"/>
            <a:ext cx="4436297" cy="212915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>
              <a:lnSpc>
                <a:spcPct val="107000"/>
              </a:lnSpc>
            </a:pPr>
            <a:endParaRPr lang="en-US" sz="5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 mutex1 = PTHREAD_MUTEX_INITIALIZER;</a:t>
            </a:r>
          </a:p>
          <a:p>
            <a:pPr>
              <a:lnSpc>
                <a:spcPct val="107000"/>
              </a:lnSpc>
            </a:pPr>
            <a:endParaRPr lang="en-US" sz="5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by_item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pthread_mutex_lock( &amp;mutex1 );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</a:rPr>
              <a:t>// protected </a:t>
            </a:r>
            <a:r>
              <a:rPr lang="en-US" sz="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mone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"By item, price: %d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pthread_mutex_unlock( &amp;mutex1 );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28032" y="1643564"/>
            <a:ext cx="2932700" cy="1668084"/>
            <a:chOff x="5877554" y="1041835"/>
            <a:chExt cx="2932700" cy="1668084"/>
          </a:xfrm>
        </p:grpSpPr>
        <p:sp>
          <p:nvSpPr>
            <p:cNvPr id="6" name="Google Shape;76;p14"/>
            <p:cNvSpPr/>
            <p:nvPr/>
          </p:nvSpPr>
          <p:spPr>
            <a:xfrm>
              <a:off x="5918277" y="1349563"/>
              <a:ext cx="2891977" cy="136035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0" tIns="64000" rIns="0" bIns="64000" anchor="ctr" anchorCtr="0">
              <a:spAutoFit/>
            </a:bodyPr>
            <a:lstStyle/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By item, price: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7554" y="1041835"/>
              <a:ext cx="2081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The 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 join is performed when one wants to wait for a thread to finish. </a:t>
            </a:r>
            <a:endParaRPr lang="en-US" dirty="0" smtClean="0"/>
          </a:p>
          <a:p>
            <a:pPr marL="514337" indent="-28574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thread calling routine may launch multiple threads then wait for them to finish to get the results. One wait for the completion of the threads with a join.</a:t>
            </a:r>
          </a:p>
          <a:p>
            <a:pPr marL="514337" indent="-28574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Join used function</a:t>
            </a:r>
            <a:r>
              <a:rPr lang="en-US" dirty="0"/>
              <a:t>:  </a:t>
            </a:r>
            <a:r>
              <a:rPr lang="en-US" dirty="0" smtClean="0"/>
              <a:t>pthread_join</a:t>
            </a:r>
          </a:p>
          <a:p>
            <a:pPr marL="514337" indent="-28574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Google Shape;76;p14"/>
          <p:cNvSpPr/>
          <p:nvPr/>
        </p:nvSpPr>
        <p:spPr>
          <a:xfrm>
            <a:off x="1010024" y="2811423"/>
            <a:ext cx="7117653" cy="19568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pthread_t threads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pthread_create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by_item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block until all threads complete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/>
              <a:t>Condition variables allow a set of threads to sleep until </a:t>
            </a:r>
            <a:r>
              <a:rPr lang="en-US" dirty="0" smtClean="0"/>
              <a:t>tickled</a:t>
            </a:r>
            <a:r>
              <a:rPr lang="en-US" dirty="0"/>
              <a:t> </a:t>
            </a:r>
            <a:r>
              <a:rPr lang="en-US" dirty="0" smtClean="0"/>
              <a:t>by using </a:t>
            </a:r>
            <a:r>
              <a:rPr lang="en-US" i="1" dirty="0" smtClean="0"/>
              <a:t>pthread_cond_wait</a:t>
            </a:r>
            <a:r>
              <a:rPr lang="en-US" dirty="0" smtClean="0"/>
              <a:t>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/>
              <a:t>You can tickle one thread or all threads that are </a:t>
            </a:r>
            <a:r>
              <a:rPr lang="en-US" dirty="0" smtClean="0"/>
              <a:t>sleeping.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/>
              <a:t>Threads sleeping inside a condition variable are woken up by calling </a:t>
            </a:r>
            <a:r>
              <a:rPr lang="en-US" i="1" dirty="0"/>
              <a:t>pthread_cond_broadcast</a:t>
            </a:r>
            <a:r>
              <a:rPr lang="en-US" dirty="0"/>
              <a:t> (wake up all) or </a:t>
            </a:r>
            <a:r>
              <a:rPr lang="en-US" i="1" dirty="0"/>
              <a:t>pthread_cond_signal</a:t>
            </a:r>
            <a:r>
              <a:rPr lang="en-US" dirty="0"/>
              <a:t> (wake up </a:t>
            </a:r>
            <a:r>
              <a:rPr lang="en-US" dirty="0" smtClean="0"/>
              <a:t>one).</a:t>
            </a: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/>
              <a:t>Condition </a:t>
            </a:r>
            <a:r>
              <a:rPr lang="en-US" dirty="0" smtClean="0"/>
              <a:t>variables </a:t>
            </a:r>
            <a:r>
              <a:rPr lang="en-US" dirty="0"/>
              <a:t>are used with a mutex and with a loop (to check a condition</a:t>
            </a:r>
            <a:r>
              <a:rPr lang="en-US" dirty="0" smtClean="0"/>
              <a:t>).</a:t>
            </a: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/>
              <a:t>Typical </a:t>
            </a:r>
            <a:r>
              <a:rPr lang="en-US" dirty="0" smtClean="0"/>
              <a:t>Scenario: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70044"/>
              </p:ext>
            </p:extLst>
          </p:nvPr>
        </p:nvGraphicFramePr>
        <p:xfrm>
          <a:off x="879763" y="2915030"/>
          <a:ext cx="7197437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6329">
                  <a:extLst>
                    <a:ext uri="{9D8B030D-6E8A-4147-A177-3AD203B41FA5}">
                      <a16:colId xmlns:a16="http://schemas.microsoft.com/office/drawing/2014/main" val="4150007166"/>
                    </a:ext>
                  </a:extLst>
                </a:gridCol>
                <a:gridCol w="4371108">
                  <a:extLst>
                    <a:ext uri="{9D8B030D-6E8A-4147-A177-3AD203B41FA5}">
                      <a16:colId xmlns:a16="http://schemas.microsoft.com/office/drawing/2014/main" val="5518252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− Declare and initialize global data/variables/condition variable/associated mutex.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− Create threads A and B to do work.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1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− Do work.</a:t>
                      </a:r>
                    </a:p>
                    <a:p>
                      <a:r>
                        <a:rPr lang="en-US" sz="1100" dirty="0" smtClean="0"/>
                        <a:t>− Lock mutex,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check global variable</a:t>
                      </a:r>
                    </a:p>
                    <a:p>
                      <a:r>
                        <a:rPr lang="en-US" sz="1100" dirty="0" smtClean="0"/>
                        <a:t>− If value does not meet some</a:t>
                      </a:r>
                    </a:p>
                    <a:p>
                      <a:r>
                        <a:rPr lang="en-US" sz="1100" dirty="0" smtClean="0"/>
                        <a:t>condition, perform a blocking wait.</a:t>
                      </a:r>
                    </a:p>
                    <a:p>
                      <a:r>
                        <a:rPr lang="en-US" sz="1100" dirty="0" smtClean="0"/>
                        <a:t>− When signaled, wake up.</a:t>
                      </a:r>
                    </a:p>
                    <a:p>
                      <a:r>
                        <a:rPr lang="en-US" sz="1100" dirty="0" smtClean="0"/>
                        <a:t>− Explicitly unlock mutex.</a:t>
                      </a:r>
                    </a:p>
                    <a:p>
                      <a:r>
                        <a:rPr lang="en-US" sz="1100" dirty="0" smtClean="0"/>
                        <a:t>− Continue.</a:t>
                      </a:r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− Do work</a:t>
                      </a:r>
                    </a:p>
                    <a:p>
                      <a:r>
                        <a:rPr lang="en-US" sz="1100" dirty="0" smtClean="0"/>
                        <a:t>− Lock mutex</a:t>
                      </a:r>
                    </a:p>
                    <a:p>
                      <a:r>
                        <a:rPr lang="en-US" sz="1100" dirty="0" smtClean="0"/>
                        <a:t>− Change the value of the global variable that Thread-A is waiting.</a:t>
                      </a:r>
                    </a:p>
                    <a:p>
                      <a:r>
                        <a:rPr lang="en-US" sz="1100" dirty="0" smtClean="0"/>
                        <a:t>− If the new value met the condition desired by Thread-A, signal it to Thread-A.</a:t>
                      </a:r>
                    </a:p>
                    <a:p>
                      <a:r>
                        <a:rPr lang="en-US" sz="1100" dirty="0" smtClean="0"/>
                        <a:t>− Unlock mutex</a:t>
                      </a:r>
                    </a:p>
                    <a:p>
                      <a:r>
                        <a:rPr lang="en-US" sz="1100" dirty="0" smtClean="0"/>
                        <a:t>− Continue.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853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Join / Continue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004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2801" y="4289516"/>
            <a:ext cx="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0" y="4289515"/>
            <a:ext cx="3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</a:t>
            </a:r>
            <a:r>
              <a:rPr lang="en-US" dirty="0" smtClean="0"/>
              <a:t>Variables Example (1)</a:t>
            </a:r>
            <a:endParaRPr lang="en-US" dirty="0"/>
          </a:p>
        </p:txBody>
      </p:sp>
      <p:sp>
        <p:nvSpPr>
          <p:cNvPr id="4" name="Google Shape;76;p14"/>
          <p:cNvSpPr>
            <a:spLocks noGrp="1"/>
          </p:cNvSpPr>
          <p:nvPr>
            <p:ph type="body" idx="1"/>
          </p:nvPr>
        </p:nvSpPr>
        <p:spPr>
          <a:xfrm>
            <a:off x="327450" y="1006216"/>
            <a:ext cx="8482800" cy="382596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7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7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7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TCOUNT 4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COUNT_LIMIT 5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pthread_cond_t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conut_cond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inc_count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watch_count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pthread_t 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pthread_mutex_init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pthread_cond_init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conut_cond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watch_count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inc_count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inc_count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Wait for all threads */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pthread_join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pthread_mutex_destroy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pthread_cond_destroy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conut_cond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Example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Google Shape;76;p14"/>
          <p:cNvSpPr txBox="1">
            <a:spLocks/>
          </p:cNvSpPr>
          <p:nvPr/>
        </p:nvSpPr>
        <p:spPr>
          <a:xfrm>
            <a:off x="327454" y="1113825"/>
            <a:ext cx="8482800" cy="36938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228594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378" marR="0" lvl="1" indent="-31114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566" marR="0" lvl="2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754" marR="0" lvl="3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5943" marR="0" lvl="4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132" marR="0" lvl="5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320" marR="0" lvl="6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509" marR="0" lvl="7" indent="-3111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697" marR="0" lvl="8" indent="-311142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inc_count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TCOUNT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%d, </a:t>
            </a:r>
            <a:r>
              <a:rPr lang="en-US" sz="8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to: %d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COUNT_LIMIT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</a:t>
            </a:r>
            <a:r>
              <a:rPr lang="en-US" sz="8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pthread_cond_signal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pthread_cond_signal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conut_cond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sleep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watch_count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id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COUNT_LIMIT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%d, call pthread_cond_wait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conut_cond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</a:t>
            </a:r>
            <a:r>
              <a:rPr lang="en-US" sz="8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count to 100\n"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count_mutex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6;p14"/>
          <p:cNvSpPr/>
          <p:nvPr/>
        </p:nvSpPr>
        <p:spPr>
          <a:xfrm>
            <a:off x="5084619" y="2664848"/>
            <a:ext cx="3347514" cy="1637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64000" rIns="0" bIns="64000" anchor="ctr" anchorCtr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Output</a:t>
            </a:r>
            <a:endParaRPr lang="en-US" sz="8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2, 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increase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1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2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0, call pthread_cond_wait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3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4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5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2,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call pthread_cond_signal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6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0,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 count to 100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101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Thread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1, increase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count to: 102</a:t>
            </a:r>
          </a:p>
        </p:txBody>
      </p:sp>
    </p:spTree>
    <p:extLst>
      <p:ext uri="{BB962C8B-B14F-4D97-AF65-F5344CB8AC3E}">
        <p14:creationId xmlns:p14="http://schemas.microsoft.com/office/powerpoint/2010/main" val="36122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 smtClean="0"/>
              <a:t>What is Barrier: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It is a point in the program where threads stop and wait.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When all threads have reached the barrier, they can proceed.</a:t>
            </a: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 smtClean="0"/>
              <a:t>Step by step: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/>
              <a:t>The number of threads is specified in the </a:t>
            </a:r>
            <a:r>
              <a:rPr lang="en-US" dirty="0" err="1"/>
              <a:t>pthread_barrier_init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pthread_barrier_wait</a:t>
            </a:r>
            <a:r>
              <a:rPr lang="en-US" dirty="0" smtClean="0"/>
              <a:t> </a:t>
            </a:r>
            <a:r>
              <a:rPr lang="en-US" dirty="0"/>
              <a:t>to synchronize threads at a specified </a:t>
            </a:r>
            <a:r>
              <a:rPr lang="en-US" dirty="0" smtClean="0"/>
              <a:t>barrier.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calling thread blocks until the required number of threads have called </a:t>
            </a:r>
            <a:r>
              <a:rPr lang="en-US" dirty="0" err="1"/>
              <a:t>pthread_barrier_wait</a:t>
            </a:r>
            <a:r>
              <a:rPr lang="en-US" dirty="0"/>
              <a:t>() specifying the barrier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5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1"/>
            <a:ext cx="1223643" cy="32783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Google Shape;76;p14"/>
          <p:cNvSpPr/>
          <p:nvPr/>
        </p:nvSpPr>
        <p:spPr>
          <a:xfrm>
            <a:off x="1692597" y="972650"/>
            <a:ext cx="7117653" cy="3966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7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7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pthread_barrier_t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barrier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thread_func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%d sleep for %d seconds.\n"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sleep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%d call </a:t>
            </a:r>
            <a:r>
              <a:rPr lang="en-US" sz="7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pthread_barrier_wait</a:t>
            </a:r>
            <a:r>
              <a:rPr lang="en-US" sz="7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pthread_barrier_wait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%d gone.\n"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THREAD_NUM 3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THREAD_NUM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pthread_t 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THREAD_NUM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7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7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barrier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pthread_barrier_init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THREAD_NUM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THREAD_NUM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pthread_create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thread_func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THREAD_NUM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pthread_join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pthread_barrier_destroy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7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7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7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4504" y="2955749"/>
            <a:ext cx="3213023" cy="17081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sz="1050" b="1" dirty="0" smtClean="0"/>
              <a:t>Output:</a:t>
            </a:r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1 sleep for 1 seconds</a:t>
            </a:r>
            <a:r>
              <a:rPr lang="en-US" sz="1050" dirty="0" smtClean="0"/>
              <a:t>.</a:t>
            </a:r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3 sleep for 3 seconds</a:t>
            </a:r>
            <a:r>
              <a:rPr lang="en-US" sz="1050" dirty="0" smtClean="0"/>
              <a:t>.</a:t>
            </a:r>
            <a:endParaRPr lang="en-US" sz="1050" dirty="0"/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5 sleep for 5 seconds</a:t>
            </a:r>
            <a:r>
              <a:rPr lang="en-US" sz="1050" dirty="0" smtClean="0"/>
              <a:t>.</a:t>
            </a:r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1 call </a:t>
            </a:r>
            <a:r>
              <a:rPr lang="en-US" sz="1050" dirty="0" err="1" smtClean="0"/>
              <a:t>pthread_barrier_wait</a:t>
            </a:r>
            <a:r>
              <a:rPr lang="en-US" sz="1050" dirty="0" smtClean="0"/>
              <a:t>.</a:t>
            </a:r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3 call </a:t>
            </a:r>
            <a:r>
              <a:rPr lang="en-US" sz="1050" dirty="0" err="1"/>
              <a:t>pthread_barrier_wait</a:t>
            </a:r>
            <a:r>
              <a:rPr lang="en-US" sz="1050" dirty="0" smtClean="0"/>
              <a:t>.</a:t>
            </a:r>
            <a:endParaRPr lang="en-US" sz="1050" dirty="0"/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5 call </a:t>
            </a:r>
            <a:r>
              <a:rPr lang="en-US" sz="1050" dirty="0" err="1"/>
              <a:t>pthread_barrier_wait</a:t>
            </a:r>
            <a:r>
              <a:rPr lang="en-US" sz="1050" dirty="0" smtClean="0"/>
              <a:t>.</a:t>
            </a:r>
            <a:endParaRPr lang="en-US" sz="1050" dirty="0"/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3 gone</a:t>
            </a:r>
            <a:r>
              <a:rPr lang="en-US" sz="1050" dirty="0" smtClean="0"/>
              <a:t>. </a:t>
            </a:r>
            <a:endParaRPr lang="en-US" sz="1050" dirty="0"/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1 gone</a:t>
            </a:r>
            <a:r>
              <a:rPr lang="en-US" sz="1050" dirty="0" smtClean="0"/>
              <a:t>.</a:t>
            </a:r>
            <a:endParaRPr lang="en-US" sz="1050" dirty="0"/>
          </a:p>
          <a:p>
            <a:pPr lvl="1"/>
            <a:r>
              <a:rPr lang="en-US" sz="1050" dirty="0" smtClean="0"/>
              <a:t>    thread </a:t>
            </a:r>
            <a:r>
              <a:rPr lang="en-US" sz="1050" dirty="0"/>
              <a:t>5 </a:t>
            </a:r>
            <a:r>
              <a:rPr lang="en-US" sz="1050" dirty="0" smtClean="0"/>
              <a:t>gone.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334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</a:t>
            </a:r>
            <a:r>
              <a:rPr lang="en-US" dirty="0"/>
              <a:t>Pitfalls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Race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conditions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A race condition occurs when two or more threads can access shared data and they try to change it at the same time</a:t>
            </a:r>
            <a:endParaRPr lang="en-US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Thread safe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code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Thread-safe code only manipulates shared data structures in a manner that ensures that all threads behave properly and fulfill their design specifications without unintended interaction. There are various strategies for making thread-safe data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structures.</a:t>
            </a: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Mutex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Deadlock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Deadlocks are a set of blocked processes each holding a resource and waiting to acquire a resource held by another process.</a:t>
            </a: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Condition Variable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Deadlock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The logic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conditions must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be chosen to insure that the "signal" is executed if the "wait" is ever processed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</a:t>
            </a:r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45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Deadlocks can be avoided by avoiding at least one of the four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conditions</a:t>
            </a:r>
          </a:p>
          <a:p>
            <a:pPr marL="1028684" lvl="1" indent="-342900">
              <a:buFont typeface="+mj-lt"/>
              <a:buAutoNum type="arabicPeriod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Mutual Exclusion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 Resources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shared such as read-only files do not lead to deadlocks but resources, such as printers and tape drives, requires exclusive access by a single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process.</a:t>
            </a:r>
          </a:p>
          <a:p>
            <a:pPr marL="1028684" lvl="1" indent="-342900">
              <a:buFont typeface="+mj-lt"/>
              <a:buAutoNum type="arabicPeriod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Hold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and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Wait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 In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this condition processes must be prevented from holding one or more resources while simultaneously waiting for one or more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others.</a:t>
            </a:r>
          </a:p>
          <a:p>
            <a:pPr marL="1028684" lvl="1" indent="-342900">
              <a:buFont typeface="+mj-lt"/>
              <a:buAutoNum type="arabicPeriod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No Preemption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 Preemption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of process resource allocations can avoid the condition of deadlocks, where ever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possible.</a:t>
            </a:r>
          </a:p>
          <a:p>
            <a:pPr marL="1028684" lvl="1" indent="-342900">
              <a:buFont typeface="+mj-lt"/>
              <a:buAutoNum type="arabicPeriod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Circular Wait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 Circular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wait can be avoided if we number all resources, and require that processes request resources only in strictly increasing(or decreasing) order.</a:t>
            </a:r>
          </a:p>
        </p:txBody>
      </p:sp>
    </p:spTree>
    <p:extLst>
      <p:ext uri="{BB962C8B-B14F-4D97-AF65-F5344CB8AC3E}">
        <p14:creationId xmlns:p14="http://schemas.microsoft.com/office/powerpoint/2010/main" val="38734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45" indent="-285750"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should consider the following when analyzing your program for potential </a:t>
            </a:r>
            <a:r>
              <a:rPr lang="en-US" dirty="0" smtClean="0"/>
              <a:t>bottlenecks: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Lock </a:t>
            </a:r>
            <a:r>
              <a:rPr lang="en-US" dirty="0"/>
              <a:t>granularity - How "big" (coarse) or "small" (fine) are your </a:t>
            </a:r>
            <a:r>
              <a:rPr lang="en-US" dirty="0" smtClean="0"/>
              <a:t>mutexes?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Lock </a:t>
            </a:r>
            <a:r>
              <a:rPr lang="en-US" dirty="0"/>
              <a:t>ordering - Make sure your locks are always locked in an </a:t>
            </a:r>
            <a:r>
              <a:rPr lang="en-US" dirty="0" smtClean="0"/>
              <a:t>agreed.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Lock frequency.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Critical sections.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Too </a:t>
            </a:r>
            <a:r>
              <a:rPr lang="en-US" dirty="0"/>
              <a:t>many threads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be68e8eff_0_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r>
              <a:rPr lang="en-US" dirty="0"/>
              <a:t>Overview (1/2)</a:t>
            </a:r>
            <a:endParaRPr dirty="0"/>
          </a:p>
        </p:txBody>
      </p:sp>
      <p:sp>
        <p:nvSpPr>
          <p:cNvPr id="46" name="Google Shape;46;g7be68e8eff_0_0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544300" cy="3843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indent="-323842">
              <a:buChar char="❏"/>
            </a:pPr>
            <a:r>
              <a:rPr lang="en-US" dirty="0"/>
              <a:t>Each running program contains one or more </a:t>
            </a:r>
            <a:r>
              <a:rPr lang="en-US" dirty="0" smtClean="0"/>
              <a:t>processes </a:t>
            </a:r>
            <a:r>
              <a:rPr lang="en-US" dirty="0"/>
              <a:t>and threads.</a:t>
            </a:r>
            <a:endParaRPr dirty="0"/>
          </a:p>
        </p:txBody>
      </p:sp>
      <p:pic>
        <p:nvPicPr>
          <p:cNvPr id="47" name="Google Shape;47;g7be68e8e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851" y="1509614"/>
            <a:ext cx="3414425" cy="20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7be68e8eff_0_0"/>
          <p:cNvSpPr txBox="1">
            <a:spLocks noGrp="1"/>
          </p:cNvSpPr>
          <p:nvPr>
            <p:ph type="body" idx="1"/>
          </p:nvPr>
        </p:nvSpPr>
        <p:spPr>
          <a:xfrm>
            <a:off x="276400" y="1242600"/>
            <a:ext cx="5239200" cy="351228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lvl="1">
              <a:lnSpc>
                <a:spcPct val="150000"/>
              </a:lnSpc>
              <a:buChar char="❏"/>
            </a:pPr>
            <a:r>
              <a:rPr lang="en-US" dirty="0"/>
              <a:t>Process: </a:t>
            </a:r>
            <a:endParaRPr dirty="0"/>
          </a:p>
          <a:p>
            <a:pPr lvl="2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The process provides the resources needed to execute a program (virtual address space, executable code, a security context, environment variables,...)</a:t>
            </a:r>
            <a:endParaRPr dirty="0"/>
          </a:p>
          <a:p>
            <a:pPr lvl="2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Each process is started with a single thread, but can create additional threads.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Thread</a:t>
            </a:r>
            <a:endParaRPr dirty="0"/>
          </a:p>
          <a:p>
            <a:pPr lvl="2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The thread is also sequences of execution, but all threads of a process share its virtual address space and system resources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49" name="Google Shape;49;g7be68e8eff_0_0"/>
          <p:cNvSpPr txBox="1"/>
          <p:nvPr/>
        </p:nvSpPr>
        <p:spPr>
          <a:xfrm>
            <a:off x="5571850" y="3570850"/>
            <a:ext cx="3251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"/>
                <a:ea typeface="Roboto Condensed"/>
                <a:cs typeface="Roboto Condensed"/>
                <a:sym typeface="Roboto Condensed"/>
              </a:rPr>
              <a:t>Refer: </a:t>
            </a:r>
            <a:r>
              <a:rPr lang="en-US" sz="1000" u="sng" dirty="0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https://randu.org/tutorials/threads/</a:t>
            </a:r>
            <a:r>
              <a:rPr lang="en-US" sz="1000" dirty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12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Thread Pool (Boss/Worker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One thread dispatches other threads to do useful work which are usually part of a worker thread pool. This thread pool is usually pre-allocated before the boss (or master) begins dispatching threads to work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Peer (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Workcrew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The peer model is similar to the boss/worker model except once the worker pool has been created, the boss becomes the another thread in the thread pool, and is thus, a peer to the other threads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Pipeline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Each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thread works on data processed by the previous thread and hands it off to the next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thread.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pthrhread</a:t>
            </a:r>
            <a:r>
              <a:rPr lang="en-US" dirty="0" smtClean="0"/>
              <a:t> Function</a:t>
            </a:r>
            <a:r>
              <a:rPr lang="en-US" dirty="0"/>
              <a:t>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pthread_create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create a new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thread.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pthread_exit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terminate a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thread.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pthread_join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wait for the termination of a thread.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pthread_self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get the thread id of the current thread.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pthread_equal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compares whether two threads are the same or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not.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pthread_cancel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send a cancellation request to a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thread.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pthread_detach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 used to detach a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thread.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perations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on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mutexes: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pthread_mutex_init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pthread_mutex_lock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pthread_mutex_unlock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Refer: http://man7.org/linux/man-pages/man0/pthread.h.0p.html</a:t>
            </a:r>
            <a:endParaRPr lang="en-US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51434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45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Complete the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code 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07_pthread_basic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to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print alternating A and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B message.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It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represents two threads that take turns to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execute.</a:t>
            </a:r>
          </a:p>
          <a:p>
            <a:pPr marL="971534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Add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condition variable calls to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turn_func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so that the waiting thread does not need to continually check the turn variable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en-US" dirty="0"/>
          </a:p>
          <a:p>
            <a:pPr marL="514345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output look likes:</a:t>
            </a:r>
            <a:endParaRPr lang="en-US" dirty="0"/>
          </a:p>
        </p:txBody>
      </p:sp>
      <p:sp>
        <p:nvSpPr>
          <p:cNvPr id="4" name="Google Shape;76;p14"/>
          <p:cNvSpPr/>
          <p:nvPr/>
        </p:nvSpPr>
        <p:spPr>
          <a:xfrm>
            <a:off x="1011801" y="2608122"/>
            <a:ext cx="7258439" cy="21695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85333" rIns="0" bIns="85333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make run</a:t>
            </a:r>
          </a:p>
          <a:p>
            <a:pPr>
              <a:lnSpc>
                <a:spcPct val="107000"/>
              </a:lnSpc>
            </a:pP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-DHAVE_STRUCT_TIMESPEC -g -o0 -Wall -I. -c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endParaRPr lang="en-US" sz="933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-DHAVE_STRUCT_TIMESPEC -g -o0 -Wall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 main -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lpthread</a:t>
            </a:r>
            <a:endParaRPr lang="en-US" sz="933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winpty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./main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41162608,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41162792,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41162608,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41162792,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41162608,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 41162792, </a:t>
            </a:r>
            <a:r>
              <a:rPr lang="en-US" sz="9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</a:p>
          <a:p>
            <a:pPr>
              <a:lnSpc>
                <a:spcPct val="107000"/>
              </a:lnSpc>
            </a:pPr>
            <a:r>
              <a:rPr lang="en-US" sz="933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33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6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Thank You!!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be68e8eff_0_1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r>
              <a:rPr lang="en-US"/>
              <a:t>Overview (2/2)</a:t>
            </a:r>
            <a:endParaRPr/>
          </a:p>
        </p:txBody>
      </p:sp>
      <p:sp>
        <p:nvSpPr>
          <p:cNvPr id="55" name="Google Shape;55;g7be68e8eff_0_10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354400" cy="16563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indent="-323842">
              <a:lnSpc>
                <a:spcPct val="150000"/>
              </a:lnSpc>
              <a:buChar char="❏"/>
            </a:pPr>
            <a:r>
              <a:rPr lang="en-US" dirty="0"/>
              <a:t>Multiple-Threading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Multithreading is a programming model that divides the processor to perform different tasks at the same time.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Multithreading allows sharing the resources so that different tasks can be performed.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They can help with improving the performance of your device.</a:t>
            </a:r>
            <a:endParaRPr dirty="0"/>
          </a:p>
          <a:p>
            <a:pPr indent="-323842">
              <a:lnSpc>
                <a:spcPct val="150000"/>
              </a:lnSpc>
              <a:buChar char="❏"/>
            </a:pPr>
            <a:r>
              <a:rPr lang="en-US" dirty="0"/>
              <a:t>The diagram below shows the difference between single thread and multiple thread.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297550" y="2628951"/>
            <a:ext cx="4414200" cy="2420150"/>
            <a:chOff x="1750175" y="2541425"/>
            <a:chExt cx="4414200" cy="2420150"/>
          </a:xfrm>
        </p:grpSpPr>
        <p:pic>
          <p:nvPicPr>
            <p:cNvPr id="56" name="Google Shape;56;g7be68e8eff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5250" y="2541425"/>
              <a:ext cx="4404047" cy="220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g7be68e8eff_0_10"/>
            <p:cNvSpPr txBox="1"/>
            <p:nvPr/>
          </p:nvSpPr>
          <p:spPr>
            <a:xfrm>
              <a:off x="1750175" y="4614175"/>
              <a:ext cx="4414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  <a:sym typeface="Roboto Condensed"/>
                </a:rPr>
                <a:t>Refer: </a:t>
              </a:r>
              <a:r>
                <a:rPr lang="en-US" sz="1100" u="sng" dirty="0">
                  <a:solidFill>
                    <a:schemeClr val="hlink"/>
                  </a:solidFill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  <a:hlinkClick r:id="rId4"/>
                </a:rPr>
                <a:t>https://www.studytonight.com/operating-system/multithreading</a:t>
              </a:r>
              <a:endParaRPr sz="10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e68e8eff_0_1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r>
              <a:rPr lang="en-US" dirty="0"/>
              <a:t>POSIX thread (pthread)</a:t>
            </a:r>
            <a:endParaRPr dirty="0"/>
          </a:p>
        </p:txBody>
      </p:sp>
      <p:sp>
        <p:nvSpPr>
          <p:cNvPr id="63" name="Google Shape;63;g7be68e8eff_0_19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indent="-323842">
              <a:lnSpc>
                <a:spcPct val="150000"/>
              </a:lnSpc>
              <a:buChar char="❏"/>
            </a:pPr>
            <a:r>
              <a:rPr lang="en-US" dirty="0" smtClean="0"/>
              <a:t>In Linux, </a:t>
            </a:r>
            <a:r>
              <a:rPr lang="en-US" dirty="0"/>
              <a:t>we use </a:t>
            </a:r>
            <a:r>
              <a:rPr lang="en-US" b="1" dirty="0"/>
              <a:t>pthread</a:t>
            </a:r>
            <a:r>
              <a:rPr lang="en-US" dirty="0"/>
              <a:t> library (also called </a:t>
            </a:r>
            <a:r>
              <a:rPr lang="en-US" sz="1300" dirty="0"/>
              <a:t>POSIX thread</a:t>
            </a:r>
            <a:r>
              <a:rPr lang="en-US" sz="1300" dirty="0" smtClean="0"/>
              <a:t>) to create and manage thread.</a:t>
            </a:r>
          </a:p>
          <a:p>
            <a:pPr indent="-323842">
              <a:lnSpc>
                <a:spcPct val="150000"/>
              </a:lnSpc>
              <a:buChar char="❏"/>
            </a:pPr>
            <a:r>
              <a:rPr lang="en-US" sz="1300" dirty="0" smtClean="0"/>
              <a:t>What is the </a:t>
            </a:r>
            <a:r>
              <a:rPr lang="en-US" sz="1300" b="1" dirty="0" smtClean="0"/>
              <a:t>pthread</a:t>
            </a:r>
            <a:r>
              <a:rPr lang="en-US" sz="1300" dirty="0"/>
              <a:t> </a:t>
            </a:r>
            <a:r>
              <a:rPr lang="en-US" sz="1300" dirty="0" smtClean="0"/>
              <a:t>?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a standards based thread API for C/C++.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allows one to spawn a new concurrent process flow</a:t>
            </a:r>
            <a:r>
              <a:rPr lang="en-US" dirty="0" smtClean="0"/>
              <a:t>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 dirty="0"/>
              <a:t>defines a set of C programming language types, functions and constants. It is implemented with a </a:t>
            </a:r>
            <a:r>
              <a:rPr lang="en-US" b="1" dirty="0"/>
              <a:t>pthread.h</a:t>
            </a:r>
            <a:r>
              <a:rPr lang="en-US" dirty="0"/>
              <a:t> header</a:t>
            </a:r>
            <a:r>
              <a:rPr lang="en-US" dirty="0" smtClean="0"/>
              <a:t>.</a:t>
            </a:r>
            <a:endParaRPr dirty="0"/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e68e8eff_0_2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r>
              <a:rPr lang="en-US" dirty="0" smtClean="0"/>
              <a:t>Creating A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dirty="0"/>
          </a:p>
        </p:txBody>
      </p:sp>
      <p:sp>
        <p:nvSpPr>
          <p:cNvPr id="69" name="Google Shape;69;g7be68e8eff_0_27"/>
          <p:cNvSpPr txBox="1">
            <a:spLocks noGrp="1"/>
          </p:cNvSpPr>
          <p:nvPr>
            <p:ph type="body" idx="1"/>
          </p:nvPr>
        </p:nvSpPr>
        <p:spPr>
          <a:xfrm>
            <a:off x="327451" y="972651"/>
            <a:ext cx="8552390" cy="783505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indent="-323842">
              <a:buChar char="❏"/>
            </a:pPr>
            <a:r>
              <a:rPr lang="en-US" dirty="0"/>
              <a:t>To create a thread, </a:t>
            </a:r>
            <a:r>
              <a:rPr lang="en-US" dirty="0" smtClean="0"/>
              <a:t>use function: </a:t>
            </a:r>
            <a:r>
              <a:rPr lang="en-US" b="1" dirty="0" smtClean="0"/>
              <a:t>pthread_create</a:t>
            </a:r>
            <a:endParaRPr b="1" dirty="0"/>
          </a:p>
          <a:p>
            <a:pPr lvl="1" indent="-323842">
              <a:spcBef>
                <a:spcPts val="0"/>
              </a:spcBef>
              <a:buSzPts val="1500"/>
              <a:buChar char="❏"/>
            </a:pPr>
            <a:r>
              <a:rPr lang="en-US" dirty="0"/>
              <a:t>After call </a:t>
            </a:r>
            <a:r>
              <a:rPr lang="en-US" b="1" dirty="0"/>
              <a:t>pthread_create</a:t>
            </a:r>
            <a:r>
              <a:rPr lang="en-US" dirty="0"/>
              <a:t>, one thread will be created immediately. On the main thread, we can use </a:t>
            </a:r>
            <a:r>
              <a:rPr lang="en-US" b="1" dirty="0"/>
              <a:t>pthread_join </a:t>
            </a:r>
            <a:r>
              <a:rPr lang="en-US" dirty="0"/>
              <a:t>to waiting for the thread complete.</a:t>
            </a:r>
            <a:endParaRPr dirty="0"/>
          </a:p>
        </p:txBody>
      </p:sp>
      <p:sp>
        <p:nvSpPr>
          <p:cNvPr id="4" name="Google Shape;76;p14"/>
          <p:cNvSpPr/>
          <p:nvPr/>
        </p:nvSpPr>
        <p:spPr>
          <a:xfrm>
            <a:off x="340704" y="1895645"/>
            <a:ext cx="5174590" cy="264833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9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sz="9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9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stdlib.h</a:t>
            </a:r>
            <a:r>
              <a:rPr lang="en-US" sz="9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&lt;pthread.h&gt;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thread1_func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message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printf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"%s \n"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message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"Thread 1"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Create independent threads each of which will execute function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pthread_create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thread1_func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message1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Wait till threads are complete before main continues.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pthread_join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thread1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619479" y="2428151"/>
            <a:ext cx="1015411" cy="392854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Roboto Condensed" panose="020B0604020202020204" charset="0"/>
                <a:ea typeface="Roboto Condensed" panose="020B0604020202020204" charset="0"/>
              </a:rPr>
              <a:t>main thread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799448" y="2991089"/>
            <a:ext cx="1120869" cy="392854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Roboto Condensed" panose="020B0604020202020204" charset="0"/>
                <a:ea typeface="Roboto Condensed" panose="020B0604020202020204" charset="0"/>
              </a:rPr>
              <a:t>thread1_func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03210" y="2207583"/>
            <a:ext cx="0" cy="1226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40063" y="1895646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pthread_create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point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791501" y="2428151"/>
            <a:ext cx="1120869" cy="392854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Roboto Condensed" panose="020B0604020202020204" charset="0"/>
                <a:ea typeface="Roboto Condensed" panose="020B0604020202020204" charset="0"/>
              </a:rPr>
              <a:t>waiting…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16554" y="2428151"/>
            <a:ext cx="515457" cy="392854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Roboto Condensed" panose="020B0604020202020204" charset="0"/>
                <a:ea typeface="Roboto Condensed" panose="020B0604020202020204" charset="0"/>
              </a:rPr>
              <a:t>exit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619478" y="2888737"/>
            <a:ext cx="332604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More Than One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8"/>
            <a:ext cx="8482800" cy="296613"/>
          </a:xfrm>
        </p:spPr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 smtClean="0"/>
              <a:t>Consider the example code bellow:</a:t>
            </a:r>
            <a:endParaRPr lang="en-US" dirty="0"/>
          </a:p>
        </p:txBody>
      </p:sp>
      <p:sp>
        <p:nvSpPr>
          <p:cNvPr id="4" name="Google Shape;76;p14"/>
          <p:cNvSpPr/>
          <p:nvPr/>
        </p:nvSpPr>
        <p:spPr>
          <a:xfrm>
            <a:off x="1104291" y="1116601"/>
            <a:ext cx="4436297" cy="38169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8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8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8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8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thread1_func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"%s, i: %d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thread2_func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"%s, i: %d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pthread_t thread1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thread2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independent threads each of which will execute function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thread1_func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1"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thread2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thread2_func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2"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pthread_join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pthread_join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thread2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93073" y="819628"/>
            <a:ext cx="3000434" cy="1671038"/>
            <a:chOff x="5809820" y="1057413"/>
            <a:chExt cx="3000434" cy="1671038"/>
          </a:xfrm>
        </p:grpSpPr>
        <p:sp>
          <p:nvSpPr>
            <p:cNvPr id="5" name="Google Shape;76;p14"/>
            <p:cNvSpPr/>
            <p:nvPr/>
          </p:nvSpPr>
          <p:spPr>
            <a:xfrm>
              <a:off x="5918277" y="1331033"/>
              <a:ext cx="2891977" cy="139741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0" tIns="64000" rIns="0" bIns="64000" anchor="ctr" anchorCtr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Thread 1, i: 882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Thread 1, i: 881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Thread 1, i: 880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Thread 2, i: 1000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Thread 2, i: 999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700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9820" y="1057413"/>
              <a:ext cx="256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output </a:t>
              </a:r>
              <a:r>
                <a:rPr lang="en-US" dirty="0"/>
                <a:t>maybe: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82347" y="2570758"/>
            <a:ext cx="4595947" cy="1200329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That means: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+ </a:t>
            </a:r>
            <a:r>
              <a:rPr lang="en-US" sz="1200" b="1" dirty="0"/>
              <a:t>thread1</a:t>
            </a:r>
            <a:r>
              <a:rPr lang="en-US" sz="1200" dirty="0"/>
              <a:t> executed first, but it takes along time to complete.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+ then </a:t>
            </a:r>
            <a:r>
              <a:rPr lang="en-US" sz="1200" b="1" dirty="0"/>
              <a:t>thread2</a:t>
            </a:r>
            <a:r>
              <a:rPr lang="en-US" sz="1200" dirty="0"/>
              <a:t> involved and </a:t>
            </a:r>
            <a:r>
              <a:rPr lang="en-US" sz="1200" b="1" dirty="0"/>
              <a:t>thread1</a:t>
            </a:r>
            <a:r>
              <a:rPr lang="en-US" sz="1200" dirty="0"/>
              <a:t> is stopped.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ym typeface="Wingdings" panose="05000000000000000000" pitchFamily="2" charset="2"/>
              </a:rPr>
              <a:t> It is multi-threading.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73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Synchronization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3628"/>
            <a:ext cx="8482800" cy="893253"/>
          </a:xfrm>
        </p:spPr>
        <p:txBody>
          <a:bodyPr/>
          <a:lstStyle/>
          <a:p>
            <a:pPr marL="514337" indent="-28574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/>
              <a:t>As we know, the threads in a process sharing virtual address space.</a:t>
            </a:r>
          </a:p>
          <a:p>
            <a:pPr marL="971526" lvl="1" indent="-28574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E.g. global variable can be accessed by multi-threads.</a:t>
            </a:r>
          </a:p>
          <a:p>
            <a:pPr marL="971526" lvl="1" indent="-28574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Example:</a:t>
            </a:r>
          </a:p>
        </p:txBody>
      </p:sp>
      <p:sp>
        <p:nvSpPr>
          <p:cNvPr id="4" name="Google Shape;76;p14"/>
          <p:cNvSpPr/>
          <p:nvPr/>
        </p:nvSpPr>
        <p:spPr>
          <a:xfrm>
            <a:off x="603130" y="1691207"/>
            <a:ext cx="4436297" cy="33065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>
              <a:lnSpc>
                <a:spcPct val="107000"/>
              </a:lnSpc>
            </a:pPr>
            <a:endParaRPr lang="en-US" sz="1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by_item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"By item, price: %d \n"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do_something_takes_long_time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money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i_price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pthread_t thread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threads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price_1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price_2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pthread_create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by_item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pthread_create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by_item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price_2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pthread_join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pthread_join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threads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2631" y="2463919"/>
            <a:ext cx="4595947" cy="1131079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There are:</a:t>
            </a:r>
            <a:br>
              <a:rPr lang="en-US" sz="1200" dirty="0"/>
            </a:br>
            <a:r>
              <a:rPr lang="en-US" sz="1100" dirty="0"/>
              <a:t>+ $105 in budget.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+ We by an item price: $100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+ Next, by 10 items price: $1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11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Synchronization (2/3)</a:t>
            </a:r>
            <a:endParaRPr lang="en-US" dirty="0"/>
          </a:p>
        </p:txBody>
      </p:sp>
      <p:sp>
        <p:nvSpPr>
          <p:cNvPr id="6" name="Google Shape;76;p14"/>
          <p:cNvSpPr/>
          <p:nvPr/>
        </p:nvSpPr>
        <p:spPr>
          <a:xfrm>
            <a:off x="790962" y="1360482"/>
            <a:ext cx="2891977" cy="148346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4000" rIns="0" bIns="64000" anchor="ctr" anchorCtr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100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By item, price: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21" y="3126783"/>
            <a:ext cx="4211767" cy="1200329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46" indent="-17144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</a:rPr>
              <a:t>We can use total $110 while the budget only $105.</a:t>
            </a:r>
          </a:p>
          <a:p>
            <a:pPr marL="171446" indent="-17144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The problems:</a:t>
            </a:r>
          </a:p>
          <a:p>
            <a:pPr marL="341305" lvl="1" indent="-17144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The global </a:t>
            </a:r>
            <a:r>
              <a:rPr lang="en-US" sz="1200" b="1" dirty="0">
                <a:solidFill>
                  <a:schemeClr val="tx1"/>
                </a:solidFill>
              </a:rPr>
              <a:t>money</a:t>
            </a:r>
            <a:r>
              <a:rPr lang="en-US" sz="1200" dirty="0">
                <a:solidFill>
                  <a:schemeClr val="tx1"/>
                </a:solidFill>
              </a:rPr>
              <a:t> is accessed by many threads without synchronization.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7450" y="972651"/>
            <a:ext cx="8482800" cy="476843"/>
          </a:xfrm>
        </p:spPr>
        <p:txBody>
          <a:bodyPr/>
          <a:lstStyle/>
          <a:p>
            <a:r>
              <a:rPr lang="en-US" dirty="0" smtClean="0"/>
              <a:t>But the output: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17411" y="1360482"/>
            <a:ext cx="4435521" cy="2154738"/>
            <a:chOff x="4916004" y="1709448"/>
            <a:chExt cx="4435521" cy="2154738"/>
          </a:xfrm>
          <a:solidFill>
            <a:schemeClr val="bg1"/>
          </a:solidFill>
        </p:grpSpPr>
        <p:sp>
          <p:nvSpPr>
            <p:cNvPr id="10" name="Right Arrow 9"/>
            <p:cNvSpPr/>
            <p:nvPr/>
          </p:nvSpPr>
          <p:spPr>
            <a:xfrm>
              <a:off x="4967444" y="1798460"/>
              <a:ext cx="1432768" cy="924313"/>
            </a:xfrm>
            <a:prstGeom prst="rightArrow">
              <a:avLst>
                <a:gd name="adj1" fmla="val 71224"/>
                <a:gd name="adj2" fmla="val 50000"/>
              </a:avLst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Roboto Condensed" panose="020B0604020202020204" charset="0"/>
                  <a:ea typeface="Roboto Condensed" panose="020B0604020202020204" charset="0"/>
                </a:rPr>
                <a:t>Thread 1 use </a:t>
              </a:r>
              <a:r>
                <a:rPr lang="en-US" sz="1050" b="1" dirty="0">
                  <a:latin typeface="Roboto Condensed" panose="020B0604020202020204" charset="0"/>
                  <a:ea typeface="Roboto Condensed" panose="020B0604020202020204" charset="0"/>
                </a:rPr>
                <a:t>money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489705" y="2892856"/>
              <a:ext cx="1302040" cy="971330"/>
            </a:xfrm>
            <a:prstGeom prst="rightArrow">
              <a:avLst>
                <a:gd name="adj1" fmla="val 69671"/>
                <a:gd name="adj2" fmla="val 50000"/>
              </a:avLst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Roboto Condensed" panose="020B0604020202020204" charset="0"/>
                  <a:ea typeface="Roboto Condensed" panose="020B0604020202020204" charset="0"/>
                </a:rPr>
                <a:t>Another thread also modify </a:t>
              </a:r>
              <a:r>
                <a:rPr lang="en-US" sz="1050" b="1" dirty="0">
                  <a:latin typeface="Roboto Condensed" panose="020B0604020202020204" charset="0"/>
                  <a:ea typeface="Roboto Condensed" panose="020B0604020202020204" charset="0"/>
                </a:rPr>
                <a:t>money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48060" y="2109352"/>
              <a:ext cx="0" cy="122684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7805394" y="1709448"/>
              <a:ext cx="1344304" cy="1013325"/>
            </a:xfrm>
            <a:prstGeom prst="rightArrow">
              <a:avLst>
                <a:gd name="adj1" fmla="val 72896"/>
                <a:gd name="adj2" fmla="val 50000"/>
              </a:avLst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Roboto Condensed" panose="020B0604020202020204" charset="0"/>
                  <a:ea typeface="Roboto Condensed" panose="020B0604020202020204" charset="0"/>
                </a:rPr>
                <a:t>Thread 1 continues, but variable </a:t>
              </a:r>
              <a:r>
                <a:rPr lang="en-US" sz="900" b="1" dirty="0">
                  <a:latin typeface="Roboto Condensed" panose="020B0604020202020204" charset="0"/>
                  <a:ea typeface="Roboto Condensed" panose="020B0604020202020204" charset="0"/>
                </a:rPr>
                <a:t>money</a:t>
              </a:r>
              <a:r>
                <a:rPr lang="en-US" sz="900" dirty="0">
                  <a:latin typeface="Roboto Condensed" panose="020B0604020202020204" charset="0"/>
                  <a:ea typeface="Roboto Condensed" panose="020B0604020202020204" charset="0"/>
                </a:rPr>
                <a:t> is incorrect.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4916004" y="2790506"/>
              <a:ext cx="4435521" cy="1505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Synchronization (3/3)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37" indent="-285743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smtClean="0"/>
              <a:t>pthread </a:t>
            </a:r>
            <a:r>
              <a:rPr lang="en-US" dirty="0"/>
              <a:t>library provides three synchronization mechanisms</a:t>
            </a:r>
            <a:r>
              <a:rPr lang="en-US" dirty="0" smtClean="0"/>
              <a:t>: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b="1" dirty="0"/>
              <a:t>mutexes</a:t>
            </a:r>
            <a:r>
              <a:rPr lang="en-US" dirty="0"/>
              <a:t> </a:t>
            </a:r>
            <a:r>
              <a:rPr lang="en-US" dirty="0" smtClean="0"/>
              <a:t>– Mutual </a:t>
            </a:r>
            <a:r>
              <a:rPr lang="en-US" dirty="0"/>
              <a:t>exclusion </a:t>
            </a:r>
            <a:r>
              <a:rPr lang="en-US" dirty="0" smtClean="0"/>
              <a:t>lock.</a:t>
            </a:r>
          </a:p>
          <a:p>
            <a:pPr marL="1428714" lvl="2" indent="-285743">
              <a:buFont typeface="Wingdings" panose="05000000000000000000" pitchFamily="2" charset="2"/>
              <a:buChar char="q"/>
            </a:pPr>
            <a:r>
              <a:rPr lang="en-US" dirty="0" smtClean="0"/>
              <a:t>Block </a:t>
            </a:r>
            <a:r>
              <a:rPr lang="en-US" dirty="0"/>
              <a:t>access to variables by other </a:t>
            </a:r>
            <a:r>
              <a:rPr lang="en-US" dirty="0" smtClean="0"/>
              <a:t>threads.</a:t>
            </a:r>
          </a:p>
          <a:p>
            <a:pPr marL="1428714" lvl="2" indent="-285743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enforces exclusive access by a thread to a variable or set of variables.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b="1" dirty="0"/>
              <a:t>joins</a:t>
            </a:r>
            <a:r>
              <a:rPr lang="en-US" dirty="0"/>
              <a:t> </a:t>
            </a:r>
            <a:r>
              <a:rPr lang="en-US" dirty="0" smtClean="0"/>
              <a:t>– Make </a:t>
            </a:r>
            <a:r>
              <a:rPr lang="en-US" dirty="0"/>
              <a:t>a thread wait till others are complete (terminated).</a:t>
            </a:r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b="1" dirty="0"/>
              <a:t>condition variables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Typically, </a:t>
            </a:r>
            <a:r>
              <a:rPr lang="en-US" dirty="0"/>
              <a:t>condition variables are used as a notification system between threads.</a:t>
            </a:r>
            <a:endParaRPr lang="en-US" dirty="0" smtClean="0"/>
          </a:p>
          <a:p>
            <a:pPr marL="971526" lvl="1" indent="-285743">
              <a:buFont typeface="Wingdings" panose="05000000000000000000" pitchFamily="2" charset="2"/>
              <a:buChar char="q"/>
            </a:pPr>
            <a:r>
              <a:rPr lang="en-US" b="1" dirty="0"/>
              <a:t>Barriers</a:t>
            </a:r>
            <a:r>
              <a:rPr lang="en-US" dirty="0"/>
              <a:t> – </a:t>
            </a:r>
            <a:r>
              <a:rPr lang="en-US" dirty="0" smtClean="0"/>
              <a:t>Barriers is </a:t>
            </a:r>
            <a:r>
              <a:rPr lang="en-US" dirty="0"/>
              <a:t>a method to synchronize a set of </a:t>
            </a:r>
            <a:r>
              <a:rPr lang="en-US" dirty="0" smtClean="0"/>
              <a:t>threads.</a:t>
            </a:r>
          </a:p>
        </p:txBody>
      </p:sp>
    </p:spTree>
    <p:extLst>
      <p:ext uri="{BB962C8B-B14F-4D97-AF65-F5344CB8AC3E}">
        <p14:creationId xmlns:p14="http://schemas.microsoft.com/office/powerpoint/2010/main" val="34781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2511</Words>
  <Application>Microsoft Office PowerPoint</Application>
  <PresentationFormat>On-screen Show (16:9)</PresentationFormat>
  <Paragraphs>415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Lucida Console</vt:lpstr>
      <vt:lpstr>Calibri Light</vt:lpstr>
      <vt:lpstr>Calibri</vt:lpstr>
      <vt:lpstr>Wingdings</vt:lpstr>
      <vt:lpstr>Roboto Condensed</vt:lpstr>
      <vt:lpstr>Arial</vt:lpstr>
      <vt:lpstr>Times New Roman</vt:lpstr>
      <vt:lpstr>Courier New</vt:lpstr>
      <vt:lpstr>Office Theme</vt:lpstr>
      <vt:lpstr>1_Office Theme</vt:lpstr>
      <vt:lpstr>Multiple-Threading</vt:lpstr>
      <vt:lpstr>Overview (1/2)</vt:lpstr>
      <vt:lpstr>Overview (2/2)</vt:lpstr>
      <vt:lpstr>POSIX thread (pthread)</vt:lpstr>
      <vt:lpstr>Creating A Thread</vt:lpstr>
      <vt:lpstr>Creating More Than One Thread</vt:lpstr>
      <vt:lpstr>Thread Synchronization (1/3)</vt:lpstr>
      <vt:lpstr>Thread Synchronization (2/3)</vt:lpstr>
      <vt:lpstr>Thread Synchronization (3/3)</vt:lpstr>
      <vt:lpstr>Mutexes</vt:lpstr>
      <vt:lpstr>Joins</vt:lpstr>
      <vt:lpstr>Condition Variables</vt:lpstr>
      <vt:lpstr>Condition Variables Example (1)</vt:lpstr>
      <vt:lpstr>Condition Variables Example (2)</vt:lpstr>
      <vt:lpstr>Barriers (1/2)</vt:lpstr>
      <vt:lpstr>Barriers (2/2)</vt:lpstr>
      <vt:lpstr>Multi-Threading Pitfalls</vt:lpstr>
      <vt:lpstr>How to avoid Deadlocks</vt:lpstr>
      <vt:lpstr>Performance Considerations</vt:lpstr>
      <vt:lpstr>Thread Design Patterns</vt:lpstr>
      <vt:lpstr>Useful pthrhread Functions</vt:lpstr>
      <vt:lpstr>Exercise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Multiple-Threading</dc:title>
  <dc:creator>Võ Hữu Tài</dc:creator>
  <cp:lastModifiedBy>Vo Huu Tai</cp:lastModifiedBy>
  <cp:revision>80</cp:revision>
  <dcterms:modified xsi:type="dcterms:W3CDTF">2019-12-31T02:28:25Z</dcterms:modified>
</cp:coreProperties>
</file>