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Condense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70">
          <p15:clr>
            <a:srgbClr val="A4A3A4"/>
          </p15:clr>
        </p15:guide>
        <p15:guide id="2" pos="5345">
          <p15:clr>
            <a:srgbClr val="A4A3A4"/>
          </p15:clr>
        </p15:guide>
        <p15:guide id="3" orient="horz" pos="1656">
          <p15:clr>
            <a:srgbClr val="9AA0A6"/>
          </p15:clr>
        </p15:guide>
        <p15:guide id="4" pos="2132">
          <p15:clr>
            <a:srgbClr val="9AA0A6"/>
          </p15:clr>
        </p15:guide>
        <p15:guide id="5" pos="5550">
          <p15:clr>
            <a:srgbClr val="9AA0A6"/>
          </p15:clr>
        </p15:guide>
        <p15:guide id="6" pos="2880">
          <p15:clr>
            <a:srgbClr val="9AA0A6"/>
          </p15:clr>
        </p15:guide>
        <p15:guide id="7" pos="2736">
          <p15:clr>
            <a:srgbClr val="9AA0A6"/>
          </p15:clr>
        </p15:guide>
        <p15:guide id="8" pos="3024">
          <p15:clr>
            <a:srgbClr val="9AA0A6"/>
          </p15:clr>
        </p15:guide>
        <p15:guide id="9" pos="758">
          <p15:clr>
            <a:srgbClr val="9AA0A6"/>
          </p15:clr>
        </p15:guide>
        <p15:guide id="10" pos="206">
          <p15:clr>
            <a:srgbClr val="9AA0A6"/>
          </p15:clr>
        </p15:guide>
      </p15:sldGuideLst>
    </p:ext>
    <p:ext uri="http://customooxmlschemas.google.com/">
      <go:slidesCustomData xmlns:go="http://customooxmlschemas.google.com/" r:id="rId57" roundtripDataSignature="AMtx7miTFHGSDEZfM1FEJ35KZh0S5Yb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CA3722-B240-4F95-988A-7BF79850B6AF}">
  <a:tblStyle styleId="{78CA3722-B240-4F95-988A-7BF79850B6A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70" orient="horz"/>
        <p:guide pos="5345"/>
        <p:guide pos="1656" orient="horz"/>
        <p:guide pos="2132"/>
        <p:guide pos="5550"/>
        <p:guide pos="2880"/>
        <p:guide pos="2736"/>
        <p:guide pos="3024"/>
        <p:guide pos="758"/>
        <p:guide pos="20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Condensed-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Condensed-italic.fntdata"/><Relationship Id="rId10" Type="http://schemas.openxmlformats.org/officeDocument/2006/relationships/slide" Target="slides/slide4.xml"/><Relationship Id="rId54" Type="http://schemas.openxmlformats.org/officeDocument/2006/relationships/font" Target="fonts/RobotoCondensed-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RobotoCondense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Microcontrollers are often deployed in mobile devices which run on batteries. In consequence, low power consumption is an important asset for a microcontroller.</a:t>
            </a:r>
            <a:br>
              <a:rPr lang="en-US"/>
            </a:b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The parity bit is a way for the receiving UART to tell if any data has changed during transmission.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CPU can take the operands for the ALU from the file, and it can store the operation’s result back to the register file. Alternatively, operands/result can come from/be stored to the</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memory. However, memory access is much slower than access to the register file, so it is usually wise</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to use the register file if possible.</a:t>
            </a:r>
            <a:r>
              <a:rPr lang="en-US"/>
              <a:t> </a:t>
            </a:r>
            <a:br>
              <a:rPr lang="en-US"/>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pic>
        <p:nvPicPr>
          <p:cNvPr id="9" name="Google Shape;9;p4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 name="Google Shape;10;p48"/>
          <p:cNvSpPr txBox="1"/>
          <p:nvPr>
            <p:ph type="ctrTitle"/>
          </p:nvPr>
        </p:nvSpPr>
        <p:spPr>
          <a:xfrm>
            <a:off x="3477482" y="3674157"/>
            <a:ext cx="5372100" cy="5289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Roboto Condensed"/>
              <a:buNone/>
              <a:defRPr sz="3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48"/>
          <p:cNvSpPr txBox="1"/>
          <p:nvPr>
            <p:ph idx="1" type="subTitle"/>
          </p:nvPr>
        </p:nvSpPr>
        <p:spPr>
          <a:xfrm>
            <a:off x="3498201" y="4074335"/>
            <a:ext cx="5344200" cy="3381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BG]">
  <p:cSld name="OBJECT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49"/>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800"/>
              <a:buFont typeface="Roboto Condensed"/>
              <a:buNone/>
              <a:defRPr b="1" i="0" sz="3800" u="none" cap="none" strike="noStrik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4" name="Google Shape;14;p49"/>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lvl1pPr indent="-228600" lvl="0" marL="457200" marR="0" algn="l">
              <a:lnSpc>
                <a:spcPct val="114000"/>
              </a:lnSpc>
              <a:spcBef>
                <a:spcPts val="0"/>
              </a:spcBef>
              <a:spcAft>
                <a:spcPts val="0"/>
              </a:spcAft>
              <a:buClr>
                <a:schemeClr val="dk1"/>
              </a:buClr>
              <a:buSzPts val="1500"/>
              <a:buFont typeface="Roboto Condensed"/>
              <a:buNone/>
              <a:defRPr i="0" sz="1500" u="none" cap="none" strike="noStrike">
                <a:solidFill>
                  <a:schemeClr val="dk1"/>
                </a:solidFill>
              </a:defRPr>
            </a:lvl1pPr>
            <a:lvl2pPr indent="-311150" lvl="1" marL="914400" marR="0" algn="l">
              <a:lnSpc>
                <a:spcPct val="115000"/>
              </a:lnSpc>
              <a:spcBef>
                <a:spcPts val="10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2pPr>
            <a:lvl3pPr indent="-311150" lvl="2" marL="13716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3pPr>
            <a:lvl4pPr indent="-311150" lvl="3" marL="18288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4pPr>
            <a:lvl5pPr indent="-311150" lvl="4" marL="22860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5pPr>
            <a:lvl6pPr indent="-311150" lvl="5" marL="2743200" marR="0" algn="l">
              <a:lnSpc>
                <a:spcPct val="115000"/>
              </a:lnSpc>
              <a:spcBef>
                <a:spcPts val="500"/>
              </a:spcBef>
              <a:spcAft>
                <a:spcPts val="0"/>
              </a:spcAft>
              <a:buClr>
                <a:schemeClr val="dk1"/>
              </a:buClr>
              <a:buSzPts val="1300"/>
              <a:buChar char="•"/>
              <a:defRPr i="0" sz="1300" u="none" cap="none" strike="noStrike">
                <a:solidFill>
                  <a:schemeClr val="dk1"/>
                </a:solidFill>
              </a:defRPr>
            </a:lvl6pPr>
            <a:lvl7pPr indent="-311150" lvl="6" marL="3200400" marR="0" algn="l">
              <a:lnSpc>
                <a:spcPct val="115000"/>
              </a:lnSpc>
              <a:spcBef>
                <a:spcPts val="500"/>
              </a:spcBef>
              <a:spcAft>
                <a:spcPts val="0"/>
              </a:spcAft>
              <a:buClr>
                <a:schemeClr val="dk1"/>
              </a:buClr>
              <a:buSzPts val="1300"/>
              <a:buChar char="•"/>
              <a:defRPr i="0" sz="1300" u="none" cap="none" strike="noStrike">
                <a:solidFill>
                  <a:schemeClr val="dk1"/>
                </a:solidFill>
              </a:defRPr>
            </a:lvl7pPr>
            <a:lvl8pPr indent="-311150" lvl="7" marL="3657600" marR="0" algn="l">
              <a:lnSpc>
                <a:spcPct val="115000"/>
              </a:lnSpc>
              <a:spcBef>
                <a:spcPts val="500"/>
              </a:spcBef>
              <a:spcAft>
                <a:spcPts val="0"/>
              </a:spcAft>
              <a:buClr>
                <a:schemeClr val="dk1"/>
              </a:buClr>
              <a:buSzPts val="1300"/>
              <a:buChar char="•"/>
              <a:defRPr i="0" sz="1300" u="none" cap="none" strike="noStrike">
                <a:solidFill>
                  <a:schemeClr val="dk1"/>
                </a:solidFill>
              </a:defRPr>
            </a:lvl8pPr>
            <a:lvl9pPr indent="-311150" lvl="8" marL="4114800" marR="0" algn="l">
              <a:lnSpc>
                <a:spcPct val="115000"/>
              </a:lnSpc>
              <a:spcBef>
                <a:spcPts val="500"/>
              </a:spcBef>
              <a:spcAft>
                <a:spcPts val="500"/>
              </a:spcAft>
              <a:buClr>
                <a:schemeClr val="dk1"/>
              </a:buClr>
              <a:buSzPts val="1300"/>
              <a:buChar char="•"/>
              <a:defRPr i="0" sz="1300" u="none" cap="none" strike="noStrike">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e end">
  <p:cSld name="Thank You">
    <p:spTree>
      <p:nvGrpSpPr>
        <p:cNvPr id="15" name="Shape 15"/>
        <p:cNvGrpSpPr/>
        <p:nvPr/>
      </p:nvGrpSpPr>
      <p:grpSpPr>
        <a:xfrm>
          <a:off x="0" y="0"/>
          <a:ext cx="0" cy="0"/>
          <a:chOff x="0" y="0"/>
          <a:chExt cx="0" cy="0"/>
        </a:xfrm>
      </p:grpSpPr>
      <p:pic>
        <p:nvPicPr>
          <p:cNvPr id="16" name="Google Shape;16;p5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 name="Google Shape;17;p50"/>
          <p:cNvSpPr txBox="1"/>
          <p:nvPr>
            <p:ph type="title"/>
          </p:nvPr>
        </p:nvSpPr>
        <p:spPr>
          <a:xfrm>
            <a:off x="279575" y="2128825"/>
            <a:ext cx="8584800" cy="1510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6000"/>
              <a:buFont typeface="Roboto Condensed"/>
              <a:buNone/>
              <a:defRPr sz="6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G]">
  <p:cSld name="CUSTOM">
    <p:bg>
      <p:bgPr>
        <a:blipFill>
          <a:blip r:embed="rId2">
            <a:alphaModFix/>
          </a:blip>
          <a:stretch>
            <a:fillRect/>
          </a:stretch>
        </a:blipFill>
      </p:bgPr>
    </p:bg>
    <p:spTree>
      <p:nvGrpSpPr>
        <p:cNvPr id="18"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4">
  <p:cSld name="TITLE_1_1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2"/>
          <p:cNvSpPr txBox="1"/>
          <p:nvPr>
            <p:ph type="ctrTitle"/>
          </p:nvPr>
        </p:nvSpPr>
        <p:spPr>
          <a:xfrm>
            <a:off x="1263825" y="1309450"/>
            <a:ext cx="6657300" cy="15138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 Highlight 2">
  <p:cSld name="OBJECT_1_1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800"/>
              <a:buFont typeface="Roboto Condensed"/>
              <a:buNone/>
              <a:defRPr b="1" i="0" sz="3800" u="none" cap="none" strike="noStrik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3" name="Google Shape;23;p53"/>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lvl1pPr indent="-228600" lvl="0" marL="457200" marR="0" algn="l">
              <a:lnSpc>
                <a:spcPct val="114000"/>
              </a:lnSpc>
              <a:spcBef>
                <a:spcPts val="0"/>
              </a:spcBef>
              <a:spcAft>
                <a:spcPts val="0"/>
              </a:spcAft>
              <a:buClr>
                <a:schemeClr val="dk1"/>
              </a:buClr>
              <a:buSzPts val="1500"/>
              <a:buFont typeface="Roboto Condensed"/>
              <a:buNone/>
              <a:defRPr i="0" sz="1500" u="none" cap="none" strike="noStrike">
                <a:solidFill>
                  <a:schemeClr val="dk1"/>
                </a:solidFill>
              </a:defRPr>
            </a:lvl1pPr>
            <a:lvl2pPr indent="-311150" lvl="1" marL="914400" marR="0" algn="l">
              <a:lnSpc>
                <a:spcPct val="115000"/>
              </a:lnSpc>
              <a:spcBef>
                <a:spcPts val="10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2pPr>
            <a:lvl3pPr indent="-311150" lvl="2" marL="13716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3pPr>
            <a:lvl4pPr indent="-311150" lvl="3" marL="18288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4pPr>
            <a:lvl5pPr indent="-311150" lvl="4" marL="2286000" marR="0" algn="l">
              <a:lnSpc>
                <a:spcPct val="115000"/>
              </a:lnSpc>
              <a:spcBef>
                <a:spcPts val="500"/>
              </a:spcBef>
              <a:spcAft>
                <a:spcPts val="0"/>
              </a:spcAft>
              <a:buClr>
                <a:schemeClr val="dk1"/>
              </a:buClr>
              <a:buSzPts val="1300"/>
              <a:buChar char="•"/>
              <a:defRPr i="0" sz="1300" u="none" cap="none" strike="noStrike">
                <a:solidFill>
                  <a:schemeClr val="dk1"/>
                </a:solidFill>
                <a:latin typeface="Roboto Condensed"/>
                <a:ea typeface="Roboto Condensed"/>
                <a:cs typeface="Roboto Condensed"/>
                <a:sym typeface="Roboto Condensed"/>
              </a:defRPr>
            </a:lvl5pPr>
            <a:lvl6pPr indent="-311150" lvl="5" marL="2743200" marR="0" algn="l">
              <a:lnSpc>
                <a:spcPct val="115000"/>
              </a:lnSpc>
              <a:spcBef>
                <a:spcPts val="500"/>
              </a:spcBef>
              <a:spcAft>
                <a:spcPts val="0"/>
              </a:spcAft>
              <a:buClr>
                <a:schemeClr val="dk1"/>
              </a:buClr>
              <a:buSzPts val="1300"/>
              <a:buChar char="•"/>
              <a:defRPr i="0" sz="1300" u="none" cap="none" strike="noStrike">
                <a:solidFill>
                  <a:schemeClr val="dk1"/>
                </a:solidFill>
              </a:defRPr>
            </a:lvl6pPr>
            <a:lvl7pPr indent="-311150" lvl="6" marL="3200400" marR="0" algn="l">
              <a:lnSpc>
                <a:spcPct val="115000"/>
              </a:lnSpc>
              <a:spcBef>
                <a:spcPts val="500"/>
              </a:spcBef>
              <a:spcAft>
                <a:spcPts val="0"/>
              </a:spcAft>
              <a:buClr>
                <a:schemeClr val="dk1"/>
              </a:buClr>
              <a:buSzPts val="1300"/>
              <a:buChar char="•"/>
              <a:defRPr i="0" sz="1300" u="none" cap="none" strike="noStrike">
                <a:solidFill>
                  <a:schemeClr val="dk1"/>
                </a:solidFill>
              </a:defRPr>
            </a:lvl7pPr>
            <a:lvl8pPr indent="-311150" lvl="7" marL="3657600" marR="0" algn="l">
              <a:lnSpc>
                <a:spcPct val="115000"/>
              </a:lnSpc>
              <a:spcBef>
                <a:spcPts val="500"/>
              </a:spcBef>
              <a:spcAft>
                <a:spcPts val="0"/>
              </a:spcAft>
              <a:buClr>
                <a:schemeClr val="dk1"/>
              </a:buClr>
              <a:buSzPts val="1300"/>
              <a:buChar char="•"/>
              <a:defRPr i="0" sz="1300" u="none" cap="none" strike="noStrike">
                <a:solidFill>
                  <a:schemeClr val="dk1"/>
                </a:solidFill>
              </a:defRPr>
            </a:lvl8pPr>
            <a:lvl9pPr indent="-311150" lvl="8" marL="4114800" marR="0" algn="l">
              <a:lnSpc>
                <a:spcPct val="115000"/>
              </a:lnSpc>
              <a:spcBef>
                <a:spcPts val="500"/>
              </a:spcBef>
              <a:spcAft>
                <a:spcPts val="500"/>
              </a:spcAft>
              <a:buClr>
                <a:schemeClr val="dk1"/>
              </a:buClr>
              <a:buSzPts val="1300"/>
              <a:buChar char="•"/>
              <a:defRPr i="0" sz="1300" u="none" cap="none" strike="noStrike">
                <a:solidFill>
                  <a:schemeClr val="dk1"/>
                </a:solidFill>
              </a:defRPr>
            </a:lvl9pPr>
          </a:lstStyle>
          <a:p/>
        </p:txBody>
      </p:sp>
      <p:sp>
        <p:nvSpPr>
          <p:cNvPr id="24" name="Google Shape;24;p53"/>
          <p:cNvSpPr/>
          <p:nvPr/>
        </p:nvSpPr>
        <p:spPr>
          <a:xfrm rot="5400000">
            <a:off x="-219750" y="487575"/>
            <a:ext cx="515100" cy="75600"/>
          </a:xfrm>
          <a:prstGeom prst="rect">
            <a:avLst/>
          </a:prstGeom>
          <a:solidFill>
            <a:srgbClr val="EFC4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 Right">
  <p:cSld name="TWO_OBJECTS_2">
    <p:spTree>
      <p:nvGrpSpPr>
        <p:cNvPr id="25" name="Shape 25"/>
        <p:cNvGrpSpPr/>
        <p:nvPr/>
      </p:nvGrpSpPr>
      <p:grpSpPr>
        <a:xfrm>
          <a:off x="0" y="0"/>
          <a:ext cx="0" cy="0"/>
          <a:chOff x="0" y="0"/>
          <a:chExt cx="0" cy="0"/>
        </a:xfrm>
      </p:grpSpPr>
      <p:sp>
        <p:nvSpPr>
          <p:cNvPr id="26" name="Google Shape;26;p5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800"/>
              <a:buFont typeface="Roboto Condensed"/>
              <a:buNone/>
              <a:defRPr b="1" i="0" sz="3800" u="none" cap="none" strike="noStrik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7" name="Google Shape;27;p54"/>
          <p:cNvSpPr txBox="1"/>
          <p:nvPr>
            <p:ph idx="1" type="body"/>
          </p:nvPr>
        </p:nvSpPr>
        <p:spPr>
          <a:xfrm>
            <a:off x="4729900" y="972825"/>
            <a:ext cx="4148700" cy="3934500"/>
          </a:xfrm>
          <a:prstGeom prst="rect">
            <a:avLst/>
          </a:prstGeom>
          <a:noFill/>
          <a:ln>
            <a:noFill/>
          </a:ln>
        </p:spPr>
        <p:txBody>
          <a:bodyPr anchorCtr="0" anchor="t" bIns="34275" lIns="68575" spcFirstLastPara="1" rIns="68575" wrap="square" tIns="34275">
            <a:noAutofit/>
          </a:bodyPr>
          <a:lstStyle>
            <a:lvl1pPr indent="-228600" lvl="0" marL="457200" marR="0" algn="l">
              <a:lnSpc>
                <a:spcPct val="115000"/>
              </a:lnSpc>
              <a:spcBef>
                <a:spcPts val="0"/>
              </a:spcBef>
              <a:spcAft>
                <a:spcPts val="0"/>
              </a:spcAft>
              <a:buClr>
                <a:schemeClr val="dk1"/>
              </a:buClr>
              <a:buSzPts val="1500"/>
              <a:buFont typeface="Roboto Condensed"/>
              <a:buNone/>
              <a:defRPr i="0" sz="1500" u="none" cap="none" strike="noStrike">
                <a:solidFill>
                  <a:schemeClr val="dk1"/>
                </a:solidFill>
                <a:latin typeface="Roboto Condensed"/>
                <a:ea typeface="Roboto Condensed"/>
                <a:cs typeface="Roboto Condensed"/>
                <a:sym typeface="Roboto Condensed"/>
              </a:defRPr>
            </a:lvl1pPr>
            <a:lvl2pPr indent="-311150" lvl="1" marL="914400" marR="0" algn="l">
              <a:lnSpc>
                <a:spcPct val="115000"/>
              </a:lnSpc>
              <a:spcBef>
                <a:spcPts val="10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2pPr>
            <a:lvl3pPr indent="-311150" lvl="2" marL="13716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3pPr>
            <a:lvl4pPr indent="-311150" lvl="3" marL="18288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4pPr>
            <a:lvl5pPr indent="-311150" lvl="4" marL="22860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5pPr>
            <a:lvl6pPr indent="-311150" lvl="5" marL="27432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6pPr>
            <a:lvl7pPr indent="-311150" lvl="6" marL="32004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7pPr>
            <a:lvl8pPr indent="-311150" lvl="7" marL="36576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8pPr>
            <a:lvl9pPr indent="-311150" lvl="8" marL="4114800" marR="0" algn="l">
              <a:lnSpc>
                <a:spcPct val="115000"/>
              </a:lnSpc>
              <a:spcBef>
                <a:spcPts val="500"/>
              </a:spcBef>
              <a:spcAft>
                <a:spcPts val="50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 Left">
  <p:cSld name="TWO_OBJECTS_1">
    <p:spTree>
      <p:nvGrpSpPr>
        <p:cNvPr id="28" name="Shape 28"/>
        <p:cNvGrpSpPr/>
        <p:nvPr/>
      </p:nvGrpSpPr>
      <p:grpSpPr>
        <a:xfrm>
          <a:off x="0" y="0"/>
          <a:ext cx="0" cy="0"/>
          <a:chOff x="0" y="0"/>
          <a:chExt cx="0" cy="0"/>
        </a:xfrm>
      </p:grpSpPr>
      <p:sp>
        <p:nvSpPr>
          <p:cNvPr id="29" name="Google Shape;29;p5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800"/>
              <a:buFont typeface="Roboto Condensed"/>
              <a:buNone/>
              <a:defRPr b="1" i="0" sz="3800" u="none" cap="none" strike="noStrik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0" name="Google Shape;30;p55"/>
          <p:cNvSpPr txBox="1"/>
          <p:nvPr>
            <p:ph idx="1" type="body"/>
          </p:nvPr>
        </p:nvSpPr>
        <p:spPr>
          <a:xfrm>
            <a:off x="327450" y="972825"/>
            <a:ext cx="4148700" cy="3934500"/>
          </a:xfrm>
          <a:prstGeom prst="rect">
            <a:avLst/>
          </a:prstGeom>
          <a:noFill/>
          <a:ln>
            <a:noFill/>
          </a:ln>
        </p:spPr>
        <p:txBody>
          <a:bodyPr anchorCtr="0" anchor="t" bIns="34275" lIns="68575" spcFirstLastPara="1" rIns="68575" wrap="square" tIns="34275">
            <a:noAutofit/>
          </a:bodyPr>
          <a:lstStyle>
            <a:lvl1pPr indent="-228600" lvl="0" marL="457200" marR="0" algn="l">
              <a:lnSpc>
                <a:spcPct val="115000"/>
              </a:lnSpc>
              <a:spcBef>
                <a:spcPts val="0"/>
              </a:spcBef>
              <a:spcAft>
                <a:spcPts val="0"/>
              </a:spcAft>
              <a:buClr>
                <a:schemeClr val="dk1"/>
              </a:buClr>
              <a:buSzPts val="1500"/>
              <a:buFont typeface="Roboto Condensed"/>
              <a:buNone/>
              <a:defRPr i="0" sz="1500" u="none" cap="none" strike="noStrike">
                <a:solidFill>
                  <a:schemeClr val="dk1"/>
                </a:solidFill>
                <a:latin typeface="Roboto Condensed"/>
                <a:ea typeface="Roboto Condensed"/>
                <a:cs typeface="Roboto Condensed"/>
                <a:sym typeface="Roboto Condensed"/>
              </a:defRPr>
            </a:lvl1pPr>
            <a:lvl2pPr indent="-311150" lvl="1" marL="914400" marR="0" algn="l">
              <a:lnSpc>
                <a:spcPct val="115000"/>
              </a:lnSpc>
              <a:spcBef>
                <a:spcPts val="10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2pPr>
            <a:lvl3pPr indent="-311150" lvl="2" marL="13716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3pPr>
            <a:lvl4pPr indent="-311150" lvl="3" marL="18288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4pPr>
            <a:lvl5pPr indent="-311150" lvl="4" marL="22860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5pPr>
            <a:lvl6pPr indent="-311150" lvl="5" marL="27432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6pPr>
            <a:lvl7pPr indent="-311150" lvl="6" marL="32004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7pPr>
            <a:lvl8pPr indent="-311150" lvl="7" marL="3657600" marR="0" algn="l">
              <a:lnSpc>
                <a:spcPct val="115000"/>
              </a:lnSpc>
              <a:spcBef>
                <a:spcPts val="500"/>
              </a:spcBef>
              <a:spcAft>
                <a:spcPts val="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8pPr>
            <a:lvl9pPr indent="-311150" lvl="8" marL="4114800" marR="0" algn="l">
              <a:lnSpc>
                <a:spcPct val="115000"/>
              </a:lnSpc>
              <a:spcBef>
                <a:spcPts val="500"/>
              </a:spcBef>
              <a:spcAft>
                <a:spcPts val="500"/>
              </a:spcAft>
              <a:buClr>
                <a:schemeClr val="dk1"/>
              </a:buClr>
              <a:buSzPts val="1300"/>
              <a:buFont typeface="Roboto Condensed"/>
              <a:buChar char="•"/>
              <a:defRPr i="0" sz="1300" u="none" cap="none" strike="noStrike">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BG]">
  <p:cSld name="Title Only [BG]">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6"/>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800"/>
              <a:buFont typeface="Roboto Condensed"/>
              <a:buNone/>
              <a:defRPr b="1" i="0" sz="3800" u="none" cap="none" strike="noStrike">
                <a:solidFill>
                  <a:schemeClr val="dk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47"/>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14000"/>
              </a:lnSpc>
              <a:spcBef>
                <a:spcPts val="0"/>
              </a:spcBef>
              <a:spcAft>
                <a:spcPts val="0"/>
              </a:spcAft>
              <a:buClr>
                <a:schemeClr val="dk1"/>
              </a:buClr>
              <a:buSzPts val="1500"/>
              <a:buFont typeface="Roboto Condensed"/>
              <a:buNone/>
              <a:defRPr b="0" i="0" sz="1500" u="none" cap="none" strike="noStrike">
                <a:solidFill>
                  <a:schemeClr val="dk1"/>
                </a:solidFill>
                <a:latin typeface="Roboto Condensed"/>
                <a:ea typeface="Roboto Condensed"/>
                <a:cs typeface="Roboto Condensed"/>
                <a:sym typeface="Roboto Condensed"/>
              </a:defRPr>
            </a:lvl1pPr>
            <a:lvl2pPr indent="-311150" lvl="1" marL="914400" marR="0" rtl="0" algn="just">
              <a:lnSpc>
                <a:spcPct val="115000"/>
              </a:lnSpc>
              <a:spcBef>
                <a:spcPts val="10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2pPr>
            <a:lvl3pPr indent="-311150" lvl="2" marL="13716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3pPr>
            <a:lvl4pPr indent="-311150" lvl="3" marL="18288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4pPr>
            <a:lvl5pPr indent="-311150" lvl="4" marL="22860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5pPr>
            <a:lvl6pPr indent="-311150" lvl="5" marL="27432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6pPr>
            <a:lvl7pPr indent="-311150" lvl="6" marL="32004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7pPr>
            <a:lvl8pPr indent="-311150" lvl="7" marL="3657600" marR="0" rtl="0" algn="just">
              <a:lnSpc>
                <a:spcPct val="115000"/>
              </a:lnSpc>
              <a:spcBef>
                <a:spcPts val="500"/>
              </a:spcBef>
              <a:spcAft>
                <a:spcPts val="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8pPr>
            <a:lvl9pPr indent="-311150" lvl="8" marL="4114800" marR="0" rtl="0" algn="just">
              <a:lnSpc>
                <a:spcPct val="115000"/>
              </a:lnSpc>
              <a:spcBef>
                <a:spcPts val="500"/>
              </a:spcBef>
              <a:spcAft>
                <a:spcPts val="500"/>
              </a:spcAft>
              <a:buClr>
                <a:schemeClr val="dk1"/>
              </a:buClr>
              <a:buSzPts val="1300"/>
              <a:buFont typeface="Roboto Condensed"/>
              <a:buChar char="•"/>
              <a:defRPr b="0" i="0" sz="1300" u="none" cap="none" strike="noStrike">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en.wikipedia.org/wiki/Java_Card" TargetMode="External"/><Relationship Id="rId4" Type="http://schemas.openxmlformats.org/officeDocument/2006/relationships/hyperlink" Target="https://en.wikipedia.org/wiki/MicroPython" TargetMode="External"/><Relationship Id="rId5" Type="http://schemas.openxmlformats.org/officeDocument/2006/relationships/hyperlink" Target="https://www.ubuntupit.com/top-15-best-embedded-systems-programming-languages/" TargetMode="External"/><Relationship Id="rId6" Type="http://schemas.openxmlformats.org/officeDocument/2006/relationships/image" Target="../media/image25.png"/><Relationship Id="rId7"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1"/>
          <p:cNvSpPr txBox="1"/>
          <p:nvPr>
            <p:ph type="ctrTitle"/>
          </p:nvPr>
        </p:nvSpPr>
        <p:spPr>
          <a:xfrm>
            <a:off x="3477482" y="3674157"/>
            <a:ext cx="5372100" cy="528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lang="en-US"/>
              <a:t>Basic MCU</a:t>
            </a:r>
            <a:endParaRPr/>
          </a:p>
        </p:txBody>
      </p:sp>
      <p:sp>
        <p:nvSpPr>
          <p:cNvPr id="38" name="Google Shape;38;p1"/>
          <p:cNvSpPr txBox="1"/>
          <p:nvPr>
            <p:ph idx="1" type="subTitle"/>
          </p:nvPr>
        </p:nvSpPr>
        <p:spPr>
          <a:xfrm>
            <a:off x="3498201" y="4074335"/>
            <a:ext cx="5344200" cy="338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800"/>
              </a:spcBef>
              <a:spcAft>
                <a:spcPts val="0"/>
              </a:spcAft>
              <a:buSzPts val="1700"/>
              <a:buNone/>
            </a:pPr>
            <a:r>
              <a:rPr lang="en-US"/>
              <a:t>Dec,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RISC and CISC</a:t>
            </a:r>
            <a:endParaRPr/>
          </a:p>
        </p:txBody>
      </p:sp>
      <p:sp>
        <p:nvSpPr>
          <p:cNvPr id="120" name="Google Shape;120;p10"/>
          <p:cNvSpPr txBox="1"/>
          <p:nvPr>
            <p:ph idx="1" type="body"/>
          </p:nvPr>
        </p:nvSpPr>
        <p:spPr>
          <a:xfrm>
            <a:off x="327450" y="972650"/>
            <a:ext cx="832125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b="1" lang="en-US"/>
              <a:t>RISC</a:t>
            </a:r>
            <a:endParaRPr/>
          </a:p>
          <a:p>
            <a:pPr indent="0" lvl="1" marL="685800" rtl="0" algn="just">
              <a:lnSpc>
                <a:spcPct val="115000"/>
              </a:lnSpc>
              <a:spcBef>
                <a:spcPts val="1000"/>
              </a:spcBef>
              <a:spcAft>
                <a:spcPts val="0"/>
              </a:spcAft>
              <a:buSzPts val="1300"/>
              <a:buNone/>
            </a:pPr>
            <a:r>
              <a:rPr i="1" lang="en-US"/>
              <a:t>“The RISC architecture has simple, hard-wired instructions which often take only one or a few clock cycles to execute. RISC machines feature a small and fixed code size with comparatively few instructions and few  addressing modes. As a result, execution of instructions is very fast, but the instruction set is rather simple.”</a:t>
            </a:r>
            <a:endParaRPr/>
          </a:p>
          <a:p>
            <a:pPr indent="-285750" lvl="0" marL="514350" rtl="0" algn="l">
              <a:lnSpc>
                <a:spcPct val="114000"/>
              </a:lnSpc>
              <a:spcBef>
                <a:spcPts val="0"/>
              </a:spcBef>
              <a:spcAft>
                <a:spcPts val="0"/>
              </a:spcAft>
              <a:buSzPts val="1500"/>
              <a:buFont typeface="Noto Sans Symbols"/>
              <a:buChar char="❑"/>
            </a:pPr>
            <a:r>
              <a:rPr b="1" lang="en-US"/>
              <a:t>CISC</a:t>
            </a:r>
            <a:endParaRPr/>
          </a:p>
          <a:p>
            <a:pPr indent="0" lvl="1" marL="685800" rtl="0" algn="just">
              <a:lnSpc>
                <a:spcPct val="115000"/>
              </a:lnSpc>
              <a:spcBef>
                <a:spcPts val="1000"/>
              </a:spcBef>
              <a:spcAft>
                <a:spcPts val="0"/>
              </a:spcAft>
              <a:buSzPts val="1300"/>
              <a:buNone/>
            </a:pPr>
            <a:r>
              <a:rPr i="1" lang="en-US"/>
              <a:t>“The CISC architecture is characterized by its complex microcode instructions which take many clock cycles to execute. The architecture often has a large and variable code size and offers many powerful instructions and addressing modes. In comparison to RISC, CISC takes longer to execute its instructions, but the instruction set is more powerful.”</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Processor Instruction Set</a:t>
            </a:r>
            <a:endParaRPr/>
          </a:p>
        </p:txBody>
      </p:sp>
      <p:sp>
        <p:nvSpPr>
          <p:cNvPr id="126" name="Google Shape;126;p11"/>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a:t>
            </a:r>
            <a:r>
              <a:rPr i="1" lang="en-US"/>
              <a:t>instruction set </a:t>
            </a:r>
            <a:r>
              <a:rPr lang="en-US"/>
              <a:t>is an important characteristic of any CPU.</a:t>
            </a:r>
            <a:endParaRPr/>
          </a:p>
          <a:p>
            <a:pPr indent="-285750" lvl="0" marL="514350" rtl="0" algn="l">
              <a:lnSpc>
                <a:spcPct val="114000"/>
              </a:lnSpc>
              <a:spcBef>
                <a:spcPts val="0"/>
              </a:spcBef>
              <a:spcAft>
                <a:spcPts val="0"/>
              </a:spcAft>
              <a:buSzPts val="1500"/>
              <a:buFont typeface="Noto Sans Symbols"/>
              <a:buChar char="❑"/>
            </a:pPr>
            <a:r>
              <a:rPr lang="en-US"/>
              <a:t>It influences the code size, that is, how much memory space your program takes.</a:t>
            </a:r>
            <a:endParaRPr/>
          </a:p>
          <a:p>
            <a:pPr indent="-285750" lvl="1" marL="971550" rtl="0" algn="l">
              <a:lnSpc>
                <a:spcPct val="115000"/>
              </a:lnSpc>
              <a:spcBef>
                <a:spcPts val="1000"/>
              </a:spcBef>
              <a:spcAft>
                <a:spcPts val="0"/>
              </a:spcAft>
              <a:buSzPts val="1300"/>
              <a:buFont typeface="Noto Sans Symbols"/>
              <a:buChar char="❑"/>
            </a:pPr>
            <a:r>
              <a:rPr lang="en-US"/>
              <a:t>Choosing the controller whose instruction set best fits your specific needs.</a:t>
            </a:r>
            <a:endParaRPr/>
          </a:p>
          <a:p>
            <a:pPr indent="-285750" lvl="0" marL="514350" rtl="0" algn="l">
              <a:lnSpc>
                <a:spcPct val="114000"/>
              </a:lnSpc>
              <a:spcBef>
                <a:spcPts val="0"/>
              </a:spcBef>
              <a:spcAft>
                <a:spcPts val="0"/>
              </a:spcAft>
              <a:buSzPts val="1500"/>
              <a:buFont typeface="Noto Sans Symbols"/>
              <a:buChar char="❑"/>
            </a:pPr>
            <a:r>
              <a:rPr lang="en-US"/>
              <a:t> The metrics of the instruction set that are important for a design decision are:</a:t>
            </a:r>
            <a:endParaRPr/>
          </a:p>
          <a:p>
            <a:pPr indent="-285750" lvl="1" marL="971550" rtl="0" algn="l">
              <a:lnSpc>
                <a:spcPct val="115000"/>
              </a:lnSpc>
              <a:spcBef>
                <a:spcPts val="1000"/>
              </a:spcBef>
              <a:spcAft>
                <a:spcPts val="0"/>
              </a:spcAft>
              <a:buSzPts val="1300"/>
              <a:buFont typeface="Noto Sans Symbols"/>
              <a:buChar char="❑"/>
            </a:pPr>
            <a:r>
              <a:rPr lang="en-US"/>
              <a:t>Instruction Size.</a:t>
            </a:r>
            <a:endParaRPr/>
          </a:p>
          <a:p>
            <a:pPr indent="-285750" lvl="2" marL="1428750" rtl="0" algn="l">
              <a:lnSpc>
                <a:spcPct val="115000"/>
              </a:lnSpc>
              <a:spcBef>
                <a:spcPts val="500"/>
              </a:spcBef>
              <a:spcAft>
                <a:spcPts val="0"/>
              </a:spcAft>
              <a:buSzPts val="1300"/>
              <a:buFont typeface="Noto Sans Symbols"/>
              <a:buChar char="❑"/>
            </a:pPr>
            <a:r>
              <a:rPr lang="en-US"/>
              <a:t>CISC machines tend to have longer opcodes than RISC machines.</a:t>
            </a:r>
            <a:endParaRPr/>
          </a:p>
          <a:p>
            <a:pPr indent="-285750" lvl="1" marL="971550" rtl="0" algn="l">
              <a:lnSpc>
                <a:spcPct val="115000"/>
              </a:lnSpc>
              <a:spcBef>
                <a:spcPts val="1000"/>
              </a:spcBef>
              <a:spcAft>
                <a:spcPts val="0"/>
              </a:spcAft>
              <a:buSzPts val="1300"/>
              <a:buFont typeface="Noto Sans Symbols"/>
              <a:buChar char="❑"/>
            </a:pPr>
            <a:r>
              <a:rPr lang="en-US"/>
              <a:t>Execution Speed.</a:t>
            </a:r>
            <a:endParaRPr/>
          </a:p>
          <a:p>
            <a:pPr indent="-285750" lvl="2" marL="1428750" rtl="0" algn="l">
              <a:lnSpc>
                <a:spcPct val="115000"/>
              </a:lnSpc>
              <a:spcBef>
                <a:spcPts val="500"/>
              </a:spcBef>
              <a:spcAft>
                <a:spcPts val="0"/>
              </a:spcAft>
              <a:buSzPts val="1300"/>
              <a:buFont typeface="Noto Sans Symbols"/>
              <a:buChar char="❑"/>
            </a:pPr>
            <a:r>
              <a:rPr lang="en-US"/>
              <a:t>Depending on word size, oscillator frequency.</a:t>
            </a:r>
            <a:endParaRPr/>
          </a:p>
          <a:p>
            <a:pPr indent="-285750" lvl="1" marL="971550" rtl="0" algn="l">
              <a:lnSpc>
                <a:spcPct val="115000"/>
              </a:lnSpc>
              <a:spcBef>
                <a:spcPts val="1000"/>
              </a:spcBef>
              <a:spcAft>
                <a:spcPts val="0"/>
              </a:spcAft>
              <a:buSzPts val="1300"/>
              <a:buFont typeface="Noto Sans Symbols"/>
              <a:buChar char="❑"/>
            </a:pPr>
            <a:r>
              <a:rPr lang="en-US"/>
              <a:t>Available Instructions.</a:t>
            </a:r>
            <a:endParaRPr/>
          </a:p>
          <a:p>
            <a:pPr indent="-285750" lvl="1" marL="971550" rtl="0" algn="l">
              <a:lnSpc>
                <a:spcPct val="115000"/>
              </a:lnSpc>
              <a:spcBef>
                <a:spcPts val="1000"/>
              </a:spcBef>
              <a:spcAft>
                <a:spcPts val="0"/>
              </a:spcAft>
              <a:buSzPts val="1300"/>
              <a:buFont typeface="Noto Sans Symbols"/>
              <a:buChar char="❑"/>
            </a:pPr>
            <a:r>
              <a:rPr lang="en-US"/>
              <a:t>Addressing Modes.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Memory</a:t>
            </a:r>
            <a:endParaRPr/>
          </a:p>
        </p:txBody>
      </p:sp>
      <p:sp>
        <p:nvSpPr>
          <p:cNvPr id="132" name="Google Shape;132;p12"/>
          <p:cNvSpPr txBox="1"/>
          <p:nvPr>
            <p:ph idx="1" type="body"/>
          </p:nvPr>
        </p:nvSpPr>
        <p:spPr>
          <a:xfrm>
            <a:off x="327450" y="972650"/>
            <a:ext cx="8175105" cy="2035988"/>
          </a:xfrm>
          <a:prstGeom prst="rect">
            <a:avLst/>
          </a:prstGeom>
          <a:noFill/>
          <a:ln>
            <a:noFill/>
          </a:ln>
        </p:spPr>
        <p:txBody>
          <a:bodyPr anchorCtr="0" anchor="t" bIns="34275" lIns="68575" spcFirstLastPara="1" rIns="68575" wrap="square" tIns="34275">
            <a:noAutofit/>
          </a:bodyPr>
          <a:lstStyle/>
          <a:p>
            <a:pPr indent="-285750" lvl="0" marL="514350" rtl="0" algn="just">
              <a:lnSpc>
                <a:spcPct val="114000"/>
              </a:lnSpc>
              <a:spcBef>
                <a:spcPts val="0"/>
              </a:spcBef>
              <a:spcAft>
                <a:spcPts val="0"/>
              </a:spcAft>
              <a:buSzPts val="1500"/>
              <a:buFont typeface="Noto Sans Symbols"/>
              <a:buChar char="❑"/>
            </a:pPr>
            <a:r>
              <a:rPr b="1" lang="en-US"/>
              <a:t>Register File: </a:t>
            </a:r>
            <a:r>
              <a:rPr lang="en-US"/>
              <a:t>A (usually) relatively small memory embedded on the CPU. It is used as a scratchpad</a:t>
            </a:r>
            <a:br>
              <a:rPr lang="en-US"/>
            </a:br>
            <a:r>
              <a:rPr lang="en-US"/>
              <a:t>for temporary storage of values the CPU is working with.</a:t>
            </a:r>
            <a:endParaRPr/>
          </a:p>
          <a:p>
            <a:pPr indent="-285750" lvl="0" marL="514350" rtl="0" algn="just">
              <a:lnSpc>
                <a:spcPct val="114000"/>
              </a:lnSpc>
              <a:spcBef>
                <a:spcPts val="0"/>
              </a:spcBef>
              <a:spcAft>
                <a:spcPts val="0"/>
              </a:spcAft>
              <a:buSzPts val="1500"/>
              <a:buFont typeface="Noto Sans Symbols"/>
              <a:buChar char="❑"/>
            </a:pPr>
            <a:r>
              <a:rPr b="1" lang="en-US"/>
              <a:t>Data Memory</a:t>
            </a:r>
            <a:r>
              <a:rPr lang="en-US"/>
              <a:t>: For longer term storage, generic CPUs usually employ an external memory which is</a:t>
            </a:r>
            <a:br>
              <a:rPr lang="en-US"/>
            </a:br>
            <a:r>
              <a:rPr lang="en-US"/>
              <a:t>much larger than the register file. Data that is stored there may be short-lived, but may also be</a:t>
            </a:r>
            <a:br>
              <a:rPr lang="en-US"/>
            </a:br>
            <a:r>
              <a:rPr lang="en-US"/>
              <a:t>valid for as long as the CPU is running.</a:t>
            </a:r>
            <a:endParaRPr/>
          </a:p>
          <a:p>
            <a:pPr indent="-285750" lvl="0" marL="514350" rtl="0" algn="l">
              <a:lnSpc>
                <a:spcPct val="114000"/>
              </a:lnSpc>
              <a:spcBef>
                <a:spcPts val="0"/>
              </a:spcBef>
              <a:spcAft>
                <a:spcPts val="0"/>
              </a:spcAft>
              <a:buSzPts val="1500"/>
              <a:buFont typeface="Noto Sans Symbols"/>
              <a:buChar char="❑"/>
            </a:pPr>
            <a:r>
              <a:rPr b="1" lang="en-US"/>
              <a:t>Instruction Memory</a:t>
            </a:r>
            <a:r>
              <a:rPr lang="en-US"/>
              <a:t>: Like the data memory, the instruction memory is usually a relatively large</a:t>
            </a:r>
            <a:br>
              <a:rPr lang="en-US"/>
            </a:br>
            <a:r>
              <a:rPr lang="en-US"/>
              <a:t>external memory (at least with general CPUs).</a:t>
            </a:r>
            <a:br>
              <a:rPr lang="en-US"/>
            </a:br>
            <a:endParaRPr/>
          </a:p>
        </p:txBody>
      </p:sp>
      <p:grpSp>
        <p:nvGrpSpPr>
          <p:cNvPr id="133" name="Google Shape;133;p12"/>
          <p:cNvGrpSpPr/>
          <p:nvPr/>
        </p:nvGrpSpPr>
        <p:grpSpPr>
          <a:xfrm>
            <a:off x="2181225" y="2823968"/>
            <a:ext cx="5057611" cy="2165703"/>
            <a:chOff x="2181225" y="2823968"/>
            <a:chExt cx="5057611" cy="2165703"/>
          </a:xfrm>
        </p:grpSpPr>
        <p:pic>
          <p:nvPicPr>
            <p:cNvPr id="134" name="Google Shape;134;p12"/>
            <p:cNvPicPr preferRelativeResize="0"/>
            <p:nvPr/>
          </p:nvPicPr>
          <p:blipFill rotWithShape="1">
            <a:blip r:embed="rId3">
              <a:alphaModFix/>
            </a:blip>
            <a:srcRect b="0" l="0" r="0" t="0"/>
            <a:stretch/>
          </p:blipFill>
          <p:spPr>
            <a:xfrm>
              <a:off x="2181225" y="2823968"/>
              <a:ext cx="5057611" cy="1766815"/>
            </a:xfrm>
            <a:prstGeom prst="rect">
              <a:avLst/>
            </a:prstGeom>
            <a:noFill/>
            <a:ln>
              <a:noFill/>
            </a:ln>
          </p:spPr>
        </p:pic>
        <p:sp>
          <p:nvSpPr>
            <p:cNvPr id="135" name="Google Shape;135;p12"/>
            <p:cNvSpPr txBox="1"/>
            <p:nvPr/>
          </p:nvSpPr>
          <p:spPr>
            <a:xfrm>
              <a:off x="2952750" y="4743450"/>
              <a:ext cx="332422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Memory type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Memory – Volatile Memory</a:t>
            </a:r>
            <a:endParaRPr/>
          </a:p>
        </p:txBody>
      </p:sp>
      <p:sp>
        <p:nvSpPr>
          <p:cNvPr id="141" name="Google Shape;141;p13"/>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Volatile memory faster then non-volatile memory.</a:t>
            </a:r>
            <a:endParaRPr/>
          </a:p>
          <a:p>
            <a:pPr indent="-285750" lvl="0" marL="514350" rtl="0" algn="l">
              <a:lnSpc>
                <a:spcPct val="114000"/>
              </a:lnSpc>
              <a:spcBef>
                <a:spcPts val="0"/>
              </a:spcBef>
              <a:spcAft>
                <a:spcPts val="0"/>
              </a:spcAft>
              <a:buSzPts val="1500"/>
              <a:buFont typeface="Noto Sans Symbols"/>
              <a:buChar char="❑"/>
            </a:pPr>
            <a:r>
              <a:rPr lang="en-US"/>
              <a:t>Static RAM</a:t>
            </a:r>
            <a:endParaRPr/>
          </a:p>
          <a:p>
            <a:pPr indent="-285750" lvl="1" marL="971550" rtl="0" algn="l">
              <a:lnSpc>
                <a:spcPct val="115000"/>
              </a:lnSpc>
              <a:spcBef>
                <a:spcPts val="1000"/>
              </a:spcBef>
              <a:spcAft>
                <a:spcPts val="0"/>
              </a:spcAft>
              <a:buSzPts val="1300"/>
              <a:buFont typeface="Noto Sans Symbols"/>
              <a:buChar char="❑"/>
            </a:pPr>
            <a:r>
              <a:rPr i="1" lang="en-US"/>
              <a:t>Static Random Access Memory (SRAM) </a:t>
            </a:r>
            <a:r>
              <a:rPr lang="en-US"/>
              <a:t>was the first type of volatile memory.</a:t>
            </a:r>
            <a:endParaRPr/>
          </a:p>
          <a:p>
            <a:pPr indent="-285750" lvl="1" marL="971550" rtl="0" algn="l">
              <a:lnSpc>
                <a:spcPct val="115000"/>
              </a:lnSpc>
              <a:spcBef>
                <a:spcPts val="1000"/>
              </a:spcBef>
              <a:spcAft>
                <a:spcPts val="0"/>
              </a:spcAft>
              <a:buSzPts val="1300"/>
              <a:buFont typeface="Noto Sans Symbols"/>
              <a:buChar char="❑"/>
            </a:pPr>
            <a:r>
              <a:rPr lang="en-US"/>
              <a:t>Consists of an array of cells, each capable of storing one bit of information.</a:t>
            </a:r>
            <a:endParaRPr/>
          </a:p>
          <a:p>
            <a:pPr indent="-285750" lvl="2" marL="1428750" rtl="0" algn="l">
              <a:lnSpc>
                <a:spcPct val="115000"/>
              </a:lnSpc>
              <a:spcBef>
                <a:spcPts val="500"/>
              </a:spcBef>
              <a:spcAft>
                <a:spcPts val="0"/>
              </a:spcAft>
              <a:buSzPts val="1300"/>
              <a:buFont typeface="Noto Sans Symbols"/>
              <a:buChar char="❑"/>
            </a:pPr>
            <a:r>
              <a:rPr lang="en-US"/>
              <a:t>To store a bit of information, a so-called flip-flop is used, which basically consists of six transistor.</a:t>
            </a:r>
            <a:br>
              <a:rPr lang="en-US"/>
            </a:br>
            <a:endParaRPr/>
          </a:p>
          <a:p>
            <a:pPr indent="-285750" lvl="0" marL="514350" rtl="0" algn="l">
              <a:lnSpc>
                <a:spcPct val="114000"/>
              </a:lnSpc>
              <a:spcBef>
                <a:spcPts val="0"/>
              </a:spcBef>
              <a:spcAft>
                <a:spcPts val="0"/>
              </a:spcAft>
              <a:buSzPts val="1500"/>
              <a:buFont typeface="Noto Sans Symbols"/>
              <a:buChar char="❑"/>
            </a:pPr>
            <a:r>
              <a:rPr lang="en-US"/>
              <a:t>Dynamic RAM</a:t>
            </a:r>
            <a:endParaRPr/>
          </a:p>
          <a:p>
            <a:pPr indent="-285750" lvl="1" marL="971550" rtl="0" algn="l">
              <a:lnSpc>
                <a:spcPct val="115000"/>
              </a:lnSpc>
              <a:spcBef>
                <a:spcPts val="1000"/>
              </a:spcBef>
              <a:spcAft>
                <a:spcPts val="0"/>
              </a:spcAft>
              <a:buSzPts val="1300"/>
              <a:buFont typeface="Noto Sans Symbols"/>
              <a:buChar char="❑"/>
            </a:pPr>
            <a:r>
              <a:rPr lang="en-US"/>
              <a:t>Instead of using a lot of transistors to build flip-flops, one bit of information is stored in a </a:t>
            </a:r>
            <a:r>
              <a:rPr i="1" lang="en-US"/>
              <a:t>capacitor</a:t>
            </a:r>
            <a:r>
              <a:rPr lang="en-US"/>
              <a:t>.</a:t>
            </a:r>
            <a:endParaRPr/>
          </a:p>
          <a:p>
            <a:pPr indent="-285750" lvl="1" marL="971550" rtl="0" algn="l">
              <a:lnSpc>
                <a:spcPct val="115000"/>
              </a:lnSpc>
              <a:spcBef>
                <a:spcPts val="1000"/>
              </a:spcBef>
              <a:spcAft>
                <a:spcPts val="0"/>
              </a:spcAft>
              <a:buSzPts val="1300"/>
              <a:buFont typeface="Noto Sans Symbols"/>
              <a:buChar char="❑"/>
            </a:pPr>
            <a:r>
              <a:rPr lang="en-US"/>
              <a:t>At the same chip size, a DRAM has much larger storage capacity compared to an SRAM.</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Memory – Non-Volatile Memory</a:t>
            </a:r>
            <a:endParaRPr/>
          </a:p>
        </p:txBody>
      </p:sp>
      <p:sp>
        <p:nvSpPr>
          <p:cNvPr id="147" name="Google Shape;147;p14"/>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Contrary to SRAMs and DRAMs, non-volatile memories retain their content even when power is cut.</a:t>
            </a:r>
            <a:endParaRPr/>
          </a:p>
          <a:p>
            <a:pPr indent="-285750" lvl="0" marL="514350" rtl="0" algn="l">
              <a:lnSpc>
                <a:spcPct val="114000"/>
              </a:lnSpc>
              <a:spcBef>
                <a:spcPts val="0"/>
              </a:spcBef>
              <a:spcAft>
                <a:spcPts val="0"/>
              </a:spcAft>
              <a:buSzPts val="1500"/>
              <a:buFont typeface="Noto Sans Symbols"/>
              <a:buChar char="❑"/>
            </a:pPr>
            <a:r>
              <a:rPr lang="en-US"/>
              <a:t>Writing non-volatile memory types is usually much slower and comparatively complicated.</a:t>
            </a:r>
            <a:endParaRPr/>
          </a:p>
          <a:p>
            <a:pPr indent="-285750" lvl="0" marL="514350" rtl="0" algn="l">
              <a:lnSpc>
                <a:spcPct val="114000"/>
              </a:lnSpc>
              <a:spcBef>
                <a:spcPts val="0"/>
              </a:spcBef>
              <a:spcAft>
                <a:spcPts val="0"/>
              </a:spcAft>
              <a:buSzPts val="1500"/>
              <a:buFont typeface="Noto Sans Symbols"/>
              <a:buChar char="❑"/>
            </a:pPr>
            <a:r>
              <a:rPr lang="en-US"/>
              <a:t>Non-Volatile Memory Type:</a:t>
            </a:r>
            <a:endParaRPr/>
          </a:p>
          <a:p>
            <a:pPr indent="-285750" lvl="1" marL="971550" rtl="0" algn="l">
              <a:lnSpc>
                <a:spcPct val="115000"/>
              </a:lnSpc>
              <a:spcBef>
                <a:spcPts val="1000"/>
              </a:spcBef>
              <a:spcAft>
                <a:spcPts val="0"/>
              </a:spcAft>
              <a:buSzPts val="1300"/>
              <a:buFont typeface="Noto Sans Symbols"/>
              <a:buChar char="❑"/>
            </a:pPr>
            <a:r>
              <a:rPr lang="en-US"/>
              <a:t>ROM (Read Only Memories).</a:t>
            </a:r>
            <a:endParaRPr/>
          </a:p>
          <a:p>
            <a:pPr indent="-285750" lvl="1" marL="971550" rtl="0" algn="l">
              <a:lnSpc>
                <a:spcPct val="115000"/>
              </a:lnSpc>
              <a:spcBef>
                <a:spcPts val="1000"/>
              </a:spcBef>
              <a:spcAft>
                <a:spcPts val="0"/>
              </a:spcAft>
              <a:buSzPts val="1300"/>
              <a:buFont typeface="Noto Sans Symbols"/>
              <a:buChar char="❑"/>
            </a:pPr>
            <a:r>
              <a:rPr lang="en-US"/>
              <a:t>PROM (Programmable Read Only Memory).</a:t>
            </a:r>
            <a:endParaRPr/>
          </a:p>
          <a:p>
            <a:pPr indent="-285750" lvl="1" marL="971550" rtl="0" algn="l">
              <a:lnSpc>
                <a:spcPct val="115000"/>
              </a:lnSpc>
              <a:spcBef>
                <a:spcPts val="1000"/>
              </a:spcBef>
              <a:spcAft>
                <a:spcPts val="0"/>
              </a:spcAft>
              <a:buSzPts val="1300"/>
              <a:buFont typeface="Noto Sans Symbols"/>
              <a:buChar char="❑"/>
            </a:pPr>
            <a:r>
              <a:rPr lang="en-US"/>
              <a:t>EPPROM (Erasable Programmable Read Only Memory).</a:t>
            </a:r>
            <a:endParaRPr/>
          </a:p>
          <a:p>
            <a:pPr indent="-285750" lvl="1" marL="971550" rtl="0" algn="l">
              <a:lnSpc>
                <a:spcPct val="115000"/>
              </a:lnSpc>
              <a:spcBef>
                <a:spcPts val="1000"/>
              </a:spcBef>
              <a:spcAft>
                <a:spcPts val="0"/>
              </a:spcAft>
              <a:buSzPts val="1300"/>
              <a:buFont typeface="Noto Sans Symbols"/>
              <a:buChar char="❑"/>
            </a:pPr>
            <a:r>
              <a:rPr lang="en-US"/>
              <a:t>EEPROM (Electrically Erasable and Programmable ROM).</a:t>
            </a:r>
            <a:endParaRPr/>
          </a:p>
          <a:p>
            <a:pPr indent="-285750" lvl="1" marL="971550" rtl="0" algn="l">
              <a:lnSpc>
                <a:spcPct val="115000"/>
              </a:lnSpc>
              <a:spcBef>
                <a:spcPts val="1000"/>
              </a:spcBef>
              <a:spcAft>
                <a:spcPts val="0"/>
              </a:spcAft>
              <a:buSzPts val="1300"/>
              <a:buFont typeface="Noto Sans Symbols"/>
              <a:buChar char="❑"/>
            </a:pPr>
            <a:r>
              <a:rPr lang="en-US"/>
              <a:t>Flash (Flash-EEPROMs).</a:t>
            </a:r>
            <a:endParaRPr/>
          </a:p>
          <a:p>
            <a:pPr indent="-285750" lvl="1" marL="971550" rtl="0" algn="l">
              <a:lnSpc>
                <a:spcPct val="115000"/>
              </a:lnSpc>
              <a:spcBef>
                <a:spcPts val="1000"/>
              </a:spcBef>
              <a:spcAft>
                <a:spcPts val="0"/>
              </a:spcAft>
              <a:buSzPts val="1300"/>
              <a:buFont typeface="Noto Sans Symbols"/>
              <a:buChar char="❑"/>
            </a:pPr>
            <a:r>
              <a:rPr lang="en-US"/>
              <a:t>NVRAM (</a:t>
            </a:r>
            <a:r>
              <a:rPr i="1" lang="en-US"/>
              <a:t>Non-Volatile RAM</a:t>
            </a: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Memory – Accessing (1/2)</a:t>
            </a:r>
            <a:endParaRPr/>
          </a:p>
        </p:txBody>
      </p:sp>
      <p:sp>
        <p:nvSpPr>
          <p:cNvPr id="153" name="Google Shape;153;p15"/>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Two methods to use multiple type of memory.</a:t>
            </a:r>
            <a:endParaRPr/>
          </a:p>
        </p:txBody>
      </p:sp>
      <p:grpSp>
        <p:nvGrpSpPr>
          <p:cNvPr id="154" name="Google Shape;154;p15"/>
          <p:cNvGrpSpPr/>
          <p:nvPr/>
        </p:nvGrpSpPr>
        <p:grpSpPr>
          <a:xfrm>
            <a:off x="1445051" y="2189519"/>
            <a:ext cx="2975212" cy="2192771"/>
            <a:chOff x="5106395" y="1023725"/>
            <a:chExt cx="2975212" cy="2192771"/>
          </a:xfrm>
        </p:grpSpPr>
        <p:pic>
          <p:nvPicPr>
            <p:cNvPr id="155" name="Google Shape;155;p15"/>
            <p:cNvPicPr preferRelativeResize="0"/>
            <p:nvPr/>
          </p:nvPicPr>
          <p:blipFill rotWithShape="1">
            <a:blip r:embed="rId3">
              <a:alphaModFix/>
            </a:blip>
            <a:srcRect b="0" l="0" r="0" t="0"/>
            <a:stretch/>
          </p:blipFill>
          <p:spPr>
            <a:xfrm>
              <a:off x="5106395" y="1023725"/>
              <a:ext cx="2343150" cy="1895475"/>
            </a:xfrm>
            <a:prstGeom prst="rect">
              <a:avLst/>
            </a:prstGeom>
            <a:noFill/>
            <a:ln>
              <a:noFill/>
            </a:ln>
          </p:spPr>
        </p:pic>
        <p:sp>
          <p:nvSpPr>
            <p:cNvPr id="156" name="Google Shape;156;p15"/>
            <p:cNvSpPr txBox="1"/>
            <p:nvPr/>
          </p:nvSpPr>
          <p:spPr>
            <a:xfrm>
              <a:off x="5106395" y="2970275"/>
              <a:ext cx="2975212" cy="246221"/>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Separate Memory Addressing.</a:t>
              </a:r>
              <a:endParaRPr b="0" i="0" sz="1000" u="none" cap="none" strike="noStrike">
                <a:solidFill>
                  <a:srgbClr val="000000"/>
                </a:solidFill>
                <a:latin typeface="Arial"/>
                <a:ea typeface="Arial"/>
                <a:cs typeface="Arial"/>
                <a:sym typeface="Arial"/>
              </a:endParaRPr>
            </a:p>
          </p:txBody>
        </p:sp>
      </p:grpSp>
      <p:grpSp>
        <p:nvGrpSpPr>
          <p:cNvPr id="157" name="Google Shape;157;p15"/>
          <p:cNvGrpSpPr/>
          <p:nvPr/>
        </p:nvGrpSpPr>
        <p:grpSpPr>
          <a:xfrm>
            <a:off x="4142353" y="963155"/>
            <a:ext cx="4429319" cy="3902595"/>
            <a:chOff x="4977710" y="819987"/>
            <a:chExt cx="4429319" cy="3902595"/>
          </a:xfrm>
        </p:grpSpPr>
        <p:pic>
          <p:nvPicPr>
            <p:cNvPr id="158" name="Google Shape;158;p15"/>
            <p:cNvPicPr preferRelativeResize="0"/>
            <p:nvPr/>
          </p:nvPicPr>
          <p:blipFill rotWithShape="1">
            <a:blip r:embed="rId4">
              <a:alphaModFix/>
            </a:blip>
            <a:srcRect b="0" l="0" r="0" t="0"/>
            <a:stretch/>
          </p:blipFill>
          <p:spPr>
            <a:xfrm>
              <a:off x="6373220" y="819987"/>
              <a:ext cx="1638300" cy="3657600"/>
            </a:xfrm>
            <a:prstGeom prst="rect">
              <a:avLst/>
            </a:prstGeom>
            <a:noFill/>
            <a:ln>
              <a:noFill/>
            </a:ln>
          </p:spPr>
        </p:pic>
        <p:sp>
          <p:nvSpPr>
            <p:cNvPr id="159" name="Google Shape;159;p15"/>
            <p:cNvSpPr txBox="1"/>
            <p:nvPr/>
          </p:nvSpPr>
          <p:spPr>
            <a:xfrm>
              <a:off x="4977710" y="4476361"/>
              <a:ext cx="4429319"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All memory types share a common address range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Memory – Accessing (2/2)</a:t>
            </a:r>
            <a:endParaRPr/>
          </a:p>
        </p:txBody>
      </p:sp>
      <p:sp>
        <p:nvSpPr>
          <p:cNvPr id="165" name="Google Shape;165;p16"/>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Endianness.</a:t>
            </a:r>
            <a:endParaRPr/>
          </a:p>
          <a:p>
            <a:pPr indent="-285750" lvl="1" marL="971550" rtl="0" algn="l">
              <a:lnSpc>
                <a:spcPct val="115000"/>
              </a:lnSpc>
              <a:spcBef>
                <a:spcPts val="1000"/>
              </a:spcBef>
              <a:spcAft>
                <a:spcPts val="0"/>
              </a:spcAft>
              <a:buSzPts val="1300"/>
              <a:buFont typeface="Noto Sans Symbols"/>
              <a:buChar char="❑"/>
            </a:pPr>
            <a:r>
              <a:rPr lang="en-US"/>
              <a:t>Big Endian: </a:t>
            </a:r>
            <a:endParaRPr/>
          </a:p>
          <a:p>
            <a:pPr indent="-285750" lvl="2" marL="1428750" rtl="0" algn="l">
              <a:lnSpc>
                <a:spcPct val="115000"/>
              </a:lnSpc>
              <a:spcBef>
                <a:spcPts val="500"/>
              </a:spcBef>
              <a:spcAft>
                <a:spcPts val="0"/>
              </a:spcAft>
              <a:buSzPts val="1300"/>
              <a:buFont typeface="Noto Sans Symbols"/>
              <a:buChar char="❑"/>
            </a:pPr>
            <a:r>
              <a:rPr lang="en-US"/>
              <a:t>The </a:t>
            </a:r>
            <a:r>
              <a:rPr i="1" lang="en-US"/>
              <a:t>Big End </a:t>
            </a:r>
            <a:r>
              <a:rPr lang="en-US"/>
              <a:t>of the word is stored first.</a:t>
            </a:r>
            <a:endParaRPr/>
          </a:p>
          <a:p>
            <a:pPr indent="-285750" lvl="2" marL="1428750" rtl="0" algn="l">
              <a:lnSpc>
                <a:spcPct val="115000"/>
              </a:lnSpc>
              <a:spcBef>
                <a:spcPts val="500"/>
              </a:spcBef>
              <a:spcAft>
                <a:spcPts val="0"/>
              </a:spcAft>
              <a:buSzPts val="1300"/>
              <a:buFont typeface="Noto Sans Symbols"/>
              <a:buChar char="❑"/>
            </a:pPr>
            <a:r>
              <a:rPr lang="en-US"/>
              <a:t>So, if you write the word 0x1234 to address 0x0100, the high byte 0x12 goes to address 0x0100, and the low byte 0x34 to address 0x0101.</a:t>
            </a:r>
            <a:endParaRPr/>
          </a:p>
          <a:p>
            <a:pPr indent="-285750" lvl="1" marL="971550" rtl="0" algn="l">
              <a:lnSpc>
                <a:spcPct val="115000"/>
              </a:lnSpc>
              <a:spcBef>
                <a:spcPts val="1000"/>
              </a:spcBef>
              <a:spcAft>
                <a:spcPts val="0"/>
              </a:spcAft>
              <a:buSzPts val="1300"/>
              <a:buFont typeface="Noto Sans Symbols"/>
              <a:buChar char="❑"/>
            </a:pPr>
            <a:r>
              <a:rPr lang="en-US"/>
              <a:t>Little Endian:</a:t>
            </a:r>
            <a:endParaRPr/>
          </a:p>
          <a:p>
            <a:pPr indent="-285750" lvl="2" marL="1428750" rtl="0" algn="l">
              <a:lnSpc>
                <a:spcPct val="115000"/>
              </a:lnSpc>
              <a:spcBef>
                <a:spcPts val="500"/>
              </a:spcBef>
              <a:spcAft>
                <a:spcPts val="0"/>
              </a:spcAft>
              <a:buSzPts val="1300"/>
              <a:buFont typeface="Noto Sans Symbols"/>
              <a:buChar char="❑"/>
            </a:pPr>
            <a:r>
              <a:rPr lang="en-US"/>
              <a:t>The low byte is stored first.</a:t>
            </a:r>
            <a:endParaRPr/>
          </a:p>
        </p:txBody>
      </p:sp>
      <p:grpSp>
        <p:nvGrpSpPr>
          <p:cNvPr id="166" name="Google Shape;166;p16"/>
          <p:cNvGrpSpPr/>
          <p:nvPr/>
        </p:nvGrpSpPr>
        <p:grpSpPr>
          <a:xfrm>
            <a:off x="4811809" y="2476500"/>
            <a:ext cx="3922241" cy="1959294"/>
            <a:chOff x="4811809" y="2457450"/>
            <a:chExt cx="3922241" cy="1959294"/>
          </a:xfrm>
        </p:grpSpPr>
        <p:pic>
          <p:nvPicPr>
            <p:cNvPr descr="https://upload.wikimedia.org/wikipedia/en/7/77/Big-little_endian.png" id="167" name="Google Shape;167;p16"/>
            <p:cNvPicPr preferRelativeResize="0"/>
            <p:nvPr/>
          </p:nvPicPr>
          <p:blipFill rotWithShape="1">
            <a:blip r:embed="rId3">
              <a:alphaModFix/>
            </a:blip>
            <a:srcRect b="0" l="0" r="0" t="0"/>
            <a:stretch/>
          </p:blipFill>
          <p:spPr>
            <a:xfrm>
              <a:off x="4811809" y="2457450"/>
              <a:ext cx="3922241" cy="1756510"/>
            </a:xfrm>
            <a:prstGeom prst="rect">
              <a:avLst/>
            </a:prstGeom>
            <a:noFill/>
            <a:ln>
              <a:noFill/>
            </a:ln>
          </p:spPr>
        </p:pic>
        <p:sp>
          <p:nvSpPr>
            <p:cNvPr id="168" name="Google Shape;168;p16"/>
            <p:cNvSpPr txBox="1"/>
            <p:nvPr/>
          </p:nvSpPr>
          <p:spPr>
            <a:xfrm>
              <a:off x="5202678" y="4170523"/>
              <a:ext cx="3140502"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Big Endian and Litter Endian Storing Data</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I/O Port</a:t>
            </a:r>
            <a:endParaRPr/>
          </a:p>
        </p:txBody>
      </p:sp>
      <p:sp>
        <p:nvSpPr>
          <p:cNvPr id="174" name="Google Shape;174;p17"/>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An </a:t>
            </a:r>
            <a:r>
              <a:rPr b="1" lang="en-US"/>
              <a:t>input port</a:t>
            </a:r>
            <a:r>
              <a:rPr lang="en-US"/>
              <a:t> is hardware on the microcontroller that allows information about the external world to be entered into the computer.</a:t>
            </a:r>
            <a:endParaRPr/>
          </a:p>
          <a:p>
            <a:pPr indent="-285750" lvl="0" marL="514350" rtl="0" algn="l">
              <a:lnSpc>
                <a:spcPct val="114000"/>
              </a:lnSpc>
              <a:spcBef>
                <a:spcPts val="0"/>
              </a:spcBef>
              <a:spcAft>
                <a:spcPts val="0"/>
              </a:spcAft>
              <a:buSzPts val="1500"/>
              <a:buFont typeface="Noto Sans Symbols"/>
              <a:buChar char="❑"/>
            </a:pPr>
            <a:r>
              <a:rPr lang="en-US"/>
              <a:t>An </a:t>
            </a:r>
            <a:r>
              <a:rPr b="1" lang="en-US"/>
              <a:t>output port</a:t>
            </a:r>
            <a:r>
              <a:rPr lang="en-US"/>
              <a:t> used to send information out to the external world.</a:t>
            </a:r>
            <a:endParaRPr/>
          </a:p>
          <a:p>
            <a:pPr indent="-285750" lvl="0" marL="514350" rtl="0" algn="l">
              <a:lnSpc>
                <a:spcPct val="114000"/>
              </a:lnSpc>
              <a:spcBef>
                <a:spcPts val="0"/>
              </a:spcBef>
              <a:spcAft>
                <a:spcPts val="0"/>
              </a:spcAft>
              <a:buSzPts val="1500"/>
              <a:buFont typeface="Noto Sans Symbols"/>
              <a:buChar char="❑"/>
            </a:pPr>
            <a:r>
              <a:rPr lang="en-US"/>
              <a:t>An </a:t>
            </a:r>
            <a:r>
              <a:rPr b="1" lang="en-US"/>
              <a:t>interface</a:t>
            </a:r>
            <a:r>
              <a:rPr lang="en-US"/>
              <a:t> is defined as the collection of the I/O port, external electronics, physical devices, and the software, which combine to allow the computer to communicate with the external world.</a:t>
            </a:r>
            <a:endParaRPr/>
          </a:p>
          <a:p>
            <a:pPr indent="-285750" lvl="1" marL="971550" rtl="0" algn="l">
              <a:lnSpc>
                <a:spcPct val="115000"/>
              </a:lnSpc>
              <a:spcBef>
                <a:spcPts val="1000"/>
              </a:spcBef>
              <a:spcAft>
                <a:spcPts val="0"/>
              </a:spcAft>
              <a:buSzPts val="1300"/>
              <a:buFont typeface="Noto Sans Symbols"/>
              <a:buChar char="❑"/>
            </a:pPr>
            <a:r>
              <a:rPr b="1" lang="en-US"/>
              <a:t>Parallel</a:t>
            </a:r>
            <a:r>
              <a:rPr lang="en-US"/>
              <a:t> - binary data are available simultaneously on a group of lines.</a:t>
            </a:r>
            <a:endParaRPr/>
          </a:p>
          <a:p>
            <a:pPr indent="-285750" lvl="1" marL="971550" rtl="0" algn="l">
              <a:lnSpc>
                <a:spcPct val="115000"/>
              </a:lnSpc>
              <a:spcBef>
                <a:spcPts val="1000"/>
              </a:spcBef>
              <a:spcAft>
                <a:spcPts val="0"/>
              </a:spcAft>
              <a:buSzPts val="1300"/>
              <a:buFont typeface="Noto Sans Symbols"/>
              <a:buChar char="❑"/>
            </a:pPr>
            <a:r>
              <a:rPr b="1" lang="en-US"/>
              <a:t>Serial</a:t>
            </a:r>
            <a:r>
              <a:rPr lang="en-US"/>
              <a:t> - binary data are available one bit at a time on a single line.</a:t>
            </a:r>
            <a:endParaRPr/>
          </a:p>
          <a:p>
            <a:pPr indent="-285750" lvl="1" marL="971550" rtl="0" algn="l">
              <a:lnSpc>
                <a:spcPct val="115000"/>
              </a:lnSpc>
              <a:spcBef>
                <a:spcPts val="1000"/>
              </a:spcBef>
              <a:spcAft>
                <a:spcPts val="0"/>
              </a:spcAft>
              <a:buSzPts val="1300"/>
              <a:buFont typeface="Noto Sans Symbols"/>
              <a:buChar char="❑"/>
            </a:pPr>
            <a:r>
              <a:rPr b="1" lang="en-US"/>
              <a:t>Analog</a:t>
            </a:r>
            <a:r>
              <a:rPr lang="en-US"/>
              <a:t> - data are encoded as an electrical voltage, current, or power.</a:t>
            </a:r>
            <a:endParaRPr/>
          </a:p>
          <a:p>
            <a:pPr indent="-285750" lvl="1" marL="971550" rtl="0" algn="l">
              <a:lnSpc>
                <a:spcPct val="115000"/>
              </a:lnSpc>
              <a:spcBef>
                <a:spcPts val="1000"/>
              </a:spcBef>
              <a:spcAft>
                <a:spcPts val="0"/>
              </a:spcAft>
              <a:buSzPts val="1300"/>
              <a:buFont typeface="Noto Sans Symbols"/>
              <a:buChar char="❑"/>
            </a:pPr>
            <a:r>
              <a:rPr b="1" lang="en-US"/>
              <a:t>Time</a:t>
            </a:r>
            <a:r>
              <a:rPr lang="en-US"/>
              <a:t> - data are encoded as a period, frequency, pulse width, or phase shift.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Digital I/O</a:t>
            </a:r>
            <a:endParaRPr/>
          </a:p>
        </p:txBody>
      </p:sp>
      <p:sp>
        <p:nvSpPr>
          <p:cNvPr id="180" name="Google Shape;180;p18"/>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All microcontrollers have at least 1-2 digital I/O pins that can be directly connected to hardware.</a:t>
            </a:r>
            <a:endParaRPr/>
          </a:p>
          <a:p>
            <a:pPr indent="-285750" lvl="0" marL="514350" rtl="0" algn="l">
              <a:lnSpc>
                <a:spcPct val="114000"/>
              </a:lnSpc>
              <a:spcBef>
                <a:spcPts val="0"/>
              </a:spcBef>
              <a:spcAft>
                <a:spcPts val="0"/>
              </a:spcAft>
              <a:buSzPts val="1500"/>
              <a:buFont typeface="Noto Sans Symbols"/>
              <a:buChar char="❑"/>
            </a:pPr>
            <a:r>
              <a:rPr lang="en-US"/>
              <a:t>I/O pins are generally grouped into </a:t>
            </a:r>
            <a:r>
              <a:rPr b="1" i="1" lang="en-US"/>
              <a:t>ports</a:t>
            </a:r>
            <a:r>
              <a:rPr i="1" lang="en-US"/>
              <a:t> </a:t>
            </a:r>
            <a:r>
              <a:rPr lang="en-US"/>
              <a:t>of 8 pins.</a:t>
            </a:r>
            <a:endParaRPr/>
          </a:p>
          <a:p>
            <a:pPr indent="-285750" lvl="0" marL="514350" rtl="0" algn="l">
              <a:lnSpc>
                <a:spcPct val="114000"/>
              </a:lnSpc>
              <a:spcBef>
                <a:spcPts val="0"/>
              </a:spcBef>
              <a:spcAft>
                <a:spcPts val="0"/>
              </a:spcAft>
              <a:buSzPts val="1500"/>
              <a:buFont typeface="Noto Sans Symbols"/>
              <a:buChar char="❑"/>
            </a:pPr>
            <a:r>
              <a:rPr lang="en-US"/>
              <a:t>Pins can either be input only, output only, or bidirectional.</a:t>
            </a:r>
            <a:endParaRPr/>
          </a:p>
          <a:p>
            <a:pPr indent="-285750" lvl="0" marL="514350" rtl="0" algn="l">
              <a:lnSpc>
                <a:spcPct val="114000"/>
              </a:lnSpc>
              <a:spcBef>
                <a:spcPts val="0"/>
              </a:spcBef>
              <a:spcAft>
                <a:spcPts val="0"/>
              </a:spcAft>
              <a:buSzPts val="1500"/>
              <a:buFont typeface="Noto Sans Symbols"/>
              <a:buChar char="❑"/>
            </a:pPr>
            <a:r>
              <a:rPr lang="en-US"/>
              <a:t>The value of the pin is either 1 or 0.</a:t>
            </a:r>
            <a:endParaRPr/>
          </a:p>
          <a:p>
            <a:pPr indent="-285750" lvl="0" marL="514350" rtl="0" algn="l">
              <a:lnSpc>
                <a:spcPct val="114000"/>
              </a:lnSpc>
              <a:spcBef>
                <a:spcPts val="0"/>
              </a:spcBef>
              <a:spcAft>
                <a:spcPts val="0"/>
              </a:spcAft>
              <a:buSzPts val="1500"/>
              <a:buFont typeface="Noto Sans Symbols"/>
              <a:buChar char="❑"/>
            </a:pPr>
            <a:r>
              <a:rPr lang="en-US"/>
              <a:t>The registers control the behavior of the pins.</a:t>
            </a:r>
            <a:endParaRPr/>
          </a:p>
          <a:p>
            <a:pPr indent="-285750" lvl="1" marL="971550" rtl="0" algn="l">
              <a:lnSpc>
                <a:spcPct val="115000"/>
              </a:lnSpc>
              <a:spcBef>
                <a:spcPts val="1000"/>
              </a:spcBef>
              <a:spcAft>
                <a:spcPts val="0"/>
              </a:spcAft>
              <a:buSzPts val="1300"/>
              <a:buFont typeface="Noto Sans Symbols"/>
              <a:buChar char="❑"/>
            </a:pPr>
            <a:r>
              <a:rPr b="1" lang="en-US"/>
              <a:t>Data Direction Register (DDR)</a:t>
            </a:r>
            <a:r>
              <a:rPr lang="en-US"/>
              <a:t>.</a:t>
            </a:r>
            <a:endParaRPr/>
          </a:p>
          <a:p>
            <a:pPr indent="-285750" lvl="2" marL="1428750" rtl="0" algn="l">
              <a:lnSpc>
                <a:spcPct val="115000"/>
              </a:lnSpc>
              <a:spcBef>
                <a:spcPts val="500"/>
              </a:spcBef>
              <a:spcAft>
                <a:spcPts val="0"/>
              </a:spcAft>
              <a:buSzPts val="1300"/>
              <a:buFont typeface="Noto Sans Symbols"/>
              <a:buChar char="❑"/>
            </a:pPr>
            <a:r>
              <a:rPr lang="en-US"/>
              <a:t>The functionality of a pin (input or output) is determined by clearing or setting its bit in the DDR.</a:t>
            </a:r>
            <a:endParaRPr/>
          </a:p>
          <a:p>
            <a:pPr indent="-285750" lvl="1" marL="971550" rtl="0" algn="l">
              <a:lnSpc>
                <a:spcPct val="115000"/>
              </a:lnSpc>
              <a:spcBef>
                <a:spcPts val="1000"/>
              </a:spcBef>
              <a:spcAft>
                <a:spcPts val="0"/>
              </a:spcAft>
              <a:buSzPts val="1300"/>
              <a:buFont typeface="Noto Sans Symbols"/>
              <a:buChar char="❑"/>
            </a:pPr>
            <a:r>
              <a:rPr b="1" lang="en-US"/>
              <a:t>Port Register (PORT)</a:t>
            </a:r>
            <a:r>
              <a:rPr lang="en-US"/>
              <a:t> .</a:t>
            </a:r>
            <a:endParaRPr/>
          </a:p>
          <a:p>
            <a:pPr indent="-285750" lvl="2" marL="1428750" rtl="0" algn="l">
              <a:lnSpc>
                <a:spcPct val="115000"/>
              </a:lnSpc>
              <a:spcBef>
                <a:spcPts val="500"/>
              </a:spcBef>
              <a:spcAft>
                <a:spcPts val="0"/>
              </a:spcAft>
              <a:buSzPts val="1300"/>
              <a:buFont typeface="Noto Sans Symbols"/>
              <a:buChar char="❑"/>
            </a:pPr>
            <a:r>
              <a:rPr lang="en-US"/>
              <a:t>This register is used to control the voltage level of output pins.</a:t>
            </a:r>
            <a:endParaRPr/>
          </a:p>
          <a:p>
            <a:pPr indent="-285750" lvl="1" marL="971550" rtl="0" algn="l">
              <a:lnSpc>
                <a:spcPct val="115000"/>
              </a:lnSpc>
              <a:spcBef>
                <a:spcPts val="1000"/>
              </a:spcBef>
              <a:spcAft>
                <a:spcPts val="0"/>
              </a:spcAft>
              <a:buSzPts val="1300"/>
              <a:buFont typeface="Noto Sans Symbols"/>
              <a:buChar char="❑"/>
            </a:pPr>
            <a:r>
              <a:rPr b="1" lang="en-US"/>
              <a:t>Port Input Register (PIN)</a:t>
            </a:r>
            <a:r>
              <a:rPr lang="en-US"/>
              <a:t>.</a:t>
            </a:r>
            <a:endParaRPr/>
          </a:p>
          <a:p>
            <a:pPr indent="-285750" lvl="2" marL="1428750" rtl="0" algn="l">
              <a:lnSpc>
                <a:spcPct val="115000"/>
              </a:lnSpc>
              <a:spcBef>
                <a:spcPts val="500"/>
              </a:spcBef>
              <a:spcAft>
                <a:spcPts val="0"/>
              </a:spcAft>
              <a:buSzPts val="1300"/>
              <a:buFont typeface="Noto Sans Symbols"/>
              <a:buChar char="❑"/>
            </a:pPr>
            <a:r>
              <a:rPr lang="en-US"/>
              <a:t>The PIN register is generally read-only and contains the current state (high or low) of all pin.</a:t>
            </a:r>
            <a:br>
              <a:rPr lang="en-US"/>
            </a:br>
            <a:br>
              <a:rPr lang="en-US"/>
            </a:br>
            <a:br>
              <a:rPr lang="en-US"/>
            </a:br>
            <a:br>
              <a:rPr lang="en-US"/>
            </a:br>
            <a:br>
              <a:rPr lang="en-US"/>
            </a:br>
            <a:br>
              <a:rPr lang="en-US"/>
            </a:b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Analog I/O (1/3)</a:t>
            </a:r>
            <a:endParaRPr/>
          </a:p>
        </p:txBody>
      </p:sp>
      <p:sp>
        <p:nvSpPr>
          <p:cNvPr id="186" name="Google Shape;186;p19"/>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We live in an analog world.</a:t>
            </a:r>
            <a:endParaRPr/>
          </a:p>
          <a:p>
            <a:pPr indent="-285750" lvl="0" marL="514350" rtl="0" algn="l">
              <a:lnSpc>
                <a:spcPct val="114000"/>
              </a:lnSpc>
              <a:spcBef>
                <a:spcPts val="0"/>
              </a:spcBef>
              <a:spcAft>
                <a:spcPts val="0"/>
              </a:spcAft>
              <a:buSzPts val="1500"/>
              <a:buFont typeface="Noto Sans Symbols"/>
              <a:buChar char="❑"/>
            </a:pPr>
            <a:r>
              <a:rPr lang="en-US"/>
              <a:t>The microcontroller is inherently digital, so we need appropriate ways of converting analog signals into the digital world and back again.</a:t>
            </a:r>
            <a:endParaRPr/>
          </a:p>
          <a:p>
            <a:pPr indent="-285750" lvl="0" marL="514350" rtl="0" algn="l">
              <a:lnSpc>
                <a:spcPct val="114000"/>
              </a:lnSpc>
              <a:spcBef>
                <a:spcPts val="0"/>
              </a:spcBef>
              <a:spcAft>
                <a:spcPts val="0"/>
              </a:spcAft>
              <a:buSzPts val="1500"/>
              <a:buFont typeface="Noto Sans Symbols"/>
              <a:buChar char="❑"/>
            </a:pPr>
            <a:r>
              <a:rPr lang="en-US"/>
              <a:t>Digital/Analog Conversion (DAC)</a:t>
            </a:r>
            <a:endParaRPr/>
          </a:p>
          <a:p>
            <a:pPr indent="-285750" lvl="1" marL="971550" rtl="0" algn="l">
              <a:lnSpc>
                <a:spcPct val="115000"/>
              </a:lnSpc>
              <a:spcBef>
                <a:spcPts val="1000"/>
              </a:spcBef>
              <a:spcAft>
                <a:spcPts val="0"/>
              </a:spcAft>
              <a:buSzPts val="1300"/>
              <a:buFont typeface="Noto Sans Symbols"/>
              <a:buChar char="❑"/>
            </a:pPr>
            <a:r>
              <a:rPr lang="en-US"/>
              <a:t>Using PWM signal, in conjunction with an RC low-pass filer.</a:t>
            </a:r>
            <a:endParaRPr/>
          </a:p>
          <a:p>
            <a:pPr indent="-285750" lvl="2" marL="1428750" rtl="0" algn="l">
              <a:lnSpc>
                <a:spcPct val="115000"/>
              </a:lnSpc>
              <a:spcBef>
                <a:spcPts val="500"/>
              </a:spcBef>
              <a:spcAft>
                <a:spcPts val="0"/>
              </a:spcAft>
              <a:buSzPts val="1300"/>
              <a:buFont typeface="Noto Sans Symbols"/>
              <a:buChar char="❑"/>
            </a:pPr>
            <a:r>
              <a:rPr lang="en-US"/>
              <a:t>Disadvantages: Require a dedicated timer to generate the PWM, need  to wait for a few periods until the output signal stabilizes.</a:t>
            </a:r>
            <a:endParaRPr/>
          </a:p>
          <a:p>
            <a:pPr indent="-285750" lvl="2" marL="1428750" rtl="0" algn="l">
              <a:lnSpc>
                <a:spcPct val="115000"/>
              </a:lnSpc>
              <a:spcBef>
                <a:spcPts val="500"/>
              </a:spcBef>
              <a:spcAft>
                <a:spcPts val="0"/>
              </a:spcAft>
              <a:buSzPts val="1300"/>
              <a:buFont typeface="Noto Sans Symbols"/>
              <a:buChar char="❑"/>
            </a:pPr>
            <a:r>
              <a:rPr lang="en-US"/>
              <a:t>Advantage: Simple and only uses up one single output pin.</a:t>
            </a:r>
            <a:endParaRPr/>
          </a:p>
          <a:p>
            <a:pPr indent="-285750" lvl="1" marL="971550" rtl="0" algn="l">
              <a:lnSpc>
                <a:spcPct val="115000"/>
              </a:lnSpc>
              <a:spcBef>
                <a:spcPts val="1000"/>
              </a:spcBef>
              <a:spcAft>
                <a:spcPts val="0"/>
              </a:spcAft>
              <a:buSzPts val="1300"/>
              <a:buFont typeface="Noto Sans Symbols"/>
              <a:buChar char="❑"/>
            </a:pPr>
            <a:r>
              <a:rPr lang="en-US"/>
              <a:t>Using </a:t>
            </a:r>
            <a:r>
              <a:rPr i="1" lang="en-US"/>
              <a:t>binary-weighted resistor </a:t>
            </a:r>
            <a:r>
              <a:rPr lang="en-US"/>
              <a:t>circuit.</a:t>
            </a:r>
            <a:endParaRPr/>
          </a:p>
          <a:p>
            <a:pPr indent="-285750" lvl="2" marL="1428750" rtl="0" algn="l">
              <a:lnSpc>
                <a:spcPct val="115000"/>
              </a:lnSpc>
              <a:spcBef>
                <a:spcPts val="500"/>
              </a:spcBef>
              <a:spcAft>
                <a:spcPts val="0"/>
              </a:spcAft>
              <a:buSzPts val="1300"/>
              <a:buFont typeface="Noto Sans Symbols"/>
              <a:buChar char="❑"/>
            </a:pPr>
            <a:r>
              <a:rPr lang="en-US"/>
              <a:t>Disadvantage: requires many different resistor types with have to be high precision to keep the ratio correct.</a:t>
            </a:r>
            <a:endParaRPr/>
          </a:p>
          <a:p>
            <a:pPr indent="-285750" lvl="2" marL="1428750" rtl="0" algn="l">
              <a:lnSpc>
                <a:spcPct val="115000"/>
              </a:lnSpc>
              <a:spcBef>
                <a:spcPts val="500"/>
              </a:spcBef>
              <a:spcAft>
                <a:spcPts val="0"/>
              </a:spcAft>
              <a:buSzPts val="1300"/>
              <a:buFont typeface="Noto Sans Symbols"/>
              <a:buChar char="❑"/>
            </a:pPr>
            <a:r>
              <a:rPr lang="en-US"/>
              <a:t>Advantage: Saving timer, only 2 register value: R and 2R.</a:t>
            </a:r>
            <a:br>
              <a:rPr lang="en-US"/>
            </a:br>
            <a:br>
              <a:rPr lang="en-US"/>
            </a:b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2"/>
          <p:cNvSpPr txBox="1"/>
          <p:nvPr>
            <p:ph type="title"/>
          </p:nvPr>
        </p:nvSpPr>
        <p:spPr>
          <a:xfrm>
            <a:off x="327454" y="290939"/>
            <a:ext cx="8482800" cy="628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800"/>
              <a:buNone/>
            </a:pPr>
            <a:r>
              <a:rPr lang="en-US"/>
              <a:t>Contents</a:t>
            </a:r>
            <a:endParaRPr/>
          </a:p>
        </p:txBody>
      </p:sp>
      <p:sp>
        <p:nvSpPr>
          <p:cNvPr id="44" name="Google Shape;44;p2"/>
          <p:cNvSpPr txBox="1"/>
          <p:nvPr>
            <p:ph idx="1" type="body"/>
          </p:nvPr>
        </p:nvSpPr>
        <p:spPr>
          <a:xfrm>
            <a:off x="1060879" y="1300139"/>
            <a:ext cx="2968196" cy="3257550"/>
          </a:xfrm>
          <a:prstGeom prst="rect">
            <a:avLst/>
          </a:prstGeom>
          <a:noFill/>
          <a:ln>
            <a:noFill/>
          </a:ln>
        </p:spPr>
        <p:txBody>
          <a:bodyPr anchorCtr="0" anchor="t" bIns="34275" lIns="68575" spcFirstLastPara="1" rIns="68575" wrap="square" tIns="34275">
            <a:noAutofit/>
          </a:bodyPr>
          <a:lstStyle/>
          <a:p>
            <a:pPr indent="-285750" lvl="0" marL="419100" rtl="0" algn="l">
              <a:lnSpc>
                <a:spcPct val="114000"/>
              </a:lnSpc>
              <a:spcBef>
                <a:spcPts val="0"/>
              </a:spcBef>
              <a:spcAft>
                <a:spcPts val="0"/>
              </a:spcAft>
              <a:buSzPts val="1500"/>
              <a:buFont typeface="Noto Sans Symbols"/>
              <a:buChar char="❑"/>
            </a:pPr>
            <a:r>
              <a:rPr lang="en-US" sz="2000"/>
              <a:t>What is a MCU?</a:t>
            </a:r>
            <a:endParaRPr sz="2000"/>
          </a:p>
          <a:p>
            <a:pPr indent="-285750" lvl="0" marL="419100" rtl="0" algn="l">
              <a:lnSpc>
                <a:spcPct val="114000"/>
              </a:lnSpc>
              <a:spcBef>
                <a:spcPts val="0"/>
              </a:spcBef>
              <a:spcAft>
                <a:spcPts val="0"/>
              </a:spcAft>
              <a:buSzPts val="1500"/>
              <a:buFont typeface="Noto Sans Symbols"/>
              <a:buChar char="❑"/>
            </a:pPr>
            <a:r>
              <a:rPr lang="en-US" sz="2000"/>
              <a:t>MCU‘s Components</a:t>
            </a:r>
            <a:endParaRPr/>
          </a:p>
          <a:p>
            <a:pPr indent="-285750" lvl="1" marL="876300" rtl="0" algn="l">
              <a:lnSpc>
                <a:spcPct val="115000"/>
              </a:lnSpc>
              <a:spcBef>
                <a:spcPts val="1000"/>
              </a:spcBef>
              <a:spcAft>
                <a:spcPts val="0"/>
              </a:spcAft>
              <a:buSzPts val="1300"/>
              <a:buFont typeface="Noto Sans Symbols"/>
              <a:buChar char="❑"/>
            </a:pPr>
            <a:r>
              <a:rPr lang="en-US" sz="1800"/>
              <a:t>Processor core</a:t>
            </a:r>
            <a:endParaRPr/>
          </a:p>
          <a:p>
            <a:pPr indent="-285750" lvl="1" marL="876300" rtl="0" algn="l">
              <a:lnSpc>
                <a:spcPct val="115000"/>
              </a:lnSpc>
              <a:spcBef>
                <a:spcPts val="1000"/>
              </a:spcBef>
              <a:spcAft>
                <a:spcPts val="0"/>
              </a:spcAft>
              <a:buSzPts val="1300"/>
              <a:buFont typeface="Noto Sans Symbols"/>
              <a:buChar char="❑"/>
            </a:pPr>
            <a:r>
              <a:rPr lang="en-US" sz="1800"/>
              <a:t>I/O</a:t>
            </a:r>
            <a:endParaRPr/>
          </a:p>
          <a:p>
            <a:pPr indent="-285750" lvl="1" marL="876300" rtl="0" algn="l">
              <a:lnSpc>
                <a:spcPct val="115000"/>
              </a:lnSpc>
              <a:spcBef>
                <a:spcPts val="1000"/>
              </a:spcBef>
              <a:spcAft>
                <a:spcPts val="0"/>
              </a:spcAft>
              <a:buSzPts val="1300"/>
              <a:buFont typeface="Noto Sans Symbols"/>
              <a:buChar char="❑"/>
            </a:pPr>
            <a:r>
              <a:rPr lang="en-US" sz="1800"/>
              <a:t>Interrupt</a:t>
            </a:r>
            <a:endParaRPr/>
          </a:p>
          <a:p>
            <a:pPr indent="-285750" lvl="1" marL="876300" rtl="0" algn="l">
              <a:lnSpc>
                <a:spcPct val="115000"/>
              </a:lnSpc>
              <a:spcBef>
                <a:spcPts val="1000"/>
              </a:spcBef>
              <a:spcAft>
                <a:spcPts val="0"/>
              </a:spcAft>
              <a:buSzPts val="1300"/>
              <a:buFont typeface="Noto Sans Symbols"/>
              <a:buChar char="❑"/>
            </a:pPr>
            <a:r>
              <a:rPr lang="en-US" sz="1800"/>
              <a:t>Timer</a:t>
            </a:r>
            <a:endParaRPr/>
          </a:p>
          <a:p>
            <a:pPr indent="-285750" lvl="1" marL="876300" rtl="0" algn="l">
              <a:lnSpc>
                <a:spcPct val="115000"/>
              </a:lnSpc>
              <a:spcBef>
                <a:spcPts val="1000"/>
              </a:spcBef>
              <a:spcAft>
                <a:spcPts val="0"/>
              </a:spcAft>
              <a:buSzPts val="1300"/>
              <a:buFont typeface="Noto Sans Symbols"/>
              <a:buChar char="❑"/>
            </a:pPr>
            <a:r>
              <a:rPr lang="en-US" sz="1800"/>
              <a:t>Other comments</a:t>
            </a:r>
            <a:endParaRPr/>
          </a:p>
        </p:txBody>
      </p:sp>
      <p:sp>
        <p:nvSpPr>
          <p:cNvPr id="45" name="Google Shape;45;p2"/>
          <p:cNvSpPr txBox="1"/>
          <p:nvPr/>
        </p:nvSpPr>
        <p:spPr>
          <a:xfrm>
            <a:off x="4899454" y="1300139"/>
            <a:ext cx="2968196" cy="3257550"/>
          </a:xfrm>
          <a:prstGeom prst="rect">
            <a:avLst/>
          </a:prstGeom>
          <a:noFill/>
          <a:ln>
            <a:noFill/>
          </a:ln>
        </p:spPr>
        <p:txBody>
          <a:bodyPr anchorCtr="0" anchor="t" bIns="34275" lIns="68575" spcFirstLastPara="1" rIns="68575" wrap="square" tIns="34275">
            <a:noAutofit/>
          </a:bodyPr>
          <a:lstStyle/>
          <a:p>
            <a:pPr indent="-285750" lvl="0" marL="419100" marR="0" rtl="0" algn="l">
              <a:lnSpc>
                <a:spcPct val="114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Roboto Condensed"/>
                <a:ea typeface="Roboto Condensed"/>
                <a:cs typeface="Roboto Condensed"/>
                <a:sym typeface="Roboto Condensed"/>
              </a:rPr>
              <a:t>MCU Communication</a:t>
            </a:r>
            <a:endParaRPr/>
          </a:p>
          <a:p>
            <a:pPr indent="-285750" lvl="1" marL="876300" marR="0" rtl="0" algn="l">
              <a:lnSpc>
                <a:spcPct val="115000"/>
              </a:lnSpc>
              <a:spcBef>
                <a:spcPts val="1000"/>
              </a:spcBef>
              <a:spcAft>
                <a:spcPts val="0"/>
              </a:spcAft>
              <a:buClr>
                <a:schemeClr val="dk1"/>
              </a:buClr>
              <a:buSzPts val="1300"/>
              <a:buFont typeface="Noto Sans Symbols"/>
              <a:buChar char="❑"/>
            </a:pPr>
            <a:r>
              <a:rPr b="0" i="0" lang="en-US" sz="1800" u="none" cap="none" strike="noStrike">
                <a:solidFill>
                  <a:schemeClr val="dk1"/>
                </a:solidFill>
                <a:latin typeface="Roboto Condensed"/>
                <a:ea typeface="Roboto Condensed"/>
                <a:cs typeface="Roboto Condensed"/>
                <a:sym typeface="Roboto Condensed"/>
              </a:rPr>
              <a:t>UART, SPI, IIC</a:t>
            </a:r>
            <a:endParaRPr/>
          </a:p>
          <a:p>
            <a:pPr indent="-285750" lvl="0" marL="419100" marR="0" rtl="0" algn="l">
              <a:lnSpc>
                <a:spcPct val="114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Roboto Condensed"/>
                <a:ea typeface="Roboto Condensed"/>
                <a:cs typeface="Roboto Condensed"/>
                <a:sym typeface="Roboto Condensed"/>
              </a:rPr>
              <a:t>MCU Development</a:t>
            </a:r>
            <a:endParaRPr/>
          </a:p>
          <a:p>
            <a:pPr indent="-285750" lvl="1" marL="876300" marR="0" rtl="0" algn="l">
              <a:lnSpc>
                <a:spcPct val="115000"/>
              </a:lnSpc>
              <a:spcBef>
                <a:spcPts val="1000"/>
              </a:spcBef>
              <a:spcAft>
                <a:spcPts val="0"/>
              </a:spcAft>
              <a:buClr>
                <a:schemeClr val="dk1"/>
              </a:buClr>
              <a:buSzPts val="1300"/>
              <a:buFont typeface="Noto Sans Symbols"/>
              <a:buChar char="❑"/>
            </a:pPr>
            <a:r>
              <a:rPr b="0" i="0" lang="en-US" sz="1800" u="none" cap="none" strike="noStrike">
                <a:solidFill>
                  <a:schemeClr val="dk1"/>
                </a:solidFill>
                <a:latin typeface="Roboto Condensed"/>
                <a:ea typeface="Roboto Condensed"/>
                <a:cs typeface="Roboto Condensed"/>
                <a:sym typeface="Roboto Condensed"/>
              </a:rPr>
              <a:t>Programming Language</a:t>
            </a:r>
            <a:endParaRPr/>
          </a:p>
          <a:p>
            <a:pPr indent="-285750" lvl="1" marL="876300" marR="0" rtl="0" algn="l">
              <a:lnSpc>
                <a:spcPct val="115000"/>
              </a:lnSpc>
              <a:spcBef>
                <a:spcPts val="1000"/>
              </a:spcBef>
              <a:spcAft>
                <a:spcPts val="0"/>
              </a:spcAft>
              <a:buClr>
                <a:schemeClr val="dk1"/>
              </a:buClr>
              <a:buSzPts val="1300"/>
              <a:buFont typeface="Noto Sans Symbols"/>
              <a:buChar char="❑"/>
            </a:pPr>
            <a:r>
              <a:rPr b="0" i="0" lang="en-US" sz="1800" u="none" cap="none" strike="noStrike">
                <a:solidFill>
                  <a:schemeClr val="dk1"/>
                </a:solidFill>
                <a:latin typeface="Roboto Condensed"/>
                <a:ea typeface="Roboto Condensed"/>
                <a:cs typeface="Roboto Condensed"/>
                <a:sym typeface="Roboto Condensed"/>
              </a:rPr>
              <a:t>Downloading</a:t>
            </a:r>
            <a:endParaRPr/>
          </a:p>
          <a:p>
            <a:pPr indent="-285750" lvl="1" marL="876300" marR="0" rtl="0" algn="l">
              <a:lnSpc>
                <a:spcPct val="115000"/>
              </a:lnSpc>
              <a:spcBef>
                <a:spcPts val="1000"/>
              </a:spcBef>
              <a:spcAft>
                <a:spcPts val="0"/>
              </a:spcAft>
              <a:buClr>
                <a:schemeClr val="dk1"/>
              </a:buClr>
              <a:buSzPts val="1300"/>
              <a:buFont typeface="Noto Sans Symbols"/>
              <a:buChar char="❑"/>
            </a:pPr>
            <a:r>
              <a:rPr b="0" i="0" lang="en-US" sz="1800" u="none" cap="none" strike="noStrike">
                <a:solidFill>
                  <a:schemeClr val="dk1"/>
                </a:solidFill>
                <a:latin typeface="Roboto Condensed"/>
                <a:ea typeface="Roboto Condensed"/>
                <a:cs typeface="Roboto Condensed"/>
                <a:sym typeface="Roboto Condensed"/>
              </a:rPr>
              <a:t>Debugging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Analog I/O (2/3)</a:t>
            </a:r>
            <a:endParaRPr/>
          </a:p>
        </p:txBody>
      </p:sp>
      <p:sp>
        <p:nvSpPr>
          <p:cNvPr id="192" name="Google Shape;192;p20"/>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Analog Comparator</a:t>
            </a:r>
            <a:endParaRPr/>
          </a:p>
          <a:p>
            <a:pPr indent="-285750" lvl="1" marL="971550" rtl="0" algn="l">
              <a:lnSpc>
                <a:spcPct val="115000"/>
              </a:lnSpc>
              <a:spcBef>
                <a:spcPts val="1000"/>
              </a:spcBef>
              <a:spcAft>
                <a:spcPts val="0"/>
              </a:spcAft>
              <a:buSzPts val="1300"/>
              <a:buFont typeface="Noto Sans Symbols"/>
              <a:buChar char="❑"/>
            </a:pPr>
            <a:r>
              <a:rPr lang="en-US"/>
              <a:t>Comparators are a bit like digital inputs, but without a Schmitt-trigger and with a configurable threshold.</a:t>
            </a:r>
            <a:endParaRPr/>
          </a:p>
          <a:p>
            <a:pPr indent="-285750" lvl="1" marL="971550" rtl="0" algn="l">
              <a:lnSpc>
                <a:spcPct val="115000"/>
              </a:lnSpc>
              <a:spcBef>
                <a:spcPts val="1000"/>
              </a:spcBef>
              <a:spcAft>
                <a:spcPts val="0"/>
              </a:spcAft>
              <a:buSzPts val="1300"/>
              <a:buFont typeface="Noto Sans Symbols"/>
              <a:buChar char="❑"/>
            </a:pPr>
            <a:r>
              <a:rPr lang="en-US"/>
              <a:t>The analog comparator has two analog inputs and one (digital) output.</a:t>
            </a:r>
            <a:endParaRPr/>
          </a:p>
          <a:p>
            <a:pPr indent="-285750" lvl="2" marL="1428750" rtl="0" algn="l">
              <a:lnSpc>
                <a:spcPct val="115000"/>
              </a:lnSpc>
              <a:spcBef>
                <a:spcPts val="500"/>
              </a:spcBef>
              <a:spcAft>
                <a:spcPts val="0"/>
              </a:spcAft>
              <a:buSzPts val="1300"/>
              <a:buFont typeface="Noto Sans Symbols"/>
              <a:buChar char="❑"/>
            </a:pPr>
            <a:r>
              <a:rPr lang="en-US"/>
              <a:t>It simply compares the two input voltages V1 and V2</a:t>
            </a:r>
            <a:endParaRPr/>
          </a:p>
          <a:p>
            <a:pPr indent="-285750" lvl="3" marL="1885950" rtl="0" algn="l">
              <a:lnSpc>
                <a:spcPct val="115000"/>
              </a:lnSpc>
              <a:spcBef>
                <a:spcPts val="500"/>
              </a:spcBef>
              <a:spcAft>
                <a:spcPts val="0"/>
              </a:spcAft>
              <a:buSzPts val="1300"/>
              <a:buFont typeface="Noto Sans Symbols"/>
              <a:buChar char="❑"/>
            </a:pPr>
            <a:r>
              <a:rPr lang="en-US"/>
              <a:t>O sets its output to 1 if V1 &gt; V2</a:t>
            </a:r>
            <a:endParaRPr/>
          </a:p>
          <a:p>
            <a:pPr indent="-285750" lvl="3" marL="1885950" rtl="0" algn="l">
              <a:lnSpc>
                <a:spcPct val="115000"/>
              </a:lnSpc>
              <a:spcBef>
                <a:spcPts val="500"/>
              </a:spcBef>
              <a:spcAft>
                <a:spcPts val="0"/>
              </a:spcAft>
              <a:buSzPts val="1300"/>
              <a:buFont typeface="Noto Sans Symbols"/>
              <a:buChar char="❑"/>
            </a:pPr>
            <a:r>
              <a:rPr lang="en-US"/>
              <a:t>O sets its output to 0 If V1 ≤ V2</a:t>
            </a:r>
            <a:endParaRPr/>
          </a:p>
          <a:p>
            <a:pPr indent="-285750" lvl="0" marL="514350" rtl="0" algn="l">
              <a:lnSpc>
                <a:spcPct val="114000"/>
              </a:lnSpc>
              <a:spcBef>
                <a:spcPts val="0"/>
              </a:spcBef>
              <a:spcAft>
                <a:spcPts val="0"/>
              </a:spcAft>
              <a:buSzPts val="1500"/>
              <a:buFont typeface="Noto Sans Symbols"/>
              <a:buChar char="❑"/>
            </a:pPr>
            <a:r>
              <a:rPr lang="en-US"/>
              <a:t>Analog/Digital Conversion</a:t>
            </a:r>
            <a:endParaRPr/>
          </a:p>
          <a:p>
            <a:pPr indent="-285750" lvl="1" marL="971550" rtl="0" algn="l">
              <a:lnSpc>
                <a:spcPct val="115000"/>
              </a:lnSpc>
              <a:spcBef>
                <a:spcPts val="1000"/>
              </a:spcBef>
              <a:spcAft>
                <a:spcPts val="0"/>
              </a:spcAft>
              <a:buSzPts val="1300"/>
              <a:buFont typeface="Noto Sans Symbols"/>
              <a:buChar char="❑"/>
            </a:pPr>
            <a:r>
              <a:rPr lang="en-US"/>
              <a:t>That converts an analog voltage on a pin to a digital number</a:t>
            </a:r>
            <a:endParaRPr/>
          </a:p>
          <a:p>
            <a:pPr indent="-285750" lvl="1" marL="971550" rtl="0" algn="l">
              <a:lnSpc>
                <a:spcPct val="115000"/>
              </a:lnSpc>
              <a:spcBef>
                <a:spcPts val="1000"/>
              </a:spcBef>
              <a:spcAft>
                <a:spcPts val="0"/>
              </a:spcAft>
              <a:buSzPts val="1300"/>
              <a:buFont typeface="Noto Sans Symbols"/>
              <a:buChar char="❑"/>
            </a:pPr>
            <a:r>
              <a:rPr lang="en-US"/>
              <a:t> The most common technique uses the analog voltage to charge up an internal capacitor and then measure the time it takes to discharge across an internal resistor.</a:t>
            </a:r>
            <a:endParaRPr/>
          </a:p>
          <a:p>
            <a:pPr indent="-285750" lvl="1" marL="971550" rtl="0" algn="l">
              <a:lnSpc>
                <a:spcPct val="115000"/>
              </a:lnSpc>
              <a:spcBef>
                <a:spcPts val="1000"/>
              </a:spcBef>
              <a:spcAft>
                <a:spcPts val="0"/>
              </a:spcAft>
              <a:buSzPts val="1300"/>
              <a:buFont typeface="Noto Sans Symbols"/>
              <a:buChar char="❑"/>
            </a:pPr>
            <a:r>
              <a:rPr lang="en-US"/>
              <a:t>The microcontroller monitors the number of clock cycles that pass before the capacitor is discharged.</a:t>
            </a:r>
            <a:endParaRPr/>
          </a:p>
        </p:txBody>
      </p:sp>
      <p:pic>
        <p:nvPicPr>
          <p:cNvPr id="193" name="Google Shape;193;p20"/>
          <p:cNvPicPr preferRelativeResize="0"/>
          <p:nvPr/>
        </p:nvPicPr>
        <p:blipFill rotWithShape="1">
          <a:blip r:embed="rId3">
            <a:alphaModFix/>
          </a:blip>
          <a:srcRect b="0" l="0" r="0" t="0"/>
          <a:stretch/>
        </p:blipFill>
        <p:spPr>
          <a:xfrm>
            <a:off x="5629422" y="2066265"/>
            <a:ext cx="2133600" cy="109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Interrupt</a:t>
            </a:r>
            <a:endParaRPr/>
          </a:p>
        </p:txBody>
      </p:sp>
      <p:sp>
        <p:nvSpPr>
          <p:cNvPr id="199" name="Google Shape;199;p21"/>
          <p:cNvSpPr txBox="1"/>
          <p:nvPr>
            <p:ph idx="1" type="body"/>
          </p:nvPr>
        </p:nvSpPr>
        <p:spPr>
          <a:xfrm>
            <a:off x="327450" y="972650"/>
            <a:ext cx="8482800" cy="1362587"/>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How your program should monitor the input line to ensure a proper and timely reaction ?</a:t>
            </a:r>
            <a:endParaRPr/>
          </a:p>
          <a:p>
            <a:pPr indent="-285750" lvl="1" marL="971550" rtl="0" algn="l">
              <a:lnSpc>
                <a:spcPct val="115000"/>
              </a:lnSpc>
              <a:spcBef>
                <a:spcPts val="1000"/>
              </a:spcBef>
              <a:spcAft>
                <a:spcPts val="0"/>
              </a:spcAft>
              <a:buSzPts val="1300"/>
              <a:buFont typeface="Noto Sans Symbols"/>
              <a:buChar char="❑"/>
            </a:pPr>
            <a:r>
              <a:rPr b="1" lang="en-US"/>
              <a:t>polling</a:t>
            </a:r>
            <a:r>
              <a:rPr i="1" lang="en-US"/>
              <a:t> </a:t>
            </a:r>
            <a:r>
              <a:rPr lang="en-US"/>
              <a:t>the input signal.</a:t>
            </a:r>
            <a:endParaRPr/>
          </a:p>
          <a:p>
            <a:pPr indent="-285750" lvl="2" marL="1428750" rtl="0" algn="l">
              <a:lnSpc>
                <a:spcPct val="115000"/>
              </a:lnSpc>
              <a:spcBef>
                <a:spcPts val="500"/>
              </a:spcBef>
              <a:spcAft>
                <a:spcPts val="0"/>
              </a:spcAft>
              <a:buSzPts val="1300"/>
              <a:buFont typeface="Noto Sans Symbols"/>
              <a:buChar char="❑"/>
            </a:pPr>
            <a:r>
              <a:rPr lang="en-US"/>
              <a:t>Waste processor time if the event only occurs infrequently, it is also hard to modify or extend.</a:t>
            </a:r>
            <a:endParaRPr/>
          </a:p>
          <a:p>
            <a:pPr indent="-285750" lvl="2" marL="1428750" rtl="0" algn="l">
              <a:lnSpc>
                <a:spcPct val="115000"/>
              </a:lnSpc>
              <a:spcBef>
                <a:spcPts val="500"/>
              </a:spcBef>
              <a:spcAft>
                <a:spcPts val="0"/>
              </a:spcAft>
              <a:buSzPts val="1300"/>
              <a:buFont typeface="Noto Sans Symbols"/>
              <a:buChar char="❑"/>
            </a:pPr>
            <a:r>
              <a:rPr lang="en-US"/>
              <a:t>The polling code may have to be called from several places in the main program ☹</a:t>
            </a:r>
            <a:br>
              <a:rPr lang="en-US"/>
            </a:br>
            <a:endParaRPr/>
          </a:p>
        </p:txBody>
      </p:sp>
      <p:sp>
        <p:nvSpPr>
          <p:cNvPr id="200" name="Google Shape;200;p21"/>
          <p:cNvSpPr txBox="1"/>
          <p:nvPr/>
        </p:nvSpPr>
        <p:spPr>
          <a:xfrm>
            <a:off x="327450" y="2335237"/>
            <a:ext cx="4883572" cy="2686929"/>
          </a:xfrm>
          <a:prstGeom prst="rect">
            <a:avLst/>
          </a:prstGeom>
          <a:noFill/>
          <a:ln>
            <a:noFill/>
          </a:ln>
        </p:spPr>
        <p:txBody>
          <a:bodyPr anchorCtr="0" anchor="t" bIns="34275" lIns="68575" spcFirstLastPara="1" rIns="68575" wrap="square" tIns="34275">
            <a:noAutofit/>
          </a:bodyPr>
          <a:lstStyle/>
          <a:p>
            <a:pPr indent="-285750" lvl="1" marL="971550" marR="0" rtl="0" algn="l">
              <a:lnSpc>
                <a:spcPct val="115000"/>
              </a:lnSpc>
              <a:spcBef>
                <a:spcPts val="1000"/>
              </a:spcBef>
              <a:spcAft>
                <a:spcPts val="0"/>
              </a:spcAft>
              <a:buClr>
                <a:schemeClr val="dk1"/>
              </a:buClr>
              <a:buSzPts val="1300"/>
              <a:buFont typeface="Noto Sans Symbols"/>
              <a:buChar char="❑"/>
            </a:pPr>
            <a:r>
              <a:rPr b="1" i="0" lang="en-US" sz="1300" u="none" cap="none" strike="noStrike">
                <a:solidFill>
                  <a:schemeClr val="dk1"/>
                </a:solidFill>
                <a:latin typeface="Roboto Condensed"/>
                <a:ea typeface="Roboto Condensed"/>
                <a:cs typeface="Roboto Condensed"/>
                <a:sym typeface="Roboto Condensed"/>
              </a:rPr>
              <a:t>Interrupt</a:t>
            </a:r>
            <a:endParaRPr b="0" i="0" sz="1300" u="none" cap="none" strike="noStrike">
              <a:solidFill>
                <a:schemeClr val="dk1"/>
              </a:solidFill>
              <a:latin typeface="Roboto Condensed"/>
              <a:ea typeface="Roboto Condensed"/>
              <a:cs typeface="Roboto Condensed"/>
              <a:sym typeface="Roboto Condensed"/>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The microcontroller polls the signal and interrupt the main program only if a state change is detected.</a:t>
            </a:r>
            <a:endParaRPr/>
          </a:p>
          <a:p>
            <a:pPr indent="-285750" lvl="3" marL="18859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No state change, the main program simple executes without any concerns about the event.</a:t>
            </a:r>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ISR (Interrupt service routine) handles the event.</a:t>
            </a:r>
            <a:br>
              <a:rPr b="0" i="0" lang="en-US" sz="1300" u="none" cap="none" strike="noStrike">
                <a:solidFill>
                  <a:schemeClr val="dk1"/>
                </a:solidFill>
                <a:latin typeface="Roboto Condensed"/>
                <a:ea typeface="Roboto Condensed"/>
                <a:cs typeface="Roboto Condensed"/>
                <a:sym typeface="Roboto Condensed"/>
              </a:rPr>
            </a:br>
            <a:endParaRPr b="0" i="0" sz="1300" u="none" cap="none" strike="noStrike">
              <a:solidFill>
                <a:schemeClr val="dk1"/>
              </a:solidFill>
              <a:latin typeface="Roboto Condensed"/>
              <a:ea typeface="Roboto Condensed"/>
              <a:cs typeface="Roboto Condensed"/>
              <a:sym typeface="Roboto Condensed"/>
            </a:endParaRPr>
          </a:p>
        </p:txBody>
      </p:sp>
      <p:grpSp>
        <p:nvGrpSpPr>
          <p:cNvPr id="201" name="Google Shape;201;p21"/>
          <p:cNvGrpSpPr/>
          <p:nvPr/>
        </p:nvGrpSpPr>
        <p:grpSpPr>
          <a:xfrm>
            <a:off x="5154070" y="2644287"/>
            <a:ext cx="3854447" cy="1957082"/>
            <a:chOff x="5154070" y="2644287"/>
            <a:chExt cx="3854447" cy="1957082"/>
          </a:xfrm>
        </p:grpSpPr>
        <p:pic>
          <p:nvPicPr>
            <p:cNvPr descr="https://tapit.vn/wp-content/uploads/2018/12/interrupt_processing.jpg" id="202" name="Google Shape;202;p21"/>
            <p:cNvPicPr preferRelativeResize="0"/>
            <p:nvPr/>
          </p:nvPicPr>
          <p:blipFill rotWithShape="1">
            <a:blip r:embed="rId3">
              <a:alphaModFix/>
            </a:blip>
            <a:srcRect b="0" l="0" r="0" t="0"/>
            <a:stretch/>
          </p:blipFill>
          <p:spPr>
            <a:xfrm>
              <a:off x="5154070" y="2644287"/>
              <a:ext cx="3854447" cy="1833972"/>
            </a:xfrm>
            <a:prstGeom prst="rect">
              <a:avLst/>
            </a:prstGeom>
            <a:noFill/>
            <a:ln>
              <a:noFill/>
            </a:ln>
          </p:spPr>
        </p:pic>
        <p:sp>
          <p:nvSpPr>
            <p:cNvPr id="203" name="Google Shape;203;p21"/>
            <p:cNvSpPr txBox="1"/>
            <p:nvPr/>
          </p:nvSpPr>
          <p:spPr>
            <a:xfrm>
              <a:off x="6058392" y="4355148"/>
              <a:ext cx="210275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How the interrupt works</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Interrupt Control</a:t>
            </a:r>
            <a:endParaRPr/>
          </a:p>
        </p:txBody>
      </p:sp>
      <p:sp>
        <p:nvSpPr>
          <p:cNvPr id="209" name="Google Shape;209;p22"/>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As simple as that, there are two bits controller the interrupt.</a:t>
            </a:r>
            <a:endParaRPr/>
          </a:p>
          <a:p>
            <a:pPr indent="-285750" lvl="1" marL="971550" rtl="0" algn="l">
              <a:lnSpc>
                <a:spcPct val="115000"/>
              </a:lnSpc>
              <a:spcBef>
                <a:spcPts val="1000"/>
              </a:spcBef>
              <a:spcAft>
                <a:spcPts val="0"/>
              </a:spcAft>
              <a:buSzPts val="1300"/>
              <a:buFont typeface="Noto Sans Symbols"/>
              <a:buChar char="❑"/>
            </a:pPr>
            <a:r>
              <a:rPr lang="en-US"/>
              <a:t>The Interrupt Enable (IE) bit</a:t>
            </a:r>
            <a:endParaRPr/>
          </a:p>
          <a:p>
            <a:pPr indent="-285750" lvl="2" marL="1428750" rtl="0" algn="l">
              <a:lnSpc>
                <a:spcPct val="115000"/>
              </a:lnSpc>
              <a:spcBef>
                <a:spcPts val="500"/>
              </a:spcBef>
              <a:spcAft>
                <a:spcPts val="0"/>
              </a:spcAft>
              <a:buSzPts val="1300"/>
              <a:buFont typeface="Noto Sans Symbols"/>
              <a:buChar char="❑"/>
            </a:pPr>
            <a:r>
              <a:rPr lang="en-US"/>
              <a:t>Indicate the controller should call an ISR in reaction to the event.</a:t>
            </a:r>
            <a:endParaRPr/>
          </a:p>
          <a:p>
            <a:pPr indent="-285750" lvl="1" marL="971550" rtl="0" algn="l">
              <a:lnSpc>
                <a:spcPct val="115000"/>
              </a:lnSpc>
              <a:spcBef>
                <a:spcPts val="1000"/>
              </a:spcBef>
              <a:spcAft>
                <a:spcPts val="0"/>
              </a:spcAft>
              <a:buSzPts val="1300"/>
              <a:buFont typeface="Noto Sans Symbols"/>
              <a:buChar char="❑"/>
            </a:pPr>
            <a:r>
              <a:rPr lang="en-US"/>
              <a:t>The interrupt Flag (IF) bit</a:t>
            </a:r>
            <a:endParaRPr/>
          </a:p>
          <a:p>
            <a:pPr indent="-285750" lvl="2" marL="1428750" rtl="0" algn="l">
              <a:lnSpc>
                <a:spcPct val="115000"/>
              </a:lnSpc>
              <a:spcBef>
                <a:spcPts val="500"/>
              </a:spcBef>
              <a:spcAft>
                <a:spcPts val="0"/>
              </a:spcAft>
              <a:buSzPts val="1300"/>
              <a:buFont typeface="Noto Sans Symbols"/>
              <a:buChar char="❑"/>
            </a:pPr>
            <a:r>
              <a:rPr lang="en-US"/>
              <a:t>Showing that the interrupt condition has occurred.</a:t>
            </a:r>
            <a:endParaRPr/>
          </a:p>
          <a:p>
            <a:pPr indent="-285750" lvl="2" marL="1428750" rtl="0" algn="l">
              <a:lnSpc>
                <a:spcPct val="115000"/>
              </a:lnSpc>
              <a:spcBef>
                <a:spcPts val="500"/>
              </a:spcBef>
              <a:spcAft>
                <a:spcPts val="0"/>
              </a:spcAft>
              <a:buSzPts val="1300"/>
              <a:buFont typeface="Noto Sans Symbols"/>
              <a:buChar char="❑"/>
            </a:pPr>
            <a:r>
              <a:rPr lang="en-US"/>
              <a:t>Is set by the MCU whenever the event occurs.</a:t>
            </a:r>
            <a:endParaRPr/>
          </a:p>
          <a:p>
            <a:pPr indent="-285750" lvl="2" marL="1428750" rtl="0" algn="l">
              <a:lnSpc>
                <a:spcPct val="115000"/>
              </a:lnSpc>
              <a:spcBef>
                <a:spcPts val="500"/>
              </a:spcBef>
              <a:spcAft>
                <a:spcPts val="0"/>
              </a:spcAft>
              <a:buSzPts val="1300"/>
              <a:buFont typeface="Noto Sans Symbols"/>
              <a:buChar char="❑"/>
            </a:pPr>
            <a:r>
              <a:rPr lang="en-US"/>
              <a:t>Is cleared either automatically upon entering the ISR or manually by the programmer.</a:t>
            </a:r>
            <a:endParaRPr/>
          </a:p>
          <a:p>
            <a:pPr indent="-285750" lvl="0" marL="514350" rtl="0" algn="l">
              <a:lnSpc>
                <a:spcPct val="114000"/>
              </a:lnSpc>
              <a:spcBef>
                <a:spcPts val="0"/>
              </a:spcBef>
              <a:spcAft>
                <a:spcPts val="0"/>
              </a:spcAft>
              <a:buSzPts val="1500"/>
              <a:buFont typeface="Noto Sans Symbols"/>
              <a:buChar char="❑"/>
            </a:pPr>
            <a:r>
              <a:rPr lang="en-US"/>
              <a:t>MCU also offer one global interrupt enable bit which enables/disables all currently enabled interrupt.</a:t>
            </a:r>
            <a:endParaRPr/>
          </a:p>
          <a:p>
            <a:pPr indent="-285750" lvl="1" marL="971550" rtl="0" algn="l">
              <a:lnSpc>
                <a:spcPct val="115000"/>
              </a:lnSpc>
              <a:spcBef>
                <a:spcPts val="1000"/>
              </a:spcBef>
              <a:spcAft>
                <a:spcPts val="0"/>
              </a:spcAft>
              <a:buSzPts val="1300"/>
              <a:buFont typeface="Noto Sans Symbols"/>
              <a:buChar char="❑"/>
            </a:pPr>
            <a:r>
              <a:rPr lang="en-US"/>
              <a:t>Hence, an ISR is only called if both the IE bit for the interrupt source and the global IE bit are enabled.</a:t>
            </a:r>
            <a:endParaRPr/>
          </a:p>
          <a:p>
            <a:pPr indent="-285750" lvl="1" marL="971550" rtl="0" algn="l">
              <a:lnSpc>
                <a:spcPct val="115000"/>
              </a:lnSpc>
              <a:spcBef>
                <a:spcPts val="1000"/>
              </a:spcBef>
              <a:spcAft>
                <a:spcPts val="0"/>
              </a:spcAft>
              <a:buSzPts val="1300"/>
              <a:buFont typeface="Noto Sans Symbols"/>
              <a:buChar char="❑"/>
            </a:pPr>
            <a:r>
              <a:rPr lang="en-US"/>
              <a:t>Some controllers also offer a </a:t>
            </a:r>
            <a:r>
              <a:rPr i="1" lang="en-US"/>
              <a:t>nonmaskable interrupt </a:t>
            </a:r>
            <a:r>
              <a:rPr lang="en-US"/>
              <a:t>(NMI), which cannot be disabled by the global IE bit.</a:t>
            </a:r>
            <a:endParaRPr/>
          </a:p>
          <a:p>
            <a:pPr indent="-285750" lvl="2" marL="1428750" rtl="0" algn="l">
              <a:lnSpc>
                <a:spcPct val="115000"/>
              </a:lnSpc>
              <a:spcBef>
                <a:spcPts val="500"/>
              </a:spcBef>
              <a:spcAft>
                <a:spcPts val="0"/>
              </a:spcAft>
              <a:buSzPts val="1300"/>
              <a:buFont typeface="Noto Sans Symbols"/>
              <a:buChar char="❑"/>
            </a:pPr>
            <a:r>
              <a:rPr lang="en-US"/>
              <a:t>Useful for particularly important events.</a:t>
            </a:r>
            <a:br>
              <a:rPr lang="en-US"/>
            </a:br>
            <a:br>
              <a:rPr lang="en-US"/>
            </a:b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Interrupt Vector Table</a:t>
            </a:r>
            <a:endParaRPr/>
          </a:p>
        </p:txBody>
      </p:sp>
      <p:sp>
        <p:nvSpPr>
          <p:cNvPr id="215" name="Google Shape;215;p23"/>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Programmer have to tell the controller which particular interrupt service routine should be called.</a:t>
            </a:r>
            <a:endParaRPr/>
          </a:p>
          <a:p>
            <a:pPr indent="-285750" lvl="0" marL="514350" rtl="0" algn="l">
              <a:lnSpc>
                <a:spcPct val="114000"/>
              </a:lnSpc>
              <a:spcBef>
                <a:spcPts val="0"/>
              </a:spcBef>
              <a:spcAft>
                <a:spcPts val="0"/>
              </a:spcAft>
              <a:buSzPts val="1500"/>
              <a:buFont typeface="Noto Sans Symbols"/>
              <a:buChar char="❑"/>
            </a:pPr>
            <a:r>
              <a:rPr lang="en-US"/>
              <a:t>The mapping of interrupts to ISRs is achieved with the </a:t>
            </a:r>
            <a:r>
              <a:rPr i="1" lang="en-US"/>
              <a:t>interrupt vector table</a:t>
            </a:r>
            <a:r>
              <a:rPr lang="en-US"/>
              <a:t>.</a:t>
            </a:r>
            <a:endParaRPr/>
          </a:p>
          <a:p>
            <a:pPr indent="-285750" lvl="1" marL="971550" rtl="0" algn="l">
              <a:lnSpc>
                <a:spcPct val="115000"/>
              </a:lnSpc>
              <a:spcBef>
                <a:spcPts val="1000"/>
              </a:spcBef>
              <a:spcAft>
                <a:spcPts val="0"/>
              </a:spcAft>
              <a:buSzPts val="1300"/>
              <a:buFont typeface="Noto Sans Symbols"/>
              <a:buChar char="❑"/>
            </a:pPr>
            <a:r>
              <a:rPr lang="en-US"/>
              <a:t>Contains an entry for each distinct </a:t>
            </a:r>
            <a:r>
              <a:rPr i="1" lang="en-US"/>
              <a:t>interrupt vector</a:t>
            </a:r>
            <a:r>
              <a:rPr lang="en-US"/>
              <a:t>.</a:t>
            </a:r>
            <a:endParaRPr/>
          </a:p>
          <a:p>
            <a:pPr indent="-285750" lvl="1" marL="971550" rtl="0" algn="l">
              <a:lnSpc>
                <a:spcPct val="115000"/>
              </a:lnSpc>
              <a:spcBef>
                <a:spcPts val="1000"/>
              </a:spcBef>
              <a:spcAft>
                <a:spcPts val="0"/>
              </a:spcAft>
              <a:buSzPts val="1300"/>
              <a:buFont typeface="Noto Sans Symbols"/>
              <a:buChar char="❑"/>
            </a:pPr>
            <a:r>
              <a:rPr lang="en-US"/>
              <a:t>Each vector has its fixed address in the vector table, which in turn has a fixed base address in program memory.</a:t>
            </a:r>
            <a:endParaRPr/>
          </a:p>
          <a:p>
            <a:pPr indent="-285750" lvl="1" marL="971550" rtl="0" algn="l">
              <a:lnSpc>
                <a:spcPct val="115000"/>
              </a:lnSpc>
              <a:spcBef>
                <a:spcPts val="1000"/>
              </a:spcBef>
              <a:spcAft>
                <a:spcPts val="0"/>
              </a:spcAft>
              <a:buSzPts val="1300"/>
              <a:buFont typeface="Noto Sans Symbols"/>
              <a:buChar char="❑"/>
            </a:pPr>
            <a:r>
              <a:rPr lang="en-US"/>
              <a:t>When an interrupt condition occurs and the corresponding ISR should be called, the controller jump to the appropriate ISR.</a:t>
            </a:r>
            <a:br>
              <a:rPr lang="en-US"/>
            </a:br>
            <a:br>
              <a:rPr lang="en-US"/>
            </a:br>
            <a:br>
              <a:rPr lang="en-US"/>
            </a:br>
            <a:br>
              <a:rPr lang="en-US"/>
            </a:br>
            <a:endParaRPr/>
          </a:p>
        </p:txBody>
      </p:sp>
      <p:grpSp>
        <p:nvGrpSpPr>
          <p:cNvPr id="216" name="Google Shape;216;p23"/>
          <p:cNvGrpSpPr/>
          <p:nvPr/>
        </p:nvGrpSpPr>
        <p:grpSpPr>
          <a:xfrm>
            <a:off x="1469414" y="2919200"/>
            <a:ext cx="6486525" cy="1789271"/>
            <a:chOff x="1469414" y="2919200"/>
            <a:chExt cx="6486525" cy="1789271"/>
          </a:xfrm>
        </p:grpSpPr>
        <p:pic>
          <p:nvPicPr>
            <p:cNvPr id="217" name="Google Shape;217;p23"/>
            <p:cNvPicPr preferRelativeResize="0"/>
            <p:nvPr/>
          </p:nvPicPr>
          <p:blipFill rotWithShape="1">
            <a:blip r:embed="rId3">
              <a:alphaModFix/>
            </a:blip>
            <a:srcRect b="0" l="0" r="0" t="0"/>
            <a:stretch/>
          </p:blipFill>
          <p:spPr>
            <a:xfrm>
              <a:off x="1469414" y="2919200"/>
              <a:ext cx="6486525" cy="1543050"/>
            </a:xfrm>
            <a:prstGeom prst="rect">
              <a:avLst/>
            </a:prstGeom>
            <a:noFill/>
            <a:ln>
              <a:noFill/>
            </a:ln>
          </p:spPr>
        </p:pic>
        <p:sp>
          <p:nvSpPr>
            <p:cNvPr id="218" name="Google Shape;218;p23"/>
            <p:cNvSpPr txBox="1"/>
            <p:nvPr/>
          </p:nvSpPr>
          <p:spPr>
            <a:xfrm>
              <a:off x="3530745" y="4462250"/>
              <a:ext cx="2076209"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ATmega16 Interrupt Vector Table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Interrupt Handling</a:t>
            </a:r>
            <a:endParaRPr/>
          </a:p>
        </p:txBody>
      </p:sp>
      <p:sp>
        <p:nvSpPr>
          <p:cNvPr id="224" name="Google Shape;224;p24"/>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Detecting the Interrupt Condition</a:t>
            </a:r>
            <a:endParaRPr/>
          </a:p>
          <a:p>
            <a:pPr indent="-285750" lvl="1" marL="971550" rtl="0" algn="l">
              <a:lnSpc>
                <a:spcPct val="115000"/>
              </a:lnSpc>
              <a:spcBef>
                <a:spcPts val="1000"/>
              </a:spcBef>
              <a:spcAft>
                <a:spcPts val="0"/>
              </a:spcAft>
              <a:buSzPts val="1300"/>
              <a:buFont typeface="Noto Sans Symbols"/>
              <a:buChar char="❑"/>
            </a:pPr>
            <a:r>
              <a:rPr lang="en-US"/>
              <a:t>External event.</a:t>
            </a:r>
            <a:endParaRPr/>
          </a:p>
          <a:p>
            <a:pPr indent="-285750" lvl="2" marL="1428750" rtl="0" algn="l">
              <a:lnSpc>
                <a:spcPct val="115000"/>
              </a:lnSpc>
              <a:spcBef>
                <a:spcPts val="500"/>
              </a:spcBef>
              <a:spcAft>
                <a:spcPts val="0"/>
              </a:spcAft>
              <a:buSzPts val="1300"/>
              <a:buFont typeface="Noto Sans Symbols"/>
              <a:buChar char="❑"/>
            </a:pPr>
            <a:r>
              <a:rPr lang="en-US"/>
              <a:t>Compare the sample value with its previous value.</a:t>
            </a:r>
            <a:endParaRPr/>
          </a:p>
          <a:p>
            <a:pPr indent="-285750" lvl="2" marL="1428750" rtl="0" algn="l">
              <a:lnSpc>
                <a:spcPct val="115000"/>
              </a:lnSpc>
              <a:spcBef>
                <a:spcPts val="500"/>
              </a:spcBef>
              <a:spcAft>
                <a:spcPts val="0"/>
              </a:spcAft>
              <a:buSzPts val="1300"/>
              <a:buFont typeface="Noto Sans Symbols"/>
              <a:buChar char="❑"/>
            </a:pPr>
            <a:r>
              <a:rPr lang="en-US"/>
              <a:t>Noise cancellation</a:t>
            </a:r>
            <a:endParaRPr/>
          </a:p>
          <a:p>
            <a:pPr indent="-285750" lvl="1" marL="971550" rtl="0" algn="l">
              <a:lnSpc>
                <a:spcPct val="115000"/>
              </a:lnSpc>
              <a:spcBef>
                <a:spcPts val="1000"/>
              </a:spcBef>
              <a:spcAft>
                <a:spcPts val="0"/>
              </a:spcAft>
              <a:buSzPts val="1300"/>
              <a:buFont typeface="Noto Sans Symbols"/>
              <a:buChar char="❑"/>
            </a:pPr>
            <a:r>
              <a:rPr lang="en-US"/>
              <a:t>Internal event.</a:t>
            </a:r>
            <a:endParaRPr/>
          </a:p>
          <a:p>
            <a:pPr indent="-285750" lvl="2" marL="1428750" rtl="0" algn="l">
              <a:lnSpc>
                <a:spcPct val="115000"/>
              </a:lnSpc>
              <a:spcBef>
                <a:spcPts val="500"/>
              </a:spcBef>
              <a:spcAft>
                <a:spcPts val="0"/>
              </a:spcAft>
              <a:buSzPts val="1300"/>
              <a:buFont typeface="Noto Sans Symbols"/>
              <a:buChar char="❑"/>
            </a:pPr>
            <a:r>
              <a:rPr lang="en-US"/>
              <a:t>MCU provides the hardware to set IF flag if the event occurred.</a:t>
            </a:r>
            <a:endParaRPr/>
          </a:p>
          <a:p>
            <a:pPr indent="-285750" lvl="2" marL="1428750" rtl="0" algn="l">
              <a:lnSpc>
                <a:spcPct val="115000"/>
              </a:lnSpc>
              <a:spcBef>
                <a:spcPts val="500"/>
              </a:spcBef>
              <a:spcAft>
                <a:spcPts val="0"/>
              </a:spcAft>
              <a:buSzPts val="1300"/>
              <a:buFont typeface="Noto Sans Symbols"/>
              <a:buChar char="❑"/>
            </a:pPr>
            <a:r>
              <a:rPr lang="en-US"/>
              <a:t>Naturally, internal events are not affected by noise.</a:t>
            </a:r>
            <a:endParaRPr/>
          </a:p>
          <a:p>
            <a:pPr indent="-285750" lvl="0" marL="514350" rtl="0" algn="l">
              <a:lnSpc>
                <a:spcPct val="114000"/>
              </a:lnSpc>
              <a:spcBef>
                <a:spcPts val="0"/>
              </a:spcBef>
              <a:spcAft>
                <a:spcPts val="0"/>
              </a:spcAft>
              <a:buSzPts val="1500"/>
              <a:buFont typeface="Noto Sans Symbols"/>
              <a:buChar char="❑"/>
            </a:pPr>
            <a:r>
              <a:rPr lang="en-US"/>
              <a:t>Calling the ISR</a:t>
            </a:r>
            <a:endParaRPr/>
          </a:p>
          <a:p>
            <a:pPr indent="-285750" lvl="1" marL="971550" rtl="0" algn="l">
              <a:lnSpc>
                <a:spcPct val="115000"/>
              </a:lnSpc>
              <a:spcBef>
                <a:spcPts val="1000"/>
              </a:spcBef>
              <a:spcAft>
                <a:spcPts val="0"/>
              </a:spcAft>
              <a:buSzPts val="1300"/>
              <a:buFont typeface="Noto Sans Symbols"/>
              <a:buChar char="❑"/>
            </a:pPr>
            <a:r>
              <a:rPr lang="en-US"/>
              <a:t>Save return address on the stack, then jump to the appropriate new address and come back saving address.</a:t>
            </a:r>
            <a:endParaRPr/>
          </a:p>
          <a:p>
            <a:pPr indent="-285750" lvl="0" marL="514350" rtl="0" algn="l">
              <a:lnSpc>
                <a:spcPct val="114000"/>
              </a:lnSpc>
              <a:spcBef>
                <a:spcPts val="0"/>
              </a:spcBef>
              <a:spcAft>
                <a:spcPts val="0"/>
              </a:spcAft>
              <a:buSzPts val="1500"/>
              <a:buFont typeface="Noto Sans Symbols"/>
              <a:buChar char="❑"/>
            </a:pPr>
            <a:r>
              <a:rPr lang="en-US"/>
              <a:t>Interrupt Service Routine.</a:t>
            </a:r>
            <a:endParaRPr/>
          </a:p>
          <a:p>
            <a:pPr indent="-285750" lvl="1" marL="971550" rtl="0" algn="l">
              <a:lnSpc>
                <a:spcPct val="115000"/>
              </a:lnSpc>
              <a:spcBef>
                <a:spcPts val="1000"/>
              </a:spcBef>
              <a:spcAft>
                <a:spcPts val="0"/>
              </a:spcAft>
              <a:buSzPts val="1300"/>
              <a:buFont typeface="Noto Sans Symbols"/>
              <a:buChar char="❑"/>
            </a:pPr>
            <a:r>
              <a:rPr lang="en-US"/>
              <a:t>It contains the code necessary to react to the interrupt.</a:t>
            </a:r>
            <a:endParaRPr/>
          </a:p>
          <a:p>
            <a:pPr indent="-285750" lvl="2" marL="1428750" rtl="0" algn="l">
              <a:lnSpc>
                <a:spcPct val="115000"/>
              </a:lnSpc>
              <a:spcBef>
                <a:spcPts val="500"/>
              </a:spcBef>
              <a:spcAft>
                <a:spcPts val="0"/>
              </a:spcAft>
              <a:buSzPts val="1300"/>
              <a:buFont typeface="Noto Sans Symbols"/>
              <a:buChar char="❑"/>
            </a:pPr>
            <a:r>
              <a:rPr lang="en-US"/>
              <a:t>This could include clearing the interrupt flag if it has not already been cleared, or disabling the interrupt if it is not required anymore.</a:t>
            </a: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Interrupt or Polling</a:t>
            </a:r>
            <a:endParaRPr/>
          </a:p>
        </p:txBody>
      </p:sp>
      <p:sp>
        <p:nvSpPr>
          <p:cNvPr id="230" name="Google Shape;230;p25"/>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28600" lvl="0" marL="457200" marR="0" rtl="0" algn="l">
              <a:lnSpc>
                <a:spcPct val="114000"/>
              </a:lnSpc>
              <a:spcBef>
                <a:spcPts val="0"/>
              </a:spcBef>
              <a:spcAft>
                <a:spcPts val="0"/>
              </a:spcAft>
              <a:buClr>
                <a:schemeClr val="dk1"/>
              </a:buClr>
              <a:buSzPts val="1500"/>
              <a:buFont typeface="Roboto Condensed"/>
              <a:buNone/>
            </a:pPr>
            <a:r>
              <a:rPr lang="en-US"/>
              <a:t>When we use interrupt instead of polling?</a:t>
            </a:r>
            <a:endParaRPr/>
          </a:p>
        </p:txBody>
      </p:sp>
      <p:graphicFrame>
        <p:nvGraphicFramePr>
          <p:cNvPr id="231" name="Google Shape;231;p25"/>
          <p:cNvGraphicFramePr/>
          <p:nvPr/>
        </p:nvGraphicFramePr>
        <p:xfrm>
          <a:off x="1320800" y="1365250"/>
          <a:ext cx="3000000" cy="3000000"/>
        </p:xfrm>
        <a:graphic>
          <a:graphicData uri="http://schemas.openxmlformats.org/drawingml/2006/table">
            <a:tbl>
              <a:tblPr bandRow="1" firstRow="1">
                <a:noFill/>
                <a:tableStyleId>{78CA3722-B240-4F95-988A-7BF79850B6AF}</a:tableStyleId>
              </a:tblPr>
              <a:tblGrid>
                <a:gridCol w="3048000"/>
                <a:gridCol w="3048000"/>
              </a:tblGrid>
              <a:tr h="370850">
                <a:tc>
                  <a:txBody>
                    <a:bodyPr/>
                    <a:lstStyle/>
                    <a:p>
                      <a:pPr indent="0" lvl="0" marL="0" marR="0" rtl="0" algn="l">
                        <a:lnSpc>
                          <a:spcPct val="100000"/>
                        </a:lnSpc>
                        <a:spcBef>
                          <a:spcPts val="0"/>
                        </a:spcBef>
                        <a:spcAft>
                          <a:spcPts val="0"/>
                        </a:spcAft>
                        <a:buNone/>
                      </a:pPr>
                      <a:r>
                        <a:rPr b="1" lang="en-US" sz="1400" u="none" cap="none" strike="noStrike"/>
                        <a:t>Using Interrupt</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Using Polling</a:t>
                      </a:r>
                      <a:endParaRPr b="1"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Event occurs infrequently.</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operator is human.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Long intervals between two events.</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No precise timing is necessary.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state change is important.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a:t>
                      </a:r>
                      <a:r>
                        <a:rPr b="0" i="0" lang="en-US" sz="1400" u="none" cap="none" strike="noStrike">
                          <a:solidFill>
                            <a:srgbClr val="000000"/>
                          </a:solidFill>
                          <a:latin typeface="Arial"/>
                          <a:ea typeface="Arial"/>
                          <a:cs typeface="Arial"/>
                          <a:sym typeface="Arial"/>
                        </a:rPr>
                        <a:t>he state is important.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Short impulses, polling might miss</a:t>
                      </a:r>
                      <a:r>
                        <a:rPr b="0"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them.</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Impulses are long.</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Event is generated by HW, no bouncing effects or spikes.</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signal is noisy.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Nothing else to do in main, could enter sleep mode.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There is something else to do in main anyway, but not too much.</a:t>
                      </a:r>
                      <a:endParaRPr sz="1400" u="none" cap="none" strike="noStrike"/>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Timer</a:t>
            </a:r>
            <a:endParaRPr/>
          </a:p>
        </p:txBody>
      </p:sp>
      <p:sp>
        <p:nvSpPr>
          <p:cNvPr id="237" name="Google Shape;237;p26"/>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Which is strictly speaking a counter module, is an important part of every microcontroller, and most controllers provide one or more timers with 8 and/or 16 bit </a:t>
            </a:r>
            <a:r>
              <a:rPr i="1" lang="en-US"/>
              <a:t>resolution</a:t>
            </a:r>
            <a:r>
              <a:rPr lang="en-US"/>
              <a:t>.</a:t>
            </a:r>
            <a:endParaRPr/>
          </a:p>
          <a:p>
            <a:pPr indent="-285750" lvl="0" marL="514350" rtl="0" algn="l">
              <a:lnSpc>
                <a:spcPct val="114000"/>
              </a:lnSpc>
              <a:spcBef>
                <a:spcPts val="0"/>
              </a:spcBef>
              <a:spcAft>
                <a:spcPts val="0"/>
              </a:spcAft>
              <a:buSzPts val="1500"/>
              <a:buFont typeface="Noto Sans Symbols"/>
              <a:buChar char="❑"/>
            </a:pPr>
            <a:r>
              <a:rPr lang="en-US"/>
              <a:t>Timers are used for a variety of tasks ranging from simple delays over measurement of periods to waveform generation.</a:t>
            </a:r>
            <a:endParaRPr/>
          </a:p>
          <a:p>
            <a:pPr indent="-285750" lvl="0" marL="514350" rtl="0" algn="l">
              <a:lnSpc>
                <a:spcPct val="114000"/>
              </a:lnSpc>
              <a:spcBef>
                <a:spcPts val="0"/>
              </a:spcBef>
              <a:spcAft>
                <a:spcPts val="0"/>
              </a:spcAft>
              <a:buSzPts val="1500"/>
              <a:buFont typeface="Noto Sans Symbols"/>
              <a:buChar char="❑"/>
            </a:pPr>
            <a:r>
              <a:rPr lang="en-US"/>
              <a:t>Each timer is basically a counter which is either incremented or decremented upon every clock tick.</a:t>
            </a:r>
            <a:endParaRPr/>
          </a:p>
          <a:p>
            <a:pPr indent="-285750" lvl="1" marL="971550" rtl="0" algn="l">
              <a:lnSpc>
                <a:spcPct val="115000"/>
              </a:lnSpc>
              <a:spcBef>
                <a:spcPts val="1000"/>
              </a:spcBef>
              <a:spcAft>
                <a:spcPts val="0"/>
              </a:spcAft>
              <a:buSzPts val="1300"/>
              <a:buFont typeface="Noto Sans Symbols"/>
              <a:buChar char="❑"/>
            </a:pPr>
            <a:r>
              <a:rPr lang="en-US"/>
              <a:t>System Clock (Internal Clock).</a:t>
            </a:r>
            <a:endParaRPr/>
          </a:p>
          <a:p>
            <a:pPr indent="-285750" lvl="1" marL="971550" rtl="0" algn="l">
              <a:lnSpc>
                <a:spcPct val="115000"/>
              </a:lnSpc>
              <a:spcBef>
                <a:spcPts val="1000"/>
              </a:spcBef>
              <a:spcAft>
                <a:spcPts val="0"/>
              </a:spcAft>
              <a:buSzPts val="1300"/>
              <a:buFont typeface="Noto Sans Symbols"/>
              <a:buChar char="❑"/>
            </a:pPr>
            <a:r>
              <a:rPr lang="en-US"/>
              <a:t>External Pulse (Pulse Accumulator).</a:t>
            </a:r>
            <a:endParaRPr/>
          </a:p>
          <a:p>
            <a:pPr indent="-285750" lvl="1" marL="971550" rtl="0" algn="l">
              <a:lnSpc>
                <a:spcPct val="115000"/>
              </a:lnSpc>
              <a:spcBef>
                <a:spcPts val="1000"/>
              </a:spcBef>
              <a:spcAft>
                <a:spcPts val="0"/>
              </a:spcAft>
              <a:buSzPts val="1300"/>
              <a:buFont typeface="Noto Sans Symbols"/>
              <a:buChar char="❑"/>
            </a:pPr>
            <a:r>
              <a:rPr lang="en-US"/>
              <a:t>External Crystal (Asynchronous Mode).</a:t>
            </a:r>
            <a:br>
              <a:rPr lang="en-US"/>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Timer Features</a:t>
            </a:r>
            <a:endParaRPr/>
          </a:p>
        </p:txBody>
      </p:sp>
      <p:sp>
        <p:nvSpPr>
          <p:cNvPr id="243" name="Google Shape;243;p27"/>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Input Capture.</a:t>
            </a:r>
            <a:endParaRPr/>
          </a:p>
          <a:p>
            <a:pPr indent="-285750" lvl="1" marL="971550" rtl="0" algn="l">
              <a:lnSpc>
                <a:spcPct val="115000"/>
              </a:lnSpc>
              <a:spcBef>
                <a:spcPts val="1000"/>
              </a:spcBef>
              <a:spcAft>
                <a:spcPts val="0"/>
              </a:spcAft>
              <a:buSzPts val="1300"/>
              <a:buFont typeface="Noto Sans Symbols"/>
              <a:buChar char="❑"/>
            </a:pPr>
            <a:r>
              <a:rPr lang="en-US"/>
              <a:t>Used to timestamp (mostly external) events. Whenever the event occurs (on input capture pin), the timer automatically copies its current count value to an </a:t>
            </a:r>
            <a:r>
              <a:rPr i="1" lang="en-US"/>
              <a:t>input capture register</a:t>
            </a:r>
            <a:r>
              <a:rPr lang="en-US"/>
              <a:t>, where it can be read by the program.</a:t>
            </a:r>
            <a:endParaRPr/>
          </a:p>
          <a:p>
            <a:pPr indent="-285750" lvl="1" marL="971550" rtl="0" algn="l">
              <a:lnSpc>
                <a:spcPct val="115000"/>
              </a:lnSpc>
              <a:spcBef>
                <a:spcPts val="1000"/>
              </a:spcBef>
              <a:spcAft>
                <a:spcPts val="0"/>
              </a:spcAft>
              <a:buSzPts val="1300"/>
              <a:buFont typeface="Noto Sans Symbols"/>
              <a:buChar char="❑"/>
            </a:pPr>
            <a:r>
              <a:rPr lang="en-US"/>
              <a:t>It also sets the input capture flag and can raise an interrupt to notify the application.</a:t>
            </a:r>
            <a:endParaRPr/>
          </a:p>
          <a:p>
            <a:pPr indent="-285750" lvl="0" marL="514350" rtl="0" algn="l">
              <a:lnSpc>
                <a:spcPct val="114000"/>
              </a:lnSpc>
              <a:spcBef>
                <a:spcPts val="0"/>
              </a:spcBef>
              <a:spcAft>
                <a:spcPts val="0"/>
              </a:spcAft>
              <a:buSzPts val="1500"/>
              <a:buFont typeface="Noto Sans Symbols"/>
              <a:buChar char="❑"/>
            </a:pPr>
            <a:r>
              <a:rPr lang="en-US"/>
              <a:t>Output Compare.</a:t>
            </a:r>
            <a:endParaRPr/>
          </a:p>
          <a:p>
            <a:pPr indent="-285750" lvl="1" marL="971550" rtl="0" algn="l">
              <a:lnSpc>
                <a:spcPct val="115000"/>
              </a:lnSpc>
              <a:spcBef>
                <a:spcPts val="1000"/>
              </a:spcBef>
              <a:spcAft>
                <a:spcPts val="0"/>
              </a:spcAft>
              <a:buSzPts val="1300"/>
              <a:buFont typeface="Noto Sans Symbols"/>
              <a:buChar char="❑"/>
            </a:pPr>
            <a:r>
              <a:rPr lang="en-US"/>
              <a:t>It likes Input Capture but the event occurs when time is reached.</a:t>
            </a:r>
            <a:endParaRPr/>
          </a:p>
          <a:p>
            <a:pPr indent="-285750" lvl="1" marL="971550" rtl="0" algn="l">
              <a:lnSpc>
                <a:spcPct val="115000"/>
              </a:lnSpc>
              <a:spcBef>
                <a:spcPts val="1000"/>
              </a:spcBef>
              <a:spcAft>
                <a:spcPts val="0"/>
              </a:spcAft>
              <a:buSzPts val="1300"/>
              <a:buFont typeface="Noto Sans Symbols"/>
              <a:buChar char="❑"/>
            </a:pPr>
            <a:r>
              <a:rPr i="1" lang="en-US"/>
              <a:t>output compare register</a:t>
            </a:r>
            <a:r>
              <a:rPr lang="en-US"/>
              <a:t>, where you can enter the time at which the output compare event should happen.</a:t>
            </a:r>
            <a:endParaRPr/>
          </a:p>
          <a:p>
            <a:pPr indent="-285750" lvl="0" marL="514350" rtl="0" algn="l">
              <a:lnSpc>
                <a:spcPct val="114000"/>
              </a:lnSpc>
              <a:spcBef>
                <a:spcPts val="0"/>
              </a:spcBef>
              <a:spcAft>
                <a:spcPts val="0"/>
              </a:spcAft>
              <a:buSzPts val="1500"/>
              <a:buFont typeface="Noto Sans Symbols"/>
              <a:buChar char="❑"/>
            </a:pPr>
            <a:r>
              <a:rPr lang="en-US"/>
              <a:t>Plus Width Modulation (PWM).</a:t>
            </a:r>
            <a:endParaRPr/>
          </a:p>
          <a:p>
            <a:pPr indent="-285750" lvl="1" marL="971550" rtl="0" algn="l">
              <a:lnSpc>
                <a:spcPct val="115000"/>
              </a:lnSpc>
              <a:spcBef>
                <a:spcPts val="1000"/>
              </a:spcBef>
              <a:spcAft>
                <a:spcPts val="0"/>
              </a:spcAft>
              <a:buSzPts val="1300"/>
              <a:buFont typeface="Noto Sans Symbols"/>
              <a:buChar char="❑"/>
            </a:pPr>
            <a:r>
              <a:rPr lang="en-US"/>
              <a:t>PWM mode is a special case of the output compare.</a:t>
            </a:r>
            <a:endParaRPr/>
          </a:p>
          <a:p>
            <a:pPr indent="-285750" lvl="1" marL="971550" rtl="0" algn="l">
              <a:lnSpc>
                <a:spcPct val="115000"/>
              </a:lnSpc>
              <a:spcBef>
                <a:spcPts val="1000"/>
              </a:spcBef>
              <a:spcAft>
                <a:spcPts val="0"/>
              </a:spcAft>
              <a:buSzPts val="1300"/>
              <a:buFont typeface="Noto Sans Symbols"/>
              <a:buChar char="❑"/>
            </a:pPr>
            <a:r>
              <a:rPr lang="en-US"/>
              <a:t>In it, the timer generates a periodic digital output signal with configurable high-time and period.</a:t>
            </a:r>
            <a:endParaRPr/>
          </a:p>
          <a:p>
            <a:pPr indent="-285750" lvl="1" marL="971550" rtl="0" algn="l">
              <a:lnSpc>
                <a:spcPct val="115000"/>
              </a:lnSpc>
              <a:spcBef>
                <a:spcPts val="1000"/>
              </a:spcBef>
              <a:spcAft>
                <a:spcPts val="0"/>
              </a:spcAft>
              <a:buSzPts val="1300"/>
              <a:buFont typeface="Noto Sans Symbols"/>
              <a:buChar char="❑"/>
            </a:pPr>
            <a:r>
              <a:rPr lang="en-US"/>
              <a:t>Two registers form the main interface to the PWM, one for the period (also called </a:t>
            </a:r>
            <a:r>
              <a:rPr i="1" lang="en-US"/>
              <a:t>duty cycle</a:t>
            </a:r>
            <a:r>
              <a:rPr lang="en-US"/>
              <a:t>) and one for the high-time (or the low-time).</a:t>
            </a:r>
            <a:br>
              <a:rPr lang="en-US"/>
            </a:br>
            <a:br>
              <a:rPr lang="en-US"/>
            </a:br>
            <a:br>
              <a:rPr lang="en-US"/>
            </a:br>
            <a:br>
              <a:rPr lang="en-US"/>
            </a:br>
            <a:endParaRPr/>
          </a:p>
          <a:p>
            <a:pPr indent="-190500" lvl="0" marL="514350" rtl="0" algn="l">
              <a:lnSpc>
                <a:spcPct val="114000"/>
              </a:lnSpc>
              <a:spcBef>
                <a:spcPts val="0"/>
              </a:spcBef>
              <a:spcAft>
                <a:spcPts val="0"/>
              </a:spcAft>
              <a:buSzPts val="1500"/>
              <a:buFont typeface="Noto Sans Symbols"/>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Other Features (1/2)</a:t>
            </a:r>
            <a:endParaRPr/>
          </a:p>
        </p:txBody>
      </p:sp>
      <p:sp>
        <p:nvSpPr>
          <p:cNvPr id="249" name="Google Shape;249;p28"/>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Watchdog Timer</a:t>
            </a:r>
            <a:endParaRPr/>
          </a:p>
          <a:p>
            <a:pPr indent="-285750" lvl="1" marL="971550" rtl="0" algn="l">
              <a:lnSpc>
                <a:spcPct val="115000"/>
              </a:lnSpc>
              <a:spcBef>
                <a:spcPts val="1000"/>
              </a:spcBef>
              <a:spcAft>
                <a:spcPts val="0"/>
              </a:spcAft>
              <a:buSzPts val="1300"/>
              <a:buFont typeface="Noto Sans Symbols"/>
              <a:buChar char="❑"/>
            </a:pPr>
            <a:r>
              <a:rPr lang="en-US"/>
              <a:t>Used to monitor software execution.</a:t>
            </a:r>
            <a:endParaRPr/>
          </a:p>
          <a:p>
            <a:pPr indent="-285750" lvl="1" marL="971550" rtl="0" algn="l">
              <a:lnSpc>
                <a:spcPct val="115000"/>
              </a:lnSpc>
              <a:spcBef>
                <a:spcPts val="1000"/>
              </a:spcBef>
              <a:spcAft>
                <a:spcPts val="0"/>
              </a:spcAft>
              <a:buSzPts val="1300"/>
              <a:buFont typeface="Noto Sans Symbols"/>
              <a:buChar char="❑"/>
            </a:pPr>
            <a:r>
              <a:rPr lang="en-US"/>
              <a:t>The Watchdog Time starts counting down. When the count value reaches zero, a reset is triggered, thus reinitializing the controller and restarting the program. To avoid this controller reset, the software must reset the watchdog before its count reaches zero.</a:t>
            </a:r>
            <a:endParaRPr/>
          </a:p>
          <a:p>
            <a:pPr indent="-285750" lvl="0" marL="514350" rtl="0" algn="l">
              <a:lnSpc>
                <a:spcPct val="114000"/>
              </a:lnSpc>
              <a:spcBef>
                <a:spcPts val="0"/>
              </a:spcBef>
              <a:spcAft>
                <a:spcPts val="0"/>
              </a:spcAft>
              <a:buSzPts val="1500"/>
              <a:buFont typeface="Noto Sans Symbols"/>
              <a:buChar char="❑"/>
            </a:pPr>
            <a:r>
              <a:rPr lang="en-US"/>
              <a:t>Power Consumption and Sleeping</a:t>
            </a:r>
            <a:endParaRPr/>
          </a:p>
          <a:p>
            <a:pPr indent="-285750" lvl="1" marL="971550" rtl="0" algn="l">
              <a:lnSpc>
                <a:spcPct val="115000"/>
              </a:lnSpc>
              <a:spcBef>
                <a:spcPts val="1000"/>
              </a:spcBef>
              <a:spcAft>
                <a:spcPts val="0"/>
              </a:spcAft>
              <a:buSzPts val="1300"/>
              <a:buFont typeface="Noto Sans Symbols"/>
              <a:buChar char="❑"/>
            </a:pPr>
            <a:r>
              <a:rPr lang="en-US"/>
              <a:t>Clocking Frequency Reduction</a:t>
            </a:r>
            <a:endParaRPr/>
          </a:p>
          <a:p>
            <a:pPr indent="-285750" lvl="2" marL="1428750" rtl="0" algn="l">
              <a:lnSpc>
                <a:spcPct val="115000"/>
              </a:lnSpc>
              <a:spcBef>
                <a:spcPts val="500"/>
              </a:spcBef>
              <a:spcAft>
                <a:spcPts val="0"/>
              </a:spcAft>
              <a:buSzPts val="1300"/>
              <a:buFont typeface="Noto Sans Symbols"/>
              <a:buChar char="❑"/>
            </a:pPr>
            <a:r>
              <a:rPr lang="en-US"/>
              <a:t>This technique allows the controller to operate as usual, but with a slower frequency.</a:t>
            </a:r>
            <a:endParaRPr/>
          </a:p>
          <a:p>
            <a:pPr indent="-285750" lvl="1" marL="971550" rtl="0" algn="l">
              <a:lnSpc>
                <a:spcPct val="115000"/>
              </a:lnSpc>
              <a:spcBef>
                <a:spcPts val="1000"/>
              </a:spcBef>
              <a:spcAft>
                <a:spcPts val="0"/>
              </a:spcAft>
              <a:buSzPts val="1300"/>
              <a:buFont typeface="Noto Sans Symbols"/>
              <a:buChar char="❑"/>
            </a:pPr>
            <a:r>
              <a:rPr lang="en-US"/>
              <a:t>Voltage Reduction</a:t>
            </a:r>
            <a:endParaRPr/>
          </a:p>
          <a:p>
            <a:pPr indent="-285750" lvl="2" marL="1428750" rtl="0" algn="l">
              <a:lnSpc>
                <a:spcPct val="115000"/>
              </a:lnSpc>
              <a:spcBef>
                <a:spcPts val="500"/>
              </a:spcBef>
              <a:spcAft>
                <a:spcPts val="0"/>
              </a:spcAft>
              <a:buSzPts val="1300"/>
              <a:buFont typeface="Noto Sans Symbols"/>
              <a:buChar char="❑"/>
            </a:pPr>
            <a:r>
              <a:rPr lang="en-US"/>
              <a:t>The controller is generally specified for a certain voltage range. If the voltage drops below this level, the controller may behave arbitrarily.</a:t>
            </a:r>
            <a:endParaRPr/>
          </a:p>
          <a:p>
            <a:pPr indent="-285750" lvl="1" marL="971550" rtl="0" algn="l">
              <a:lnSpc>
                <a:spcPct val="115000"/>
              </a:lnSpc>
              <a:spcBef>
                <a:spcPts val="1000"/>
              </a:spcBef>
              <a:spcAft>
                <a:spcPts val="0"/>
              </a:spcAft>
              <a:buSzPts val="1300"/>
              <a:buFont typeface="Noto Sans Symbols"/>
              <a:buChar char="❑"/>
            </a:pPr>
            <a:r>
              <a:rPr lang="en-US"/>
              <a:t>Shutdown of Unused Modules (Sleep Modes)</a:t>
            </a:r>
            <a:br>
              <a:rPr lang="en-US"/>
            </a:br>
            <a:br>
              <a:rPr lang="en-US"/>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Other Features (2/2)</a:t>
            </a:r>
            <a:endParaRPr/>
          </a:p>
        </p:txBody>
      </p:sp>
      <p:sp>
        <p:nvSpPr>
          <p:cNvPr id="255" name="Google Shape;255;p29"/>
          <p:cNvSpPr txBox="1"/>
          <p:nvPr>
            <p:ph idx="1" type="body"/>
          </p:nvPr>
        </p:nvSpPr>
        <p:spPr>
          <a:xfrm>
            <a:off x="327450" y="972650"/>
            <a:ext cx="484145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Reset</a:t>
            </a:r>
            <a:endParaRPr/>
          </a:p>
          <a:p>
            <a:pPr indent="-285750" lvl="1" marL="971550" rtl="0" algn="l">
              <a:lnSpc>
                <a:spcPct val="115000"/>
              </a:lnSpc>
              <a:spcBef>
                <a:spcPts val="1000"/>
              </a:spcBef>
              <a:spcAft>
                <a:spcPts val="0"/>
              </a:spcAft>
              <a:buSzPts val="1300"/>
              <a:buFont typeface="Noto Sans Symbols"/>
              <a:buChar char="❑"/>
            </a:pPr>
            <a:r>
              <a:rPr lang="en-US"/>
              <a:t>The </a:t>
            </a:r>
            <a:r>
              <a:rPr i="1" lang="en-US"/>
              <a:t>reset </a:t>
            </a:r>
            <a:r>
              <a:rPr lang="en-US"/>
              <a:t>is another important feature of microcontrollers, which are often deployed under environmental conditions that can lead to software or hardware failures.</a:t>
            </a:r>
            <a:endParaRPr/>
          </a:p>
          <a:p>
            <a:pPr indent="-285750" lvl="1" marL="971550" rtl="0" algn="l">
              <a:lnSpc>
                <a:spcPct val="115000"/>
              </a:lnSpc>
              <a:spcBef>
                <a:spcPts val="1000"/>
              </a:spcBef>
              <a:spcAft>
                <a:spcPts val="0"/>
              </a:spcAft>
              <a:buSzPts val="1300"/>
              <a:buFont typeface="Noto Sans Symbols"/>
              <a:buChar char="❑"/>
            </a:pPr>
            <a:r>
              <a:rPr lang="en-US"/>
              <a:t>The reset source can be:</a:t>
            </a:r>
            <a:endParaRPr/>
          </a:p>
          <a:p>
            <a:pPr indent="-285750" lvl="2" marL="1428750" rtl="0" algn="l">
              <a:lnSpc>
                <a:spcPct val="115000"/>
              </a:lnSpc>
              <a:spcBef>
                <a:spcPts val="500"/>
              </a:spcBef>
              <a:spcAft>
                <a:spcPts val="0"/>
              </a:spcAft>
              <a:buSzPts val="1300"/>
              <a:buFont typeface="Noto Sans Symbols"/>
              <a:buChar char="❑"/>
            </a:pPr>
            <a:r>
              <a:rPr lang="en-US"/>
              <a:t>Power-On reset</a:t>
            </a:r>
            <a:endParaRPr/>
          </a:p>
          <a:p>
            <a:pPr indent="-285750" lvl="2" marL="1428750" rtl="0" algn="l">
              <a:lnSpc>
                <a:spcPct val="115000"/>
              </a:lnSpc>
              <a:spcBef>
                <a:spcPts val="500"/>
              </a:spcBef>
              <a:spcAft>
                <a:spcPts val="0"/>
              </a:spcAft>
              <a:buSzPts val="1300"/>
              <a:buFont typeface="Noto Sans Symbols"/>
              <a:buChar char="❑"/>
            </a:pPr>
            <a:r>
              <a:rPr lang="en-US"/>
              <a:t>Brown-Out reset</a:t>
            </a:r>
            <a:endParaRPr/>
          </a:p>
          <a:p>
            <a:pPr indent="-285750" lvl="2" marL="1428750" rtl="0" algn="l">
              <a:lnSpc>
                <a:spcPct val="115000"/>
              </a:lnSpc>
              <a:spcBef>
                <a:spcPts val="500"/>
              </a:spcBef>
              <a:spcAft>
                <a:spcPts val="0"/>
              </a:spcAft>
              <a:buSzPts val="1300"/>
              <a:buFont typeface="Noto Sans Symbols"/>
              <a:buChar char="❑"/>
            </a:pPr>
            <a:r>
              <a:rPr lang="en-US"/>
              <a:t>External reset</a:t>
            </a:r>
            <a:endParaRPr/>
          </a:p>
          <a:p>
            <a:pPr indent="-285750" lvl="2" marL="1428750" rtl="0" algn="l">
              <a:lnSpc>
                <a:spcPct val="115000"/>
              </a:lnSpc>
              <a:spcBef>
                <a:spcPts val="500"/>
              </a:spcBef>
              <a:spcAft>
                <a:spcPts val="0"/>
              </a:spcAft>
              <a:buSzPts val="1300"/>
              <a:buFont typeface="Noto Sans Symbols"/>
              <a:buChar char="❑"/>
            </a:pPr>
            <a:r>
              <a:rPr lang="en-US"/>
              <a:t>Watchdog rest</a:t>
            </a:r>
            <a:endParaRPr/>
          </a:p>
          <a:p>
            <a:pPr indent="-285750" lvl="2" marL="1428750" rtl="0" algn="l">
              <a:lnSpc>
                <a:spcPct val="115000"/>
              </a:lnSpc>
              <a:spcBef>
                <a:spcPts val="500"/>
              </a:spcBef>
              <a:spcAft>
                <a:spcPts val="0"/>
              </a:spcAft>
              <a:buSzPts val="1300"/>
              <a:buFont typeface="Noto Sans Symbols"/>
              <a:buChar char="❑"/>
            </a:pPr>
            <a:r>
              <a:rPr lang="en-US"/>
              <a:t>Internal rest</a:t>
            </a:r>
            <a:endParaRPr/>
          </a:p>
        </p:txBody>
      </p:sp>
      <p:grpSp>
        <p:nvGrpSpPr>
          <p:cNvPr id="256" name="Google Shape;256;p29"/>
          <p:cNvGrpSpPr/>
          <p:nvPr/>
        </p:nvGrpSpPr>
        <p:grpSpPr>
          <a:xfrm>
            <a:off x="5168900" y="819987"/>
            <a:ext cx="3975100" cy="3996289"/>
            <a:chOff x="5168900" y="819987"/>
            <a:chExt cx="3975100" cy="3996289"/>
          </a:xfrm>
        </p:grpSpPr>
        <p:pic>
          <p:nvPicPr>
            <p:cNvPr id="257" name="Google Shape;257;p29"/>
            <p:cNvPicPr preferRelativeResize="0"/>
            <p:nvPr/>
          </p:nvPicPr>
          <p:blipFill rotWithShape="1">
            <a:blip r:embed="rId3">
              <a:alphaModFix/>
            </a:blip>
            <a:srcRect b="0" l="0" r="0" t="0"/>
            <a:stretch/>
          </p:blipFill>
          <p:spPr>
            <a:xfrm>
              <a:off x="5168900" y="819987"/>
              <a:ext cx="3505424" cy="3688605"/>
            </a:xfrm>
            <a:prstGeom prst="rect">
              <a:avLst/>
            </a:prstGeom>
            <a:noFill/>
            <a:ln>
              <a:noFill/>
            </a:ln>
          </p:spPr>
        </p:pic>
        <p:sp>
          <p:nvSpPr>
            <p:cNvPr id="258" name="Google Shape;258;p29"/>
            <p:cNvSpPr txBox="1"/>
            <p:nvPr/>
          </p:nvSpPr>
          <p:spPr>
            <a:xfrm>
              <a:off x="6070376" y="4570055"/>
              <a:ext cx="307362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External reset button on Atmega8</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What is a MCU ?</a:t>
            </a:r>
            <a:endParaRPr/>
          </a:p>
        </p:txBody>
      </p:sp>
      <p:sp>
        <p:nvSpPr>
          <p:cNvPr id="51" name="Google Shape;51;p3"/>
          <p:cNvSpPr txBox="1"/>
          <p:nvPr>
            <p:ph idx="1" type="body"/>
          </p:nvPr>
        </p:nvSpPr>
        <p:spPr>
          <a:xfrm>
            <a:off x="327451" y="972650"/>
            <a:ext cx="5101799"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b="1" lang="en-US"/>
              <a:t>MCU</a:t>
            </a:r>
            <a:r>
              <a:rPr lang="en-US"/>
              <a:t> stands for Micro-Controller Unit</a:t>
            </a:r>
            <a:endParaRPr/>
          </a:p>
          <a:p>
            <a:pPr indent="-285750" lvl="1" marL="971550" rtl="0" algn="l">
              <a:lnSpc>
                <a:spcPct val="115000"/>
              </a:lnSpc>
              <a:spcBef>
                <a:spcPts val="1000"/>
              </a:spcBef>
              <a:spcAft>
                <a:spcPts val="0"/>
              </a:spcAft>
              <a:buSzPts val="1300"/>
              <a:buFont typeface="Noto Sans Symbols"/>
              <a:buChar char="❑"/>
            </a:pPr>
            <a:r>
              <a:rPr lang="en-US"/>
              <a:t>Which is a small computer on a single Integrated Circuit chip.</a:t>
            </a:r>
            <a:endParaRPr/>
          </a:p>
          <a:p>
            <a:pPr indent="-285750" lvl="1" marL="971550" rtl="0" algn="l">
              <a:lnSpc>
                <a:spcPct val="115000"/>
              </a:lnSpc>
              <a:spcBef>
                <a:spcPts val="1000"/>
              </a:spcBef>
              <a:spcAft>
                <a:spcPts val="0"/>
              </a:spcAft>
              <a:buSzPts val="1300"/>
              <a:buFont typeface="Noto Sans Symbols"/>
              <a:buChar char="❑"/>
            </a:pPr>
            <a:r>
              <a:rPr lang="en-US"/>
              <a:t>Contains one or more </a:t>
            </a:r>
            <a:r>
              <a:rPr b="1" lang="en-US"/>
              <a:t>CPUs</a:t>
            </a:r>
            <a:r>
              <a:rPr lang="en-US"/>
              <a:t> along with </a:t>
            </a:r>
            <a:r>
              <a:rPr b="1" lang="en-US"/>
              <a:t>memory</a:t>
            </a:r>
            <a:r>
              <a:rPr lang="en-US"/>
              <a:t> and </a:t>
            </a:r>
            <a:r>
              <a:rPr b="1" lang="en-US"/>
              <a:t>programmable input/output peripherals</a:t>
            </a:r>
            <a:r>
              <a:rPr lang="en-US"/>
              <a:t>.</a:t>
            </a:r>
            <a:endParaRPr/>
          </a:p>
          <a:p>
            <a:pPr indent="-285750" lvl="0" marL="514350" rtl="0" algn="l">
              <a:lnSpc>
                <a:spcPct val="114000"/>
              </a:lnSpc>
              <a:spcBef>
                <a:spcPts val="0"/>
              </a:spcBef>
              <a:spcAft>
                <a:spcPts val="0"/>
              </a:spcAft>
              <a:buSzPts val="1500"/>
              <a:buFont typeface="Noto Sans Symbols"/>
              <a:buChar char="❑"/>
            </a:pPr>
            <a:r>
              <a:rPr lang="en-US"/>
              <a:t>MCUs are designed for embedded applications</a:t>
            </a:r>
            <a:endParaRPr/>
          </a:p>
          <a:p>
            <a:pPr indent="-285750" lvl="1" marL="971550" rtl="0" algn="l">
              <a:lnSpc>
                <a:spcPct val="115000"/>
              </a:lnSpc>
              <a:spcBef>
                <a:spcPts val="1000"/>
              </a:spcBef>
              <a:spcAft>
                <a:spcPts val="0"/>
              </a:spcAft>
              <a:buSzPts val="1300"/>
              <a:buFont typeface="Noto Sans Symbols"/>
              <a:buChar char="❑"/>
            </a:pPr>
            <a:r>
              <a:rPr lang="en-US"/>
              <a:t>Such as automobile engine control systems, implantable medical devices, remote controls, office machines, appliances, power tools.</a:t>
            </a:r>
            <a:endParaRPr/>
          </a:p>
        </p:txBody>
      </p:sp>
      <p:grpSp>
        <p:nvGrpSpPr>
          <p:cNvPr id="52" name="Google Shape;52;p3"/>
          <p:cNvGrpSpPr/>
          <p:nvPr/>
        </p:nvGrpSpPr>
        <p:grpSpPr>
          <a:xfrm>
            <a:off x="5608054" y="1586200"/>
            <a:ext cx="3034582" cy="2658382"/>
            <a:chOff x="5608054" y="1586200"/>
            <a:chExt cx="3034582" cy="2658382"/>
          </a:xfrm>
        </p:grpSpPr>
        <p:pic>
          <p:nvPicPr>
            <p:cNvPr descr="File:Intel 8742 153056995.jpg" id="53" name="Google Shape;53;p3"/>
            <p:cNvPicPr preferRelativeResize="0"/>
            <p:nvPr/>
          </p:nvPicPr>
          <p:blipFill rotWithShape="1">
            <a:blip r:embed="rId3">
              <a:alphaModFix/>
            </a:blip>
            <a:srcRect b="0" l="0" r="0" t="0"/>
            <a:stretch/>
          </p:blipFill>
          <p:spPr>
            <a:xfrm>
              <a:off x="5608054" y="1586200"/>
              <a:ext cx="3034582" cy="2342416"/>
            </a:xfrm>
            <a:prstGeom prst="rect">
              <a:avLst/>
            </a:prstGeom>
            <a:noFill/>
            <a:ln>
              <a:noFill/>
            </a:ln>
          </p:spPr>
        </p:pic>
        <p:sp>
          <p:nvSpPr>
            <p:cNvPr id="54" name="Google Shape;54;p3"/>
            <p:cNvSpPr txBox="1"/>
            <p:nvPr/>
          </p:nvSpPr>
          <p:spPr>
            <a:xfrm>
              <a:off x="6691180" y="3998361"/>
              <a:ext cx="114486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A microcontroller</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a:t>
            </a:r>
            <a:endParaRPr/>
          </a:p>
        </p:txBody>
      </p:sp>
      <p:sp>
        <p:nvSpPr>
          <p:cNvPr id="264" name="Google Shape;264;p30"/>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basic purpose of any such interface is to allow the microcontroller to communicate with other units, be they other microcontrollers, peripherals, or a host PC.</a:t>
            </a:r>
            <a:endParaRPr/>
          </a:p>
          <a:p>
            <a:pPr indent="-285750" lvl="0" marL="514350" rtl="0" algn="l">
              <a:lnSpc>
                <a:spcPct val="114000"/>
              </a:lnSpc>
              <a:spcBef>
                <a:spcPts val="0"/>
              </a:spcBef>
              <a:spcAft>
                <a:spcPts val="0"/>
              </a:spcAft>
              <a:buSzPts val="1500"/>
              <a:buFont typeface="Noto Sans Symbols"/>
              <a:buChar char="❑"/>
            </a:pPr>
            <a:r>
              <a:rPr lang="en-US"/>
              <a:t>Interfaces categorized by their properties:</a:t>
            </a:r>
            <a:endParaRPr/>
          </a:p>
          <a:p>
            <a:pPr indent="-285750" lvl="1" marL="971550" rtl="0" algn="l">
              <a:lnSpc>
                <a:spcPct val="115000"/>
              </a:lnSpc>
              <a:spcBef>
                <a:spcPts val="1000"/>
              </a:spcBef>
              <a:spcAft>
                <a:spcPts val="0"/>
              </a:spcAft>
              <a:buSzPts val="1300"/>
              <a:buFont typeface="Noto Sans Symbols"/>
              <a:buChar char="❑"/>
            </a:pPr>
            <a:r>
              <a:rPr i="1" lang="en-US"/>
              <a:t>Serial </a:t>
            </a:r>
            <a:r>
              <a:rPr lang="en-US"/>
              <a:t>or </a:t>
            </a:r>
            <a:r>
              <a:rPr i="1" lang="en-US"/>
              <a:t>Parallel</a:t>
            </a:r>
            <a:r>
              <a:rPr lang="en-US"/>
              <a:t>. </a:t>
            </a:r>
            <a:r>
              <a:rPr i="1" lang="en-US"/>
              <a:t>Synchronous </a:t>
            </a:r>
            <a:r>
              <a:rPr lang="en-US"/>
              <a:t>or </a:t>
            </a:r>
            <a:r>
              <a:rPr i="1" lang="en-US"/>
              <a:t>Asynchronous</a:t>
            </a:r>
            <a:r>
              <a:rPr lang="en-US"/>
              <a:t>.</a:t>
            </a:r>
            <a:endParaRPr/>
          </a:p>
          <a:p>
            <a:pPr indent="-285750" lvl="1" marL="971550" rtl="0" algn="l">
              <a:lnSpc>
                <a:spcPct val="115000"/>
              </a:lnSpc>
              <a:spcBef>
                <a:spcPts val="1000"/>
              </a:spcBef>
              <a:spcAft>
                <a:spcPts val="0"/>
              </a:spcAft>
              <a:buSzPts val="1300"/>
              <a:buFont typeface="Noto Sans Symbols"/>
              <a:buChar char="❑"/>
            </a:pPr>
            <a:r>
              <a:rPr i="1" lang="en-US"/>
              <a:t>Bus </a:t>
            </a:r>
            <a:r>
              <a:rPr lang="en-US"/>
              <a:t>or </a:t>
            </a:r>
            <a:r>
              <a:rPr i="1" lang="en-US"/>
              <a:t>Point-to-Point </a:t>
            </a:r>
            <a:r>
              <a:rPr lang="en-US"/>
              <a:t>communication. F</a:t>
            </a:r>
            <a:r>
              <a:rPr i="1" lang="en-US"/>
              <a:t>ull-Duplex </a:t>
            </a:r>
            <a:r>
              <a:rPr lang="en-US"/>
              <a:t>or </a:t>
            </a:r>
            <a:r>
              <a:rPr i="1" lang="en-US"/>
              <a:t>Half Duplex</a:t>
            </a:r>
            <a:r>
              <a:rPr lang="en-US"/>
              <a:t>.</a:t>
            </a:r>
            <a:endParaRPr/>
          </a:p>
          <a:p>
            <a:pPr indent="-285750" lvl="1" marL="971550" rtl="0" algn="l">
              <a:lnSpc>
                <a:spcPct val="115000"/>
              </a:lnSpc>
              <a:spcBef>
                <a:spcPts val="1000"/>
              </a:spcBef>
              <a:spcAft>
                <a:spcPts val="0"/>
              </a:spcAft>
              <a:buSzPts val="1300"/>
              <a:buFont typeface="Noto Sans Symbols"/>
              <a:buChar char="❑"/>
            </a:pPr>
            <a:r>
              <a:rPr i="1" lang="en-US"/>
              <a:t>Master-Slave </a:t>
            </a:r>
            <a:r>
              <a:rPr lang="en-US"/>
              <a:t>principle or consist of equal partners.</a:t>
            </a:r>
            <a:endParaRPr/>
          </a:p>
          <a:p>
            <a:pPr indent="-285750" lvl="0" marL="514350" rtl="0" algn="l">
              <a:lnSpc>
                <a:spcPct val="114000"/>
              </a:lnSpc>
              <a:spcBef>
                <a:spcPts val="0"/>
              </a:spcBef>
              <a:spcAft>
                <a:spcPts val="0"/>
              </a:spcAft>
              <a:buSzPts val="1500"/>
              <a:buFont typeface="Noto Sans Symbols"/>
              <a:buChar char="❑"/>
            </a:pPr>
            <a:r>
              <a:rPr lang="en-US"/>
              <a:t>The basic communication interface on the MCU</a:t>
            </a:r>
            <a:endParaRPr/>
          </a:p>
          <a:p>
            <a:pPr indent="-285750" lvl="1" marL="971550" rtl="0" algn="l">
              <a:lnSpc>
                <a:spcPct val="115000"/>
              </a:lnSpc>
              <a:spcBef>
                <a:spcPts val="1000"/>
              </a:spcBef>
              <a:spcAft>
                <a:spcPts val="0"/>
              </a:spcAft>
              <a:buSzPts val="1300"/>
              <a:buFont typeface="Noto Sans Symbols"/>
              <a:buChar char="❑"/>
            </a:pPr>
            <a:r>
              <a:rPr lang="en-US"/>
              <a:t>SCI (UART)</a:t>
            </a:r>
            <a:endParaRPr/>
          </a:p>
          <a:p>
            <a:pPr indent="-285750" lvl="1" marL="971550" rtl="0" algn="l">
              <a:lnSpc>
                <a:spcPct val="115000"/>
              </a:lnSpc>
              <a:spcBef>
                <a:spcPts val="1000"/>
              </a:spcBef>
              <a:spcAft>
                <a:spcPts val="0"/>
              </a:spcAft>
              <a:buSzPts val="1300"/>
              <a:buFont typeface="Noto Sans Symbols"/>
              <a:buChar char="❑"/>
            </a:pPr>
            <a:r>
              <a:rPr lang="en-US"/>
              <a:t>SPI</a:t>
            </a:r>
            <a:endParaRPr/>
          </a:p>
          <a:p>
            <a:pPr indent="-285750" lvl="1" marL="971550" rtl="0" algn="l">
              <a:lnSpc>
                <a:spcPct val="115000"/>
              </a:lnSpc>
              <a:spcBef>
                <a:spcPts val="1000"/>
              </a:spcBef>
              <a:spcAft>
                <a:spcPts val="0"/>
              </a:spcAft>
              <a:buSzPts val="1300"/>
              <a:buFont typeface="Noto Sans Symbols"/>
              <a:buChar char="❑"/>
            </a:pPr>
            <a:r>
              <a:rPr lang="en-US"/>
              <a:t>IIC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UART (1/3)</a:t>
            </a:r>
            <a:endParaRPr/>
          </a:p>
        </p:txBody>
      </p:sp>
      <p:sp>
        <p:nvSpPr>
          <p:cNvPr id="270" name="Google Shape;270;p31"/>
          <p:cNvSpPr txBox="1"/>
          <p:nvPr>
            <p:ph idx="1" type="body"/>
          </p:nvPr>
        </p:nvSpPr>
        <p:spPr>
          <a:xfrm>
            <a:off x="327450" y="972650"/>
            <a:ext cx="8482804"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UART module utilizes two wires, a transmit (TXD) and a receive (RXD) line, for full- or half-duplex communication.</a:t>
            </a:r>
            <a:endParaRPr/>
          </a:p>
          <a:p>
            <a:pPr indent="-285750" lvl="0" marL="514350" rtl="0" algn="l">
              <a:lnSpc>
                <a:spcPct val="114000"/>
              </a:lnSpc>
              <a:spcBef>
                <a:spcPts val="0"/>
              </a:spcBef>
              <a:spcAft>
                <a:spcPts val="0"/>
              </a:spcAft>
              <a:buSzPts val="1500"/>
              <a:buFont typeface="Noto Sans Symbols"/>
              <a:buChar char="❑"/>
            </a:pPr>
            <a:r>
              <a:rPr lang="en-US"/>
              <a:t>UART module within a microcontroller allows the application to control much of its behavior.</a:t>
            </a:r>
            <a:endParaRPr/>
          </a:p>
          <a:p>
            <a:pPr indent="-285750" lvl="0" marL="514350" rtl="0" algn="l">
              <a:lnSpc>
                <a:spcPct val="114000"/>
              </a:lnSpc>
              <a:spcBef>
                <a:spcPts val="0"/>
              </a:spcBef>
              <a:spcAft>
                <a:spcPts val="0"/>
              </a:spcAft>
              <a:buSzPts val="1500"/>
              <a:buFont typeface="Noto Sans Symbols"/>
              <a:buChar char="❑"/>
            </a:pPr>
            <a:r>
              <a:rPr lang="en-US"/>
              <a:t>Configurable parameters included:</a:t>
            </a:r>
            <a:endParaRPr/>
          </a:p>
          <a:p>
            <a:pPr indent="-285750" lvl="1" marL="971550" rtl="0" algn="l">
              <a:lnSpc>
                <a:spcPct val="115000"/>
              </a:lnSpc>
              <a:spcBef>
                <a:spcPts val="1000"/>
              </a:spcBef>
              <a:spcAft>
                <a:spcPts val="0"/>
              </a:spcAft>
              <a:buSzPts val="1300"/>
              <a:buFont typeface="Noto Sans Symbols"/>
              <a:buChar char="❑"/>
            </a:pPr>
            <a:r>
              <a:rPr lang="en-US"/>
              <a:t>Number of data bits.</a:t>
            </a:r>
            <a:endParaRPr/>
          </a:p>
          <a:p>
            <a:pPr indent="-285750" lvl="1" marL="971550" rtl="0" algn="l">
              <a:lnSpc>
                <a:spcPct val="115000"/>
              </a:lnSpc>
              <a:spcBef>
                <a:spcPts val="1000"/>
              </a:spcBef>
              <a:spcAft>
                <a:spcPts val="0"/>
              </a:spcAft>
              <a:buSzPts val="1300"/>
              <a:buFont typeface="Noto Sans Symbols"/>
              <a:buChar char="❑"/>
            </a:pPr>
            <a:r>
              <a:rPr lang="en-US"/>
              <a:t>Parity bit</a:t>
            </a:r>
            <a:endParaRPr/>
          </a:p>
          <a:p>
            <a:pPr indent="-285750" lvl="1" marL="971550" rtl="0" algn="l">
              <a:lnSpc>
                <a:spcPct val="115000"/>
              </a:lnSpc>
              <a:spcBef>
                <a:spcPts val="1000"/>
              </a:spcBef>
              <a:spcAft>
                <a:spcPts val="0"/>
              </a:spcAft>
              <a:buSzPts val="1300"/>
              <a:buFont typeface="Noto Sans Symbols"/>
              <a:buChar char="❑"/>
            </a:pPr>
            <a:r>
              <a:rPr lang="en-US"/>
              <a:t>Stop bits.</a:t>
            </a:r>
            <a:endParaRPr/>
          </a:p>
          <a:p>
            <a:pPr indent="-285750" lvl="1" marL="971550" rtl="0" algn="l">
              <a:lnSpc>
                <a:spcPct val="115000"/>
              </a:lnSpc>
              <a:spcBef>
                <a:spcPts val="1000"/>
              </a:spcBef>
              <a:spcAft>
                <a:spcPts val="0"/>
              </a:spcAft>
              <a:buSzPts val="1300"/>
              <a:buFont typeface="Noto Sans Symbols"/>
              <a:buChar char="❑"/>
            </a:pPr>
            <a:r>
              <a:rPr lang="en-US"/>
              <a:t>Baud rate.</a:t>
            </a:r>
            <a:endParaRPr/>
          </a:p>
          <a:p>
            <a:pPr indent="-285750" lvl="0" marL="514350" rtl="0" algn="l">
              <a:lnSpc>
                <a:spcPct val="114000"/>
              </a:lnSpc>
              <a:spcBef>
                <a:spcPts val="0"/>
              </a:spcBef>
              <a:spcAft>
                <a:spcPts val="0"/>
              </a:spcAft>
              <a:buSzPts val="1500"/>
              <a:buFont typeface="Noto Sans Symbols"/>
              <a:buChar char="❑"/>
            </a:pPr>
            <a:r>
              <a:rPr lang="en-US"/>
              <a:t>Data Transmission</a:t>
            </a:r>
            <a:endParaRPr/>
          </a:p>
          <a:p>
            <a:pPr indent="-285750" lvl="1" marL="971550" rtl="0" algn="l">
              <a:lnSpc>
                <a:spcPct val="115000"/>
              </a:lnSpc>
              <a:spcBef>
                <a:spcPts val="1000"/>
              </a:spcBef>
              <a:spcAft>
                <a:spcPts val="0"/>
              </a:spcAft>
              <a:buSzPts val="1300"/>
              <a:buFont typeface="Noto Sans Symbols"/>
              <a:buChar char="❑"/>
            </a:pPr>
            <a:r>
              <a:rPr lang="en-US"/>
              <a:t>Using Non Return to Zero (NRZ) encoding</a:t>
            </a:r>
            <a:br>
              <a:rPr lang="en-US"/>
            </a:br>
            <a:br>
              <a:rPr lang="en-US"/>
            </a:br>
            <a:endParaRPr/>
          </a:p>
        </p:txBody>
      </p:sp>
      <p:grpSp>
        <p:nvGrpSpPr>
          <p:cNvPr id="271" name="Google Shape;271;p31"/>
          <p:cNvGrpSpPr/>
          <p:nvPr/>
        </p:nvGrpSpPr>
        <p:grpSpPr>
          <a:xfrm>
            <a:off x="4491587" y="2055641"/>
            <a:ext cx="4318667" cy="2305643"/>
            <a:chOff x="4491583" y="1955408"/>
            <a:chExt cx="4318667" cy="2305643"/>
          </a:xfrm>
        </p:grpSpPr>
        <p:pic>
          <p:nvPicPr>
            <p:cNvPr id="272" name="Google Shape;272;p31"/>
            <p:cNvPicPr preferRelativeResize="0"/>
            <p:nvPr/>
          </p:nvPicPr>
          <p:blipFill rotWithShape="1">
            <a:blip r:embed="rId3">
              <a:alphaModFix/>
            </a:blip>
            <a:srcRect b="0" l="0" r="0" t="0"/>
            <a:stretch/>
          </p:blipFill>
          <p:spPr>
            <a:xfrm>
              <a:off x="4491583" y="1955408"/>
              <a:ext cx="4318667" cy="1906759"/>
            </a:xfrm>
            <a:prstGeom prst="rect">
              <a:avLst/>
            </a:prstGeom>
            <a:noFill/>
            <a:ln>
              <a:noFill/>
            </a:ln>
          </p:spPr>
        </p:pic>
        <p:sp>
          <p:nvSpPr>
            <p:cNvPr id="273" name="Google Shape;273;p31"/>
            <p:cNvSpPr txBox="1"/>
            <p:nvPr/>
          </p:nvSpPr>
          <p:spPr>
            <a:xfrm>
              <a:off x="5317587" y="4014830"/>
              <a:ext cx="2968283"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Basic structure of a UART module.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UART (2/3)</a:t>
            </a:r>
            <a:endParaRPr/>
          </a:p>
        </p:txBody>
      </p:sp>
      <p:sp>
        <p:nvSpPr>
          <p:cNvPr id="279" name="Google Shape;279;p32"/>
          <p:cNvSpPr txBox="1"/>
          <p:nvPr>
            <p:ph idx="1" type="body"/>
          </p:nvPr>
        </p:nvSpPr>
        <p:spPr>
          <a:xfrm>
            <a:off x="327450" y="972650"/>
            <a:ext cx="8482804" cy="62755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UART transmitted data is organized into </a:t>
            </a:r>
            <a:r>
              <a:rPr i="1" lang="en-US"/>
              <a:t>packets</a:t>
            </a:r>
            <a:r>
              <a:rPr lang="en-US"/>
              <a:t>. Each packet contains 1 start bit, 5 to 9 data bits (depending on the UART), an optional </a:t>
            </a:r>
            <a:r>
              <a:rPr i="1" lang="en-US"/>
              <a:t>parity</a:t>
            </a:r>
            <a:r>
              <a:rPr lang="en-US"/>
              <a:t> bit, and 1 or 2 stop bits:</a:t>
            </a:r>
            <a:endParaRPr/>
          </a:p>
        </p:txBody>
      </p:sp>
      <p:sp>
        <p:nvSpPr>
          <p:cNvPr id="280" name="Google Shape;280;p32"/>
          <p:cNvSpPr txBox="1"/>
          <p:nvPr/>
        </p:nvSpPr>
        <p:spPr>
          <a:xfrm>
            <a:off x="327450" y="1467950"/>
            <a:ext cx="5470444" cy="3434250"/>
          </a:xfrm>
          <a:prstGeom prst="rect">
            <a:avLst/>
          </a:prstGeom>
          <a:noFill/>
          <a:ln>
            <a:noFill/>
          </a:ln>
        </p:spPr>
        <p:txBody>
          <a:bodyPr anchorCtr="0" anchor="t" bIns="34275" lIns="68575" spcFirstLastPara="1" rIns="68575" wrap="square" tIns="34275">
            <a:noAutofit/>
          </a:bodyPr>
          <a:lstStyle/>
          <a:p>
            <a:pPr indent="-285750" lvl="1" marL="971550" marR="0" rtl="0" algn="l">
              <a:lnSpc>
                <a:spcPct val="115000"/>
              </a:lnSpc>
              <a:spcBef>
                <a:spcPts val="10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START BIT</a:t>
            </a:r>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UART pulls the transmission line from high to low for one clock cycle. </a:t>
            </a:r>
            <a:endParaRPr b="0" i="0" sz="1300" u="none" cap="none" strike="noStrike">
              <a:solidFill>
                <a:schemeClr val="dk1"/>
              </a:solidFill>
              <a:latin typeface="Roboto Condensed"/>
              <a:ea typeface="Roboto Condensed"/>
              <a:cs typeface="Roboto Condensed"/>
              <a:sym typeface="Roboto Condensed"/>
            </a:endParaRPr>
          </a:p>
          <a:p>
            <a:pPr indent="-285750" lvl="1" marL="971550" marR="0" rtl="0" algn="l">
              <a:lnSpc>
                <a:spcPct val="115000"/>
              </a:lnSpc>
              <a:spcBef>
                <a:spcPts val="10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DATA FRAME</a:t>
            </a:r>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Actual data being transferred.</a:t>
            </a:r>
            <a:endParaRPr/>
          </a:p>
          <a:p>
            <a:pPr indent="-285750" lvl="1" marL="971550" marR="0" rtl="0" algn="l">
              <a:lnSpc>
                <a:spcPct val="115000"/>
              </a:lnSpc>
              <a:spcBef>
                <a:spcPts val="10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PARITY</a:t>
            </a:r>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Parity describes the evenness or oddness of a number</a:t>
            </a:r>
            <a:endParaRPr/>
          </a:p>
          <a:p>
            <a:pPr indent="-285750" lvl="1" marL="971550" marR="0" rtl="0" algn="l">
              <a:lnSpc>
                <a:spcPct val="115000"/>
              </a:lnSpc>
              <a:spcBef>
                <a:spcPts val="10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STOP BITS</a:t>
            </a:r>
            <a:endParaRPr/>
          </a:p>
          <a:p>
            <a:pPr indent="-285750" lvl="2" marL="1428750" marR="0" rtl="0" algn="l">
              <a:lnSpc>
                <a:spcPct val="115000"/>
              </a:lnSpc>
              <a:spcBef>
                <a:spcPts val="500"/>
              </a:spcBef>
              <a:spcAft>
                <a:spcPts val="0"/>
              </a:spcAft>
              <a:buClr>
                <a:schemeClr val="dk1"/>
              </a:buClr>
              <a:buSzPts val="1300"/>
              <a:buFont typeface="Noto Sans Symbols"/>
              <a:buChar char="❑"/>
            </a:pPr>
            <a:r>
              <a:rPr b="0" i="0" lang="en-US" sz="1300" u="none" cap="none" strike="noStrike">
                <a:solidFill>
                  <a:schemeClr val="dk1"/>
                </a:solidFill>
                <a:latin typeface="Roboto Condensed"/>
                <a:ea typeface="Roboto Condensed"/>
                <a:cs typeface="Roboto Condensed"/>
                <a:sym typeface="Roboto Condensed"/>
              </a:rPr>
              <a:t>To signal the end of the data packet.</a:t>
            </a:r>
            <a:br>
              <a:rPr b="0" i="0" lang="en-US" sz="1300" u="none" cap="none" strike="noStrike">
                <a:solidFill>
                  <a:schemeClr val="dk1"/>
                </a:solidFill>
                <a:latin typeface="Roboto Condensed"/>
                <a:ea typeface="Roboto Condensed"/>
                <a:cs typeface="Roboto Condensed"/>
                <a:sym typeface="Roboto Condensed"/>
              </a:rPr>
            </a:br>
            <a:endParaRPr b="0" i="0" sz="1300" u="none" cap="none" strike="noStrike">
              <a:solidFill>
                <a:schemeClr val="dk1"/>
              </a:solidFill>
              <a:latin typeface="Roboto Condensed"/>
              <a:ea typeface="Roboto Condensed"/>
              <a:cs typeface="Roboto Condensed"/>
              <a:sym typeface="Roboto Condensed"/>
            </a:endParaRPr>
          </a:p>
        </p:txBody>
      </p:sp>
      <p:grpSp>
        <p:nvGrpSpPr>
          <p:cNvPr id="281" name="Google Shape;281;p32"/>
          <p:cNvGrpSpPr/>
          <p:nvPr/>
        </p:nvGrpSpPr>
        <p:grpSpPr>
          <a:xfrm>
            <a:off x="5797894" y="2095500"/>
            <a:ext cx="3012359" cy="1530508"/>
            <a:chOff x="5797894" y="2095500"/>
            <a:chExt cx="3012359" cy="1530508"/>
          </a:xfrm>
        </p:grpSpPr>
        <p:pic>
          <p:nvPicPr>
            <p:cNvPr id="282" name="Google Shape;282;p32"/>
            <p:cNvPicPr preferRelativeResize="0"/>
            <p:nvPr/>
          </p:nvPicPr>
          <p:blipFill rotWithShape="1">
            <a:blip r:embed="rId3">
              <a:alphaModFix/>
            </a:blip>
            <a:srcRect b="0" l="0" r="0" t="0"/>
            <a:stretch/>
          </p:blipFill>
          <p:spPr>
            <a:xfrm>
              <a:off x="5797894" y="2095500"/>
              <a:ext cx="3012359" cy="1284287"/>
            </a:xfrm>
            <a:prstGeom prst="rect">
              <a:avLst/>
            </a:prstGeom>
            <a:noFill/>
            <a:ln>
              <a:noFill/>
            </a:ln>
          </p:spPr>
        </p:pic>
        <p:sp>
          <p:nvSpPr>
            <p:cNvPr id="283" name="Google Shape;283;p32"/>
            <p:cNvSpPr txBox="1"/>
            <p:nvPr/>
          </p:nvSpPr>
          <p:spPr>
            <a:xfrm>
              <a:off x="6252696" y="3379787"/>
              <a:ext cx="210275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UART frame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UART (3/3)</a:t>
            </a:r>
            <a:endParaRPr/>
          </a:p>
        </p:txBody>
      </p:sp>
      <p:sp>
        <p:nvSpPr>
          <p:cNvPr id="289" name="Google Shape;289;p33"/>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Advantages</a:t>
            </a:r>
            <a:endParaRPr/>
          </a:p>
          <a:p>
            <a:pPr indent="-285750" lvl="1" marL="971550" rtl="0" algn="l">
              <a:lnSpc>
                <a:spcPct val="115000"/>
              </a:lnSpc>
              <a:spcBef>
                <a:spcPts val="1000"/>
              </a:spcBef>
              <a:spcAft>
                <a:spcPts val="0"/>
              </a:spcAft>
              <a:buSzPts val="1300"/>
              <a:buFont typeface="Noto Sans Symbols"/>
              <a:buChar char="❑"/>
            </a:pPr>
            <a:r>
              <a:rPr lang="en-US"/>
              <a:t>Only uses two wires.</a:t>
            </a:r>
            <a:endParaRPr/>
          </a:p>
          <a:p>
            <a:pPr indent="-285750" lvl="1" marL="971550" rtl="0" algn="l">
              <a:lnSpc>
                <a:spcPct val="115000"/>
              </a:lnSpc>
              <a:spcBef>
                <a:spcPts val="1000"/>
              </a:spcBef>
              <a:spcAft>
                <a:spcPts val="0"/>
              </a:spcAft>
              <a:buSzPts val="1300"/>
              <a:buFont typeface="Noto Sans Symbols"/>
              <a:buChar char="❑"/>
            </a:pPr>
            <a:r>
              <a:rPr lang="en-US"/>
              <a:t>No clock signal is necessary.</a:t>
            </a:r>
            <a:endParaRPr/>
          </a:p>
          <a:p>
            <a:pPr indent="-285750" lvl="1" marL="971550" rtl="0" algn="l">
              <a:lnSpc>
                <a:spcPct val="115000"/>
              </a:lnSpc>
              <a:spcBef>
                <a:spcPts val="1000"/>
              </a:spcBef>
              <a:spcAft>
                <a:spcPts val="0"/>
              </a:spcAft>
              <a:buSzPts val="1300"/>
              <a:buFont typeface="Noto Sans Symbols"/>
              <a:buChar char="❑"/>
            </a:pPr>
            <a:r>
              <a:rPr lang="en-US"/>
              <a:t>Has a parity bit to allow for error checking.</a:t>
            </a:r>
            <a:endParaRPr/>
          </a:p>
          <a:p>
            <a:pPr indent="-285750" lvl="1" marL="971550" rtl="0" algn="l">
              <a:lnSpc>
                <a:spcPct val="115000"/>
              </a:lnSpc>
              <a:spcBef>
                <a:spcPts val="1000"/>
              </a:spcBef>
              <a:spcAft>
                <a:spcPts val="0"/>
              </a:spcAft>
              <a:buSzPts val="1300"/>
              <a:buFont typeface="Noto Sans Symbols"/>
              <a:buChar char="❑"/>
            </a:pPr>
            <a:r>
              <a:rPr lang="en-US"/>
              <a:t>The structure of the data packet can be changed as long as both sides are set up for it.</a:t>
            </a:r>
            <a:endParaRPr/>
          </a:p>
          <a:p>
            <a:pPr indent="-285750" lvl="1" marL="971550" rtl="0" algn="l">
              <a:lnSpc>
                <a:spcPct val="115000"/>
              </a:lnSpc>
              <a:spcBef>
                <a:spcPts val="1000"/>
              </a:spcBef>
              <a:spcAft>
                <a:spcPts val="0"/>
              </a:spcAft>
              <a:buSzPts val="1300"/>
              <a:buFont typeface="Noto Sans Symbols"/>
              <a:buChar char="❑"/>
            </a:pPr>
            <a:r>
              <a:rPr lang="en-US"/>
              <a:t>Well documented and widely used method.</a:t>
            </a:r>
            <a:endParaRPr/>
          </a:p>
          <a:p>
            <a:pPr indent="-285750" lvl="0" marL="514350" rtl="0" algn="l">
              <a:lnSpc>
                <a:spcPct val="114000"/>
              </a:lnSpc>
              <a:spcBef>
                <a:spcPts val="0"/>
              </a:spcBef>
              <a:spcAft>
                <a:spcPts val="0"/>
              </a:spcAft>
              <a:buSzPts val="1500"/>
              <a:buFont typeface="Noto Sans Symbols"/>
              <a:buChar char="❑"/>
            </a:pPr>
            <a:r>
              <a:rPr lang="en-US"/>
              <a:t>Disadvantages</a:t>
            </a:r>
            <a:endParaRPr/>
          </a:p>
          <a:p>
            <a:pPr indent="-285750" lvl="1" marL="971550" rtl="0" algn="l">
              <a:lnSpc>
                <a:spcPct val="115000"/>
              </a:lnSpc>
              <a:spcBef>
                <a:spcPts val="1000"/>
              </a:spcBef>
              <a:spcAft>
                <a:spcPts val="0"/>
              </a:spcAft>
              <a:buSzPts val="1300"/>
              <a:buFont typeface="Noto Sans Symbols"/>
              <a:buChar char="❑"/>
            </a:pPr>
            <a:r>
              <a:rPr lang="en-US"/>
              <a:t>The size of the data frame is limited to a maximum of 9 bits.</a:t>
            </a:r>
            <a:endParaRPr/>
          </a:p>
          <a:p>
            <a:pPr indent="-285750" lvl="1" marL="971550" rtl="0" algn="l">
              <a:lnSpc>
                <a:spcPct val="115000"/>
              </a:lnSpc>
              <a:spcBef>
                <a:spcPts val="1000"/>
              </a:spcBef>
              <a:spcAft>
                <a:spcPts val="0"/>
              </a:spcAft>
              <a:buSzPts val="1300"/>
              <a:buFont typeface="Noto Sans Symbols"/>
              <a:buChar char="❑"/>
            </a:pPr>
            <a:r>
              <a:rPr lang="en-US"/>
              <a:t>Doesn’t support multiple slave or multiple master systems.</a:t>
            </a:r>
            <a:endParaRPr/>
          </a:p>
          <a:p>
            <a:pPr indent="-285750" lvl="1" marL="971550" rtl="0" algn="l">
              <a:lnSpc>
                <a:spcPct val="115000"/>
              </a:lnSpc>
              <a:spcBef>
                <a:spcPts val="1000"/>
              </a:spcBef>
              <a:spcAft>
                <a:spcPts val="0"/>
              </a:spcAft>
              <a:buSzPts val="1300"/>
              <a:buFont typeface="Noto Sans Symbols"/>
              <a:buChar char="❑"/>
            </a:pPr>
            <a:r>
              <a:rPr lang="en-US"/>
              <a:t>The baud rates of each UART must be within 10% each other.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SPI (1/3)</a:t>
            </a:r>
            <a:endParaRPr/>
          </a:p>
        </p:txBody>
      </p:sp>
      <p:sp>
        <p:nvSpPr>
          <p:cNvPr id="295" name="Google Shape;295;p34"/>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Serial Peripheral Interface (SPI) is a simple synchronous point-to-point interface based on a master-slave principle.</a:t>
            </a:r>
            <a:endParaRPr/>
          </a:p>
          <a:p>
            <a:pPr indent="-285750" lvl="0" marL="514350" rtl="0" algn="l">
              <a:lnSpc>
                <a:spcPct val="114000"/>
              </a:lnSpc>
              <a:spcBef>
                <a:spcPts val="0"/>
              </a:spcBef>
              <a:spcAft>
                <a:spcPts val="0"/>
              </a:spcAft>
              <a:buSzPts val="1500"/>
              <a:buFont typeface="Noto Sans Symbols"/>
              <a:buChar char="❑"/>
            </a:pPr>
            <a:r>
              <a:rPr lang="en-US"/>
              <a:t>It provides full-duplex communication between a master and one slaves.</a:t>
            </a:r>
            <a:endParaRPr/>
          </a:p>
          <a:p>
            <a:pPr indent="-285750" lvl="0" marL="514350" rtl="0" algn="l">
              <a:lnSpc>
                <a:spcPct val="114000"/>
              </a:lnSpc>
              <a:spcBef>
                <a:spcPts val="0"/>
              </a:spcBef>
              <a:spcAft>
                <a:spcPts val="0"/>
              </a:spcAft>
              <a:buSzPts val="1500"/>
              <a:buFont typeface="Noto Sans Symbols"/>
              <a:buChar char="❑"/>
            </a:pPr>
            <a:r>
              <a:rPr lang="en-US"/>
              <a:t>The interface consists four single-ended line:</a:t>
            </a:r>
            <a:endParaRPr/>
          </a:p>
          <a:p>
            <a:pPr indent="-285750" lvl="1" marL="971550" rtl="0" algn="l">
              <a:lnSpc>
                <a:spcPct val="115000"/>
              </a:lnSpc>
              <a:spcBef>
                <a:spcPts val="1000"/>
              </a:spcBef>
              <a:spcAft>
                <a:spcPts val="0"/>
              </a:spcAft>
              <a:buSzPts val="1300"/>
              <a:buFont typeface="Noto Sans Symbols"/>
              <a:buChar char="❑"/>
            </a:pPr>
            <a:r>
              <a:rPr lang="en-US"/>
              <a:t>MOSI (Master Out, Slave In)</a:t>
            </a:r>
            <a:endParaRPr/>
          </a:p>
          <a:p>
            <a:pPr indent="-285750" lvl="1" marL="971550" rtl="0" algn="l">
              <a:lnSpc>
                <a:spcPct val="115000"/>
              </a:lnSpc>
              <a:spcBef>
                <a:spcPts val="1000"/>
              </a:spcBef>
              <a:spcAft>
                <a:spcPts val="0"/>
              </a:spcAft>
              <a:buSzPts val="1300"/>
              <a:buFont typeface="Noto Sans Symbols"/>
              <a:buChar char="❑"/>
            </a:pPr>
            <a:r>
              <a:rPr lang="en-US"/>
              <a:t>MISO (Master In, Slave Out)</a:t>
            </a:r>
            <a:endParaRPr/>
          </a:p>
          <a:p>
            <a:pPr indent="-285750" lvl="1" marL="971550" rtl="0" algn="l">
              <a:lnSpc>
                <a:spcPct val="115000"/>
              </a:lnSpc>
              <a:spcBef>
                <a:spcPts val="1000"/>
              </a:spcBef>
              <a:spcAft>
                <a:spcPts val="0"/>
              </a:spcAft>
              <a:buSzPts val="1300"/>
              <a:buFont typeface="Noto Sans Symbols"/>
              <a:buChar char="❑"/>
            </a:pPr>
            <a:r>
              <a:rPr lang="en-US"/>
              <a:t>SCK (System Clock)</a:t>
            </a:r>
            <a:endParaRPr/>
          </a:p>
          <a:p>
            <a:pPr indent="-285750" lvl="1" marL="971550" rtl="0" algn="l">
              <a:lnSpc>
                <a:spcPct val="115000"/>
              </a:lnSpc>
              <a:spcBef>
                <a:spcPts val="1000"/>
              </a:spcBef>
              <a:spcAft>
                <a:spcPts val="0"/>
              </a:spcAft>
              <a:buSzPts val="1300"/>
              <a:buFont typeface="Noto Sans Symbols"/>
              <a:buChar char="❑"/>
            </a:pPr>
            <a:r>
              <a:rPr lang="en-US"/>
              <a:t>SS (Slave Select)</a:t>
            </a:r>
            <a:endParaRPr/>
          </a:p>
        </p:txBody>
      </p:sp>
      <p:grpSp>
        <p:nvGrpSpPr>
          <p:cNvPr id="296" name="Google Shape;296;p34"/>
          <p:cNvGrpSpPr/>
          <p:nvPr/>
        </p:nvGrpSpPr>
        <p:grpSpPr>
          <a:xfrm>
            <a:off x="4343400" y="2152504"/>
            <a:ext cx="4114800" cy="2433304"/>
            <a:chOff x="4343400" y="2085829"/>
            <a:chExt cx="4114800" cy="2433304"/>
          </a:xfrm>
        </p:grpSpPr>
        <p:pic>
          <p:nvPicPr>
            <p:cNvPr id="297" name="Google Shape;297;p34"/>
            <p:cNvPicPr preferRelativeResize="0"/>
            <p:nvPr/>
          </p:nvPicPr>
          <p:blipFill rotWithShape="1">
            <a:blip r:embed="rId3">
              <a:alphaModFix/>
            </a:blip>
            <a:srcRect b="0" l="0" r="0" t="0"/>
            <a:stretch/>
          </p:blipFill>
          <p:spPr>
            <a:xfrm>
              <a:off x="4343400" y="2085829"/>
              <a:ext cx="4114800" cy="2209800"/>
            </a:xfrm>
            <a:prstGeom prst="rect">
              <a:avLst/>
            </a:prstGeom>
            <a:noFill/>
            <a:ln>
              <a:noFill/>
            </a:ln>
          </p:spPr>
        </p:pic>
        <p:sp>
          <p:nvSpPr>
            <p:cNvPr id="298" name="Google Shape;298;p34"/>
            <p:cNvSpPr txBox="1"/>
            <p:nvPr/>
          </p:nvSpPr>
          <p:spPr>
            <a:xfrm>
              <a:off x="5704449" y="4272912"/>
              <a:ext cx="139270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SPI interface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SPI (2/3)</a:t>
            </a:r>
            <a:endParaRPr/>
          </a:p>
        </p:txBody>
      </p:sp>
      <p:sp>
        <p:nvSpPr>
          <p:cNvPr id="304" name="Google Shape;304;p35"/>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Step Of SPI Data Transmission:</a:t>
            </a:r>
            <a:endParaRPr/>
          </a:p>
          <a:p>
            <a:pPr indent="-342900" lvl="1" marL="1028700" rtl="0" algn="l">
              <a:lnSpc>
                <a:spcPct val="115000"/>
              </a:lnSpc>
              <a:spcBef>
                <a:spcPts val="1000"/>
              </a:spcBef>
              <a:spcAft>
                <a:spcPts val="0"/>
              </a:spcAft>
              <a:buSzPts val="1300"/>
              <a:buFont typeface="Arial"/>
              <a:buAutoNum type="arabicPeriod"/>
            </a:pPr>
            <a:r>
              <a:rPr lang="en-US"/>
              <a:t>The master outputs the clock signal.</a:t>
            </a:r>
            <a:endParaRPr/>
          </a:p>
          <a:p>
            <a:pPr indent="-342900" lvl="1" marL="1028700" rtl="0" algn="l">
              <a:lnSpc>
                <a:spcPct val="115000"/>
              </a:lnSpc>
              <a:spcBef>
                <a:spcPts val="1000"/>
              </a:spcBef>
              <a:spcAft>
                <a:spcPts val="0"/>
              </a:spcAft>
              <a:buSzPts val="1300"/>
              <a:buFont typeface="Arial"/>
              <a:buAutoNum type="arabicPeriod"/>
            </a:pPr>
            <a:r>
              <a:rPr lang="en-US"/>
              <a:t>The master switches the SS/CS pin to a low voltage state, which activates the slave.</a:t>
            </a:r>
            <a:endParaRPr/>
          </a:p>
          <a:p>
            <a:pPr indent="-342900" lvl="1" marL="1028700" rtl="0" algn="l">
              <a:lnSpc>
                <a:spcPct val="115000"/>
              </a:lnSpc>
              <a:spcBef>
                <a:spcPts val="1000"/>
              </a:spcBef>
              <a:spcAft>
                <a:spcPts val="0"/>
              </a:spcAft>
              <a:buSzPts val="1300"/>
              <a:buFont typeface="Arial"/>
              <a:buAutoNum type="arabicPeriod"/>
            </a:pPr>
            <a:r>
              <a:rPr lang="en-US"/>
              <a:t>The master sends the data one bit at a time to the slave along the MOSI line. The slave reads the bits as they are received.</a:t>
            </a:r>
            <a:endParaRPr/>
          </a:p>
          <a:p>
            <a:pPr indent="-342900" lvl="1" marL="1028700" rtl="0" algn="l">
              <a:lnSpc>
                <a:spcPct val="115000"/>
              </a:lnSpc>
              <a:spcBef>
                <a:spcPts val="1000"/>
              </a:spcBef>
              <a:spcAft>
                <a:spcPts val="0"/>
              </a:spcAft>
              <a:buSzPts val="1300"/>
              <a:buFont typeface="Arial"/>
              <a:buAutoNum type="arabicPeriod"/>
            </a:pPr>
            <a:r>
              <a:rPr lang="en-US"/>
              <a:t> If a response is needed, the slave returns data one bit at a time to the master along the MISO line. The master reads the bits as they are received</a:t>
            </a:r>
            <a:endParaRPr/>
          </a:p>
        </p:txBody>
      </p:sp>
      <p:grpSp>
        <p:nvGrpSpPr>
          <p:cNvPr id="305" name="Google Shape;305;p35"/>
          <p:cNvGrpSpPr/>
          <p:nvPr/>
        </p:nvGrpSpPr>
        <p:grpSpPr>
          <a:xfrm>
            <a:off x="1793779" y="3181350"/>
            <a:ext cx="5486642" cy="1696227"/>
            <a:chOff x="1793779" y="3181350"/>
            <a:chExt cx="5486642" cy="1696227"/>
          </a:xfrm>
        </p:grpSpPr>
        <p:pic>
          <p:nvPicPr>
            <p:cNvPr descr="http://www.circuitbasics.com/wp-content/uploads/2016/01/Introduction-to-SPI-Data-Transmission-Diagram-Slave-to-Master-Data-Transfer.png" id="306" name="Google Shape;306;p35"/>
            <p:cNvPicPr preferRelativeResize="0"/>
            <p:nvPr/>
          </p:nvPicPr>
          <p:blipFill rotWithShape="1">
            <a:blip r:embed="rId3">
              <a:alphaModFix/>
            </a:blip>
            <a:srcRect b="0" l="0" r="0" t="0"/>
            <a:stretch/>
          </p:blipFill>
          <p:spPr>
            <a:xfrm>
              <a:off x="1793779" y="3181350"/>
              <a:ext cx="5486642" cy="1414525"/>
            </a:xfrm>
            <a:prstGeom prst="rect">
              <a:avLst/>
            </a:prstGeom>
            <a:noFill/>
            <a:ln>
              <a:noFill/>
            </a:ln>
          </p:spPr>
        </p:pic>
        <p:sp>
          <p:nvSpPr>
            <p:cNvPr id="307" name="Google Shape;307;p35"/>
            <p:cNvSpPr txBox="1"/>
            <p:nvPr/>
          </p:nvSpPr>
          <p:spPr>
            <a:xfrm>
              <a:off x="3485723" y="4631356"/>
              <a:ext cx="210275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SPI transmission</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SPI (3/3)</a:t>
            </a:r>
            <a:endParaRPr/>
          </a:p>
        </p:txBody>
      </p:sp>
      <p:sp>
        <p:nvSpPr>
          <p:cNvPr id="313" name="Google Shape;313;p36"/>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Advantages</a:t>
            </a:r>
            <a:endParaRPr/>
          </a:p>
          <a:p>
            <a:pPr indent="-285750" lvl="1" marL="971550" rtl="0" algn="l">
              <a:lnSpc>
                <a:spcPct val="115000"/>
              </a:lnSpc>
              <a:spcBef>
                <a:spcPts val="1000"/>
              </a:spcBef>
              <a:spcAft>
                <a:spcPts val="0"/>
              </a:spcAft>
              <a:buSzPts val="1300"/>
              <a:buFont typeface="Noto Sans Symbols"/>
              <a:buChar char="❑"/>
            </a:pPr>
            <a:r>
              <a:rPr lang="en-US"/>
              <a:t>No start and stop bits, so the data can be streamed continuously without interruption.</a:t>
            </a:r>
            <a:endParaRPr/>
          </a:p>
          <a:p>
            <a:pPr indent="-285750" lvl="1" marL="971550" rtl="0" algn="l">
              <a:lnSpc>
                <a:spcPct val="115000"/>
              </a:lnSpc>
              <a:spcBef>
                <a:spcPts val="1000"/>
              </a:spcBef>
              <a:spcAft>
                <a:spcPts val="0"/>
              </a:spcAft>
              <a:buSzPts val="1300"/>
              <a:buFont typeface="Noto Sans Symbols"/>
              <a:buChar char="❑"/>
            </a:pPr>
            <a:r>
              <a:rPr lang="en-US"/>
              <a:t>No complicated slave addressing system like I2C.</a:t>
            </a:r>
            <a:endParaRPr/>
          </a:p>
          <a:p>
            <a:pPr indent="-285750" lvl="1" marL="971550" rtl="0" algn="l">
              <a:lnSpc>
                <a:spcPct val="115000"/>
              </a:lnSpc>
              <a:spcBef>
                <a:spcPts val="1000"/>
              </a:spcBef>
              <a:spcAft>
                <a:spcPts val="0"/>
              </a:spcAft>
              <a:buSzPts val="1300"/>
              <a:buFont typeface="Noto Sans Symbols"/>
              <a:buChar char="❑"/>
            </a:pPr>
            <a:r>
              <a:rPr lang="en-US"/>
              <a:t>Higher data transfer rate than I2C (almost twice as fast).</a:t>
            </a:r>
            <a:endParaRPr/>
          </a:p>
          <a:p>
            <a:pPr indent="-285750" lvl="1" marL="971550" rtl="0" algn="l">
              <a:lnSpc>
                <a:spcPct val="115000"/>
              </a:lnSpc>
              <a:spcBef>
                <a:spcPts val="1000"/>
              </a:spcBef>
              <a:spcAft>
                <a:spcPts val="0"/>
              </a:spcAft>
              <a:buSzPts val="1300"/>
              <a:buFont typeface="Noto Sans Symbols"/>
              <a:buChar char="❑"/>
            </a:pPr>
            <a:r>
              <a:rPr lang="en-US"/>
              <a:t>Separate MISO and MOSI lines, so data can be sent and received at the same time.</a:t>
            </a:r>
            <a:endParaRPr/>
          </a:p>
          <a:p>
            <a:pPr indent="-285750" lvl="0" marL="514350" rtl="0" algn="l">
              <a:lnSpc>
                <a:spcPct val="114000"/>
              </a:lnSpc>
              <a:spcBef>
                <a:spcPts val="0"/>
              </a:spcBef>
              <a:spcAft>
                <a:spcPts val="0"/>
              </a:spcAft>
              <a:buSzPts val="1500"/>
              <a:buFont typeface="Noto Sans Symbols"/>
              <a:buChar char="❑"/>
            </a:pPr>
            <a:r>
              <a:rPr lang="en-US"/>
              <a:t>Disadvantage</a:t>
            </a:r>
            <a:endParaRPr/>
          </a:p>
          <a:p>
            <a:pPr indent="-285750" lvl="1" marL="971550" rtl="0" algn="l">
              <a:lnSpc>
                <a:spcPct val="115000"/>
              </a:lnSpc>
              <a:spcBef>
                <a:spcPts val="1000"/>
              </a:spcBef>
              <a:spcAft>
                <a:spcPts val="0"/>
              </a:spcAft>
              <a:buSzPts val="1300"/>
              <a:buFont typeface="Noto Sans Symbols"/>
              <a:buChar char="❑"/>
            </a:pPr>
            <a:r>
              <a:rPr lang="en-US"/>
              <a:t>Uses four wires (I2C and UARTs use two).</a:t>
            </a:r>
            <a:endParaRPr/>
          </a:p>
          <a:p>
            <a:pPr indent="-285750" lvl="1" marL="971550" rtl="0" algn="l">
              <a:lnSpc>
                <a:spcPct val="115000"/>
              </a:lnSpc>
              <a:spcBef>
                <a:spcPts val="1000"/>
              </a:spcBef>
              <a:spcAft>
                <a:spcPts val="0"/>
              </a:spcAft>
              <a:buSzPts val="1300"/>
              <a:buFont typeface="Noto Sans Symbols"/>
              <a:buChar char="❑"/>
            </a:pPr>
            <a:r>
              <a:rPr lang="en-US"/>
              <a:t>No acknowledgement that the data has been successfully received (I2C has this).</a:t>
            </a:r>
            <a:endParaRPr/>
          </a:p>
          <a:p>
            <a:pPr indent="-285750" lvl="1" marL="971550" rtl="0" algn="l">
              <a:lnSpc>
                <a:spcPct val="115000"/>
              </a:lnSpc>
              <a:spcBef>
                <a:spcPts val="1000"/>
              </a:spcBef>
              <a:spcAft>
                <a:spcPts val="0"/>
              </a:spcAft>
              <a:buSzPts val="1300"/>
              <a:buFont typeface="Noto Sans Symbols"/>
              <a:buChar char="❑"/>
            </a:pPr>
            <a:r>
              <a:rPr lang="en-US"/>
              <a:t>No form of error checking like the parity bit in UART.</a:t>
            </a:r>
            <a:endParaRPr/>
          </a:p>
          <a:p>
            <a:pPr indent="-285750" lvl="1" marL="971550" rtl="0" algn="l">
              <a:lnSpc>
                <a:spcPct val="115000"/>
              </a:lnSpc>
              <a:spcBef>
                <a:spcPts val="1000"/>
              </a:spcBef>
              <a:spcAft>
                <a:spcPts val="0"/>
              </a:spcAft>
              <a:buSzPts val="1300"/>
              <a:buFont typeface="Noto Sans Symbols"/>
              <a:buChar char="❑"/>
            </a:pPr>
            <a:r>
              <a:rPr lang="en-US"/>
              <a:t>Only allows for a single master.</a:t>
            </a:r>
            <a:endParaRPr/>
          </a:p>
          <a:p>
            <a:pPr indent="-203200" lvl="1" marL="971550" rtl="0" algn="l">
              <a:lnSpc>
                <a:spcPct val="115000"/>
              </a:lnSpc>
              <a:spcBef>
                <a:spcPts val="1000"/>
              </a:spcBef>
              <a:spcAft>
                <a:spcPts val="0"/>
              </a:spcAft>
              <a:buSzPts val="1300"/>
              <a:buFont typeface="Noto Sans Symbols"/>
              <a:buNone/>
            </a:pPr>
            <a:r>
              <a:t/>
            </a:r>
            <a:endParaRPr/>
          </a:p>
          <a:p>
            <a:pPr indent="-190500" lvl="0" marL="514350" rtl="0" algn="l">
              <a:lnSpc>
                <a:spcPct val="114000"/>
              </a:lnSpc>
              <a:spcBef>
                <a:spcPts val="0"/>
              </a:spcBef>
              <a:spcAft>
                <a:spcPts val="0"/>
              </a:spcAft>
              <a:buSzPts val="1500"/>
              <a:buFont typeface="Noto Sans Symbols"/>
              <a:buNone/>
            </a:pPr>
            <a:r>
              <a:t/>
            </a:r>
            <a:endParaRPr/>
          </a:p>
          <a:p>
            <a:pPr indent="-203200" lvl="1" marL="971550" rtl="0" algn="l">
              <a:lnSpc>
                <a:spcPct val="115000"/>
              </a:lnSpc>
              <a:spcBef>
                <a:spcPts val="1000"/>
              </a:spcBef>
              <a:spcAft>
                <a:spcPts val="0"/>
              </a:spcAft>
              <a:buSzPts val="1300"/>
              <a:buFont typeface="Noto Sans Symbols"/>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IIC (1/4)</a:t>
            </a:r>
            <a:endParaRPr/>
          </a:p>
        </p:txBody>
      </p:sp>
      <p:sp>
        <p:nvSpPr>
          <p:cNvPr id="319" name="Google Shape;319;p37"/>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a:t>
            </a:r>
            <a:r>
              <a:rPr i="1" lang="en-US"/>
              <a:t>Inter-IC </a:t>
            </a:r>
            <a:r>
              <a:rPr lang="en-US"/>
              <a:t>bus (IIC or I</a:t>
            </a:r>
            <a:r>
              <a:rPr baseline="30000" lang="en-US"/>
              <a:t>2</a:t>
            </a:r>
            <a:r>
              <a:rPr lang="en-US"/>
              <a:t>C)  is a synchronous bus that operates on a master-slave principle.</a:t>
            </a:r>
            <a:endParaRPr/>
          </a:p>
          <a:p>
            <a:pPr indent="-285750" lvl="0" marL="514350" rtl="0" algn="l">
              <a:lnSpc>
                <a:spcPct val="114000"/>
              </a:lnSpc>
              <a:spcBef>
                <a:spcPts val="0"/>
              </a:spcBef>
              <a:spcAft>
                <a:spcPts val="0"/>
              </a:spcAft>
              <a:buSzPts val="1500"/>
              <a:buFont typeface="Noto Sans Symbols"/>
              <a:buChar char="❑"/>
            </a:pPr>
            <a:r>
              <a:rPr lang="en-US"/>
              <a:t>It uses two single-ended wires SCL (Serial Clock Line) and SDA (Serial Data Line) for half-duplex communication.</a:t>
            </a:r>
            <a:endParaRPr/>
          </a:p>
          <a:p>
            <a:pPr indent="-285750" lvl="0" marL="514350" rtl="0" algn="l">
              <a:lnSpc>
                <a:spcPct val="114000"/>
              </a:lnSpc>
              <a:spcBef>
                <a:spcPts val="0"/>
              </a:spcBef>
              <a:spcAft>
                <a:spcPts val="0"/>
              </a:spcAft>
              <a:buSzPts val="1500"/>
              <a:buFont typeface="Noto Sans Symbols"/>
              <a:buChar char="❑"/>
            </a:pPr>
            <a:r>
              <a:rPr lang="en-US"/>
              <a:t>Transmission speeds from 100 kbit/s to 3.4 Mbit/s.</a:t>
            </a:r>
            <a:br>
              <a:rPr lang="en-US"/>
            </a:br>
            <a:endParaRPr/>
          </a:p>
        </p:txBody>
      </p:sp>
      <p:grpSp>
        <p:nvGrpSpPr>
          <p:cNvPr id="320" name="Google Shape;320;p37"/>
          <p:cNvGrpSpPr/>
          <p:nvPr/>
        </p:nvGrpSpPr>
        <p:grpSpPr>
          <a:xfrm>
            <a:off x="1654200" y="2046364"/>
            <a:ext cx="5829300" cy="2248163"/>
            <a:chOff x="1966840" y="2030437"/>
            <a:chExt cx="5829300" cy="2248163"/>
          </a:xfrm>
        </p:grpSpPr>
        <p:pic>
          <p:nvPicPr>
            <p:cNvPr id="321" name="Google Shape;321;p37"/>
            <p:cNvPicPr preferRelativeResize="0"/>
            <p:nvPr/>
          </p:nvPicPr>
          <p:blipFill rotWithShape="1">
            <a:blip r:embed="rId3">
              <a:alphaModFix/>
            </a:blip>
            <a:srcRect b="0" l="0" r="0" t="0"/>
            <a:stretch/>
          </p:blipFill>
          <p:spPr>
            <a:xfrm>
              <a:off x="1966840" y="2030437"/>
              <a:ext cx="5829300" cy="2095500"/>
            </a:xfrm>
            <a:prstGeom prst="rect">
              <a:avLst/>
            </a:prstGeom>
            <a:noFill/>
            <a:ln>
              <a:noFill/>
            </a:ln>
          </p:spPr>
        </p:pic>
        <p:sp>
          <p:nvSpPr>
            <p:cNvPr id="322" name="Google Shape;322;p37"/>
            <p:cNvSpPr txBox="1"/>
            <p:nvPr/>
          </p:nvSpPr>
          <p:spPr>
            <a:xfrm>
              <a:off x="3830113" y="4032379"/>
              <a:ext cx="210275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Basic configuration of the IIC bus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IIC (2/4)</a:t>
            </a:r>
            <a:endParaRPr/>
          </a:p>
        </p:txBody>
      </p:sp>
      <p:sp>
        <p:nvSpPr>
          <p:cNvPr id="328" name="Google Shape;328;p38"/>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Start Condition: SDL line switches from a high to low before SCL line switches from high to low.</a:t>
            </a:r>
            <a:endParaRPr/>
          </a:p>
          <a:p>
            <a:pPr indent="-285750" lvl="0" marL="514350" rtl="0" algn="l">
              <a:lnSpc>
                <a:spcPct val="114000"/>
              </a:lnSpc>
              <a:spcBef>
                <a:spcPts val="0"/>
              </a:spcBef>
              <a:spcAft>
                <a:spcPts val="0"/>
              </a:spcAft>
              <a:buSzPts val="1500"/>
              <a:buFont typeface="Noto Sans Symbols"/>
              <a:buChar char="❑"/>
            </a:pPr>
            <a:r>
              <a:rPr lang="en-US"/>
              <a:t>Address Frame: 7 or 10 bit sequence unique to each slave identifiers.</a:t>
            </a:r>
            <a:endParaRPr/>
          </a:p>
          <a:p>
            <a:pPr indent="-285750" lvl="0" marL="514350" rtl="0" algn="l">
              <a:lnSpc>
                <a:spcPct val="114000"/>
              </a:lnSpc>
              <a:spcBef>
                <a:spcPts val="0"/>
              </a:spcBef>
              <a:spcAft>
                <a:spcPts val="0"/>
              </a:spcAft>
              <a:buSzPts val="1500"/>
              <a:buFont typeface="Noto Sans Symbols"/>
              <a:buChar char="❑"/>
            </a:pPr>
            <a:r>
              <a:rPr lang="en-US"/>
              <a:t>Read/Write Bit:</a:t>
            </a:r>
            <a:endParaRPr/>
          </a:p>
          <a:p>
            <a:pPr indent="-285750" lvl="1" marL="971550" rtl="0" algn="l">
              <a:lnSpc>
                <a:spcPct val="115000"/>
              </a:lnSpc>
              <a:spcBef>
                <a:spcPts val="1000"/>
              </a:spcBef>
              <a:spcAft>
                <a:spcPts val="0"/>
              </a:spcAft>
              <a:buSzPts val="1300"/>
              <a:buFont typeface="Noto Sans Symbols"/>
              <a:buChar char="❑"/>
            </a:pPr>
            <a:r>
              <a:rPr lang="en-US"/>
              <a:t>Low: Master sending data to slave.</a:t>
            </a:r>
            <a:endParaRPr/>
          </a:p>
          <a:p>
            <a:pPr indent="-285750" lvl="1" marL="971550" rtl="0" algn="l">
              <a:lnSpc>
                <a:spcPct val="115000"/>
              </a:lnSpc>
              <a:spcBef>
                <a:spcPts val="1000"/>
              </a:spcBef>
              <a:spcAft>
                <a:spcPts val="0"/>
              </a:spcAft>
              <a:buSzPts val="1300"/>
              <a:buFont typeface="Noto Sans Symbols"/>
              <a:buChar char="❑"/>
            </a:pPr>
            <a:r>
              <a:rPr lang="en-US"/>
              <a:t>High: request fata from salve.</a:t>
            </a:r>
            <a:endParaRPr/>
          </a:p>
          <a:p>
            <a:pPr indent="-285750" lvl="0" marL="514350" rtl="0" algn="l">
              <a:lnSpc>
                <a:spcPct val="114000"/>
              </a:lnSpc>
              <a:spcBef>
                <a:spcPts val="0"/>
              </a:spcBef>
              <a:spcAft>
                <a:spcPts val="0"/>
              </a:spcAft>
              <a:buSzPts val="1500"/>
              <a:buFont typeface="Noto Sans Symbols"/>
              <a:buChar char="❑"/>
            </a:pPr>
            <a:r>
              <a:rPr lang="en-US"/>
              <a:t>ACK/NACK Bit.</a:t>
            </a:r>
            <a:endParaRPr/>
          </a:p>
          <a:p>
            <a:pPr indent="-285750" lvl="0" marL="514350" rtl="0" algn="l">
              <a:lnSpc>
                <a:spcPct val="114000"/>
              </a:lnSpc>
              <a:spcBef>
                <a:spcPts val="0"/>
              </a:spcBef>
              <a:spcAft>
                <a:spcPts val="0"/>
              </a:spcAft>
              <a:buSzPts val="1500"/>
              <a:buFont typeface="Noto Sans Symbols"/>
              <a:buChar char="❑"/>
            </a:pPr>
            <a:r>
              <a:rPr lang="en-US"/>
              <a:t>Stop Condition: SDA line switches from low to high after SCL line switch from low to high.</a:t>
            </a:r>
            <a:br>
              <a:rPr lang="en-US"/>
            </a:br>
            <a:endParaRPr/>
          </a:p>
        </p:txBody>
      </p:sp>
      <p:grpSp>
        <p:nvGrpSpPr>
          <p:cNvPr id="329" name="Google Shape;329;p38"/>
          <p:cNvGrpSpPr/>
          <p:nvPr/>
        </p:nvGrpSpPr>
        <p:grpSpPr>
          <a:xfrm>
            <a:off x="1619250" y="3080294"/>
            <a:ext cx="5978654" cy="1726876"/>
            <a:chOff x="1619250" y="3032669"/>
            <a:chExt cx="5978654" cy="1726876"/>
          </a:xfrm>
        </p:grpSpPr>
        <p:pic>
          <p:nvPicPr>
            <p:cNvPr descr="http://www.circuitbasics.com/wp-content/uploads/2016/01/Introduction-to-I2C-Message-Frame-and-Bit-2.png" id="330" name="Google Shape;330;p38"/>
            <p:cNvPicPr preferRelativeResize="0"/>
            <p:nvPr/>
          </p:nvPicPr>
          <p:blipFill rotWithShape="1">
            <a:blip r:embed="rId3">
              <a:alphaModFix/>
            </a:blip>
            <a:srcRect b="0" l="0" r="0" t="0"/>
            <a:stretch/>
          </p:blipFill>
          <p:spPr>
            <a:xfrm>
              <a:off x="1619250" y="3032669"/>
              <a:ext cx="5978654" cy="1480655"/>
            </a:xfrm>
            <a:prstGeom prst="rect">
              <a:avLst/>
            </a:prstGeom>
            <a:noFill/>
            <a:ln>
              <a:noFill/>
            </a:ln>
          </p:spPr>
        </p:pic>
        <p:sp>
          <p:nvSpPr>
            <p:cNvPr id="331" name="Google Shape;331;p38"/>
            <p:cNvSpPr txBox="1"/>
            <p:nvPr/>
          </p:nvSpPr>
          <p:spPr>
            <a:xfrm>
              <a:off x="3916439" y="4513324"/>
              <a:ext cx="138427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IIC ‘s message frame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IIC (3/4)</a:t>
            </a:r>
            <a:endParaRPr/>
          </a:p>
        </p:txBody>
      </p:sp>
      <p:sp>
        <p:nvSpPr>
          <p:cNvPr id="337" name="Google Shape;337;p39"/>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Step Of IIC Data Transmission.</a:t>
            </a:r>
            <a:endParaRPr/>
          </a:p>
          <a:p>
            <a:pPr indent="-342900" lvl="1" marL="1028700" rtl="0" algn="l">
              <a:lnSpc>
                <a:spcPct val="115000"/>
              </a:lnSpc>
              <a:spcBef>
                <a:spcPts val="1000"/>
              </a:spcBef>
              <a:spcAft>
                <a:spcPts val="0"/>
              </a:spcAft>
              <a:buSzPts val="1300"/>
              <a:buFont typeface="Arial"/>
              <a:buAutoNum type="arabicPeriod"/>
            </a:pPr>
            <a:r>
              <a:rPr lang="en-US"/>
              <a:t>The master sends the Start Condition.</a:t>
            </a:r>
            <a:endParaRPr/>
          </a:p>
          <a:p>
            <a:pPr indent="-342900" lvl="1" marL="1028700" rtl="0" algn="l">
              <a:lnSpc>
                <a:spcPct val="115000"/>
              </a:lnSpc>
              <a:spcBef>
                <a:spcPts val="1000"/>
              </a:spcBef>
              <a:spcAft>
                <a:spcPts val="0"/>
              </a:spcAft>
              <a:buSzPts val="1300"/>
              <a:buFont typeface="Arial"/>
              <a:buAutoNum type="arabicPeriod"/>
            </a:pPr>
            <a:r>
              <a:rPr lang="en-US"/>
              <a:t>The master sends each slave the 7 or 10 bit address of the slave.</a:t>
            </a:r>
            <a:endParaRPr/>
          </a:p>
          <a:p>
            <a:pPr indent="-342900" lvl="1" marL="1028700" rtl="0" algn="l">
              <a:lnSpc>
                <a:spcPct val="115000"/>
              </a:lnSpc>
              <a:spcBef>
                <a:spcPts val="1000"/>
              </a:spcBef>
              <a:spcAft>
                <a:spcPts val="0"/>
              </a:spcAft>
              <a:buSzPts val="1300"/>
              <a:buFont typeface="Arial"/>
              <a:buAutoNum type="arabicPeriod"/>
            </a:pPr>
            <a:r>
              <a:rPr lang="en-US"/>
              <a:t>Slave return ACK if address is matched (SDA line is low) or return NACK (SDA line is high).</a:t>
            </a:r>
            <a:endParaRPr/>
          </a:p>
          <a:p>
            <a:pPr indent="-342900" lvl="1" marL="1028700" rtl="0" algn="l">
              <a:lnSpc>
                <a:spcPct val="115000"/>
              </a:lnSpc>
              <a:spcBef>
                <a:spcPts val="1000"/>
              </a:spcBef>
              <a:spcAft>
                <a:spcPts val="0"/>
              </a:spcAft>
              <a:buSzPts val="1300"/>
              <a:buFont typeface="Arial"/>
              <a:buAutoNum type="arabicPeriod"/>
            </a:pPr>
            <a:r>
              <a:rPr lang="en-US"/>
              <a:t>The master sends or receives data frame.</a:t>
            </a:r>
            <a:endParaRPr/>
          </a:p>
          <a:p>
            <a:pPr indent="-342900" lvl="1" marL="1028700" rtl="0" algn="l">
              <a:lnSpc>
                <a:spcPct val="115000"/>
              </a:lnSpc>
              <a:spcBef>
                <a:spcPts val="1000"/>
              </a:spcBef>
              <a:spcAft>
                <a:spcPts val="0"/>
              </a:spcAft>
              <a:buSzPts val="1300"/>
              <a:buFont typeface="Arial"/>
              <a:buAutoNum type="arabicPeriod"/>
            </a:pPr>
            <a:r>
              <a:rPr lang="en-US"/>
              <a:t>After each data frame has been transferred, the receiving device returns another ACK bit to the sender to acknowledge successful receipt of the frame.</a:t>
            </a:r>
            <a:endParaRPr/>
          </a:p>
          <a:p>
            <a:pPr indent="-342900" lvl="1" marL="1028700" rtl="0" algn="l">
              <a:lnSpc>
                <a:spcPct val="115000"/>
              </a:lnSpc>
              <a:spcBef>
                <a:spcPts val="1000"/>
              </a:spcBef>
              <a:spcAft>
                <a:spcPts val="0"/>
              </a:spcAft>
              <a:buSzPts val="1300"/>
              <a:buFont typeface="Arial"/>
              <a:buAutoNum type="arabicPeriod"/>
            </a:pPr>
            <a:r>
              <a:rPr lang="en-US"/>
              <a:t>The master send Stop Condition.</a:t>
            </a:r>
            <a:endParaRPr/>
          </a:p>
          <a:p>
            <a:pPr indent="-342900" lvl="0" marL="571500" rtl="0" algn="l">
              <a:lnSpc>
                <a:spcPct val="114000"/>
              </a:lnSpc>
              <a:spcBef>
                <a:spcPts val="0"/>
              </a:spcBef>
              <a:spcAft>
                <a:spcPts val="0"/>
              </a:spcAft>
              <a:buSzPts val="1500"/>
              <a:buFont typeface="Noto Sans Symbols"/>
              <a:buChar char="❑"/>
            </a:pPr>
            <a:r>
              <a:rPr lang="en-US"/>
              <a:t>Communication Type.</a:t>
            </a:r>
            <a:endParaRPr/>
          </a:p>
          <a:p>
            <a:pPr indent="-342900" lvl="1" marL="1028700" rtl="0" algn="l">
              <a:lnSpc>
                <a:spcPct val="115000"/>
              </a:lnSpc>
              <a:spcBef>
                <a:spcPts val="1000"/>
              </a:spcBef>
              <a:spcAft>
                <a:spcPts val="0"/>
              </a:spcAft>
              <a:buSzPts val="1300"/>
              <a:buFont typeface="Noto Sans Symbols"/>
              <a:buChar char="❑"/>
            </a:pPr>
            <a:r>
              <a:rPr lang="en-US"/>
              <a:t>Single Master with Multiple Slaves.</a:t>
            </a:r>
            <a:endParaRPr/>
          </a:p>
          <a:p>
            <a:pPr indent="-342900" lvl="1" marL="1028700" rtl="0" algn="l">
              <a:lnSpc>
                <a:spcPct val="115000"/>
              </a:lnSpc>
              <a:spcBef>
                <a:spcPts val="1000"/>
              </a:spcBef>
              <a:spcAft>
                <a:spcPts val="0"/>
              </a:spcAft>
              <a:buSzPts val="1300"/>
              <a:buFont typeface="Noto Sans Symbols"/>
              <a:buChar char="❑"/>
            </a:pPr>
            <a:r>
              <a:rPr lang="en-US"/>
              <a:t>Multiple Masters with Multiple Slaves.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Microcontroller Components</a:t>
            </a:r>
            <a:endParaRPr/>
          </a:p>
        </p:txBody>
      </p:sp>
      <p:sp>
        <p:nvSpPr>
          <p:cNvPr id="60" name="Google Shape;60;p4"/>
          <p:cNvSpPr txBox="1"/>
          <p:nvPr>
            <p:ph idx="1" type="body"/>
          </p:nvPr>
        </p:nvSpPr>
        <p:spPr>
          <a:xfrm>
            <a:off x="327450" y="972650"/>
            <a:ext cx="3657696"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 simple MCU contains.</a:t>
            </a:r>
            <a:endParaRPr/>
          </a:p>
          <a:p>
            <a:pPr indent="-285750" lvl="1" marL="971550" rtl="0" algn="l">
              <a:lnSpc>
                <a:spcPct val="115000"/>
              </a:lnSpc>
              <a:spcBef>
                <a:spcPts val="1000"/>
              </a:spcBef>
              <a:spcAft>
                <a:spcPts val="0"/>
              </a:spcAft>
              <a:buSzPts val="1300"/>
              <a:buFont typeface="Noto Sans Symbols"/>
              <a:buChar char="❑"/>
            </a:pPr>
            <a:r>
              <a:rPr lang="en-US"/>
              <a:t>Microprocessor (Processor Core)</a:t>
            </a:r>
            <a:endParaRPr/>
          </a:p>
          <a:p>
            <a:pPr indent="-285750" lvl="1" marL="971550" rtl="0" algn="l">
              <a:lnSpc>
                <a:spcPct val="115000"/>
              </a:lnSpc>
              <a:spcBef>
                <a:spcPts val="1000"/>
              </a:spcBef>
              <a:spcAft>
                <a:spcPts val="0"/>
              </a:spcAft>
              <a:buSzPts val="1300"/>
              <a:buFont typeface="Noto Sans Symbols"/>
              <a:buChar char="❑"/>
            </a:pPr>
            <a:r>
              <a:rPr lang="en-US"/>
              <a:t>Memory</a:t>
            </a:r>
            <a:endParaRPr/>
          </a:p>
          <a:p>
            <a:pPr indent="-285750" lvl="1" marL="971550" rtl="0" algn="l">
              <a:lnSpc>
                <a:spcPct val="115000"/>
              </a:lnSpc>
              <a:spcBef>
                <a:spcPts val="1000"/>
              </a:spcBef>
              <a:spcAft>
                <a:spcPts val="0"/>
              </a:spcAft>
              <a:buSzPts val="1300"/>
              <a:buFont typeface="Noto Sans Symbols"/>
              <a:buChar char="❑"/>
            </a:pPr>
            <a:r>
              <a:rPr lang="en-US"/>
              <a:t>Digital I/O</a:t>
            </a:r>
            <a:endParaRPr/>
          </a:p>
          <a:p>
            <a:pPr indent="-285750" lvl="1" marL="971550" rtl="0" algn="l">
              <a:lnSpc>
                <a:spcPct val="115000"/>
              </a:lnSpc>
              <a:spcBef>
                <a:spcPts val="1000"/>
              </a:spcBef>
              <a:spcAft>
                <a:spcPts val="0"/>
              </a:spcAft>
              <a:buSzPts val="1300"/>
              <a:buFont typeface="Noto Sans Symbols"/>
              <a:buChar char="❑"/>
            </a:pPr>
            <a:r>
              <a:rPr lang="en-US"/>
              <a:t>Analog I/O</a:t>
            </a:r>
            <a:endParaRPr/>
          </a:p>
          <a:p>
            <a:pPr indent="-285750" lvl="1" marL="971550" rtl="0" algn="l">
              <a:lnSpc>
                <a:spcPct val="115000"/>
              </a:lnSpc>
              <a:spcBef>
                <a:spcPts val="1000"/>
              </a:spcBef>
              <a:spcAft>
                <a:spcPts val="0"/>
              </a:spcAft>
              <a:buSzPts val="1300"/>
              <a:buFont typeface="Noto Sans Symbols"/>
              <a:buChar char="❑"/>
            </a:pPr>
            <a:r>
              <a:rPr lang="en-US"/>
              <a:t>Interrupts</a:t>
            </a:r>
            <a:endParaRPr/>
          </a:p>
          <a:p>
            <a:pPr indent="-285750" lvl="1" marL="971550" rtl="0" algn="l">
              <a:lnSpc>
                <a:spcPct val="115000"/>
              </a:lnSpc>
              <a:spcBef>
                <a:spcPts val="1000"/>
              </a:spcBef>
              <a:spcAft>
                <a:spcPts val="0"/>
              </a:spcAft>
              <a:buSzPts val="1300"/>
              <a:buFont typeface="Noto Sans Symbols"/>
              <a:buChar char="❑"/>
            </a:pPr>
            <a:r>
              <a:rPr lang="en-US"/>
              <a:t>Timer</a:t>
            </a:r>
            <a:endParaRPr/>
          </a:p>
          <a:p>
            <a:pPr indent="-285750" lvl="1" marL="971550" rtl="0" algn="l">
              <a:lnSpc>
                <a:spcPct val="115000"/>
              </a:lnSpc>
              <a:spcBef>
                <a:spcPts val="1000"/>
              </a:spcBef>
              <a:spcAft>
                <a:spcPts val="0"/>
              </a:spcAft>
              <a:buSzPts val="1300"/>
              <a:buFont typeface="Noto Sans Symbols"/>
              <a:buChar char="❑"/>
            </a:pPr>
            <a:r>
              <a:rPr lang="en-US"/>
              <a:t>Other Features</a:t>
            </a:r>
            <a:endParaRPr/>
          </a:p>
          <a:p>
            <a:pPr indent="-285750" lvl="2" marL="1428750" rtl="0" algn="l">
              <a:lnSpc>
                <a:spcPct val="115000"/>
              </a:lnSpc>
              <a:spcBef>
                <a:spcPts val="500"/>
              </a:spcBef>
              <a:spcAft>
                <a:spcPts val="0"/>
              </a:spcAft>
              <a:buSzPts val="1300"/>
              <a:buFont typeface="Noto Sans Symbols"/>
              <a:buChar char="❑"/>
            </a:pPr>
            <a:r>
              <a:rPr lang="en-US"/>
              <a:t>Watchdog Timer</a:t>
            </a:r>
            <a:endParaRPr/>
          </a:p>
          <a:p>
            <a:pPr indent="-285750" lvl="2" marL="1428750" rtl="0" algn="l">
              <a:lnSpc>
                <a:spcPct val="115000"/>
              </a:lnSpc>
              <a:spcBef>
                <a:spcPts val="500"/>
              </a:spcBef>
              <a:spcAft>
                <a:spcPts val="0"/>
              </a:spcAft>
              <a:buSzPts val="1300"/>
              <a:buFont typeface="Noto Sans Symbols"/>
              <a:buChar char="❑"/>
            </a:pPr>
            <a:r>
              <a:rPr lang="en-US"/>
              <a:t>Power Manager</a:t>
            </a:r>
            <a:endParaRPr/>
          </a:p>
          <a:p>
            <a:pPr indent="-285750" lvl="2" marL="1428750" rtl="0" algn="l">
              <a:lnSpc>
                <a:spcPct val="115000"/>
              </a:lnSpc>
              <a:spcBef>
                <a:spcPts val="500"/>
              </a:spcBef>
              <a:spcAft>
                <a:spcPts val="0"/>
              </a:spcAft>
              <a:buSzPts val="1300"/>
              <a:buFont typeface="Noto Sans Symbols"/>
              <a:buChar char="❑"/>
            </a:pPr>
            <a:r>
              <a:rPr lang="en-US"/>
              <a:t>Reset</a:t>
            </a:r>
            <a:endParaRPr/>
          </a:p>
          <a:p>
            <a:pPr indent="-203200" lvl="1" marL="971550" rtl="0" algn="l">
              <a:lnSpc>
                <a:spcPct val="115000"/>
              </a:lnSpc>
              <a:spcBef>
                <a:spcPts val="1000"/>
              </a:spcBef>
              <a:spcAft>
                <a:spcPts val="0"/>
              </a:spcAft>
              <a:buSzPts val="1300"/>
              <a:buFont typeface="Noto Sans Symbols"/>
              <a:buNone/>
            </a:pPr>
            <a:r>
              <a:t/>
            </a:r>
            <a:endParaRPr/>
          </a:p>
        </p:txBody>
      </p:sp>
      <p:grpSp>
        <p:nvGrpSpPr>
          <p:cNvPr id="61" name="Google Shape;61;p4"/>
          <p:cNvGrpSpPr/>
          <p:nvPr/>
        </p:nvGrpSpPr>
        <p:grpSpPr>
          <a:xfrm>
            <a:off x="4195817" y="1326610"/>
            <a:ext cx="4204996" cy="3539140"/>
            <a:chOff x="4195817" y="1326610"/>
            <a:chExt cx="4204996" cy="3539140"/>
          </a:xfrm>
        </p:grpSpPr>
        <p:pic>
          <p:nvPicPr>
            <p:cNvPr descr="https://qph.fs.quoracdn.net/main-qimg-9699d57f0d13688154a46b35740a2326" id="62" name="Google Shape;62;p4"/>
            <p:cNvPicPr preferRelativeResize="0"/>
            <p:nvPr/>
          </p:nvPicPr>
          <p:blipFill rotWithShape="1">
            <a:blip r:embed="rId3">
              <a:alphaModFix/>
            </a:blip>
            <a:srcRect b="0" l="0" r="0" t="0"/>
            <a:stretch/>
          </p:blipFill>
          <p:spPr>
            <a:xfrm>
              <a:off x="4195817" y="1326610"/>
              <a:ext cx="4204996" cy="3185180"/>
            </a:xfrm>
            <a:prstGeom prst="rect">
              <a:avLst/>
            </a:prstGeom>
            <a:noFill/>
            <a:ln>
              <a:noFill/>
            </a:ln>
          </p:spPr>
        </p:pic>
        <p:sp>
          <p:nvSpPr>
            <p:cNvPr id="63" name="Google Shape;63;p4"/>
            <p:cNvSpPr txBox="1"/>
            <p:nvPr/>
          </p:nvSpPr>
          <p:spPr>
            <a:xfrm>
              <a:off x="5694623" y="4619529"/>
              <a:ext cx="1207383"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MCU components</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Communication Interface – IIC (4/4)</a:t>
            </a:r>
            <a:endParaRPr/>
          </a:p>
        </p:txBody>
      </p:sp>
      <p:sp>
        <p:nvSpPr>
          <p:cNvPr id="343" name="Google Shape;343;p40"/>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Advantages.</a:t>
            </a:r>
            <a:endParaRPr/>
          </a:p>
          <a:p>
            <a:pPr indent="-285750" lvl="1" marL="971550" rtl="0" algn="l">
              <a:lnSpc>
                <a:spcPct val="115000"/>
              </a:lnSpc>
              <a:spcBef>
                <a:spcPts val="1000"/>
              </a:spcBef>
              <a:spcAft>
                <a:spcPts val="0"/>
              </a:spcAft>
              <a:buSzPts val="1300"/>
              <a:buFont typeface="Noto Sans Symbols"/>
              <a:buChar char="❑"/>
            </a:pPr>
            <a:r>
              <a:rPr lang="en-US"/>
              <a:t>Only uses two wires.</a:t>
            </a:r>
            <a:endParaRPr/>
          </a:p>
          <a:p>
            <a:pPr indent="-285750" lvl="1" marL="971550" rtl="0" algn="l">
              <a:lnSpc>
                <a:spcPct val="115000"/>
              </a:lnSpc>
              <a:spcBef>
                <a:spcPts val="1000"/>
              </a:spcBef>
              <a:spcAft>
                <a:spcPts val="0"/>
              </a:spcAft>
              <a:buSzPts val="1300"/>
              <a:buFont typeface="Noto Sans Symbols"/>
              <a:buChar char="❑"/>
            </a:pPr>
            <a:r>
              <a:rPr lang="en-US"/>
              <a:t>Supports multiple masters and multiple slaves.</a:t>
            </a:r>
            <a:endParaRPr/>
          </a:p>
          <a:p>
            <a:pPr indent="-285750" lvl="1" marL="971550" rtl="0" algn="l">
              <a:lnSpc>
                <a:spcPct val="115000"/>
              </a:lnSpc>
              <a:spcBef>
                <a:spcPts val="1000"/>
              </a:spcBef>
              <a:spcAft>
                <a:spcPts val="0"/>
              </a:spcAft>
              <a:buSzPts val="1300"/>
              <a:buFont typeface="Noto Sans Symbols"/>
              <a:buChar char="❑"/>
            </a:pPr>
            <a:r>
              <a:rPr lang="en-US"/>
              <a:t>ACK/NACK bit gives confirmation that each frame is transferred successfully.</a:t>
            </a:r>
            <a:endParaRPr/>
          </a:p>
          <a:p>
            <a:pPr indent="-285750" lvl="1" marL="971550" rtl="0" algn="l">
              <a:lnSpc>
                <a:spcPct val="115000"/>
              </a:lnSpc>
              <a:spcBef>
                <a:spcPts val="1000"/>
              </a:spcBef>
              <a:spcAft>
                <a:spcPts val="0"/>
              </a:spcAft>
              <a:buSzPts val="1300"/>
              <a:buFont typeface="Noto Sans Symbols"/>
              <a:buChar char="❑"/>
            </a:pPr>
            <a:r>
              <a:rPr lang="en-US"/>
              <a:t>Hardware is less complicated than with UARTs.</a:t>
            </a:r>
            <a:endParaRPr/>
          </a:p>
          <a:p>
            <a:pPr indent="-285750" lvl="1" marL="971550" rtl="0" algn="l">
              <a:lnSpc>
                <a:spcPct val="115000"/>
              </a:lnSpc>
              <a:spcBef>
                <a:spcPts val="1000"/>
              </a:spcBef>
              <a:spcAft>
                <a:spcPts val="0"/>
              </a:spcAft>
              <a:buSzPts val="1300"/>
              <a:buFont typeface="Noto Sans Symbols"/>
              <a:buChar char="❑"/>
            </a:pPr>
            <a:r>
              <a:rPr lang="en-US"/>
              <a:t>Well known and widely used protocol</a:t>
            </a:r>
            <a:endParaRPr/>
          </a:p>
          <a:p>
            <a:pPr indent="-285750" lvl="0" marL="514350" rtl="0" algn="l">
              <a:lnSpc>
                <a:spcPct val="114000"/>
              </a:lnSpc>
              <a:spcBef>
                <a:spcPts val="0"/>
              </a:spcBef>
              <a:spcAft>
                <a:spcPts val="0"/>
              </a:spcAft>
              <a:buSzPts val="1500"/>
              <a:buFont typeface="Noto Sans Symbols"/>
              <a:buChar char="❑"/>
            </a:pPr>
            <a:r>
              <a:rPr lang="en-US"/>
              <a:t>Disadvantages:</a:t>
            </a:r>
            <a:endParaRPr/>
          </a:p>
          <a:p>
            <a:pPr indent="-285750" lvl="1" marL="971550" rtl="0" algn="l">
              <a:lnSpc>
                <a:spcPct val="115000"/>
              </a:lnSpc>
              <a:spcBef>
                <a:spcPts val="1000"/>
              </a:spcBef>
              <a:spcAft>
                <a:spcPts val="0"/>
              </a:spcAft>
              <a:buSzPts val="1300"/>
              <a:buFont typeface="Noto Sans Symbols"/>
              <a:buChar char="❑"/>
            </a:pPr>
            <a:r>
              <a:rPr lang="en-US"/>
              <a:t>Slower data transfer rate than SPI.</a:t>
            </a:r>
            <a:endParaRPr/>
          </a:p>
          <a:p>
            <a:pPr indent="-285750" lvl="1" marL="971550" rtl="0" algn="l">
              <a:lnSpc>
                <a:spcPct val="115000"/>
              </a:lnSpc>
              <a:spcBef>
                <a:spcPts val="1000"/>
              </a:spcBef>
              <a:spcAft>
                <a:spcPts val="0"/>
              </a:spcAft>
              <a:buSzPts val="1300"/>
              <a:buFont typeface="Noto Sans Symbols"/>
              <a:buChar char="❑"/>
            </a:pPr>
            <a:r>
              <a:rPr lang="en-US"/>
              <a:t>The size of the data frame is limited to 8 bits.</a:t>
            </a:r>
            <a:endParaRPr/>
          </a:p>
          <a:p>
            <a:pPr indent="-285750" lvl="1" marL="971550" rtl="0" algn="l">
              <a:lnSpc>
                <a:spcPct val="115000"/>
              </a:lnSpc>
              <a:spcBef>
                <a:spcPts val="1000"/>
              </a:spcBef>
              <a:spcAft>
                <a:spcPts val="0"/>
              </a:spcAft>
              <a:buSzPts val="1300"/>
              <a:buFont typeface="Noto Sans Symbols"/>
              <a:buChar char="❑"/>
            </a:pPr>
            <a:r>
              <a:rPr lang="en-US"/>
              <a:t>More complicated hardware needed to implement than SPI.</a:t>
            </a:r>
            <a:endParaRPr/>
          </a:p>
          <a:p>
            <a:pPr indent="-203200" lvl="1" marL="971550" rtl="0" algn="l">
              <a:lnSpc>
                <a:spcPct val="115000"/>
              </a:lnSpc>
              <a:spcBef>
                <a:spcPts val="1000"/>
              </a:spcBef>
              <a:spcAft>
                <a:spcPts val="0"/>
              </a:spcAft>
              <a:buSzPts val="1300"/>
              <a:buFont typeface="Noto Sans Symbols"/>
              <a:buNone/>
            </a:pPr>
            <a:r>
              <a:t/>
            </a:r>
            <a:endParaRPr/>
          </a:p>
          <a:p>
            <a:pPr indent="-203200" lvl="1" marL="971550" rtl="0" algn="l">
              <a:lnSpc>
                <a:spcPct val="115000"/>
              </a:lnSpc>
              <a:spcBef>
                <a:spcPts val="1000"/>
              </a:spcBef>
              <a:spcAft>
                <a:spcPts val="0"/>
              </a:spcAft>
              <a:buSzPts val="1300"/>
              <a:buFont typeface="Noto Sans Symbols"/>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Development</a:t>
            </a:r>
            <a:endParaRPr/>
          </a:p>
        </p:txBody>
      </p:sp>
      <p:sp>
        <p:nvSpPr>
          <p:cNvPr id="349" name="Google Shape;349;p41"/>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Development Cycle</a:t>
            </a:r>
            <a:endParaRPr/>
          </a:p>
          <a:p>
            <a:pPr indent="-285750" lvl="1" marL="971550" rtl="0" algn="l">
              <a:lnSpc>
                <a:spcPct val="115000"/>
              </a:lnSpc>
              <a:spcBef>
                <a:spcPts val="1000"/>
              </a:spcBef>
              <a:spcAft>
                <a:spcPts val="0"/>
              </a:spcAft>
              <a:buSzPts val="1300"/>
              <a:buFont typeface="Noto Sans Symbols"/>
              <a:buChar char="❑"/>
            </a:pPr>
            <a:r>
              <a:rPr lang="en-US"/>
              <a:t>Design Phase</a:t>
            </a:r>
            <a:endParaRPr/>
          </a:p>
          <a:p>
            <a:pPr indent="-285750" lvl="1" marL="971550" rtl="0" algn="l">
              <a:lnSpc>
                <a:spcPct val="115000"/>
              </a:lnSpc>
              <a:spcBef>
                <a:spcPts val="1000"/>
              </a:spcBef>
              <a:spcAft>
                <a:spcPts val="0"/>
              </a:spcAft>
              <a:buSzPts val="1300"/>
              <a:buFont typeface="Noto Sans Symbols"/>
              <a:buChar char="❑"/>
            </a:pPr>
            <a:r>
              <a:rPr lang="en-US"/>
              <a:t>Implementation</a:t>
            </a:r>
            <a:endParaRPr/>
          </a:p>
          <a:p>
            <a:pPr indent="-285750" lvl="1" marL="971550" rtl="0" algn="l">
              <a:lnSpc>
                <a:spcPct val="115000"/>
              </a:lnSpc>
              <a:spcBef>
                <a:spcPts val="1000"/>
              </a:spcBef>
              <a:spcAft>
                <a:spcPts val="0"/>
              </a:spcAft>
              <a:buSzPts val="1300"/>
              <a:buFont typeface="Noto Sans Symbols"/>
              <a:buChar char="❑"/>
            </a:pPr>
            <a:r>
              <a:rPr lang="en-US"/>
              <a:t>Testing &amp; Debugging</a:t>
            </a:r>
            <a:endParaRPr/>
          </a:p>
          <a:p>
            <a:pPr indent="-285750" lvl="0" marL="514350" rtl="0" algn="l">
              <a:lnSpc>
                <a:spcPct val="114000"/>
              </a:lnSpc>
              <a:spcBef>
                <a:spcPts val="0"/>
              </a:spcBef>
              <a:spcAft>
                <a:spcPts val="0"/>
              </a:spcAft>
              <a:buSzPts val="1500"/>
              <a:buFont typeface="Noto Sans Symbols"/>
              <a:buChar char="❑"/>
            </a:pPr>
            <a:r>
              <a:rPr lang="en-US"/>
              <a:t>MCU Programming</a:t>
            </a:r>
            <a:endParaRPr/>
          </a:p>
          <a:p>
            <a:pPr indent="-285750" lvl="1" marL="971550" rtl="0" algn="l">
              <a:lnSpc>
                <a:spcPct val="115000"/>
              </a:lnSpc>
              <a:spcBef>
                <a:spcPts val="1000"/>
              </a:spcBef>
              <a:spcAft>
                <a:spcPts val="0"/>
              </a:spcAft>
              <a:buSzPts val="1300"/>
              <a:buFont typeface="Noto Sans Symbols"/>
              <a:buChar char="❑"/>
            </a:pPr>
            <a:r>
              <a:rPr lang="en-US"/>
              <a:t>Language</a:t>
            </a:r>
            <a:endParaRPr/>
          </a:p>
          <a:p>
            <a:pPr indent="-285750" lvl="1" marL="971550" rtl="0" algn="l">
              <a:lnSpc>
                <a:spcPct val="115000"/>
              </a:lnSpc>
              <a:spcBef>
                <a:spcPts val="1000"/>
              </a:spcBef>
              <a:spcAft>
                <a:spcPts val="0"/>
              </a:spcAft>
              <a:buSzPts val="1300"/>
              <a:buFont typeface="Noto Sans Symbols"/>
              <a:buChar char="❑"/>
            </a:pPr>
            <a:r>
              <a:rPr lang="en-US"/>
              <a:t>Download</a:t>
            </a:r>
            <a:endParaRPr/>
          </a:p>
          <a:p>
            <a:pPr indent="-285750" lvl="1" marL="971550" rtl="0" algn="l">
              <a:lnSpc>
                <a:spcPct val="115000"/>
              </a:lnSpc>
              <a:spcBef>
                <a:spcPts val="1000"/>
              </a:spcBef>
              <a:spcAft>
                <a:spcPts val="0"/>
              </a:spcAft>
              <a:buSzPts val="1300"/>
              <a:buFont typeface="Noto Sans Symbols"/>
              <a:buChar char="❑"/>
            </a:pPr>
            <a:r>
              <a:rPr lang="en-US"/>
              <a:t>Debugging</a:t>
            </a:r>
            <a:endParaRPr/>
          </a:p>
        </p:txBody>
      </p:sp>
      <p:grpSp>
        <p:nvGrpSpPr>
          <p:cNvPr id="350" name="Google Shape;350;p41"/>
          <p:cNvGrpSpPr/>
          <p:nvPr/>
        </p:nvGrpSpPr>
        <p:grpSpPr>
          <a:xfrm>
            <a:off x="3762375" y="972650"/>
            <a:ext cx="5047875" cy="3060945"/>
            <a:chOff x="3762375" y="972650"/>
            <a:chExt cx="5047875" cy="3060945"/>
          </a:xfrm>
        </p:grpSpPr>
        <p:pic>
          <p:nvPicPr>
            <p:cNvPr id="351" name="Google Shape;351;p41"/>
            <p:cNvPicPr preferRelativeResize="0"/>
            <p:nvPr/>
          </p:nvPicPr>
          <p:blipFill rotWithShape="1">
            <a:blip r:embed="rId3">
              <a:alphaModFix/>
            </a:blip>
            <a:srcRect b="0" l="0" r="0" t="0"/>
            <a:stretch/>
          </p:blipFill>
          <p:spPr>
            <a:xfrm>
              <a:off x="3950652" y="972650"/>
              <a:ext cx="4143375" cy="2628900"/>
            </a:xfrm>
            <a:prstGeom prst="rect">
              <a:avLst/>
            </a:prstGeom>
            <a:noFill/>
            <a:ln>
              <a:noFill/>
            </a:ln>
          </p:spPr>
        </p:pic>
        <p:sp>
          <p:nvSpPr>
            <p:cNvPr id="352" name="Google Shape;352;p41"/>
            <p:cNvSpPr txBox="1"/>
            <p:nvPr/>
          </p:nvSpPr>
          <p:spPr>
            <a:xfrm>
              <a:off x="3762375" y="3633485"/>
              <a:ext cx="50478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Project time allocation to different phases and the cost associated with fixing a defect as the project progresses.</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Programming – Language</a:t>
            </a:r>
            <a:endParaRPr/>
          </a:p>
        </p:txBody>
      </p:sp>
      <p:sp>
        <p:nvSpPr>
          <p:cNvPr id="358" name="Google Shape;358;p42"/>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Assembly Language Programming</a:t>
            </a:r>
            <a:endParaRPr/>
          </a:p>
          <a:p>
            <a:pPr indent="-285750" lvl="1" marL="971550" rtl="0" algn="l">
              <a:lnSpc>
                <a:spcPct val="115000"/>
              </a:lnSpc>
              <a:spcBef>
                <a:spcPts val="1000"/>
              </a:spcBef>
              <a:spcAft>
                <a:spcPts val="0"/>
              </a:spcAft>
              <a:buSzPts val="1300"/>
              <a:buFont typeface="Noto Sans Symbols"/>
              <a:buChar char="❑"/>
            </a:pPr>
            <a:r>
              <a:rPr lang="en-US"/>
              <a:t>Everything you can do in assembly.</a:t>
            </a:r>
            <a:endParaRPr/>
          </a:p>
          <a:p>
            <a:pPr indent="-285750" lvl="1" marL="971550" rtl="0" algn="l">
              <a:lnSpc>
                <a:spcPct val="115000"/>
              </a:lnSpc>
              <a:spcBef>
                <a:spcPts val="1000"/>
              </a:spcBef>
              <a:spcAft>
                <a:spcPts val="0"/>
              </a:spcAft>
              <a:buSzPts val="1300"/>
              <a:buFont typeface="Noto Sans Symbols"/>
              <a:buChar char="❑"/>
            </a:pPr>
            <a:r>
              <a:rPr lang="en-US"/>
              <a:t>Optimize for memory &amp; speed.</a:t>
            </a:r>
            <a:endParaRPr/>
          </a:p>
          <a:p>
            <a:pPr indent="-285750" lvl="1" marL="971550" rtl="0" algn="l">
              <a:lnSpc>
                <a:spcPct val="115000"/>
              </a:lnSpc>
              <a:spcBef>
                <a:spcPts val="1000"/>
              </a:spcBef>
              <a:spcAft>
                <a:spcPts val="0"/>
              </a:spcAft>
              <a:buSzPts val="1300"/>
              <a:buFont typeface="Noto Sans Symbols"/>
              <a:buChar char="❑"/>
            </a:pPr>
            <a:r>
              <a:rPr lang="en-US"/>
              <a:t>Hard to work and maintain.</a:t>
            </a:r>
            <a:br>
              <a:rPr lang="en-US"/>
            </a:br>
            <a:endParaRPr/>
          </a:p>
          <a:p>
            <a:pPr indent="-285750" lvl="0" marL="514350" rtl="0" algn="l">
              <a:lnSpc>
                <a:spcPct val="114000"/>
              </a:lnSpc>
              <a:spcBef>
                <a:spcPts val="0"/>
              </a:spcBef>
              <a:spcAft>
                <a:spcPts val="0"/>
              </a:spcAft>
              <a:buSzPts val="1500"/>
              <a:buFont typeface="Noto Sans Symbols"/>
              <a:buChar char="❑"/>
            </a:pPr>
            <a:r>
              <a:rPr lang="en-US"/>
              <a:t>C Language.</a:t>
            </a:r>
            <a:endParaRPr/>
          </a:p>
          <a:p>
            <a:pPr indent="-285750" lvl="1" marL="971550" rtl="0" algn="l">
              <a:lnSpc>
                <a:spcPct val="115000"/>
              </a:lnSpc>
              <a:spcBef>
                <a:spcPts val="1000"/>
              </a:spcBef>
              <a:spcAft>
                <a:spcPts val="0"/>
              </a:spcAft>
              <a:buSzPts val="1300"/>
              <a:buFont typeface="Noto Sans Symbols"/>
              <a:buChar char="❑"/>
            </a:pPr>
            <a:r>
              <a:rPr lang="en-US"/>
              <a:t>C is easier to program in, compared to Assembly.</a:t>
            </a:r>
            <a:endParaRPr/>
          </a:p>
          <a:p>
            <a:pPr indent="-285750" lvl="1" marL="971550" rtl="0" algn="l">
              <a:lnSpc>
                <a:spcPct val="115000"/>
              </a:lnSpc>
              <a:spcBef>
                <a:spcPts val="1000"/>
              </a:spcBef>
              <a:spcAft>
                <a:spcPts val="0"/>
              </a:spcAft>
              <a:buSzPts val="1300"/>
              <a:buFont typeface="Noto Sans Symbols"/>
              <a:buChar char="❑"/>
            </a:pPr>
            <a:r>
              <a:rPr lang="en-US"/>
              <a:t>C is pretty darn low-level, and it's rare that you'll want to go much lower.</a:t>
            </a:r>
            <a:endParaRPr/>
          </a:p>
          <a:p>
            <a:pPr indent="-285750" lvl="1" marL="971550" rtl="0" algn="l">
              <a:lnSpc>
                <a:spcPct val="115000"/>
              </a:lnSpc>
              <a:spcBef>
                <a:spcPts val="1000"/>
              </a:spcBef>
              <a:spcAft>
                <a:spcPts val="0"/>
              </a:spcAft>
              <a:buSzPts val="1300"/>
              <a:buFont typeface="Noto Sans Symbols"/>
              <a:buChar char="❑"/>
            </a:pPr>
            <a:r>
              <a:rPr lang="en-US"/>
              <a:t>You can write Assembly in C-code, but not C in Assembly-code.</a:t>
            </a:r>
            <a:endParaRPr/>
          </a:p>
          <a:p>
            <a:pPr indent="-285750" lvl="0" marL="514350" rtl="0" algn="l">
              <a:lnSpc>
                <a:spcPct val="114000"/>
              </a:lnSpc>
              <a:spcBef>
                <a:spcPts val="0"/>
              </a:spcBef>
              <a:spcAft>
                <a:spcPts val="0"/>
              </a:spcAft>
              <a:buSzPts val="1500"/>
              <a:buFont typeface="Noto Sans Symbols"/>
              <a:buChar char="❑"/>
            </a:pPr>
            <a:r>
              <a:rPr lang="en-US"/>
              <a:t>Other language</a:t>
            </a:r>
            <a:endParaRPr/>
          </a:p>
          <a:p>
            <a:pPr indent="-285750" lvl="1" marL="971550" rtl="0" algn="l">
              <a:lnSpc>
                <a:spcPct val="115000"/>
              </a:lnSpc>
              <a:spcBef>
                <a:spcPts val="1000"/>
              </a:spcBef>
              <a:spcAft>
                <a:spcPts val="0"/>
              </a:spcAft>
              <a:buSzPts val="1300"/>
              <a:buFont typeface="Noto Sans Symbols"/>
              <a:buChar char="❑"/>
            </a:pPr>
            <a:r>
              <a:rPr lang="en-US"/>
              <a:t>C++, Java such as: </a:t>
            </a:r>
            <a:r>
              <a:rPr lang="en-US" u="sng">
                <a:solidFill>
                  <a:schemeClr val="hlink"/>
                </a:solidFill>
                <a:hlinkClick r:id="rId3"/>
              </a:rPr>
              <a:t>Java Card - Wikipedia</a:t>
            </a:r>
            <a:r>
              <a:rPr lang="en-US"/>
              <a:t> (for SIM and ATM cards), Python such as: </a:t>
            </a:r>
            <a:r>
              <a:rPr lang="en-US" u="sng">
                <a:solidFill>
                  <a:schemeClr val="hlink"/>
                </a:solidFill>
                <a:hlinkClick r:id="rId4"/>
              </a:rPr>
              <a:t>MicroPython – Wikipedia</a:t>
            </a:r>
            <a:endParaRPr/>
          </a:p>
          <a:p>
            <a:pPr indent="-285750" lvl="1" marL="971550" rtl="0" algn="l">
              <a:lnSpc>
                <a:spcPct val="115000"/>
              </a:lnSpc>
              <a:spcBef>
                <a:spcPts val="1000"/>
              </a:spcBef>
              <a:spcAft>
                <a:spcPts val="0"/>
              </a:spcAft>
              <a:buSzPts val="1300"/>
              <a:buFont typeface="Noto Sans Symbols"/>
              <a:buChar char="❑"/>
            </a:pPr>
            <a:r>
              <a:rPr lang="en-US"/>
              <a:t>Rust, Ada, javascript, Go, Lua, B#, C#, Verilog, VHDL (reading it </a:t>
            </a:r>
            <a:r>
              <a:rPr lang="en-US" u="sng">
                <a:solidFill>
                  <a:schemeClr val="hlink"/>
                </a:solidFill>
                <a:hlinkClick r:id="rId5"/>
              </a:rPr>
              <a:t>here</a:t>
            </a:r>
            <a:r>
              <a:rPr lang="en-US"/>
              <a:t>)</a:t>
            </a:r>
            <a:endParaRPr/>
          </a:p>
        </p:txBody>
      </p:sp>
      <p:grpSp>
        <p:nvGrpSpPr>
          <p:cNvPr id="359" name="Google Shape;359;p42"/>
          <p:cNvGrpSpPr/>
          <p:nvPr/>
        </p:nvGrpSpPr>
        <p:grpSpPr>
          <a:xfrm>
            <a:off x="4179886" y="1001225"/>
            <a:ext cx="2660877" cy="1571297"/>
            <a:chOff x="3789361" y="972650"/>
            <a:chExt cx="2660877" cy="1571297"/>
          </a:xfrm>
        </p:grpSpPr>
        <p:grpSp>
          <p:nvGrpSpPr>
            <p:cNvPr id="360" name="Google Shape;360;p42"/>
            <p:cNvGrpSpPr/>
            <p:nvPr/>
          </p:nvGrpSpPr>
          <p:grpSpPr>
            <a:xfrm>
              <a:off x="3789361" y="972650"/>
              <a:ext cx="2660877" cy="1475014"/>
              <a:chOff x="5846761" y="1699951"/>
              <a:chExt cx="2660877" cy="1475014"/>
            </a:xfrm>
          </p:grpSpPr>
          <p:pic>
            <p:nvPicPr>
              <p:cNvPr descr="Image result for c embedded icon&quot;" id="361" name="Google Shape;361;p42"/>
              <p:cNvPicPr preferRelativeResize="0"/>
              <p:nvPr/>
            </p:nvPicPr>
            <p:blipFill rotWithShape="1">
              <a:blip r:embed="rId6">
                <a:alphaModFix/>
              </a:blip>
              <a:srcRect b="0" l="0" r="0" t="0"/>
              <a:stretch/>
            </p:blipFill>
            <p:spPr>
              <a:xfrm>
                <a:off x="7032624" y="1699951"/>
                <a:ext cx="1475014" cy="1475014"/>
              </a:xfrm>
              <a:prstGeom prst="rect">
                <a:avLst/>
              </a:prstGeom>
              <a:noFill/>
              <a:ln>
                <a:noFill/>
              </a:ln>
            </p:spPr>
          </p:pic>
          <p:pic>
            <p:nvPicPr>
              <p:cNvPr descr="Image result for assembly language icon&quot;" id="362" name="Google Shape;362;p42"/>
              <p:cNvPicPr preferRelativeResize="0"/>
              <p:nvPr/>
            </p:nvPicPr>
            <p:blipFill rotWithShape="1">
              <a:blip r:embed="rId7">
                <a:alphaModFix/>
              </a:blip>
              <a:srcRect b="0" l="0" r="0" t="0"/>
              <a:stretch/>
            </p:blipFill>
            <p:spPr>
              <a:xfrm>
                <a:off x="5846761" y="1842826"/>
                <a:ext cx="1185863" cy="1185863"/>
              </a:xfrm>
              <a:prstGeom prst="rect">
                <a:avLst/>
              </a:prstGeom>
              <a:noFill/>
              <a:ln>
                <a:noFill/>
              </a:ln>
            </p:spPr>
          </p:pic>
        </p:grpSp>
        <p:sp>
          <p:nvSpPr>
            <p:cNvPr id="363" name="Google Shape;363;p42"/>
            <p:cNvSpPr txBox="1"/>
            <p:nvPr/>
          </p:nvSpPr>
          <p:spPr>
            <a:xfrm>
              <a:off x="3948340" y="2297726"/>
              <a:ext cx="194796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Assembly and C language Icon</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Programming – Download</a:t>
            </a:r>
            <a:endParaRPr/>
          </a:p>
        </p:txBody>
      </p:sp>
      <p:sp>
        <p:nvSpPr>
          <p:cNvPr id="369" name="Google Shape;369;p43"/>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After a program has been compiled and linked, you need to download the executable to the microcontroller.</a:t>
            </a:r>
            <a:endParaRPr/>
          </a:p>
          <a:p>
            <a:pPr indent="-285750" lvl="0" marL="514350" rtl="0" algn="l">
              <a:lnSpc>
                <a:spcPct val="114000"/>
              </a:lnSpc>
              <a:spcBef>
                <a:spcPts val="0"/>
              </a:spcBef>
              <a:spcAft>
                <a:spcPts val="0"/>
              </a:spcAft>
              <a:buSzPts val="1500"/>
              <a:buFont typeface="Noto Sans Symbols"/>
              <a:buChar char="❑"/>
            </a:pPr>
            <a:r>
              <a:rPr lang="en-US"/>
              <a:t>Programming Interfaces.</a:t>
            </a:r>
            <a:endParaRPr/>
          </a:p>
          <a:p>
            <a:pPr indent="-285750" lvl="1" marL="971550" rtl="0" algn="l">
              <a:lnSpc>
                <a:spcPct val="115000"/>
              </a:lnSpc>
              <a:spcBef>
                <a:spcPts val="1000"/>
              </a:spcBef>
              <a:spcAft>
                <a:spcPts val="0"/>
              </a:spcAft>
              <a:buSzPts val="1300"/>
              <a:buFont typeface="Noto Sans Symbols"/>
              <a:buChar char="❑"/>
            </a:pPr>
            <a:r>
              <a:rPr lang="en-US"/>
              <a:t>Microcontrollers have at least one, but often several programming interfaces.</a:t>
            </a:r>
            <a:endParaRPr/>
          </a:p>
          <a:p>
            <a:pPr indent="-285750" lvl="1" marL="971550" rtl="0" algn="l">
              <a:lnSpc>
                <a:spcPct val="115000"/>
              </a:lnSpc>
              <a:spcBef>
                <a:spcPts val="1000"/>
              </a:spcBef>
              <a:spcAft>
                <a:spcPts val="0"/>
              </a:spcAft>
              <a:buSzPts val="1300"/>
              <a:buFont typeface="Noto Sans Symbols"/>
              <a:buChar char="❑"/>
            </a:pPr>
            <a:r>
              <a:rPr lang="en-US"/>
              <a:t>ISP, JTAG, DebugWire, HVPP, HVSP, PDI, TPI.</a:t>
            </a:r>
            <a:endParaRPr/>
          </a:p>
          <a:p>
            <a:pPr indent="-285750" lvl="0" marL="514350" rtl="0" algn="l">
              <a:lnSpc>
                <a:spcPct val="114000"/>
              </a:lnSpc>
              <a:spcBef>
                <a:spcPts val="0"/>
              </a:spcBef>
              <a:spcAft>
                <a:spcPts val="0"/>
              </a:spcAft>
              <a:buSzPts val="1500"/>
              <a:buFont typeface="Noto Sans Symbols"/>
              <a:buChar char="❑"/>
            </a:pPr>
            <a:r>
              <a:rPr lang="en-US"/>
              <a:t>Bootloader.</a:t>
            </a:r>
            <a:endParaRPr/>
          </a:p>
          <a:p>
            <a:pPr indent="-285750" lvl="1" marL="971550" rtl="0" algn="l">
              <a:lnSpc>
                <a:spcPct val="115000"/>
              </a:lnSpc>
              <a:spcBef>
                <a:spcPts val="1000"/>
              </a:spcBef>
              <a:spcAft>
                <a:spcPts val="0"/>
              </a:spcAft>
              <a:buSzPts val="1300"/>
              <a:buFont typeface="Noto Sans Symbols"/>
              <a:buChar char="❑"/>
            </a:pPr>
            <a:r>
              <a:rPr lang="en-US"/>
              <a:t>This is a piece of software already residing in the controller’s memory that takes over new user programs and installs them in the controller.</a:t>
            </a:r>
            <a:endParaRPr/>
          </a:p>
          <a:p>
            <a:pPr indent="-285750" lvl="0" marL="514350" rtl="0" algn="l">
              <a:lnSpc>
                <a:spcPct val="114000"/>
              </a:lnSpc>
              <a:spcBef>
                <a:spcPts val="0"/>
              </a:spcBef>
              <a:spcAft>
                <a:spcPts val="0"/>
              </a:spcAft>
              <a:buSzPts val="1500"/>
              <a:buFont typeface="Noto Sans Symbols"/>
              <a:buChar char="❑"/>
            </a:pPr>
            <a:r>
              <a:rPr lang="en-US"/>
              <a:t>File Formats.</a:t>
            </a:r>
            <a:endParaRPr/>
          </a:p>
          <a:p>
            <a:pPr indent="-285750" lvl="1" marL="971550" rtl="0" algn="l">
              <a:lnSpc>
                <a:spcPct val="115000"/>
              </a:lnSpc>
              <a:spcBef>
                <a:spcPts val="1000"/>
              </a:spcBef>
              <a:spcAft>
                <a:spcPts val="0"/>
              </a:spcAft>
              <a:buSzPts val="1300"/>
              <a:buFont typeface="Noto Sans Symbols"/>
              <a:buChar char="❑"/>
            </a:pPr>
            <a:r>
              <a:rPr lang="en-US"/>
              <a:t>Intel’s Hex Format.</a:t>
            </a:r>
            <a:endParaRPr/>
          </a:p>
          <a:p>
            <a:pPr indent="-285750" lvl="2" marL="1428750" rtl="0" algn="l">
              <a:lnSpc>
                <a:spcPct val="115000"/>
              </a:lnSpc>
              <a:spcBef>
                <a:spcPts val="500"/>
              </a:spcBef>
              <a:spcAft>
                <a:spcPts val="0"/>
              </a:spcAft>
              <a:buSzPts val="1300"/>
              <a:buFont typeface="Noto Sans Symbols"/>
              <a:buChar char="❑"/>
            </a:pPr>
            <a:r>
              <a:rPr lang="en-US"/>
              <a:t>Each record is made up of six fields: Mark, Length, Offset, Type. Data, Checksum.</a:t>
            </a:r>
            <a:endParaRPr/>
          </a:p>
          <a:p>
            <a:pPr indent="-285750" lvl="1" marL="971550" rtl="0" algn="l">
              <a:lnSpc>
                <a:spcPct val="115000"/>
              </a:lnSpc>
              <a:spcBef>
                <a:spcPts val="1000"/>
              </a:spcBef>
              <a:spcAft>
                <a:spcPts val="0"/>
              </a:spcAft>
              <a:buSzPts val="1300"/>
              <a:buFont typeface="Noto Sans Symbols"/>
              <a:buChar char="❑"/>
            </a:pPr>
            <a:r>
              <a:rPr lang="en-US"/>
              <a:t>Motorola’s S-Record Format.</a:t>
            </a:r>
            <a:endParaRPr/>
          </a:p>
          <a:p>
            <a:pPr indent="-285750" lvl="2" marL="1428750" rtl="0" algn="l">
              <a:lnSpc>
                <a:spcPct val="115000"/>
              </a:lnSpc>
              <a:spcBef>
                <a:spcPts val="500"/>
              </a:spcBef>
              <a:spcAft>
                <a:spcPts val="0"/>
              </a:spcAft>
              <a:buSzPts val="1300"/>
              <a:buFont typeface="Noto Sans Symbols"/>
              <a:buChar char="❑"/>
            </a:pPr>
            <a:r>
              <a:rPr lang="en-US"/>
              <a:t>Each record is made up of the following fields: Start Mark, Type, Length, Address, Data, Checksum.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Programming – Debugging</a:t>
            </a:r>
            <a:endParaRPr/>
          </a:p>
        </p:txBody>
      </p:sp>
      <p:sp>
        <p:nvSpPr>
          <p:cNvPr id="375" name="Google Shape;375;p44"/>
          <p:cNvSpPr txBox="1"/>
          <p:nvPr>
            <p:ph idx="1" type="body"/>
          </p:nvPr>
        </p:nvSpPr>
        <p:spPr>
          <a:xfrm>
            <a:off x="327450" y="819987"/>
            <a:ext cx="8482800" cy="4045763"/>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No debugger.</a:t>
            </a:r>
            <a:endParaRPr/>
          </a:p>
          <a:p>
            <a:pPr indent="-285750" lvl="1" marL="971550" rtl="0" algn="l">
              <a:lnSpc>
                <a:spcPct val="115000"/>
              </a:lnSpc>
              <a:spcBef>
                <a:spcPts val="1000"/>
              </a:spcBef>
              <a:spcAft>
                <a:spcPts val="0"/>
              </a:spcAft>
              <a:buSzPts val="1300"/>
              <a:buFont typeface="Noto Sans Symbols"/>
              <a:buChar char="❑"/>
            </a:pPr>
            <a:r>
              <a:rPr lang="en-US"/>
              <a:t>LEDs, Switches, Buttons.</a:t>
            </a:r>
            <a:endParaRPr/>
          </a:p>
          <a:p>
            <a:pPr indent="-285750" lvl="2" marL="1428750" rtl="0" algn="l">
              <a:lnSpc>
                <a:spcPct val="115000"/>
              </a:lnSpc>
              <a:spcBef>
                <a:spcPts val="500"/>
              </a:spcBef>
              <a:spcAft>
                <a:spcPts val="0"/>
              </a:spcAft>
              <a:buSzPts val="1300"/>
              <a:buFont typeface="Noto Sans Symbols"/>
              <a:buChar char="❑"/>
            </a:pPr>
            <a:r>
              <a:rPr lang="en-US"/>
              <a:t>LEDs can easily be used to </a:t>
            </a:r>
            <a:r>
              <a:rPr i="1" lang="en-US"/>
              <a:t>trace program execution</a:t>
            </a:r>
            <a:r>
              <a:rPr lang="en-US"/>
              <a:t>.</a:t>
            </a:r>
            <a:endParaRPr/>
          </a:p>
          <a:p>
            <a:pPr indent="-285750" lvl="1" marL="971550" rtl="0" algn="l">
              <a:lnSpc>
                <a:spcPct val="115000"/>
              </a:lnSpc>
              <a:spcBef>
                <a:spcPts val="1000"/>
              </a:spcBef>
              <a:spcAft>
                <a:spcPts val="0"/>
              </a:spcAft>
              <a:buSzPts val="1300"/>
              <a:buFont typeface="Noto Sans Symbols"/>
              <a:buChar char="❑"/>
            </a:pPr>
            <a:r>
              <a:rPr lang="en-US"/>
              <a:t>UART logging: More details, you can print out what happen inside the MCU.</a:t>
            </a:r>
            <a:endParaRPr/>
          </a:p>
          <a:p>
            <a:pPr indent="-285750" lvl="0" marL="514350" rtl="0" algn="l">
              <a:lnSpc>
                <a:spcPct val="114000"/>
              </a:lnSpc>
              <a:spcBef>
                <a:spcPts val="0"/>
              </a:spcBef>
              <a:spcAft>
                <a:spcPts val="0"/>
              </a:spcAft>
              <a:buSzPts val="1500"/>
              <a:buFont typeface="Noto Sans Symbols"/>
              <a:buChar char="❑"/>
            </a:pPr>
            <a:r>
              <a:rPr lang="en-US"/>
              <a:t>ROM Monitor.</a:t>
            </a:r>
            <a:endParaRPr/>
          </a:p>
          <a:p>
            <a:pPr indent="-285750" lvl="1" marL="971550" rtl="0" algn="l">
              <a:lnSpc>
                <a:spcPct val="115000"/>
              </a:lnSpc>
              <a:spcBef>
                <a:spcPts val="1000"/>
              </a:spcBef>
              <a:spcAft>
                <a:spcPts val="0"/>
              </a:spcAft>
              <a:buSzPts val="1300"/>
              <a:buFont typeface="Noto Sans Symbols"/>
              <a:buChar char="❑"/>
            </a:pPr>
            <a:r>
              <a:rPr lang="en-US"/>
              <a:t>The </a:t>
            </a:r>
            <a:r>
              <a:rPr i="1" lang="en-US"/>
              <a:t>ROM monitor </a:t>
            </a:r>
            <a:r>
              <a:rPr lang="en-US"/>
              <a:t>is a piece of software running on the target controller that can be seen as a rudimentary operating system.</a:t>
            </a:r>
            <a:endParaRPr/>
          </a:p>
          <a:p>
            <a:pPr indent="-285750" lvl="0" marL="514350" rtl="0" algn="l">
              <a:lnSpc>
                <a:spcPct val="114000"/>
              </a:lnSpc>
              <a:spcBef>
                <a:spcPts val="0"/>
              </a:spcBef>
              <a:spcAft>
                <a:spcPts val="0"/>
              </a:spcAft>
              <a:buSzPts val="1500"/>
              <a:buFont typeface="Noto Sans Symbols"/>
              <a:buChar char="❑"/>
            </a:pPr>
            <a:r>
              <a:rPr lang="en-US"/>
              <a:t>Instruction Set Simulator.</a:t>
            </a:r>
            <a:endParaRPr/>
          </a:p>
          <a:p>
            <a:pPr indent="-285750" lvl="1" marL="971550" rtl="0" algn="l">
              <a:lnSpc>
                <a:spcPct val="115000"/>
              </a:lnSpc>
              <a:spcBef>
                <a:spcPts val="1000"/>
              </a:spcBef>
              <a:spcAft>
                <a:spcPts val="0"/>
              </a:spcAft>
              <a:buSzPts val="1300"/>
              <a:buFont typeface="Noto Sans Symbols"/>
              <a:buChar char="❑"/>
            </a:pPr>
            <a:r>
              <a:rPr lang="en-US"/>
              <a:t>Allow the execution of target software on the host PC.</a:t>
            </a:r>
            <a:endParaRPr/>
          </a:p>
          <a:p>
            <a:pPr indent="-285750" lvl="0" marL="514350" rtl="0" algn="l">
              <a:lnSpc>
                <a:spcPct val="114000"/>
              </a:lnSpc>
              <a:spcBef>
                <a:spcPts val="0"/>
              </a:spcBef>
              <a:spcAft>
                <a:spcPts val="0"/>
              </a:spcAft>
              <a:buSzPts val="1500"/>
              <a:buFont typeface="Noto Sans Symbols"/>
              <a:buChar char="❑"/>
            </a:pPr>
            <a:r>
              <a:rPr lang="en-US"/>
              <a:t>In-Circuit Emulator.</a:t>
            </a:r>
            <a:endParaRPr/>
          </a:p>
          <a:p>
            <a:pPr indent="-285750" lvl="1" marL="971550" rtl="0" algn="l">
              <a:lnSpc>
                <a:spcPct val="115000"/>
              </a:lnSpc>
              <a:spcBef>
                <a:spcPts val="1000"/>
              </a:spcBef>
              <a:spcAft>
                <a:spcPts val="0"/>
              </a:spcAft>
              <a:buSzPts val="1300"/>
              <a:buFont typeface="Noto Sans Symbols"/>
              <a:buChar char="❑"/>
            </a:pPr>
            <a:r>
              <a:rPr lang="en-US"/>
              <a:t>Having additional pin, which used to access to the internal state of MCU.</a:t>
            </a:r>
            <a:endParaRPr/>
          </a:p>
          <a:p>
            <a:pPr indent="-285750" lvl="0" marL="514350" rtl="0" algn="l">
              <a:lnSpc>
                <a:spcPct val="114000"/>
              </a:lnSpc>
              <a:spcBef>
                <a:spcPts val="0"/>
              </a:spcBef>
              <a:spcAft>
                <a:spcPts val="0"/>
              </a:spcAft>
              <a:buSzPts val="1500"/>
              <a:buFont typeface="Noto Sans Symbols"/>
              <a:buChar char="❑"/>
            </a:pPr>
            <a:r>
              <a:rPr lang="en-US"/>
              <a:t>Debugging Interface.</a:t>
            </a:r>
            <a:endParaRPr/>
          </a:p>
          <a:p>
            <a:pPr indent="-285750" lvl="1" marL="971550" rtl="0" algn="l">
              <a:lnSpc>
                <a:spcPct val="115000"/>
              </a:lnSpc>
              <a:spcBef>
                <a:spcPts val="1000"/>
              </a:spcBef>
              <a:spcAft>
                <a:spcPts val="0"/>
              </a:spcAft>
              <a:buSzPts val="1300"/>
              <a:buFont typeface="Noto Sans Symbols"/>
              <a:buChar char="❑"/>
            </a:pPr>
            <a:r>
              <a:rPr lang="en-US"/>
              <a:t>JTAG, BDM.</a:t>
            </a:r>
            <a:endParaRPr/>
          </a:p>
          <a:p>
            <a:pPr indent="-228600" lvl="0" marL="457200" marR="0" rtl="0" algn="l">
              <a:lnSpc>
                <a:spcPct val="114000"/>
              </a:lnSpc>
              <a:spcBef>
                <a:spcPts val="0"/>
              </a:spcBef>
              <a:spcAft>
                <a:spcPts val="0"/>
              </a:spcAft>
              <a:buClr>
                <a:schemeClr val="dk1"/>
              </a:buClr>
              <a:buSzPts val="1500"/>
              <a:buFont typeface="Roboto Condensed"/>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Comparing MCU and CPU</a:t>
            </a:r>
            <a:endParaRPr/>
          </a:p>
        </p:txBody>
      </p:sp>
      <p:grpSp>
        <p:nvGrpSpPr>
          <p:cNvPr id="381" name="Google Shape;381;p45"/>
          <p:cNvGrpSpPr/>
          <p:nvPr/>
        </p:nvGrpSpPr>
        <p:grpSpPr>
          <a:xfrm>
            <a:off x="1186514" y="1607810"/>
            <a:ext cx="2578100" cy="3289300"/>
            <a:chOff x="889000" y="1498600"/>
            <a:chExt cx="2578100" cy="3289300"/>
          </a:xfrm>
        </p:grpSpPr>
        <p:sp>
          <p:nvSpPr>
            <p:cNvPr id="382" name="Google Shape;382;p45"/>
            <p:cNvSpPr/>
            <p:nvPr/>
          </p:nvSpPr>
          <p:spPr>
            <a:xfrm>
              <a:off x="889000" y="1498600"/>
              <a:ext cx="2578100" cy="3289300"/>
            </a:xfrm>
            <a:prstGeom prst="rect">
              <a:avLst/>
            </a:prstGeom>
            <a:solidFill>
              <a:srgbClr val="9FC3E3"/>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Microcontroller: CPU on a single chip</a:t>
              </a:r>
              <a:endParaRPr b="0" i="0" sz="1400" u="none" cap="none" strike="noStrike">
                <a:solidFill>
                  <a:schemeClr val="dk1"/>
                </a:solidFill>
                <a:latin typeface="Arial"/>
                <a:ea typeface="Arial"/>
                <a:cs typeface="Arial"/>
                <a:sym typeface="Arial"/>
              </a:endParaRPr>
            </a:p>
          </p:txBody>
        </p:sp>
        <p:sp>
          <p:nvSpPr>
            <p:cNvPr id="383" name="Google Shape;383;p45"/>
            <p:cNvSpPr/>
            <p:nvPr/>
          </p:nvSpPr>
          <p:spPr>
            <a:xfrm>
              <a:off x="1063654" y="213360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Memory</a:t>
              </a:r>
              <a:endParaRPr b="0" i="0" sz="1400" u="none" cap="none" strike="noStrike">
                <a:solidFill>
                  <a:schemeClr val="dk1"/>
                </a:solidFill>
                <a:latin typeface="Arial"/>
                <a:ea typeface="Arial"/>
                <a:cs typeface="Arial"/>
                <a:sym typeface="Arial"/>
              </a:endParaRPr>
            </a:p>
          </p:txBody>
        </p:sp>
        <p:sp>
          <p:nvSpPr>
            <p:cNvPr id="384" name="Google Shape;384;p45"/>
            <p:cNvSpPr/>
            <p:nvPr/>
          </p:nvSpPr>
          <p:spPr>
            <a:xfrm>
              <a:off x="2178050" y="213360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Timer</a:t>
              </a:r>
              <a:endParaRPr b="0" i="0" sz="1400" u="none" cap="none" strike="noStrike">
                <a:solidFill>
                  <a:schemeClr val="dk1"/>
                </a:solidFill>
                <a:latin typeface="Arial"/>
                <a:ea typeface="Arial"/>
                <a:cs typeface="Arial"/>
                <a:sym typeface="Arial"/>
              </a:endParaRPr>
            </a:p>
          </p:txBody>
        </p:sp>
        <p:sp>
          <p:nvSpPr>
            <p:cNvPr id="385" name="Google Shape;385;p45"/>
            <p:cNvSpPr/>
            <p:nvPr/>
          </p:nvSpPr>
          <p:spPr>
            <a:xfrm>
              <a:off x="1063654" y="264160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RAM</a:t>
              </a:r>
              <a:endParaRPr b="0" i="0" sz="1400" u="none" cap="none" strike="noStrike">
                <a:solidFill>
                  <a:schemeClr val="dk1"/>
                </a:solidFill>
                <a:latin typeface="Arial"/>
                <a:ea typeface="Arial"/>
                <a:cs typeface="Arial"/>
                <a:sym typeface="Arial"/>
              </a:endParaRPr>
            </a:p>
          </p:txBody>
        </p:sp>
        <p:sp>
          <p:nvSpPr>
            <p:cNvPr id="386" name="Google Shape;386;p45"/>
            <p:cNvSpPr/>
            <p:nvPr/>
          </p:nvSpPr>
          <p:spPr>
            <a:xfrm>
              <a:off x="2178050" y="264160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ROM</a:t>
              </a:r>
              <a:endParaRPr b="0" i="0" sz="1400" u="none" cap="none" strike="noStrike">
                <a:solidFill>
                  <a:schemeClr val="dk1"/>
                </a:solidFill>
                <a:latin typeface="Arial"/>
                <a:ea typeface="Arial"/>
                <a:cs typeface="Arial"/>
                <a:sym typeface="Arial"/>
              </a:endParaRPr>
            </a:p>
          </p:txBody>
        </p:sp>
        <p:sp>
          <p:nvSpPr>
            <p:cNvPr id="387" name="Google Shape;387;p45"/>
            <p:cNvSpPr/>
            <p:nvPr/>
          </p:nvSpPr>
          <p:spPr>
            <a:xfrm>
              <a:off x="1063654" y="4330700"/>
              <a:ext cx="2057341"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I/O interface</a:t>
              </a:r>
              <a:endParaRPr b="0" i="0" sz="1400" u="none" cap="none" strike="noStrike">
                <a:solidFill>
                  <a:schemeClr val="dk1"/>
                </a:solidFill>
                <a:latin typeface="Arial"/>
                <a:ea typeface="Arial"/>
                <a:cs typeface="Arial"/>
                <a:sym typeface="Arial"/>
              </a:endParaRPr>
            </a:p>
          </p:txBody>
        </p:sp>
        <p:sp>
          <p:nvSpPr>
            <p:cNvPr id="388" name="Google Shape;388;p45"/>
            <p:cNvSpPr/>
            <p:nvPr/>
          </p:nvSpPr>
          <p:spPr>
            <a:xfrm>
              <a:off x="1063654" y="317500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Clock</a:t>
              </a:r>
              <a:endParaRPr b="0" i="0" sz="1400" u="none" cap="none" strike="noStrike">
                <a:solidFill>
                  <a:schemeClr val="dk1"/>
                </a:solidFill>
                <a:latin typeface="Arial"/>
                <a:ea typeface="Arial"/>
                <a:cs typeface="Arial"/>
                <a:sym typeface="Arial"/>
              </a:endParaRPr>
            </a:p>
          </p:txBody>
        </p:sp>
        <p:sp>
          <p:nvSpPr>
            <p:cNvPr id="389" name="Google Shape;389;p45"/>
            <p:cNvSpPr/>
            <p:nvPr/>
          </p:nvSpPr>
          <p:spPr>
            <a:xfrm>
              <a:off x="2178050" y="3175000"/>
              <a:ext cx="942946" cy="939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a:t>
              </a:r>
              <a:endParaRPr b="0" i="0" sz="1400" u="none" cap="none" strike="noStrike">
                <a:solidFill>
                  <a:schemeClr val="dk1"/>
                </a:solidFill>
                <a:latin typeface="Arial"/>
                <a:ea typeface="Arial"/>
                <a:cs typeface="Arial"/>
                <a:sym typeface="Arial"/>
              </a:endParaRPr>
            </a:p>
          </p:txBody>
        </p:sp>
      </p:grpSp>
      <p:grpSp>
        <p:nvGrpSpPr>
          <p:cNvPr id="390" name="Google Shape;390;p45"/>
          <p:cNvGrpSpPr/>
          <p:nvPr/>
        </p:nvGrpSpPr>
        <p:grpSpPr>
          <a:xfrm>
            <a:off x="4182040" y="1518832"/>
            <a:ext cx="3471641" cy="3175156"/>
            <a:chOff x="4174157" y="1283349"/>
            <a:chExt cx="3471641" cy="3175156"/>
          </a:xfrm>
        </p:grpSpPr>
        <p:grpSp>
          <p:nvGrpSpPr>
            <p:cNvPr id="391" name="Google Shape;391;p45"/>
            <p:cNvGrpSpPr/>
            <p:nvPr/>
          </p:nvGrpSpPr>
          <p:grpSpPr>
            <a:xfrm>
              <a:off x="4174157" y="1283349"/>
              <a:ext cx="3471641" cy="3175156"/>
              <a:chOff x="4176785" y="1295400"/>
              <a:chExt cx="3471641" cy="3175156"/>
            </a:xfrm>
          </p:grpSpPr>
          <p:sp>
            <p:nvSpPr>
              <p:cNvPr id="392" name="Google Shape;392;p45"/>
              <p:cNvSpPr txBox="1"/>
              <p:nvPr/>
            </p:nvSpPr>
            <p:spPr>
              <a:xfrm>
                <a:off x="4568854" y="1295400"/>
                <a:ext cx="30638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Microprocessor: CPI and several supporting components.</a:t>
                </a:r>
                <a:endParaRPr b="0" i="0" sz="1400" u="none" cap="none" strike="noStrike">
                  <a:solidFill>
                    <a:srgbClr val="000000"/>
                  </a:solidFill>
                  <a:latin typeface="Arial"/>
                  <a:ea typeface="Arial"/>
                  <a:cs typeface="Arial"/>
                  <a:sym typeface="Arial"/>
                </a:endParaRPr>
              </a:p>
            </p:txBody>
          </p:sp>
          <p:grpSp>
            <p:nvGrpSpPr>
              <p:cNvPr id="393" name="Google Shape;393;p45"/>
              <p:cNvGrpSpPr/>
              <p:nvPr/>
            </p:nvGrpSpPr>
            <p:grpSpPr>
              <a:xfrm>
                <a:off x="4176785" y="1997752"/>
                <a:ext cx="3471641" cy="2472804"/>
                <a:chOff x="484289" y="1997752"/>
                <a:chExt cx="3471641" cy="2472804"/>
              </a:xfrm>
            </p:grpSpPr>
            <p:sp>
              <p:nvSpPr>
                <p:cNvPr id="394" name="Google Shape;394;p45"/>
                <p:cNvSpPr/>
                <p:nvPr/>
              </p:nvSpPr>
              <p:spPr>
                <a:xfrm>
                  <a:off x="1072391" y="1997752"/>
                  <a:ext cx="2119152"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Memory</a:t>
                  </a:r>
                  <a:endParaRPr b="0" i="0" sz="1400" u="none" cap="none" strike="noStrike">
                    <a:solidFill>
                      <a:schemeClr val="dk1"/>
                    </a:solidFill>
                    <a:latin typeface="Arial"/>
                    <a:ea typeface="Arial"/>
                    <a:cs typeface="Arial"/>
                    <a:sym typeface="Arial"/>
                  </a:endParaRPr>
                </a:p>
              </p:txBody>
            </p:sp>
            <p:sp>
              <p:nvSpPr>
                <p:cNvPr id="395" name="Google Shape;395;p45"/>
                <p:cNvSpPr/>
                <p:nvPr/>
              </p:nvSpPr>
              <p:spPr>
                <a:xfrm>
                  <a:off x="3012984" y="3301362"/>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RAM</a:t>
                  </a:r>
                  <a:endParaRPr b="0" i="0" sz="1400" u="none" cap="none" strike="noStrike">
                    <a:solidFill>
                      <a:schemeClr val="dk1"/>
                    </a:solidFill>
                    <a:latin typeface="Arial"/>
                    <a:ea typeface="Arial"/>
                    <a:cs typeface="Arial"/>
                    <a:sym typeface="Arial"/>
                  </a:endParaRPr>
                </a:p>
              </p:txBody>
            </p:sp>
            <p:sp>
              <p:nvSpPr>
                <p:cNvPr id="396" name="Google Shape;396;p45"/>
                <p:cNvSpPr/>
                <p:nvPr/>
              </p:nvSpPr>
              <p:spPr>
                <a:xfrm>
                  <a:off x="3012984" y="2719060"/>
                  <a:ext cx="942946"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ROM</a:t>
                  </a:r>
                  <a:endParaRPr b="0" i="0" sz="1400" u="none" cap="none" strike="noStrike">
                    <a:solidFill>
                      <a:schemeClr val="dk1"/>
                    </a:solidFill>
                    <a:latin typeface="Arial"/>
                    <a:ea typeface="Arial"/>
                    <a:cs typeface="Arial"/>
                    <a:sym typeface="Arial"/>
                  </a:endParaRPr>
                </a:p>
              </p:txBody>
            </p:sp>
            <p:sp>
              <p:nvSpPr>
                <p:cNvPr id="397" name="Google Shape;397;p45"/>
                <p:cNvSpPr/>
                <p:nvPr/>
              </p:nvSpPr>
              <p:spPr>
                <a:xfrm>
                  <a:off x="484289" y="3074660"/>
                  <a:ext cx="784137"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Clock</a:t>
                  </a:r>
                  <a:endParaRPr b="0" i="0" sz="1400" u="none" cap="none" strike="noStrike">
                    <a:solidFill>
                      <a:schemeClr val="dk1"/>
                    </a:solidFill>
                    <a:latin typeface="Arial"/>
                    <a:ea typeface="Arial"/>
                    <a:cs typeface="Arial"/>
                    <a:sym typeface="Arial"/>
                  </a:endParaRPr>
                </a:p>
              </p:txBody>
            </p:sp>
            <p:sp>
              <p:nvSpPr>
                <p:cNvPr id="398" name="Google Shape;398;p45"/>
                <p:cNvSpPr/>
                <p:nvPr/>
              </p:nvSpPr>
              <p:spPr>
                <a:xfrm>
                  <a:off x="1660495" y="2762672"/>
                  <a:ext cx="942946" cy="939800"/>
                </a:xfrm>
                <a:prstGeom prst="rect">
                  <a:avLst/>
                </a:prstGeom>
                <a:solidFill>
                  <a:srgbClr val="9FC3E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a:t>
                  </a:r>
                  <a:endParaRPr b="0" i="0" sz="1400" u="none" cap="none" strike="noStrike">
                    <a:solidFill>
                      <a:schemeClr val="dk1"/>
                    </a:solidFill>
                    <a:latin typeface="Arial"/>
                    <a:ea typeface="Arial"/>
                    <a:cs typeface="Arial"/>
                    <a:sym typeface="Arial"/>
                  </a:endParaRPr>
                </a:p>
              </p:txBody>
            </p:sp>
            <p:sp>
              <p:nvSpPr>
                <p:cNvPr id="399" name="Google Shape;399;p45"/>
                <p:cNvSpPr/>
                <p:nvPr/>
              </p:nvSpPr>
              <p:spPr>
                <a:xfrm>
                  <a:off x="1072391" y="4114956"/>
                  <a:ext cx="2119152" cy="355600"/>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Other peripherals</a:t>
                  </a:r>
                  <a:endParaRPr b="0" i="0" sz="1400" u="none" cap="none" strike="noStrike">
                    <a:solidFill>
                      <a:schemeClr val="dk1"/>
                    </a:solidFill>
                    <a:latin typeface="Arial"/>
                    <a:ea typeface="Arial"/>
                    <a:cs typeface="Arial"/>
                    <a:sym typeface="Arial"/>
                  </a:endParaRPr>
                </a:p>
              </p:txBody>
            </p:sp>
          </p:grpSp>
        </p:grpSp>
        <p:sp>
          <p:nvSpPr>
            <p:cNvPr id="400" name="Google Shape;400;p45"/>
            <p:cNvSpPr/>
            <p:nvPr/>
          </p:nvSpPr>
          <p:spPr>
            <a:xfrm>
              <a:off x="4960922" y="3166946"/>
              <a:ext cx="392069" cy="171028"/>
            </a:xfrm>
            <a:prstGeom prst="leftRightArrow">
              <a:avLst>
                <a:gd fmla="val 50000" name="adj1"/>
                <a:gd fmla="val 50000" name="adj2"/>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1" name="Google Shape;401;p45"/>
            <p:cNvSpPr/>
            <p:nvPr/>
          </p:nvSpPr>
          <p:spPr>
            <a:xfrm>
              <a:off x="6295937" y="2817579"/>
              <a:ext cx="392069" cy="171028"/>
            </a:xfrm>
            <a:prstGeom prst="leftRightArrow">
              <a:avLst>
                <a:gd fmla="val 50000" name="adj1"/>
                <a:gd fmla="val 50000" name="adj2"/>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2" name="Google Shape;402;p45"/>
            <p:cNvSpPr/>
            <p:nvPr/>
          </p:nvSpPr>
          <p:spPr>
            <a:xfrm>
              <a:off x="6304674" y="3393648"/>
              <a:ext cx="392069" cy="171028"/>
            </a:xfrm>
            <a:prstGeom prst="leftRightArrow">
              <a:avLst>
                <a:gd fmla="val 50000" name="adj1"/>
                <a:gd fmla="val 50000" name="adj2"/>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3" name="Google Shape;403;p45"/>
            <p:cNvSpPr/>
            <p:nvPr/>
          </p:nvSpPr>
          <p:spPr>
            <a:xfrm rot="5400000">
              <a:off x="5628429" y="2473103"/>
              <a:ext cx="392069" cy="171028"/>
            </a:xfrm>
            <a:prstGeom prst="leftRightArrow">
              <a:avLst>
                <a:gd fmla="val 50000" name="adj1"/>
                <a:gd fmla="val 50000" name="adj2"/>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4" name="Google Shape;404;p45"/>
            <p:cNvSpPr/>
            <p:nvPr/>
          </p:nvSpPr>
          <p:spPr>
            <a:xfrm rot="5400000">
              <a:off x="5628429" y="3812993"/>
              <a:ext cx="392069" cy="171028"/>
            </a:xfrm>
            <a:prstGeom prst="leftRightArrow">
              <a:avLst>
                <a:gd fmla="val 50000" name="adj1"/>
                <a:gd fmla="val 50000" name="adj2"/>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05" name="Google Shape;405;p45"/>
          <p:cNvSpPr txBox="1"/>
          <p:nvPr/>
        </p:nvSpPr>
        <p:spPr>
          <a:xfrm>
            <a:off x="727538" y="914017"/>
            <a:ext cx="44294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Comparing architecture of MCU and CPU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279575" y="2128825"/>
            <a:ext cx="8584800" cy="1510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6000"/>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5"/>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MCU Processor Core </a:t>
            </a:r>
            <a:endParaRPr/>
          </a:p>
        </p:txBody>
      </p:sp>
      <p:sp>
        <p:nvSpPr>
          <p:cNvPr id="69" name="Google Shape;69;p5"/>
          <p:cNvSpPr txBox="1"/>
          <p:nvPr>
            <p:ph idx="1" type="body"/>
          </p:nvPr>
        </p:nvSpPr>
        <p:spPr>
          <a:xfrm>
            <a:off x="327449" y="972650"/>
            <a:ext cx="8482805"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The processor core is the main part of any microcontroller.</a:t>
            </a:r>
            <a:endParaRPr/>
          </a:p>
          <a:p>
            <a:pPr indent="-285750" lvl="0" marL="514350" rtl="0" algn="l">
              <a:lnSpc>
                <a:spcPct val="114000"/>
              </a:lnSpc>
              <a:spcBef>
                <a:spcPts val="0"/>
              </a:spcBef>
              <a:spcAft>
                <a:spcPts val="0"/>
              </a:spcAft>
              <a:buSzPts val="1500"/>
              <a:buFont typeface="Noto Sans Symbols"/>
              <a:buChar char="❑"/>
            </a:pPr>
            <a:r>
              <a:rPr lang="en-US"/>
              <a:t>Architecture</a:t>
            </a:r>
            <a:endParaRPr/>
          </a:p>
          <a:p>
            <a:pPr indent="-285750" lvl="0" marL="514350" rtl="0" algn="l">
              <a:lnSpc>
                <a:spcPct val="114000"/>
              </a:lnSpc>
              <a:spcBef>
                <a:spcPts val="0"/>
              </a:spcBef>
              <a:spcAft>
                <a:spcPts val="0"/>
              </a:spcAft>
              <a:buSzPts val="1500"/>
              <a:buFont typeface="Noto Sans Symbols"/>
              <a:buChar char="❑"/>
            </a:pPr>
            <a:r>
              <a:rPr lang="en-US"/>
              <a:t>Instruction Set</a:t>
            </a:r>
            <a:endParaRPr/>
          </a:p>
        </p:txBody>
      </p:sp>
      <p:grpSp>
        <p:nvGrpSpPr>
          <p:cNvPr id="70" name="Google Shape;70;p5"/>
          <p:cNvGrpSpPr/>
          <p:nvPr/>
        </p:nvGrpSpPr>
        <p:grpSpPr>
          <a:xfrm>
            <a:off x="2676147" y="1628512"/>
            <a:ext cx="3785407" cy="3237238"/>
            <a:chOff x="4568854" y="819987"/>
            <a:chExt cx="4541028" cy="3815434"/>
          </a:xfrm>
        </p:grpSpPr>
        <p:pic>
          <p:nvPicPr>
            <p:cNvPr id="71" name="Google Shape;71;p5"/>
            <p:cNvPicPr preferRelativeResize="0"/>
            <p:nvPr/>
          </p:nvPicPr>
          <p:blipFill rotWithShape="1">
            <a:blip r:embed="rId3">
              <a:alphaModFix/>
            </a:blip>
            <a:srcRect b="0" l="0" r="0" t="0"/>
            <a:stretch/>
          </p:blipFill>
          <p:spPr>
            <a:xfrm>
              <a:off x="4568854" y="819987"/>
              <a:ext cx="4541028" cy="3569213"/>
            </a:xfrm>
            <a:prstGeom prst="rect">
              <a:avLst/>
            </a:prstGeom>
            <a:noFill/>
            <a:ln>
              <a:noFill/>
            </a:ln>
          </p:spPr>
        </p:pic>
        <p:sp>
          <p:nvSpPr>
            <p:cNvPr id="72" name="Google Shape;72;p5"/>
            <p:cNvSpPr txBox="1"/>
            <p:nvPr/>
          </p:nvSpPr>
          <p:spPr>
            <a:xfrm>
              <a:off x="6271913" y="4389200"/>
              <a:ext cx="179568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Basic processor architecture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6"/>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Processor Architecture (1/3)</a:t>
            </a:r>
            <a:endParaRPr/>
          </a:p>
        </p:txBody>
      </p:sp>
      <p:sp>
        <p:nvSpPr>
          <p:cNvPr id="78" name="Google Shape;78;p6"/>
          <p:cNvSpPr txBox="1"/>
          <p:nvPr>
            <p:ph idx="1" type="body"/>
          </p:nvPr>
        </p:nvSpPr>
        <p:spPr>
          <a:xfrm>
            <a:off x="327451" y="819987"/>
            <a:ext cx="4394674" cy="4045763"/>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Data Path, which execute instructions.</a:t>
            </a:r>
            <a:endParaRPr/>
          </a:p>
          <a:p>
            <a:pPr indent="-285750" lvl="0" marL="514350" rtl="0" algn="l">
              <a:lnSpc>
                <a:spcPct val="114000"/>
              </a:lnSpc>
              <a:spcBef>
                <a:spcPts val="0"/>
              </a:spcBef>
              <a:spcAft>
                <a:spcPts val="0"/>
              </a:spcAft>
              <a:buSzPts val="1500"/>
              <a:buFont typeface="Noto Sans Symbols"/>
              <a:buChar char="❑"/>
            </a:pPr>
            <a:r>
              <a:rPr lang="en-US"/>
              <a:t>Control Unit, which basically tells the data path what to do.</a:t>
            </a:r>
            <a:endParaRPr/>
          </a:p>
          <a:p>
            <a:pPr indent="-285750" lvl="0" marL="514350" rtl="0" algn="l">
              <a:lnSpc>
                <a:spcPct val="114000"/>
              </a:lnSpc>
              <a:spcBef>
                <a:spcPts val="0"/>
              </a:spcBef>
              <a:spcAft>
                <a:spcPts val="0"/>
              </a:spcAft>
              <a:buSzPts val="1500"/>
              <a:buFont typeface="Noto Sans Symbols"/>
              <a:buChar char="❑"/>
            </a:pPr>
            <a:r>
              <a:rPr lang="en-US"/>
              <a:t>Arithmetic Logic Unit (ALU)</a:t>
            </a:r>
            <a:endParaRPr/>
          </a:p>
          <a:p>
            <a:pPr indent="-285750" lvl="1" marL="971550" rtl="0" algn="l">
              <a:lnSpc>
                <a:spcPct val="115000"/>
              </a:lnSpc>
              <a:spcBef>
                <a:spcPts val="1000"/>
              </a:spcBef>
              <a:spcAft>
                <a:spcPts val="0"/>
              </a:spcAft>
              <a:buSzPts val="1300"/>
              <a:buFont typeface="Noto Sans Symbols"/>
              <a:buChar char="❑"/>
            </a:pPr>
            <a:r>
              <a:rPr lang="en-US"/>
              <a:t>Perform computations (AND, ADD, INC,…)</a:t>
            </a:r>
            <a:endParaRPr/>
          </a:p>
          <a:p>
            <a:pPr indent="-285750" lvl="1" marL="971550" rtl="0" algn="l">
              <a:lnSpc>
                <a:spcPct val="115000"/>
              </a:lnSpc>
              <a:spcBef>
                <a:spcPts val="1000"/>
              </a:spcBef>
              <a:spcAft>
                <a:spcPts val="0"/>
              </a:spcAft>
              <a:buSzPts val="1300"/>
              <a:buFont typeface="Noto Sans Symbols"/>
              <a:buChar char="❑"/>
            </a:pPr>
            <a:r>
              <a:rPr lang="en-US"/>
              <a:t>The ALU takes 2 inputs and return the result of the operation as its output.</a:t>
            </a:r>
            <a:endParaRPr/>
          </a:p>
          <a:p>
            <a:pPr indent="-285750" lvl="1" marL="971550" rtl="0" algn="l">
              <a:lnSpc>
                <a:spcPct val="115000"/>
              </a:lnSpc>
              <a:spcBef>
                <a:spcPts val="1000"/>
              </a:spcBef>
              <a:spcAft>
                <a:spcPts val="0"/>
              </a:spcAft>
              <a:buSzPts val="1300"/>
              <a:buFont typeface="Noto Sans Symbols"/>
              <a:buChar char="❑"/>
            </a:pPr>
            <a:r>
              <a:rPr lang="en-US"/>
              <a:t>ALU stores nature of result in the status register</a:t>
            </a:r>
            <a:endParaRPr/>
          </a:p>
          <a:p>
            <a:pPr indent="-285750" lvl="2" marL="1428750" rtl="0" algn="l">
              <a:lnSpc>
                <a:spcPct val="115000"/>
              </a:lnSpc>
              <a:spcBef>
                <a:spcPts val="500"/>
              </a:spcBef>
              <a:spcAft>
                <a:spcPts val="0"/>
              </a:spcAft>
              <a:buSzPts val="1300"/>
              <a:buFont typeface="Noto Sans Symbols"/>
              <a:buChar char="❑"/>
            </a:pPr>
            <a:r>
              <a:rPr b="1" lang="en-US"/>
              <a:t>Z</a:t>
            </a:r>
            <a:r>
              <a:rPr lang="en-US"/>
              <a:t>ero, </a:t>
            </a:r>
            <a:r>
              <a:rPr b="1" lang="en-US"/>
              <a:t>N</a:t>
            </a:r>
            <a:r>
              <a:rPr lang="en-US"/>
              <a:t>egative, </a:t>
            </a:r>
            <a:r>
              <a:rPr b="1" lang="en-US"/>
              <a:t>O</a:t>
            </a:r>
            <a:r>
              <a:rPr lang="en-US"/>
              <a:t>verflow, </a:t>
            </a:r>
            <a:r>
              <a:rPr b="1" lang="en-US"/>
              <a:t>C</a:t>
            </a:r>
            <a:r>
              <a:rPr lang="en-US"/>
              <a:t>arry.</a:t>
            </a:r>
            <a:endParaRPr/>
          </a:p>
          <a:p>
            <a:pPr indent="-285750" lvl="0" marL="514350" rtl="0" algn="l">
              <a:lnSpc>
                <a:spcPct val="114000"/>
              </a:lnSpc>
              <a:spcBef>
                <a:spcPts val="0"/>
              </a:spcBef>
              <a:spcAft>
                <a:spcPts val="0"/>
              </a:spcAft>
              <a:buSzPts val="1500"/>
              <a:buFont typeface="Noto Sans Symbols"/>
              <a:buChar char="❑"/>
            </a:pPr>
            <a:r>
              <a:rPr lang="en-US"/>
              <a:t>Register File</a:t>
            </a:r>
            <a:endParaRPr/>
          </a:p>
          <a:p>
            <a:pPr indent="-285750" lvl="1" marL="971550" rtl="0" algn="l">
              <a:lnSpc>
                <a:spcPct val="115000"/>
              </a:lnSpc>
              <a:spcBef>
                <a:spcPts val="1000"/>
              </a:spcBef>
              <a:spcAft>
                <a:spcPts val="0"/>
              </a:spcAft>
              <a:buSzPts val="1300"/>
              <a:buFont typeface="Noto Sans Symbols"/>
              <a:buChar char="❑"/>
            </a:pPr>
            <a:r>
              <a:rPr lang="en-US"/>
              <a:t>General Purpose Registers</a:t>
            </a:r>
            <a:endParaRPr/>
          </a:p>
          <a:p>
            <a:pPr indent="-285750" lvl="1" marL="971550" rtl="0" algn="l">
              <a:lnSpc>
                <a:spcPct val="115000"/>
              </a:lnSpc>
              <a:spcBef>
                <a:spcPts val="1000"/>
              </a:spcBef>
              <a:spcAft>
                <a:spcPts val="0"/>
              </a:spcAft>
              <a:buSzPts val="1300"/>
              <a:buFont typeface="Noto Sans Symbols"/>
              <a:buChar char="❑"/>
            </a:pPr>
            <a:r>
              <a:rPr lang="en-US"/>
              <a:t>Dedicated Registers</a:t>
            </a:r>
            <a:endParaRPr/>
          </a:p>
          <a:p>
            <a:pPr indent="-285750" lvl="1" marL="971550" rtl="0" algn="l">
              <a:lnSpc>
                <a:spcPct val="115000"/>
              </a:lnSpc>
              <a:spcBef>
                <a:spcPts val="1000"/>
              </a:spcBef>
              <a:spcAft>
                <a:spcPts val="0"/>
              </a:spcAft>
              <a:buSzPts val="1300"/>
              <a:buFont typeface="Noto Sans Symbols"/>
              <a:buChar char="❑"/>
            </a:pPr>
            <a:r>
              <a:rPr lang="en-US"/>
              <a:t>Index Registers</a:t>
            </a:r>
            <a:endParaRPr/>
          </a:p>
          <a:p>
            <a:pPr indent="-228600" lvl="0" marL="457200" marR="0" rtl="0" algn="l">
              <a:lnSpc>
                <a:spcPct val="114000"/>
              </a:lnSpc>
              <a:spcBef>
                <a:spcPts val="0"/>
              </a:spcBef>
              <a:spcAft>
                <a:spcPts val="0"/>
              </a:spcAft>
              <a:buClr>
                <a:schemeClr val="dk1"/>
              </a:buClr>
              <a:buSzPts val="1500"/>
              <a:buFont typeface="Roboto Condensed"/>
              <a:buNone/>
            </a:pPr>
            <a:r>
              <a:t/>
            </a:r>
            <a:endParaRPr/>
          </a:p>
        </p:txBody>
      </p:sp>
      <p:grpSp>
        <p:nvGrpSpPr>
          <p:cNvPr id="79" name="Google Shape;79;p6"/>
          <p:cNvGrpSpPr/>
          <p:nvPr/>
        </p:nvGrpSpPr>
        <p:grpSpPr>
          <a:xfrm>
            <a:off x="4606954" y="819987"/>
            <a:ext cx="4541028" cy="3815434"/>
            <a:chOff x="4568854" y="819987"/>
            <a:chExt cx="4541028" cy="3815434"/>
          </a:xfrm>
        </p:grpSpPr>
        <p:pic>
          <p:nvPicPr>
            <p:cNvPr id="80" name="Google Shape;80;p6"/>
            <p:cNvPicPr preferRelativeResize="0"/>
            <p:nvPr/>
          </p:nvPicPr>
          <p:blipFill rotWithShape="1">
            <a:blip r:embed="rId3">
              <a:alphaModFix/>
            </a:blip>
            <a:srcRect b="0" l="0" r="0" t="0"/>
            <a:stretch/>
          </p:blipFill>
          <p:spPr>
            <a:xfrm>
              <a:off x="4568854" y="819987"/>
              <a:ext cx="4541028" cy="3569213"/>
            </a:xfrm>
            <a:prstGeom prst="rect">
              <a:avLst/>
            </a:prstGeom>
            <a:noFill/>
            <a:ln>
              <a:noFill/>
            </a:ln>
          </p:spPr>
        </p:pic>
        <p:sp>
          <p:nvSpPr>
            <p:cNvPr id="81" name="Google Shape;81;p6"/>
            <p:cNvSpPr txBox="1"/>
            <p:nvPr/>
          </p:nvSpPr>
          <p:spPr>
            <a:xfrm>
              <a:off x="6271913" y="4389200"/>
              <a:ext cx="179568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Basic processor architecture</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7"/>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Processor Architecture (2/3)</a:t>
            </a:r>
            <a:endParaRPr/>
          </a:p>
        </p:txBody>
      </p:sp>
      <p:sp>
        <p:nvSpPr>
          <p:cNvPr id="87" name="Google Shape;87;p7"/>
          <p:cNvSpPr txBox="1"/>
          <p:nvPr>
            <p:ph idx="1" type="body"/>
          </p:nvPr>
        </p:nvSpPr>
        <p:spPr>
          <a:xfrm>
            <a:off x="327451" y="972650"/>
            <a:ext cx="4258198"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Stack Pointer</a:t>
            </a:r>
            <a:endParaRPr/>
          </a:p>
          <a:p>
            <a:pPr indent="-285750" lvl="1" marL="971550" rtl="0" algn="l">
              <a:lnSpc>
                <a:spcPct val="115000"/>
              </a:lnSpc>
              <a:spcBef>
                <a:spcPts val="1000"/>
              </a:spcBef>
              <a:spcAft>
                <a:spcPts val="0"/>
              </a:spcAft>
              <a:buSzPts val="1300"/>
              <a:buFont typeface="Noto Sans Symbols"/>
              <a:buChar char="❑"/>
            </a:pPr>
            <a:r>
              <a:rPr i="1" lang="en-US"/>
              <a:t>Stack pointer </a:t>
            </a:r>
            <a:r>
              <a:rPr lang="en-US"/>
              <a:t>(SP)  points to the top of the stack.</a:t>
            </a:r>
            <a:endParaRPr/>
          </a:p>
          <a:p>
            <a:pPr indent="-285750" lvl="1" marL="971550" rtl="0" algn="l">
              <a:lnSpc>
                <a:spcPct val="115000"/>
              </a:lnSpc>
              <a:spcBef>
                <a:spcPts val="1000"/>
              </a:spcBef>
              <a:spcAft>
                <a:spcPts val="0"/>
              </a:spcAft>
              <a:buSzPts val="1300"/>
              <a:buFont typeface="Noto Sans Symbols"/>
              <a:buChar char="❑"/>
            </a:pPr>
            <a:r>
              <a:rPr lang="en-US"/>
              <a:t>The </a:t>
            </a:r>
            <a:r>
              <a:rPr i="1" lang="en-US"/>
              <a:t>stack </a:t>
            </a:r>
            <a:r>
              <a:rPr lang="en-US"/>
              <a:t>is a portion of consecutive memory in the data space.</a:t>
            </a:r>
            <a:endParaRPr/>
          </a:p>
          <a:p>
            <a:pPr indent="-285750" lvl="1" marL="971550" rtl="0" algn="l">
              <a:lnSpc>
                <a:spcPct val="115000"/>
              </a:lnSpc>
              <a:spcBef>
                <a:spcPts val="1000"/>
              </a:spcBef>
              <a:spcAft>
                <a:spcPts val="0"/>
              </a:spcAft>
              <a:buSzPts val="1300"/>
              <a:buFont typeface="Noto Sans Symbols"/>
              <a:buChar char="❑"/>
            </a:pPr>
            <a:r>
              <a:rPr lang="en-US"/>
              <a:t>CPU store/return addresses, possibly register contents during subroutine/interrupt service routine calls.</a:t>
            </a:r>
            <a:br>
              <a:rPr lang="en-US"/>
            </a:br>
            <a:endParaRPr/>
          </a:p>
        </p:txBody>
      </p:sp>
      <p:grpSp>
        <p:nvGrpSpPr>
          <p:cNvPr id="88" name="Google Shape;88;p7"/>
          <p:cNvGrpSpPr/>
          <p:nvPr/>
        </p:nvGrpSpPr>
        <p:grpSpPr>
          <a:xfrm>
            <a:off x="4876161" y="1122776"/>
            <a:ext cx="3029590" cy="3332379"/>
            <a:chOff x="4876161" y="1122776"/>
            <a:chExt cx="3029590" cy="3332379"/>
          </a:xfrm>
        </p:grpSpPr>
        <p:pic>
          <p:nvPicPr>
            <p:cNvPr id="89" name="Google Shape;89;p7"/>
            <p:cNvPicPr preferRelativeResize="0"/>
            <p:nvPr/>
          </p:nvPicPr>
          <p:blipFill rotWithShape="1">
            <a:blip r:embed="rId3">
              <a:alphaModFix/>
            </a:blip>
            <a:srcRect b="0" l="0" r="0" t="0"/>
            <a:stretch/>
          </p:blipFill>
          <p:spPr>
            <a:xfrm>
              <a:off x="4876161" y="1122776"/>
              <a:ext cx="3029590" cy="3029590"/>
            </a:xfrm>
            <a:prstGeom prst="rect">
              <a:avLst/>
            </a:prstGeom>
            <a:noFill/>
            <a:ln>
              <a:noFill/>
            </a:ln>
          </p:spPr>
        </p:pic>
        <p:sp>
          <p:nvSpPr>
            <p:cNvPr id="90" name="Google Shape;90;p7"/>
            <p:cNvSpPr txBox="1"/>
            <p:nvPr/>
          </p:nvSpPr>
          <p:spPr>
            <a:xfrm>
              <a:off x="5753100" y="4208934"/>
              <a:ext cx="1404552"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Stack pointer working</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8"/>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Processor Architecture (3/3)</a:t>
            </a:r>
            <a:endParaRPr/>
          </a:p>
        </p:txBody>
      </p:sp>
      <p:sp>
        <p:nvSpPr>
          <p:cNvPr id="96" name="Google Shape;96;p8"/>
          <p:cNvSpPr txBox="1"/>
          <p:nvPr>
            <p:ph idx="1" type="body"/>
          </p:nvPr>
        </p:nvSpPr>
        <p:spPr>
          <a:xfrm>
            <a:off x="327450" y="972650"/>
            <a:ext cx="8482800" cy="3893100"/>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Control Unit</a:t>
            </a:r>
            <a:endParaRPr/>
          </a:p>
          <a:p>
            <a:pPr indent="-285750" lvl="1" marL="971550" rtl="0" algn="l">
              <a:lnSpc>
                <a:spcPct val="115000"/>
              </a:lnSpc>
              <a:spcBef>
                <a:spcPts val="1000"/>
              </a:spcBef>
              <a:spcAft>
                <a:spcPts val="0"/>
              </a:spcAft>
              <a:buSzPts val="1300"/>
              <a:buFont typeface="Noto Sans Symbols"/>
              <a:buChar char="❑"/>
            </a:pPr>
            <a:r>
              <a:rPr lang="en-US"/>
              <a:t>Determine which operation should be executed next and configure the data path accordingly.</a:t>
            </a:r>
            <a:endParaRPr/>
          </a:p>
          <a:p>
            <a:pPr indent="-285750" lvl="1" marL="971550" rtl="0" algn="l">
              <a:lnSpc>
                <a:spcPct val="115000"/>
              </a:lnSpc>
              <a:spcBef>
                <a:spcPts val="1000"/>
              </a:spcBef>
              <a:spcAft>
                <a:spcPts val="0"/>
              </a:spcAft>
              <a:buSzPts val="1300"/>
              <a:buFont typeface="Noto Sans Symbols"/>
              <a:buChar char="❑"/>
            </a:pPr>
            <a:r>
              <a:rPr i="1" lang="en-US"/>
              <a:t>Program counter </a:t>
            </a:r>
            <a:r>
              <a:rPr lang="en-US"/>
              <a:t>(PC), is used to store the address of the next program instruction.</a:t>
            </a:r>
            <a:endParaRPr/>
          </a:p>
          <a:p>
            <a:pPr indent="-285750" lvl="1" marL="971550" rtl="0" algn="l">
              <a:lnSpc>
                <a:spcPct val="115000"/>
              </a:lnSpc>
              <a:spcBef>
                <a:spcPts val="1000"/>
              </a:spcBef>
              <a:spcAft>
                <a:spcPts val="0"/>
              </a:spcAft>
              <a:buSzPts val="1300"/>
              <a:buFont typeface="Noto Sans Symbols"/>
              <a:buChar char="❑"/>
            </a:pPr>
            <a:r>
              <a:rPr lang="en-US"/>
              <a:t>The control unit loads this instruction into the </a:t>
            </a:r>
            <a:r>
              <a:rPr i="1" lang="en-US"/>
              <a:t>instruction register </a:t>
            </a:r>
            <a:r>
              <a:rPr lang="en-US"/>
              <a:t>(IR), decodes the instruction, and sets up the data path to execute it.</a:t>
            </a:r>
            <a:endParaRPr/>
          </a:p>
          <a:p>
            <a:pPr indent="-285750" lvl="1" marL="971550" rtl="0" algn="l">
              <a:lnSpc>
                <a:spcPct val="115000"/>
              </a:lnSpc>
              <a:spcBef>
                <a:spcPts val="1000"/>
              </a:spcBef>
              <a:spcAft>
                <a:spcPts val="0"/>
              </a:spcAft>
              <a:buSzPts val="1300"/>
              <a:buFont typeface="Noto Sans Symbols"/>
              <a:buChar char="❑"/>
            </a:pPr>
            <a:r>
              <a:rPr lang="en-US"/>
              <a:t>Data path configuration includes providing the appropriate inputs for the ALU (from registers or memory), selecting the right ALU operation, and making sure that the result is written to the correct destination (register or memory).</a:t>
            </a:r>
            <a:br>
              <a:rPr lang="en-US"/>
            </a:b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27454" y="191787"/>
            <a:ext cx="8482800" cy="628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800"/>
              <a:buFont typeface="Roboto Condensed"/>
              <a:buNone/>
            </a:pPr>
            <a:r>
              <a:rPr lang="en-US"/>
              <a:t>Von Neumann versus Harvard Architecture</a:t>
            </a:r>
            <a:endParaRPr/>
          </a:p>
        </p:txBody>
      </p:sp>
      <p:sp>
        <p:nvSpPr>
          <p:cNvPr id="102" name="Google Shape;102;p9"/>
          <p:cNvSpPr txBox="1"/>
          <p:nvPr>
            <p:ph idx="1" type="body"/>
          </p:nvPr>
        </p:nvSpPr>
        <p:spPr>
          <a:xfrm>
            <a:off x="327450" y="972650"/>
            <a:ext cx="7588251" cy="1265583"/>
          </a:xfrm>
          <a:prstGeom prst="rect">
            <a:avLst/>
          </a:prstGeom>
          <a:noFill/>
          <a:ln>
            <a:noFill/>
          </a:ln>
        </p:spPr>
        <p:txBody>
          <a:bodyPr anchorCtr="0" anchor="t" bIns="34275" lIns="68575" spcFirstLastPara="1" rIns="68575" wrap="square" tIns="34275">
            <a:noAutofit/>
          </a:bodyPr>
          <a:lstStyle/>
          <a:p>
            <a:pPr indent="-285750" lvl="0" marL="514350" rtl="0" algn="l">
              <a:lnSpc>
                <a:spcPct val="114000"/>
              </a:lnSpc>
              <a:spcBef>
                <a:spcPts val="0"/>
              </a:spcBef>
              <a:spcAft>
                <a:spcPts val="0"/>
              </a:spcAft>
              <a:buSzPts val="1500"/>
              <a:buFont typeface="Noto Sans Symbols"/>
              <a:buChar char="❑"/>
            </a:pPr>
            <a:r>
              <a:rPr lang="en-US"/>
              <a:t>All MCs use one of two basic design models: </a:t>
            </a:r>
            <a:endParaRPr/>
          </a:p>
          <a:p>
            <a:pPr indent="-285750" lvl="1" marL="971550" rtl="0" algn="l">
              <a:lnSpc>
                <a:spcPct val="115000"/>
              </a:lnSpc>
              <a:spcBef>
                <a:spcPts val="1000"/>
              </a:spcBef>
              <a:spcAft>
                <a:spcPts val="0"/>
              </a:spcAft>
              <a:buSzPts val="1300"/>
              <a:buFont typeface="Noto Sans Symbols"/>
              <a:buChar char="❑"/>
            </a:pPr>
            <a:r>
              <a:rPr lang="en-US"/>
              <a:t>Harvard Architecture and von-Neumann architecture.</a:t>
            </a:r>
            <a:endParaRPr/>
          </a:p>
          <a:p>
            <a:pPr indent="-285750" lvl="0" marL="514350" rtl="0" algn="l">
              <a:lnSpc>
                <a:spcPct val="114000"/>
              </a:lnSpc>
              <a:spcBef>
                <a:spcPts val="0"/>
              </a:spcBef>
              <a:spcAft>
                <a:spcPts val="0"/>
              </a:spcAft>
              <a:buSzPts val="1500"/>
              <a:buFont typeface="Noto Sans Symbols"/>
              <a:buChar char="❑"/>
            </a:pPr>
            <a:r>
              <a:rPr lang="en-US"/>
              <a:t>They represent two different ways of exchanging data between CPU and memory.</a:t>
            </a:r>
            <a:endParaRPr/>
          </a:p>
        </p:txBody>
      </p:sp>
      <p:grpSp>
        <p:nvGrpSpPr>
          <p:cNvPr id="103" name="Google Shape;103;p9"/>
          <p:cNvGrpSpPr/>
          <p:nvPr/>
        </p:nvGrpSpPr>
        <p:grpSpPr>
          <a:xfrm>
            <a:off x="662152" y="2697460"/>
            <a:ext cx="3508058" cy="1289542"/>
            <a:chOff x="2647666" y="2390895"/>
            <a:chExt cx="3548418" cy="1318839"/>
          </a:xfrm>
        </p:grpSpPr>
        <p:sp>
          <p:nvSpPr>
            <p:cNvPr id="104" name="Google Shape;104;p9"/>
            <p:cNvSpPr/>
            <p:nvPr/>
          </p:nvSpPr>
          <p:spPr>
            <a:xfrm>
              <a:off x="2647666" y="2390895"/>
              <a:ext cx="832513" cy="777923"/>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4592905" y="2393434"/>
              <a:ext cx="1603179" cy="77538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RAM</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ROM (program)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3618687" y="2534196"/>
              <a:ext cx="835709" cy="491319"/>
            </a:xfrm>
            <a:prstGeom prst="leftRightArrow">
              <a:avLst>
                <a:gd fmla="val 61111"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x8</a:t>
              </a:r>
              <a:endParaRPr b="0" i="0" sz="1400" u="none" cap="none" strike="noStrike">
                <a:solidFill>
                  <a:srgbClr val="000000"/>
                </a:solidFill>
                <a:latin typeface="Arial"/>
                <a:ea typeface="Arial"/>
                <a:cs typeface="Arial"/>
                <a:sym typeface="Arial"/>
              </a:endParaRPr>
            </a:p>
          </p:txBody>
        </p:sp>
        <p:sp>
          <p:nvSpPr>
            <p:cNvPr id="107" name="Google Shape;107;p9"/>
            <p:cNvSpPr txBox="1"/>
            <p:nvPr/>
          </p:nvSpPr>
          <p:spPr>
            <a:xfrm>
              <a:off x="3125337" y="3463513"/>
              <a:ext cx="17235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Von-Neumann Architecture</a:t>
              </a:r>
              <a:endParaRPr b="0" i="0" sz="1000" u="none" cap="none" strike="noStrike">
                <a:solidFill>
                  <a:srgbClr val="000000"/>
                </a:solidFill>
                <a:latin typeface="Arial"/>
                <a:ea typeface="Arial"/>
                <a:cs typeface="Arial"/>
                <a:sym typeface="Arial"/>
              </a:endParaRPr>
            </a:p>
          </p:txBody>
        </p:sp>
      </p:grpSp>
      <p:grpSp>
        <p:nvGrpSpPr>
          <p:cNvPr id="108" name="Google Shape;108;p9"/>
          <p:cNvGrpSpPr/>
          <p:nvPr/>
        </p:nvGrpSpPr>
        <p:grpSpPr>
          <a:xfrm>
            <a:off x="4794972" y="2503348"/>
            <a:ext cx="3480180" cy="2059974"/>
            <a:chOff x="2647666" y="2393433"/>
            <a:chExt cx="3480180" cy="2059974"/>
          </a:xfrm>
        </p:grpSpPr>
        <p:sp>
          <p:nvSpPr>
            <p:cNvPr id="109" name="Google Shape;109;p9"/>
            <p:cNvSpPr/>
            <p:nvPr/>
          </p:nvSpPr>
          <p:spPr>
            <a:xfrm>
              <a:off x="2647666" y="2393433"/>
              <a:ext cx="832513" cy="1653275"/>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4592906" y="2393434"/>
              <a:ext cx="1534940" cy="775385"/>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ROM (program)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3572518" y="2532928"/>
              <a:ext cx="835709" cy="491319"/>
            </a:xfrm>
            <a:prstGeom prst="leftRightArrow">
              <a:avLst>
                <a:gd fmla="val 61111"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x8</a:t>
              </a:r>
              <a:endParaRPr b="0" i="0" sz="1400" u="none" cap="none" strike="noStrike">
                <a:solidFill>
                  <a:srgbClr val="000000"/>
                </a:solidFill>
                <a:latin typeface="Arial"/>
                <a:ea typeface="Arial"/>
                <a:cs typeface="Arial"/>
                <a:sym typeface="Arial"/>
              </a:endParaRPr>
            </a:p>
          </p:txBody>
        </p:sp>
        <p:sp>
          <p:nvSpPr>
            <p:cNvPr id="112" name="Google Shape;112;p9"/>
            <p:cNvSpPr txBox="1"/>
            <p:nvPr/>
          </p:nvSpPr>
          <p:spPr>
            <a:xfrm>
              <a:off x="3480179" y="4207186"/>
              <a:ext cx="17235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Von-Neumann Architecture</a:t>
              </a:r>
              <a:endParaRPr b="0" i="0" sz="1000" u="none" cap="none" strike="noStrike">
                <a:solidFill>
                  <a:srgbClr val="000000"/>
                </a:solidFill>
                <a:latin typeface="Arial"/>
                <a:ea typeface="Arial"/>
                <a:cs typeface="Arial"/>
                <a:sym typeface="Arial"/>
              </a:endParaRPr>
            </a:p>
          </p:txBody>
        </p:sp>
        <p:sp>
          <p:nvSpPr>
            <p:cNvPr id="113" name="Google Shape;113;p9"/>
            <p:cNvSpPr/>
            <p:nvPr/>
          </p:nvSpPr>
          <p:spPr>
            <a:xfrm>
              <a:off x="4618904" y="3271324"/>
              <a:ext cx="1508941" cy="775385"/>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RAM</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3631687" y="3430946"/>
              <a:ext cx="835709" cy="491319"/>
            </a:xfrm>
            <a:prstGeom prst="leftRightArrow">
              <a:avLst>
                <a:gd fmla="val 61111"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x12</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Võ Hữu Tài</dc:creator>
</cp:coreProperties>
</file>