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21" r:id="rId2"/>
  </p:sldMasterIdLst>
  <p:notesMasterIdLst>
    <p:notesMasterId r:id="rId39"/>
  </p:notesMasterIdLst>
  <p:sldIdLst>
    <p:sldId id="257" r:id="rId3"/>
    <p:sldId id="258" r:id="rId4"/>
    <p:sldId id="293" r:id="rId5"/>
    <p:sldId id="321" r:id="rId6"/>
    <p:sldId id="322" r:id="rId7"/>
    <p:sldId id="323" r:id="rId8"/>
    <p:sldId id="324" r:id="rId9"/>
    <p:sldId id="326" r:id="rId10"/>
    <p:sldId id="308" r:id="rId11"/>
    <p:sldId id="294" r:id="rId12"/>
    <p:sldId id="320" r:id="rId13"/>
    <p:sldId id="295" r:id="rId14"/>
    <p:sldId id="310" r:id="rId15"/>
    <p:sldId id="296" r:id="rId16"/>
    <p:sldId id="298" r:id="rId17"/>
    <p:sldId id="297" r:id="rId18"/>
    <p:sldId id="299" r:id="rId19"/>
    <p:sldId id="301" r:id="rId20"/>
    <p:sldId id="303" r:id="rId21"/>
    <p:sldId id="304" r:id="rId22"/>
    <p:sldId id="305" r:id="rId23"/>
    <p:sldId id="306" r:id="rId24"/>
    <p:sldId id="307" r:id="rId25"/>
    <p:sldId id="309" r:id="rId26"/>
    <p:sldId id="312" r:id="rId27"/>
    <p:sldId id="313" r:id="rId28"/>
    <p:sldId id="314" r:id="rId29"/>
    <p:sldId id="315" r:id="rId30"/>
    <p:sldId id="316" r:id="rId31"/>
    <p:sldId id="317" r:id="rId32"/>
    <p:sldId id="318" r:id="rId33"/>
    <p:sldId id="319" r:id="rId34"/>
    <p:sldId id="292" r:id="rId35"/>
    <p:sldId id="327" r:id="rId36"/>
    <p:sldId id="328"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282"/>
    <a:srgbClr val="1B0B7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7653" autoAdjust="0"/>
  </p:normalViewPr>
  <p:slideViewPr>
    <p:cSldViewPr snapToGrid="0">
      <p:cViewPr varScale="1">
        <p:scale>
          <a:sx n="58" d="100"/>
          <a:sy n="58" d="100"/>
        </p:scale>
        <p:origin x="240"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AEC7F-C272-42D8-A261-3DCF875DE68D}"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6D3D-660E-4CC6-B139-9A7EE3679EAA}" type="slidenum">
              <a:rPr lang="en-US" smtClean="0"/>
              <a:t>‹#›</a:t>
            </a:fld>
            <a:endParaRPr lang="en-US"/>
          </a:p>
        </p:txBody>
      </p:sp>
    </p:spTree>
    <p:extLst>
      <p:ext uri="{BB962C8B-B14F-4D97-AF65-F5344CB8AC3E}">
        <p14:creationId xmlns:p14="http://schemas.microsoft.com/office/powerpoint/2010/main" val="324987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6174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5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19</a:t>
            </a:fld>
            <a:endParaRPr lang="en-US"/>
          </a:p>
        </p:txBody>
      </p:sp>
    </p:spTree>
    <p:extLst>
      <p:ext uri="{BB962C8B-B14F-4D97-AF65-F5344CB8AC3E}">
        <p14:creationId xmlns:p14="http://schemas.microsoft.com/office/powerpoint/2010/main" val="224601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20</a:t>
            </a:fld>
            <a:endParaRPr lang="en-US"/>
          </a:p>
        </p:txBody>
      </p:sp>
    </p:spTree>
    <p:extLst>
      <p:ext uri="{BB962C8B-B14F-4D97-AF65-F5344CB8AC3E}">
        <p14:creationId xmlns:p14="http://schemas.microsoft.com/office/powerpoint/2010/main" val="286122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21</a:t>
            </a:fld>
            <a:endParaRPr lang="en-US"/>
          </a:p>
        </p:txBody>
      </p:sp>
    </p:spTree>
    <p:extLst>
      <p:ext uri="{BB962C8B-B14F-4D97-AF65-F5344CB8AC3E}">
        <p14:creationId xmlns:p14="http://schemas.microsoft.com/office/powerpoint/2010/main" val="318202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22</a:t>
            </a:fld>
            <a:endParaRPr lang="en-US"/>
          </a:p>
        </p:txBody>
      </p:sp>
    </p:spTree>
    <p:extLst>
      <p:ext uri="{BB962C8B-B14F-4D97-AF65-F5344CB8AC3E}">
        <p14:creationId xmlns:p14="http://schemas.microsoft.com/office/powerpoint/2010/main" val="320443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71943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2"/>
        <p:cNvGrpSpPr/>
        <p:nvPr/>
      </p:nvGrpSpPr>
      <p:grpSpPr>
        <a:xfrm>
          <a:off x="0" y="0"/>
          <a:ext cx="0" cy="0"/>
          <a:chOff x="0" y="0"/>
          <a:chExt cx="0" cy="0"/>
        </a:xfrm>
      </p:grpSpPr>
      <p:pic>
        <p:nvPicPr>
          <p:cNvPr id="13" name="Google Shape;13;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38"/>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38"/>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48332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40"/>
        <p:cNvGrpSpPr/>
        <p:nvPr/>
      </p:nvGrpSpPr>
      <p:grpSpPr>
        <a:xfrm>
          <a:off x="0" y="0"/>
          <a:ext cx="0" cy="0"/>
          <a:chOff x="0" y="0"/>
          <a:chExt cx="0" cy="0"/>
        </a:xfrm>
      </p:grpSpPr>
      <p:pic>
        <p:nvPicPr>
          <p:cNvPr id="41" name="Google Shape;41;p4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41"/>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10350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43"/>
        <p:cNvGrpSpPr/>
        <p:nvPr/>
      </p:nvGrpSpPr>
      <p:grpSpPr>
        <a:xfrm>
          <a:off x="0" y="0"/>
          <a:ext cx="0" cy="0"/>
          <a:chOff x="0" y="0"/>
          <a:chExt cx="0" cy="0"/>
        </a:xfrm>
      </p:grpSpPr>
      <p:pic>
        <p:nvPicPr>
          <p:cNvPr id="44" name="Google Shape;44;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 name="Google Shape;45;p49"/>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49"/>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75458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423450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51"/>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09219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5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2" name="Google Shape;52;p5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6223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5" name="Google Shape;55;p53"/>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56" name="Google Shape;56;p53"/>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095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9" name="Google Shape;59;p54"/>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84850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62" name="Google Shape;62;p55"/>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872950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Tree>
    <p:extLst>
      <p:ext uri="{BB962C8B-B14F-4D97-AF65-F5344CB8AC3E}">
        <p14:creationId xmlns:p14="http://schemas.microsoft.com/office/powerpoint/2010/main" val="93611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18" name="Google Shape;18;p39"/>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36204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46789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3"/>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5723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4" name="Google Shape;24;p44"/>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25" name="Google Shape;25;p44"/>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19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8" name="Google Shape;28;p4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67374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31" name="Google Shape;31;p4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3973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32"/>
        <p:cNvGrpSpPr/>
        <p:nvPr/>
      </p:nvGrpSpPr>
      <p:grpSpPr>
        <a:xfrm>
          <a:off x="0" y="0"/>
          <a:ext cx="0" cy="0"/>
          <a:chOff x="0" y="0"/>
          <a:chExt cx="0" cy="0"/>
        </a:xfrm>
      </p:grpSpPr>
      <p:pic>
        <p:nvPicPr>
          <p:cNvPr id="33" name="Google Shape;33;p4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7"/>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1077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03451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Google Shape;11;p37"/>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dirty="0"/>
          </a:p>
        </p:txBody>
      </p:sp>
    </p:spTree>
    <p:extLst>
      <p:ext uri="{BB962C8B-B14F-4D97-AF65-F5344CB8AC3E}">
        <p14:creationId xmlns:p14="http://schemas.microsoft.com/office/powerpoint/2010/main" val="1359754240"/>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4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33685626"/>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aio.com/support/user/pdf/CoverageMaster_Tutorial_EN_v6.0.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4636643" y="4898876"/>
            <a:ext cx="7162800" cy="705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000"/>
              <a:buNone/>
            </a:pPr>
            <a:r>
              <a:rPr lang="en-US" dirty="0"/>
              <a:t>Overview ASA Unit Testing</a:t>
            </a:r>
            <a:endParaRPr dirty="0"/>
          </a:p>
        </p:txBody>
      </p:sp>
      <p:sp>
        <p:nvSpPr>
          <p:cNvPr id="70" name="Google Shape;70;p1"/>
          <p:cNvSpPr txBox="1">
            <a:spLocks noGrp="1"/>
          </p:cNvSpPr>
          <p:nvPr>
            <p:ph type="subTitle" idx="1"/>
          </p:nvPr>
        </p:nvSpPr>
        <p:spPr>
          <a:xfrm>
            <a:off x="4664268" y="5432447"/>
            <a:ext cx="7125600" cy="45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67"/>
              </a:spcBef>
              <a:spcAft>
                <a:spcPts val="0"/>
              </a:spcAft>
              <a:buSzPts val="1700"/>
              <a:buNone/>
            </a:pPr>
            <a:r>
              <a:rPr lang="en-US"/>
              <a:t>Dec, 2019</a:t>
            </a:r>
            <a:endParaRPr/>
          </a:p>
        </p:txBody>
      </p:sp>
    </p:spTree>
    <p:extLst>
      <p:ext uri="{BB962C8B-B14F-4D97-AF65-F5344CB8AC3E}">
        <p14:creationId xmlns:p14="http://schemas.microsoft.com/office/powerpoint/2010/main" val="284180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KPI/Addition information</a:t>
            </a:r>
          </a:p>
        </p:txBody>
      </p:sp>
      <p:sp>
        <p:nvSpPr>
          <p:cNvPr id="3" name="Text Placeholder 2"/>
          <p:cNvSpPr>
            <a:spLocks noGrp="1"/>
          </p:cNvSpPr>
          <p:nvPr>
            <p:ph type="body" idx="1"/>
          </p:nvPr>
        </p:nvSpPr>
        <p:spPr/>
        <p:txBody>
          <a:bodyPr/>
          <a:lstStyle/>
          <a:p>
            <a:pPr marL="571500" indent="-342900">
              <a:buFontTx/>
              <a:buChar char="-"/>
            </a:pPr>
            <a:r>
              <a:rPr lang="en-US" sz="1400" dirty="0"/>
              <a:t>KPI:</a:t>
            </a:r>
          </a:p>
          <a:p>
            <a:pPr marL="1028700" lvl="1" indent="-342900">
              <a:buFont typeface="Arial" panose="020B0604020202020204" pitchFamily="34" charset="0"/>
              <a:buChar char="•"/>
            </a:pPr>
            <a:r>
              <a:rPr lang="en-US" sz="1200" dirty="0"/>
              <a:t>PSW (Manual test): </a:t>
            </a:r>
            <a:r>
              <a:rPr lang="en-US" sz="1200" b="1" dirty="0"/>
              <a:t>300 ELOCs/man/day</a:t>
            </a:r>
          </a:p>
          <a:p>
            <a:pPr marL="1028700" lvl="1" indent="-342900">
              <a:buFont typeface="Arial" panose="020B0604020202020204" pitchFamily="34" charset="0"/>
              <a:buChar char="•"/>
            </a:pPr>
            <a:r>
              <a:rPr lang="en-US" sz="1200" dirty="0"/>
              <a:t>PSW (Automation test): </a:t>
            </a:r>
            <a:r>
              <a:rPr lang="en-US" sz="1200" b="1" dirty="0"/>
              <a:t>6000 ELOCs/man/day</a:t>
            </a:r>
          </a:p>
          <a:p>
            <a:pPr marL="1028700" lvl="1" indent="-342900">
              <a:buFont typeface="Arial" panose="020B0604020202020204" pitchFamily="34" charset="0"/>
              <a:buChar char="•"/>
            </a:pPr>
            <a:r>
              <a:rPr lang="en-US" sz="1200" dirty="0"/>
              <a:t>ASW (Manual test): </a:t>
            </a:r>
            <a:r>
              <a:rPr lang="en-US" sz="1200" b="1" dirty="0"/>
              <a:t>130 ELOCs/man/day</a:t>
            </a:r>
          </a:p>
          <a:p>
            <a:pPr marL="1028700" lvl="1" indent="-342900">
              <a:buFont typeface="Arial" panose="020B0604020202020204" pitchFamily="34" charset="0"/>
              <a:buChar char="•"/>
            </a:pPr>
            <a:r>
              <a:rPr lang="en-US" sz="1200" dirty="0"/>
              <a:t>Note: apply for each work package (assign task assignment 1 time/month/packages)</a:t>
            </a:r>
          </a:p>
          <a:p>
            <a:pPr marL="571500" indent="-342900">
              <a:buFontTx/>
              <a:buChar char="-"/>
            </a:pPr>
            <a:r>
              <a:rPr lang="en-US" sz="1467" dirty="0"/>
              <a:t>Reporting:</a:t>
            </a:r>
          </a:p>
          <a:p>
            <a:pPr marL="857250" lvl="1" indent="-171450"/>
            <a:r>
              <a:rPr lang="en-US" sz="1200" dirty="0"/>
              <a:t>Lead check time attendance of team manually (RBVH don’t care).</a:t>
            </a:r>
          </a:p>
          <a:p>
            <a:pPr marL="857250" lvl="1" indent="-171450"/>
            <a:r>
              <a:rPr lang="en-US" sz="1200" dirty="0"/>
              <a:t>Lead create report to monitor the KPI, performance, task of member manually. (Note: </a:t>
            </a:r>
            <a:r>
              <a:rPr lang="en-US" sz="1200" dirty="0" err="1"/>
              <a:t>BanVien’s</a:t>
            </a:r>
            <a:r>
              <a:rPr lang="en-US" sz="1200" dirty="0"/>
              <a:t> laptop can not access the data or </a:t>
            </a:r>
            <a:r>
              <a:rPr lang="en-US" sz="1200" dirty="0" err="1"/>
              <a:t>exel</a:t>
            </a:r>
            <a:r>
              <a:rPr lang="en-US" sz="1200" dirty="0"/>
              <a:t> file from Bosch and PC’s Bosch can not transfer data from Bosch to the outside)</a:t>
            </a:r>
          </a:p>
          <a:p>
            <a:pPr marL="1028700" lvl="1" indent="-342900">
              <a:buFontTx/>
              <a:buChar char="-"/>
            </a:pPr>
            <a:endParaRPr lang="en-US" sz="1200" dirty="0"/>
          </a:p>
          <a:p>
            <a:pPr marL="1028700" lvl="1" indent="-342900">
              <a:buFontTx/>
              <a:buChar char="-"/>
            </a:pPr>
            <a:endParaRPr lang="en-US" sz="1200" dirty="0"/>
          </a:p>
          <a:p>
            <a:pPr marL="1028700" lvl="1" indent="-342900">
              <a:buFontTx/>
              <a:buChar char="-"/>
            </a:pPr>
            <a:endParaRPr lang="en-US" sz="1200" dirty="0"/>
          </a:p>
          <a:p>
            <a:pPr marL="1028700" lvl="1" indent="-342900">
              <a:buFontTx/>
              <a:buChar char="-"/>
            </a:pPr>
            <a:endParaRPr lang="en-US" sz="1200" dirty="0"/>
          </a:p>
        </p:txBody>
      </p:sp>
    </p:spTree>
    <p:extLst>
      <p:ext uri="{BB962C8B-B14F-4D97-AF65-F5344CB8AC3E}">
        <p14:creationId xmlns:p14="http://schemas.microsoft.com/office/powerpoint/2010/main" val="150709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Overview</a:t>
            </a:r>
          </a:p>
        </p:txBody>
      </p:sp>
      <p:sp>
        <p:nvSpPr>
          <p:cNvPr id="3" name="Text Placeholder 2"/>
          <p:cNvSpPr>
            <a:spLocks noGrp="1"/>
          </p:cNvSpPr>
          <p:nvPr>
            <p:ph type="body" idx="1"/>
          </p:nvPr>
        </p:nvSpPr>
        <p:spPr/>
        <p:txBody>
          <a:bodyPr/>
          <a:lstStyle/>
          <a:p>
            <a:pPr marL="228600" indent="0"/>
            <a:r>
              <a:rPr lang="en-US" b="1" dirty="0"/>
              <a:t>Testing technique overview:</a:t>
            </a:r>
          </a:p>
          <a:p>
            <a:pPr marL="1028700" lvl="1" indent="-342900">
              <a:buFont typeface="Arial" panose="020B0604020202020204" pitchFamily="34" charset="0"/>
              <a:buChar char="•"/>
            </a:pPr>
            <a:r>
              <a:rPr lang="en-US" sz="1600" dirty="0"/>
              <a:t>Black box: not applied</a:t>
            </a:r>
          </a:p>
          <a:p>
            <a:pPr marL="1028700" lvl="1" indent="-342900">
              <a:buFont typeface="Arial" panose="020B0604020202020204" pitchFamily="34" charset="0"/>
              <a:buChar char="•"/>
            </a:pPr>
            <a:r>
              <a:rPr lang="en-US" sz="1600" dirty="0"/>
              <a:t>White box (structural – code base testing): UT without requirement documents</a:t>
            </a:r>
          </a:p>
          <a:p>
            <a:pPr marL="1485900" lvl="2" indent="-342900">
              <a:buFont typeface="Courier New" panose="02070309020205020404" pitchFamily="49" charset="0"/>
              <a:buChar char="o"/>
            </a:pPr>
            <a:r>
              <a:rPr lang="en-US" sz="1600" dirty="0"/>
              <a:t>Method data flow: not applied</a:t>
            </a:r>
          </a:p>
          <a:p>
            <a:pPr marL="1485900" lvl="2" indent="-342900">
              <a:buFont typeface="Courier New" panose="02070309020205020404" pitchFamily="49" charset="0"/>
              <a:buChar char="o"/>
            </a:pPr>
            <a:r>
              <a:rPr lang="en-US" sz="1600" dirty="0"/>
              <a:t>Method control flow:</a:t>
            </a:r>
          </a:p>
          <a:p>
            <a:pPr marL="1943100" lvl="3" indent="-342900">
              <a:buFont typeface="Wingdings" panose="05000000000000000000" pitchFamily="2" charset="2"/>
              <a:buChar char="§"/>
            </a:pPr>
            <a:r>
              <a:rPr lang="en-US" sz="1600" dirty="0"/>
              <a:t>C0: statement coverage</a:t>
            </a:r>
          </a:p>
          <a:p>
            <a:pPr marL="1943100" lvl="3" indent="-342900">
              <a:buFont typeface="Wingdings" panose="05000000000000000000" pitchFamily="2" charset="2"/>
              <a:buChar char="§"/>
            </a:pPr>
            <a:r>
              <a:rPr lang="en-US" sz="1600" dirty="0"/>
              <a:t>C1: decision coverage</a:t>
            </a:r>
          </a:p>
          <a:p>
            <a:pPr marL="1943100" lvl="3" indent="-342900">
              <a:buFont typeface="Wingdings" panose="05000000000000000000" pitchFamily="2" charset="2"/>
              <a:buChar char="§"/>
            </a:pPr>
            <a:r>
              <a:rPr lang="en-US" sz="1600" dirty="0"/>
              <a:t>MC/DC: modified condition/decision coverage</a:t>
            </a:r>
          </a:p>
          <a:p>
            <a:pPr marL="228600" indent="0"/>
            <a:endParaRPr lang="en-US" dirty="0"/>
          </a:p>
        </p:txBody>
      </p:sp>
    </p:spTree>
    <p:extLst>
      <p:ext uri="{BB962C8B-B14F-4D97-AF65-F5344CB8AC3E}">
        <p14:creationId xmlns:p14="http://schemas.microsoft.com/office/powerpoint/2010/main" val="320474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Policy Point</a:t>
            </a:r>
          </a:p>
        </p:txBody>
      </p:sp>
      <p:sp>
        <p:nvSpPr>
          <p:cNvPr id="3" name="Text Placeholder 2"/>
          <p:cNvSpPr>
            <a:spLocks noGrp="1"/>
          </p:cNvSpPr>
          <p:nvPr>
            <p:ph type="body" idx="1"/>
          </p:nvPr>
        </p:nvSpPr>
        <p:spPr/>
        <p:txBody>
          <a:bodyPr/>
          <a:lstStyle/>
          <a:p>
            <a:pPr marL="571500" indent="-342900">
              <a:buFont typeface="+mj-lt"/>
              <a:buAutoNum type="arabicPeriod"/>
            </a:pPr>
            <a:r>
              <a:rPr lang="en-US" sz="1400" dirty="0"/>
              <a:t>Input variable</a:t>
            </a:r>
          </a:p>
          <a:p>
            <a:pPr marL="571500" indent="-342900">
              <a:buFont typeface="+mj-lt"/>
              <a:buAutoNum type="arabicPeriod"/>
            </a:pPr>
            <a:r>
              <a:rPr lang="en-US" sz="1400" dirty="0"/>
              <a:t>Return function</a:t>
            </a:r>
          </a:p>
          <a:p>
            <a:pPr marL="571500" indent="-342900">
              <a:buFont typeface="+mj-lt"/>
              <a:buAutoNum type="arabicPeriod"/>
            </a:pPr>
            <a:r>
              <a:rPr lang="en-US" sz="1400" dirty="0"/>
              <a:t>Condition</a:t>
            </a:r>
          </a:p>
          <a:p>
            <a:pPr marL="571500" indent="-342900">
              <a:buFont typeface="+mj-lt"/>
              <a:buAutoNum type="arabicPeriod"/>
            </a:pPr>
            <a:r>
              <a:rPr lang="en-US" sz="1400" dirty="0"/>
              <a:t>Switch case</a:t>
            </a:r>
          </a:p>
          <a:p>
            <a:pPr marL="571500" indent="-342900">
              <a:buFont typeface="+mj-lt"/>
              <a:buAutoNum type="arabicPeriod"/>
            </a:pPr>
            <a:r>
              <a:rPr lang="en-US" sz="1400" dirty="0"/>
              <a:t>Division zero</a:t>
            </a:r>
          </a:p>
          <a:p>
            <a:pPr marL="571500" indent="-342900">
              <a:buFont typeface="+mj-lt"/>
              <a:buAutoNum type="arabicPeriod"/>
            </a:pPr>
            <a:r>
              <a:rPr lang="en-US" sz="1400" dirty="0"/>
              <a:t>Overflow</a:t>
            </a:r>
          </a:p>
          <a:p>
            <a:pPr marL="571500" indent="-342900">
              <a:buFont typeface="+mj-lt"/>
              <a:buAutoNum type="arabicPeriod"/>
            </a:pPr>
            <a:r>
              <a:rPr lang="en-US" sz="1400" dirty="0"/>
              <a:t>Underflow</a:t>
            </a:r>
          </a:p>
          <a:p>
            <a:pPr marL="571500" indent="-342900">
              <a:buFont typeface="+mj-lt"/>
              <a:buAutoNum type="arabicPeriod"/>
            </a:pPr>
            <a:r>
              <a:rPr lang="en-US" sz="1400" dirty="0"/>
              <a:t>Casting</a:t>
            </a:r>
          </a:p>
          <a:p>
            <a:pPr marL="571500" indent="-342900">
              <a:buFont typeface="+mj-lt"/>
              <a:buAutoNum type="arabicPeriod"/>
            </a:pPr>
            <a:r>
              <a:rPr lang="en-US" sz="1400" dirty="0"/>
              <a:t>Array</a:t>
            </a:r>
          </a:p>
          <a:p>
            <a:pPr marL="571500" indent="-342900">
              <a:buFont typeface="+mj-lt"/>
              <a:buAutoNum type="arabicPeriod"/>
            </a:pPr>
            <a:r>
              <a:rPr lang="en-US" sz="1400" dirty="0"/>
              <a:t>Pointer</a:t>
            </a:r>
          </a:p>
          <a:p>
            <a:pPr marL="571500" indent="-342900">
              <a:buFont typeface="+mj-lt"/>
              <a:buAutoNum type="arabicPeriod"/>
            </a:pPr>
            <a:r>
              <a:rPr lang="en-US" sz="1400" dirty="0"/>
              <a:t>Loop</a:t>
            </a:r>
          </a:p>
          <a:p>
            <a:pPr marL="571500" indent="-342900">
              <a:buFont typeface="+mj-lt"/>
              <a:buAutoNum type="arabicPeriod"/>
            </a:pPr>
            <a:r>
              <a:rPr lang="en-US" sz="1400" dirty="0"/>
              <a:t>Constant</a:t>
            </a:r>
          </a:p>
          <a:p>
            <a:pPr marL="571500" indent="-342900">
              <a:buFont typeface="+mj-lt"/>
              <a:buAutoNum type="arabicPeriod"/>
            </a:pPr>
            <a:r>
              <a:rPr lang="en-US" sz="1400" dirty="0"/>
              <a:t>Integrate/De-integrate</a:t>
            </a:r>
          </a:p>
          <a:p>
            <a:pPr marL="571500" indent="-342900">
              <a:buFont typeface="+mj-lt"/>
              <a:buAutoNum type="arabicPeriod"/>
            </a:pPr>
            <a:endParaRPr lang="en-US" sz="1400" dirty="0"/>
          </a:p>
          <a:p>
            <a:pPr marL="571500" indent="-342900">
              <a:buFontTx/>
              <a:buChar char="-"/>
            </a:pPr>
            <a:endParaRPr lang="en-US" sz="1400" dirty="0"/>
          </a:p>
        </p:txBody>
      </p:sp>
    </p:spTree>
    <p:extLst>
      <p:ext uri="{BB962C8B-B14F-4D97-AF65-F5344CB8AC3E}">
        <p14:creationId xmlns:p14="http://schemas.microsoft.com/office/powerpoint/2010/main" val="177599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r>
              <a:rPr lang="en-US" sz="1400" b="1" dirty="0"/>
              <a:t>Point 1 “Input variable”</a:t>
            </a:r>
            <a:r>
              <a:rPr lang="en-US" sz="1400" dirty="0"/>
              <a:t>: Confirm the boundary – range value for the specific input variable that we need to test.</a:t>
            </a:r>
          </a:p>
          <a:p>
            <a:pPr marL="228600" indent="0"/>
            <a:endParaRPr lang="en-US" sz="1400" dirty="0"/>
          </a:p>
          <a:p>
            <a:pPr marL="228600" indent="0"/>
            <a:endParaRPr lang="en-US" sz="1400" dirty="0"/>
          </a:p>
        </p:txBody>
      </p:sp>
      <p:sp>
        <p:nvSpPr>
          <p:cNvPr id="5" name="Rectangle 1"/>
          <p:cNvSpPr>
            <a:spLocks noChangeArrowheads="1"/>
          </p:cNvSpPr>
          <p:nvPr/>
        </p:nvSpPr>
        <p:spPr bwMode="auto">
          <a:xfrm>
            <a:off x="6545012" y="1532294"/>
            <a:ext cx="5003390" cy="5350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ST_PARAM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data</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2475" y="1711040"/>
            <a:ext cx="4914900" cy="51719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mj-lt"/>
              </a:rPr>
              <a:t>Explanation:</a:t>
            </a:r>
          </a:p>
          <a:p>
            <a:r>
              <a:rPr lang="en-US" sz="1400" dirty="0">
                <a:solidFill>
                  <a:schemeClr val="tx1"/>
                </a:solidFill>
                <a:latin typeface="+mj-lt"/>
              </a:rPr>
              <a:t>- We will apply point 1 “input variable” for the which statement has “</a:t>
            </a:r>
            <a:r>
              <a:rPr lang="en-US" sz="1400" dirty="0">
                <a:solidFill>
                  <a:srgbClr val="FF0000"/>
                </a:solidFill>
                <a:latin typeface="+mj-lt"/>
              </a:rPr>
              <a:t>assign operator</a:t>
            </a:r>
            <a:r>
              <a:rPr lang="en-US" sz="1400" dirty="0">
                <a:solidFill>
                  <a:schemeClr val="tx1"/>
                </a:solidFill>
                <a:latin typeface="+mj-lt"/>
              </a:rPr>
              <a:t>”.</a:t>
            </a:r>
          </a:p>
          <a:p>
            <a:r>
              <a:rPr lang="en-US" sz="1400" dirty="0">
                <a:solidFill>
                  <a:schemeClr val="tx1"/>
                </a:solidFill>
                <a:latin typeface="+mj-lt"/>
              </a:rPr>
              <a:t>- </a:t>
            </a:r>
            <a:r>
              <a:rPr lang="en-US" sz="1400" dirty="0">
                <a:solidFill>
                  <a:srgbClr val="FF0000"/>
                </a:solidFill>
                <a:latin typeface="+mj-lt"/>
              </a:rPr>
              <a:t>Analyze</a:t>
            </a:r>
            <a:r>
              <a:rPr lang="en-US" sz="1400" dirty="0">
                <a:solidFill>
                  <a:schemeClr val="tx1"/>
                </a:solidFill>
                <a:latin typeface="+mj-lt"/>
              </a:rPr>
              <a:t> the boundary – range value for the input variable </a:t>
            </a:r>
            <a:r>
              <a:rPr lang="en-US" sz="1400" dirty="0">
                <a:solidFill>
                  <a:srgbClr val="FF0000"/>
                </a:solidFill>
                <a:latin typeface="+mj-lt"/>
              </a:rPr>
              <a:t>base on the definition in Spec</a:t>
            </a:r>
            <a:r>
              <a:rPr lang="en-US" sz="1400" dirty="0">
                <a:solidFill>
                  <a:schemeClr val="tx1"/>
                </a:solidFill>
                <a:latin typeface="+mj-lt"/>
              </a:rPr>
              <a:t>. If not, please use the range value of type variable.</a:t>
            </a:r>
          </a:p>
          <a:p>
            <a:endParaRPr lang="en-US" sz="1400" dirty="0">
              <a:solidFill>
                <a:schemeClr val="tx1"/>
              </a:solidFill>
              <a:latin typeface="+mj-lt"/>
            </a:endParaRPr>
          </a:p>
          <a:p>
            <a:r>
              <a:rPr lang="en-US" sz="1400" dirty="0">
                <a:solidFill>
                  <a:schemeClr val="tx1"/>
                </a:solidFill>
                <a:latin typeface="+mj-lt"/>
              </a:rPr>
              <a:t>Example for statement “</a:t>
            </a:r>
            <a:r>
              <a:rPr lang="en-US" sz="1400" dirty="0" err="1">
                <a:solidFill>
                  <a:srgbClr val="FF0000"/>
                </a:solidFill>
                <a:latin typeface="+mj-lt"/>
                <a:ea typeface="Times New Roman" panose="02020603050405020304" pitchFamily="18" charset="0"/>
                <a:cs typeface="Times New Roman" panose="02020603050405020304" pitchFamily="18" charset="0"/>
              </a:rPr>
              <a:t>gb_result</a:t>
            </a:r>
            <a:r>
              <a:rPr lang="en-US" sz="1400" b="1" dirty="0" err="1">
                <a:solidFill>
                  <a:srgbClr val="FF0000"/>
                </a:solidFill>
                <a:latin typeface="+mj-lt"/>
                <a:ea typeface="Times New Roman" panose="02020603050405020304" pitchFamily="18" charset="0"/>
                <a:cs typeface="Times New Roman" panose="02020603050405020304" pitchFamily="18" charset="0"/>
              </a:rPr>
              <a:t>.</a:t>
            </a:r>
            <a:r>
              <a:rPr lang="en-US" sz="1400" dirty="0" err="1">
                <a:solidFill>
                  <a:srgbClr val="FF0000"/>
                </a:solidFill>
                <a:latin typeface="+mj-lt"/>
                <a:ea typeface="Times New Roman" panose="02020603050405020304" pitchFamily="18" charset="0"/>
                <a:cs typeface="Times New Roman" panose="02020603050405020304" pitchFamily="18" charset="0"/>
              </a:rPr>
              <a:t>data</a:t>
            </a:r>
            <a:r>
              <a:rPr lang="en-US" sz="1400" dirty="0">
                <a:solidFill>
                  <a:srgbClr val="FF0000"/>
                </a:solidFill>
                <a:latin typeface="+mj-lt"/>
                <a:ea typeface="Times New Roman" panose="02020603050405020304" pitchFamily="18" charset="0"/>
                <a:cs typeface="Times New Roman" panose="02020603050405020304" pitchFamily="18" charset="0"/>
              </a:rPr>
              <a:t> </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rgbClr val="FF0000"/>
                </a:solidFill>
                <a:latin typeface="+mj-lt"/>
                <a:ea typeface="Times New Roman" panose="02020603050405020304" pitchFamily="18" charset="0"/>
                <a:cs typeface="Times New Roman" panose="02020603050405020304" pitchFamily="18" charset="0"/>
              </a:rPr>
              <a:t> input</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solidFill>
                  <a:schemeClr val="tx1"/>
                </a:solidFill>
                <a:latin typeface="+mj-lt"/>
              </a:rPr>
              <a:t>Input variable: “input”</a:t>
            </a:r>
          </a:p>
          <a:p>
            <a:pPr marL="285750" indent="-285750">
              <a:buFont typeface="Arial" panose="020B0604020202020204" pitchFamily="34" charset="0"/>
              <a:buChar char="•"/>
            </a:pPr>
            <a:r>
              <a:rPr lang="en-US" sz="1400" dirty="0">
                <a:solidFill>
                  <a:schemeClr val="tx1"/>
                </a:solidFill>
                <a:latin typeface="+mj-lt"/>
              </a:rPr>
              <a:t>Boundary - range value of “input”: [-32767; 32768]</a:t>
            </a:r>
          </a:p>
          <a:p>
            <a:pPr marL="285750" indent="-285750">
              <a:buFont typeface="Arial" panose="020B0604020202020204" pitchFamily="34" charset="0"/>
              <a:buChar char="•"/>
            </a:pPr>
            <a:r>
              <a:rPr lang="en-US" sz="1400" dirty="0">
                <a:solidFill>
                  <a:schemeClr val="tx1"/>
                </a:solidFill>
                <a:latin typeface="+mj-lt"/>
              </a:rPr>
              <a:t>Output variable: “</a:t>
            </a:r>
            <a:r>
              <a:rPr lang="en-US" sz="1400" dirty="0" err="1">
                <a:solidFill>
                  <a:schemeClr val="tx1"/>
                </a:solidFill>
                <a:latin typeface="+mj-lt"/>
              </a:rPr>
              <a:t>gb_result.data</a:t>
            </a:r>
            <a:r>
              <a:rPr lang="en-US" sz="1400" dirty="0">
                <a:solidFill>
                  <a:schemeClr val="tx1"/>
                </a:solidFill>
                <a:latin typeface="+mj-lt"/>
              </a:rPr>
              <a:t>”</a:t>
            </a:r>
          </a:p>
          <a:p>
            <a:pPr marL="285750" indent="-285750">
              <a:buFont typeface="Wingdings" panose="05000000000000000000" pitchFamily="2" charset="2"/>
              <a:buChar char="è"/>
            </a:pPr>
            <a:r>
              <a:rPr lang="en-US" sz="1400" dirty="0">
                <a:solidFill>
                  <a:schemeClr val="tx1"/>
                </a:solidFill>
                <a:latin typeface="+mj-lt"/>
              </a:rPr>
              <a:t>Value to test: “1”, “0”, “-1”, Min, Max</a:t>
            </a:r>
          </a:p>
          <a:p>
            <a:pPr marL="285750" indent="-285750">
              <a:buFont typeface="Wingdings" panose="05000000000000000000" pitchFamily="2" charset="2"/>
              <a:buChar char="è"/>
            </a:pPr>
            <a:r>
              <a:rPr lang="en-US" sz="1400" dirty="0">
                <a:solidFill>
                  <a:schemeClr val="tx1"/>
                </a:solidFill>
                <a:latin typeface="+mj-lt"/>
              </a:rPr>
              <a:t>Confirm the result of output variable is match with the right hand side assignment or not? If not, please record this bug in Bug List document.</a:t>
            </a:r>
          </a:p>
          <a:p>
            <a:r>
              <a:rPr lang="en-US" sz="1400" dirty="0">
                <a:solidFill>
                  <a:schemeClr val="tx1"/>
                </a:solidFill>
                <a:latin typeface="+mj-lt"/>
              </a:rPr>
              <a:t>Note:</a:t>
            </a:r>
          </a:p>
          <a:p>
            <a:pPr marL="285750" indent="-285750" algn="just">
              <a:buFont typeface="Arial" panose="020B0604020202020204" pitchFamily="34" charset="0"/>
              <a:buChar char="•"/>
            </a:pPr>
            <a:r>
              <a:rPr lang="en-US" sz="1400" dirty="0">
                <a:solidFill>
                  <a:schemeClr val="tx1"/>
                </a:solidFill>
                <a:latin typeface="+mj-lt"/>
              </a:rPr>
              <a:t>Input variable: A variable is an input variable if its Input property is Yes. Its value can be input from an external source, such as an Architect call flow. Variable is used as input criteria for the assignment/operation/condition… </a:t>
            </a:r>
          </a:p>
          <a:p>
            <a:pPr marL="285750" indent="-285750" algn="just">
              <a:buFont typeface="Arial" panose="020B0604020202020204" pitchFamily="34" charset="0"/>
              <a:buChar char="•"/>
            </a:pPr>
            <a:r>
              <a:rPr lang="en-US" sz="1400" dirty="0">
                <a:solidFill>
                  <a:schemeClr val="tx1"/>
                </a:solidFill>
                <a:latin typeface="+mj-lt"/>
              </a:rPr>
              <a:t>Output variable: A variable whose Output property is Yes is an output variable.</a:t>
            </a:r>
          </a:p>
        </p:txBody>
      </p:sp>
    </p:spTree>
    <p:extLst>
      <p:ext uri="{BB962C8B-B14F-4D97-AF65-F5344CB8AC3E}">
        <p14:creationId xmlns:p14="http://schemas.microsoft.com/office/powerpoint/2010/main" val="338326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endParaRPr lang="en-US" sz="1400" dirty="0"/>
          </a:p>
        </p:txBody>
      </p:sp>
      <p:sp>
        <p:nvSpPr>
          <p:cNvPr id="8" name="Rectangle 7"/>
          <p:cNvSpPr/>
          <p:nvPr/>
        </p:nvSpPr>
        <p:spPr>
          <a:xfrm>
            <a:off x="752475" y="1711040"/>
            <a:ext cx="4914900" cy="3292759"/>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mj-lt"/>
              </a:rPr>
              <a:t>Example for statement “</a:t>
            </a:r>
            <a:r>
              <a:rPr lang="en-US" sz="1400" dirty="0" err="1">
                <a:solidFill>
                  <a:srgbClr val="FF0000"/>
                </a:solidFill>
                <a:latin typeface="+mj-lt"/>
                <a:ea typeface="Times New Roman" panose="02020603050405020304" pitchFamily="18" charset="0"/>
                <a:cs typeface="Times New Roman" panose="02020603050405020304" pitchFamily="18" charset="0"/>
              </a:rPr>
              <a:t>gb_result</a:t>
            </a:r>
            <a:r>
              <a:rPr lang="en-US" sz="1400" b="1" dirty="0" err="1">
                <a:solidFill>
                  <a:srgbClr val="FF0000"/>
                </a:solidFill>
                <a:latin typeface="+mj-lt"/>
                <a:ea typeface="Times New Roman" panose="02020603050405020304" pitchFamily="18" charset="0"/>
                <a:cs typeface="Times New Roman" panose="02020603050405020304" pitchFamily="18" charset="0"/>
              </a:rPr>
              <a:t>.</a:t>
            </a:r>
            <a:r>
              <a:rPr lang="en-US" sz="1400" dirty="0" err="1">
                <a:solidFill>
                  <a:srgbClr val="FF0000"/>
                </a:solidFill>
                <a:latin typeface="+mj-lt"/>
                <a:ea typeface="Times New Roman" panose="02020603050405020304" pitchFamily="18" charset="0"/>
                <a:cs typeface="Times New Roman" panose="02020603050405020304" pitchFamily="18" charset="0"/>
              </a:rPr>
              <a:t>data</a:t>
            </a:r>
            <a:r>
              <a:rPr lang="en-US" sz="1400" dirty="0">
                <a:solidFill>
                  <a:srgbClr val="FF0000"/>
                </a:solidFill>
                <a:latin typeface="+mj-lt"/>
                <a:ea typeface="Times New Roman" panose="02020603050405020304" pitchFamily="18" charset="0"/>
                <a:cs typeface="Times New Roman" panose="02020603050405020304" pitchFamily="18" charset="0"/>
              </a:rPr>
              <a:t> </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rgbClr val="FF0000"/>
                </a:solidFill>
                <a:latin typeface="+mj-lt"/>
                <a:ea typeface="Times New Roman" panose="02020603050405020304" pitchFamily="18" charset="0"/>
                <a:cs typeface="Times New Roman" panose="02020603050405020304" pitchFamily="18" charset="0"/>
              </a:rPr>
              <a:t> input</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chemeClr val="tx1"/>
                </a:solidFill>
                <a:ea typeface="Times New Roman" panose="02020603050405020304" pitchFamily="18" charset="0"/>
                <a:cs typeface="Times New Roman" panose="02020603050405020304" pitchFamily="18" charset="0"/>
              </a:rPr>
              <a:t>” with the range value is defined in Spec:</a:t>
            </a:r>
          </a:p>
          <a:p>
            <a:pPr marL="285750" indent="-285750">
              <a:buFont typeface="Arial" panose="020B0604020202020204" pitchFamily="34" charset="0"/>
              <a:buChar char="•"/>
            </a:pPr>
            <a:r>
              <a:rPr lang="en-US" sz="1400" dirty="0">
                <a:solidFill>
                  <a:schemeClr val="tx1"/>
                </a:solidFill>
                <a:latin typeface="+mj-lt"/>
              </a:rPr>
              <a:t>Input variable: “input”</a:t>
            </a:r>
          </a:p>
          <a:p>
            <a:pPr marL="285750" indent="-285750">
              <a:buFont typeface="Arial" panose="020B0604020202020204" pitchFamily="34" charset="0"/>
              <a:buChar char="•"/>
            </a:pPr>
            <a:r>
              <a:rPr lang="en-US" sz="1400" dirty="0">
                <a:solidFill>
                  <a:schemeClr val="tx1"/>
                </a:solidFill>
                <a:latin typeface="+mj-lt"/>
              </a:rPr>
              <a:t>Boundary - range value of “input”: [600; 32768]</a:t>
            </a:r>
          </a:p>
          <a:p>
            <a:pPr marL="285750" indent="-285750">
              <a:buFont typeface="Arial" panose="020B0604020202020204" pitchFamily="34" charset="0"/>
              <a:buChar char="•"/>
            </a:pPr>
            <a:r>
              <a:rPr lang="en-US" sz="1400" dirty="0">
                <a:solidFill>
                  <a:schemeClr val="tx1"/>
                </a:solidFill>
                <a:latin typeface="+mj-lt"/>
              </a:rPr>
              <a:t>Output variable: “</a:t>
            </a:r>
            <a:r>
              <a:rPr lang="en-US" sz="1400" dirty="0" err="1">
                <a:solidFill>
                  <a:schemeClr val="tx1"/>
                </a:solidFill>
                <a:latin typeface="+mj-lt"/>
              </a:rPr>
              <a:t>gb_result.data</a:t>
            </a:r>
            <a:r>
              <a:rPr lang="en-US" sz="1400" dirty="0">
                <a:solidFill>
                  <a:schemeClr val="tx1"/>
                </a:solidFill>
                <a:latin typeface="+mj-lt"/>
              </a:rPr>
              <a:t>”</a:t>
            </a:r>
          </a:p>
          <a:p>
            <a:pPr marL="285750" indent="-285750">
              <a:buFont typeface="Wingdings" panose="05000000000000000000" pitchFamily="2" charset="2"/>
              <a:buChar char="è"/>
            </a:pPr>
            <a:r>
              <a:rPr lang="en-US" sz="1400" dirty="0">
                <a:solidFill>
                  <a:schemeClr val="tx1"/>
                </a:solidFill>
                <a:latin typeface="+mj-lt"/>
              </a:rPr>
              <a:t>Value to test: “600”, “16684” (The value between 600 and 32768), Max</a:t>
            </a:r>
          </a:p>
          <a:p>
            <a:pPr marL="285750" indent="-285750">
              <a:buFont typeface="Wingdings" panose="05000000000000000000" pitchFamily="2" charset="2"/>
              <a:buChar char="è"/>
            </a:pPr>
            <a:r>
              <a:rPr lang="en-US" sz="1400" dirty="0">
                <a:solidFill>
                  <a:schemeClr val="tx1"/>
                </a:solidFill>
                <a:latin typeface="+mj-lt"/>
              </a:rPr>
              <a:t>Confirm the result of output variable is match with the right hand side assignment or not? If not, please record this bug in Bug List document.</a:t>
            </a:r>
          </a:p>
          <a:p>
            <a:pPr algn="just"/>
            <a:r>
              <a:rPr lang="en-US" sz="1400" dirty="0">
                <a:solidFill>
                  <a:schemeClr val="tx1"/>
                </a:solidFill>
                <a:latin typeface="+mj-lt"/>
              </a:rPr>
              <a:t>Note: </a:t>
            </a:r>
            <a:r>
              <a:rPr lang="en-US" sz="1400" b="1" dirty="0">
                <a:solidFill>
                  <a:srgbClr val="FF0000"/>
                </a:solidFill>
              </a:rPr>
              <a:t>RBVH apply white box testing for structural code with test method is control flow: UT without requirement documents </a:t>
            </a:r>
            <a:r>
              <a:rPr lang="en-US" sz="1400" b="1" dirty="0">
                <a:solidFill>
                  <a:srgbClr val="FF0000"/>
                </a:solidFill>
                <a:sym typeface="Wingdings" panose="05000000000000000000" pitchFamily="2" charset="2"/>
              </a:rPr>
              <a:t> Boundary/range value will not provide</a:t>
            </a:r>
            <a:endParaRPr lang="en-US" sz="1400" b="1" dirty="0">
              <a:solidFill>
                <a:srgbClr val="FF0000"/>
              </a:solidFill>
            </a:endParaRPr>
          </a:p>
          <a:p>
            <a:pPr marL="285750" indent="-285750">
              <a:buFont typeface="Wingdings" panose="05000000000000000000" pitchFamily="2" charset="2"/>
              <a:buChar char="è"/>
            </a:pPr>
            <a:endParaRPr lang="en-US" sz="1400" dirty="0">
              <a:solidFill>
                <a:schemeClr val="tx1"/>
              </a:solidFill>
              <a:latin typeface="+mj-lt"/>
            </a:endParaRPr>
          </a:p>
        </p:txBody>
      </p:sp>
    </p:spTree>
    <p:extLst>
      <p:ext uri="{BB962C8B-B14F-4D97-AF65-F5344CB8AC3E}">
        <p14:creationId xmlns:p14="http://schemas.microsoft.com/office/powerpoint/2010/main" val="99428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endParaRPr lang="en-US" sz="1400" dirty="0"/>
          </a:p>
          <a:p>
            <a:pPr marL="228600" indent="0"/>
            <a:endParaRPr lang="en-US" sz="1400" dirty="0"/>
          </a:p>
          <a:p>
            <a:pPr marL="228600" indent="0"/>
            <a:endParaRPr lang="en-US" sz="1400" dirty="0"/>
          </a:p>
        </p:txBody>
      </p:sp>
      <p:grpSp>
        <p:nvGrpSpPr>
          <p:cNvPr id="15" name="Group 14"/>
          <p:cNvGrpSpPr/>
          <p:nvPr/>
        </p:nvGrpSpPr>
        <p:grpSpPr>
          <a:xfrm>
            <a:off x="1528303" y="1965735"/>
            <a:ext cx="9126993" cy="2500868"/>
            <a:chOff x="1293357" y="1603785"/>
            <a:chExt cx="9126993" cy="2500868"/>
          </a:xfrm>
        </p:grpSpPr>
        <p:grpSp>
          <p:nvGrpSpPr>
            <p:cNvPr id="7" name="Group 6"/>
            <p:cNvGrpSpPr/>
            <p:nvPr/>
          </p:nvGrpSpPr>
          <p:grpSpPr>
            <a:xfrm>
              <a:off x="1293357" y="2445298"/>
              <a:ext cx="8924925" cy="1659355"/>
              <a:chOff x="1255257" y="1959523"/>
              <a:chExt cx="8924925" cy="1659355"/>
            </a:xfrm>
          </p:grpSpPr>
          <p:pic>
            <p:nvPicPr>
              <p:cNvPr id="6" name="Picture 5"/>
              <p:cNvPicPr>
                <a:picLocks noChangeAspect="1"/>
              </p:cNvPicPr>
              <p:nvPr/>
            </p:nvPicPr>
            <p:blipFill>
              <a:blip r:embed="rId2"/>
              <a:stretch>
                <a:fillRect/>
              </a:stretch>
            </p:blipFill>
            <p:spPr>
              <a:xfrm>
                <a:off x="1255257" y="1959523"/>
                <a:ext cx="8924925" cy="1608205"/>
              </a:xfrm>
              <a:prstGeom prst="rect">
                <a:avLst/>
              </a:prstGeom>
            </p:spPr>
          </p:pic>
          <p:sp>
            <p:nvSpPr>
              <p:cNvPr id="4" name="Rectangle 3"/>
              <p:cNvSpPr/>
              <p:nvPr/>
            </p:nvSpPr>
            <p:spPr>
              <a:xfrm>
                <a:off x="1981200" y="1959523"/>
                <a:ext cx="2676525"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4743450" y="1959523"/>
                <a:ext cx="3105150"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flipH="1">
                <a:off x="7934325" y="1959523"/>
                <a:ext cx="781050"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12" name="Rounded Rectangular Callout 11"/>
            <p:cNvSpPr/>
            <p:nvPr/>
          </p:nvSpPr>
          <p:spPr>
            <a:xfrm>
              <a:off x="5924550" y="1613310"/>
              <a:ext cx="2409825" cy="567915"/>
            </a:xfrm>
            <a:prstGeom prst="wedgeRoundRectCallout">
              <a:avLst>
                <a:gd name="adj1" fmla="val -45981"/>
                <a:gd name="adj2" fmla="val 9593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Expected result of output variable</a:t>
              </a:r>
            </a:p>
          </p:txBody>
        </p:sp>
        <p:sp>
          <p:nvSpPr>
            <p:cNvPr id="13" name="Rounded Rectangular Callout 12"/>
            <p:cNvSpPr/>
            <p:nvPr/>
          </p:nvSpPr>
          <p:spPr>
            <a:xfrm>
              <a:off x="8753475" y="1603785"/>
              <a:ext cx="1666875" cy="447675"/>
            </a:xfrm>
            <a:prstGeom prst="wedgeRoundRectCallout">
              <a:avLst>
                <a:gd name="adj1" fmla="val -60833"/>
                <a:gd name="adj2" fmla="val 13696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Confirmation</a:t>
              </a:r>
            </a:p>
          </p:txBody>
        </p:sp>
        <p:sp>
          <p:nvSpPr>
            <p:cNvPr id="14" name="Rounded Rectangular Callout 13"/>
            <p:cNvSpPr/>
            <p:nvPr/>
          </p:nvSpPr>
          <p:spPr>
            <a:xfrm>
              <a:off x="1790700" y="1613310"/>
              <a:ext cx="2409825" cy="567915"/>
            </a:xfrm>
            <a:prstGeom prst="wedgeRoundRectCallout">
              <a:avLst>
                <a:gd name="adj1" fmla="val 42952"/>
                <a:gd name="adj2" fmla="val 976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testing for Input variable</a:t>
              </a:r>
            </a:p>
          </p:txBody>
        </p:sp>
      </p:grpSp>
      <p:sp>
        <p:nvSpPr>
          <p:cNvPr id="16" name="TextBox 15"/>
          <p:cNvSpPr txBox="1"/>
          <p:nvPr/>
        </p:nvSpPr>
        <p:spPr>
          <a:xfrm>
            <a:off x="371015" y="5032997"/>
            <a:ext cx="11239500" cy="1200329"/>
          </a:xfrm>
          <a:prstGeom prst="rect">
            <a:avLst/>
          </a:prstGeom>
          <a:noFill/>
        </p:spPr>
        <p:txBody>
          <a:bodyPr wrap="square" rtlCol="0">
            <a:spAutoFit/>
          </a:bodyPr>
          <a:lstStyle/>
          <a:p>
            <a:r>
              <a:rPr lang="en-US" dirty="0"/>
              <a:t>Note: ATT tool is same structure like the figure above (You can refer </a:t>
            </a:r>
            <a:r>
              <a:rPr lang="en-US" dirty="0" err="1"/>
              <a:t>CoverageMaster</a:t>
            </a:r>
            <a:r>
              <a:rPr lang="en-US" dirty="0"/>
              <a:t> document of GAIO for more detail)</a:t>
            </a:r>
          </a:p>
          <a:p>
            <a:r>
              <a:rPr lang="en-US" dirty="0"/>
              <a:t>+ Left hand side: Input variable part</a:t>
            </a:r>
          </a:p>
          <a:p>
            <a:r>
              <a:rPr lang="en-US" dirty="0"/>
              <a:t>+ Right hand side: Output variable part</a:t>
            </a:r>
          </a:p>
        </p:txBody>
      </p:sp>
    </p:spTree>
    <p:extLst>
      <p:ext uri="{BB962C8B-B14F-4D97-AF65-F5344CB8AC3E}">
        <p14:creationId xmlns:p14="http://schemas.microsoft.com/office/powerpoint/2010/main" val="185416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b="1" dirty="0"/>
              <a:t>Point 2 “Return Function”</a:t>
            </a:r>
            <a:r>
              <a:rPr lang="en-US" sz="1400" dirty="0"/>
              <a:t>: Confirm the boundary – range value for the specific </a:t>
            </a:r>
            <a:r>
              <a:rPr lang="en-US" sz="1400" b="1" dirty="0">
                <a:solidFill>
                  <a:srgbClr val="FF0000"/>
                </a:solidFill>
              </a:rPr>
              <a:t>stub of return function </a:t>
            </a:r>
            <a:r>
              <a:rPr lang="en-US" sz="1400" dirty="0"/>
              <a:t>that we need to test.</a:t>
            </a:r>
          </a:p>
          <a:p>
            <a:pPr marL="400050" indent="-171450">
              <a:buFont typeface="Arial" panose="020B0604020202020204" pitchFamily="34" charset="0"/>
              <a:buChar char="•"/>
            </a:pPr>
            <a:r>
              <a:rPr lang="en-US" sz="1400" dirty="0"/>
              <a:t>What are Stub Functions?</a:t>
            </a:r>
          </a:p>
          <a:p>
            <a:pPr marL="971550" lvl="1" indent="-285750">
              <a:buFont typeface="Courier New" panose="02070309020205020404" pitchFamily="49" charset="0"/>
              <a:buChar char="o"/>
            </a:pPr>
            <a:r>
              <a:rPr lang="en-US" sz="1400" dirty="0"/>
              <a:t>Many functions include calls to other functions to perform various tasks. For example, say we have a function named </a:t>
            </a:r>
            <a:r>
              <a:rPr lang="en-US" sz="1400" dirty="0" err="1"/>
              <a:t>func</a:t>
            </a:r>
            <a:r>
              <a:rPr lang="en-US" sz="1400" dirty="0"/>
              <a:t>() that calls another function named sub() as represented visually below.</a:t>
            </a:r>
          </a:p>
        </p:txBody>
      </p:sp>
      <p:grpSp>
        <p:nvGrpSpPr>
          <p:cNvPr id="28" name="Group 27"/>
          <p:cNvGrpSpPr/>
          <p:nvPr/>
        </p:nvGrpSpPr>
        <p:grpSpPr>
          <a:xfrm>
            <a:off x="2222212" y="2846302"/>
            <a:ext cx="6559838" cy="3699046"/>
            <a:chOff x="2222212" y="2846302"/>
            <a:chExt cx="6559838" cy="3699046"/>
          </a:xfrm>
        </p:grpSpPr>
        <p:grpSp>
          <p:nvGrpSpPr>
            <p:cNvPr id="27" name="Group 26"/>
            <p:cNvGrpSpPr/>
            <p:nvPr/>
          </p:nvGrpSpPr>
          <p:grpSpPr>
            <a:xfrm>
              <a:off x="2222212" y="2846302"/>
              <a:ext cx="6559838" cy="3699046"/>
              <a:chOff x="2050762" y="2517906"/>
              <a:chExt cx="6559838" cy="3699046"/>
            </a:xfrm>
          </p:grpSpPr>
          <p:sp>
            <p:nvSpPr>
              <p:cNvPr id="11" name="Rectangle 1"/>
              <p:cNvSpPr>
                <a:spLocks noChangeArrowheads="1"/>
              </p:cNvSpPr>
              <p:nvPr/>
            </p:nvSpPr>
            <p:spPr bwMode="auto">
              <a:xfrm>
                <a:off x="6346538" y="3869023"/>
                <a:ext cx="2264062" cy="23479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r>
                  <a:rPr lang="en-US" sz="1600" dirty="0" err="1">
                    <a:solidFill>
                      <a:srgbClr val="000000"/>
                    </a:solidFill>
                    <a:latin typeface="Courier New" panose="02070309020205020404" pitchFamily="49" charset="0"/>
                  </a:rPr>
                  <a:t>func</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switch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sub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case</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endParaRPr lang="en-US" sz="1600" dirty="0">
                  <a:effectLst/>
                </a:endParaRPr>
              </a:p>
            </p:txBody>
          </p:sp>
          <p:sp>
            <p:nvSpPr>
              <p:cNvPr id="12" name="Rectangle 1"/>
              <p:cNvSpPr>
                <a:spLocks noChangeArrowheads="1"/>
              </p:cNvSpPr>
              <p:nvPr/>
            </p:nvSpPr>
            <p:spPr bwMode="auto">
              <a:xfrm>
                <a:off x="2050762" y="3869023"/>
                <a:ext cx="2397625" cy="23479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r>
                  <a:rPr lang="en-US" sz="1600" dirty="0" err="1">
                    <a:solidFill>
                      <a:srgbClr val="000000"/>
                    </a:solidFill>
                    <a:latin typeface="Courier New" panose="02070309020205020404" pitchFamily="49" charset="0"/>
                  </a:rPr>
                  <a:t>func</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switch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sub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case</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endParaRPr lang="en-US" sz="1600" dirty="0">
                  <a:effectLst/>
                </a:endParaRPr>
              </a:p>
            </p:txBody>
          </p:sp>
          <p:sp>
            <p:nvSpPr>
              <p:cNvPr id="13" name="Rectangle 1"/>
              <p:cNvSpPr>
                <a:spLocks noChangeArrowheads="1"/>
              </p:cNvSpPr>
              <p:nvPr/>
            </p:nvSpPr>
            <p:spPr bwMode="auto">
              <a:xfrm>
                <a:off x="2974123" y="3139742"/>
                <a:ext cx="550901" cy="378159"/>
              </a:xfrm>
              <a:prstGeom prst="rect">
                <a:avLst/>
              </a:prstGeom>
              <a:solidFill>
                <a:srgbClr val="FFFF99"/>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err="1">
                    <a:effectLst/>
                  </a:rPr>
                  <a:t>func</a:t>
                </a:r>
                <a:endParaRPr lang="en-US" sz="1600" dirty="0">
                  <a:effectLst/>
                </a:endParaRPr>
              </a:p>
            </p:txBody>
          </p:sp>
          <p:sp>
            <p:nvSpPr>
              <p:cNvPr id="14" name="Rectangle 1"/>
              <p:cNvSpPr>
                <a:spLocks noChangeArrowheads="1"/>
              </p:cNvSpPr>
              <p:nvPr/>
            </p:nvSpPr>
            <p:spPr bwMode="auto">
              <a:xfrm>
                <a:off x="6602373" y="3166780"/>
                <a:ext cx="550901" cy="378159"/>
              </a:xfrm>
              <a:prstGeom prst="rect">
                <a:avLst/>
              </a:prstGeom>
              <a:solidFill>
                <a:schemeClr val="bg1">
                  <a:lumMod val="85000"/>
                </a:schemeClr>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a:effectLst/>
                  </a:rPr>
                  <a:t>sub()</a:t>
                </a:r>
              </a:p>
            </p:txBody>
          </p:sp>
          <p:sp>
            <p:nvSpPr>
              <p:cNvPr id="15" name="Rectangle 1"/>
              <p:cNvSpPr>
                <a:spLocks noChangeArrowheads="1"/>
              </p:cNvSpPr>
              <p:nvPr/>
            </p:nvSpPr>
            <p:spPr bwMode="auto">
              <a:xfrm>
                <a:off x="6602372" y="2517906"/>
                <a:ext cx="798553" cy="378159"/>
              </a:xfrm>
              <a:prstGeom prst="rect">
                <a:avLst/>
              </a:prstGeom>
              <a:solidFill>
                <a:schemeClr val="accent2"/>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a:effectLst/>
                  </a:rPr>
                  <a:t>STUB()</a:t>
                </a:r>
              </a:p>
            </p:txBody>
          </p:sp>
          <p:cxnSp>
            <p:nvCxnSpPr>
              <p:cNvPr id="17" name="Straight Arrow Connector 16"/>
              <p:cNvCxnSpPr>
                <a:endCxn id="14" idx="1"/>
              </p:cNvCxnSpPr>
              <p:nvPr/>
            </p:nvCxnSpPr>
            <p:spPr>
              <a:xfrm>
                <a:off x="3790950" y="3352800"/>
                <a:ext cx="2811423" cy="306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3790950" y="2706986"/>
                <a:ext cx="2811422" cy="45979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Multiply 21"/>
              <p:cNvSpPr/>
              <p:nvPr/>
            </p:nvSpPr>
            <p:spPr>
              <a:xfrm>
                <a:off x="5431388" y="3112152"/>
                <a:ext cx="653030" cy="481295"/>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ight Arrow 22"/>
              <p:cNvSpPr/>
              <p:nvPr/>
            </p:nvSpPr>
            <p:spPr>
              <a:xfrm>
                <a:off x="4343400" y="4810125"/>
                <a:ext cx="2114550" cy="571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15199" y="4081843"/>
                <a:ext cx="1152525" cy="369332"/>
              </a:xfrm>
              <a:prstGeom prst="rect">
                <a:avLst/>
              </a:prstGeom>
              <a:noFill/>
            </p:spPr>
            <p:txBody>
              <a:bodyPr wrap="square" rtlCol="0">
                <a:spAutoFit/>
              </a:bodyPr>
              <a:lstStyle/>
              <a:p>
                <a:r>
                  <a:rPr lang="en-US" dirty="0">
                    <a:solidFill>
                      <a:schemeClr val="accent2"/>
                    </a:solidFill>
                  </a:rPr>
                  <a:t>STUB()</a:t>
                </a:r>
              </a:p>
            </p:txBody>
          </p:sp>
        </p:grpSp>
        <p:cxnSp>
          <p:nvCxnSpPr>
            <p:cNvPr id="25" name="Straight Connector 24"/>
            <p:cNvCxnSpPr/>
            <p:nvPr/>
          </p:nvCxnSpPr>
          <p:spPr>
            <a:xfrm>
              <a:off x="7650019" y="4876800"/>
              <a:ext cx="5905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189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latin typeface="+mn-lt"/>
              </a:rPr>
              <a:t>In the example above, the result of function </a:t>
            </a:r>
            <a:r>
              <a:rPr lang="en-US" sz="1400" dirty="0" err="1">
                <a:latin typeface="+mn-lt"/>
              </a:rPr>
              <a:t>func</a:t>
            </a:r>
            <a:r>
              <a:rPr lang="en-US" sz="1400" dirty="0">
                <a:latin typeface="+mn-lt"/>
              </a:rPr>
              <a:t>() is dependent upon the data return by the called function sub(). Therefore, if you wish to test </a:t>
            </a:r>
            <a:r>
              <a:rPr lang="en-US" sz="1400" dirty="0" err="1">
                <a:latin typeface="+mn-lt"/>
              </a:rPr>
              <a:t>func</a:t>
            </a:r>
            <a:r>
              <a:rPr lang="en-US" sz="1400" dirty="0">
                <a:latin typeface="+mn-lt"/>
              </a:rPr>
              <a:t>() as is, you will first have to find the appropriate input conditions for sub() in order to obtain the desired return value to be used in </a:t>
            </a:r>
            <a:r>
              <a:rPr lang="en-US" sz="1400" dirty="0" err="1">
                <a:latin typeface="+mn-lt"/>
              </a:rPr>
              <a:t>func</a:t>
            </a:r>
            <a:r>
              <a:rPr lang="en-US" sz="1400" dirty="0">
                <a:latin typeface="+mn-lt"/>
              </a:rPr>
              <a:t>(). In addition, because the two functions are dependent upon one another, both functions would need to be re-tested whenever either one changes.</a:t>
            </a:r>
          </a:p>
          <a:p>
            <a:pPr marL="228600" indent="0"/>
            <a:r>
              <a:rPr lang="en-US" sz="1400" dirty="0">
                <a:latin typeface="+mn-lt"/>
                <a:sym typeface="Wingdings" panose="05000000000000000000" pitchFamily="2" charset="2"/>
              </a:rPr>
              <a:t> </a:t>
            </a:r>
            <a:r>
              <a:rPr lang="en-US" sz="1400" dirty="0">
                <a:latin typeface="+mn-lt"/>
              </a:rPr>
              <a:t>This is </a:t>
            </a:r>
            <a:r>
              <a:rPr lang="en-US" sz="1400" dirty="0">
                <a:solidFill>
                  <a:srgbClr val="FF0000"/>
                </a:solidFill>
                <a:latin typeface="+mn-lt"/>
              </a:rPr>
              <a:t>too complex and inefficient of a method.</a:t>
            </a:r>
            <a:endParaRPr lang="en-US" sz="1400" dirty="0">
              <a:latin typeface="+mn-lt"/>
            </a:endParaRPr>
          </a:p>
          <a:p>
            <a:pPr marL="228600" indent="0"/>
            <a:r>
              <a:rPr lang="en-US" sz="1400" dirty="0">
                <a:latin typeface="+mn-lt"/>
                <a:sym typeface="Wingdings" panose="05000000000000000000" pitchFamily="2" charset="2"/>
              </a:rPr>
              <a:t> </a:t>
            </a:r>
            <a:r>
              <a:rPr lang="en-US" sz="1400" dirty="0">
                <a:latin typeface="+mn-lt"/>
              </a:rPr>
              <a:t>In such cases when called functions exist, </a:t>
            </a:r>
            <a:r>
              <a:rPr lang="en-US" sz="1400" dirty="0">
                <a:solidFill>
                  <a:srgbClr val="FF0000"/>
                </a:solidFill>
                <a:latin typeface="+mn-lt"/>
              </a:rPr>
              <a:t>a stub function may be configured and used instead of the actual called function</a:t>
            </a:r>
            <a:r>
              <a:rPr lang="en-US" sz="1400" dirty="0">
                <a:latin typeface="+mn-lt"/>
              </a:rPr>
              <a:t>.</a:t>
            </a:r>
          </a:p>
          <a:p>
            <a:pPr marL="228600" indent="0"/>
            <a:r>
              <a:rPr lang="en-US" sz="1400" dirty="0">
                <a:latin typeface="+mn-lt"/>
              </a:rPr>
              <a:t>In the example above, </a:t>
            </a:r>
            <a:r>
              <a:rPr lang="en-US" sz="1400" dirty="0">
                <a:solidFill>
                  <a:srgbClr val="FF0000"/>
                </a:solidFill>
                <a:latin typeface="+mn-lt"/>
              </a:rPr>
              <a:t>the function STUB() takes places of the function sub() allowing one function at a time</a:t>
            </a:r>
            <a:r>
              <a:rPr lang="en-US" sz="1400" dirty="0">
                <a:latin typeface="+mn-lt"/>
              </a:rPr>
              <a:t>.</a:t>
            </a:r>
            <a:r>
              <a:rPr lang="en-US" sz="1400" dirty="0">
                <a:solidFill>
                  <a:srgbClr val="FF0000"/>
                </a:solidFill>
                <a:latin typeface="+mn-lt"/>
              </a:rPr>
              <a:t> Focus to control the return value and focus on testing </a:t>
            </a:r>
            <a:endParaRPr lang="en-US" sz="1400" dirty="0">
              <a:latin typeface="+mn-lt"/>
            </a:endParaRPr>
          </a:p>
        </p:txBody>
      </p:sp>
    </p:spTree>
    <p:extLst>
      <p:ext uri="{BB962C8B-B14F-4D97-AF65-F5344CB8AC3E}">
        <p14:creationId xmlns:p14="http://schemas.microsoft.com/office/powerpoint/2010/main" val="368740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t>Example:</a:t>
            </a:r>
          </a:p>
        </p:txBody>
      </p:sp>
      <p:sp>
        <p:nvSpPr>
          <p:cNvPr id="7" name="Rectangle 1"/>
          <p:cNvSpPr>
            <a:spLocks noChangeArrowheads="1"/>
          </p:cNvSpPr>
          <p:nvPr/>
        </p:nvSpPr>
        <p:spPr bwMode="auto">
          <a:xfrm>
            <a:off x="1093955" y="2207340"/>
            <a:ext cx="4418263" cy="16849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AMSTB_func3_sub_read_io</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AMIN_return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AMOUT_index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AM_count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AMOUT_index</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AM_count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AMIN_return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p:cNvGrpSpPr/>
          <p:nvPr/>
        </p:nvGrpSpPr>
        <p:grpSpPr>
          <a:xfrm>
            <a:off x="6745037" y="962025"/>
            <a:ext cx="5144275" cy="5626927"/>
            <a:chOff x="6745037" y="962025"/>
            <a:chExt cx="5144275" cy="5626927"/>
          </a:xfrm>
        </p:grpSpPr>
        <p:grpSp>
          <p:nvGrpSpPr>
            <p:cNvPr id="6" name="Group 5"/>
            <p:cNvGrpSpPr/>
            <p:nvPr/>
          </p:nvGrpSpPr>
          <p:grpSpPr>
            <a:xfrm>
              <a:off x="6745037" y="1725975"/>
              <a:ext cx="4875158" cy="4862977"/>
              <a:chOff x="6745037" y="1725975"/>
              <a:chExt cx="4875158" cy="4862977"/>
            </a:xfrm>
          </p:grpSpPr>
          <p:sp>
            <p:nvSpPr>
              <p:cNvPr id="4" name="Rectangle 1"/>
              <p:cNvSpPr>
                <a:spLocks noChangeArrowheads="1"/>
              </p:cNvSpPr>
              <p:nvPr/>
            </p:nvSpPr>
            <p:spPr bwMode="auto">
              <a:xfrm>
                <a:off x="6745037" y="1725975"/>
                <a:ext cx="4418263" cy="48629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900" dirty="0">
                    <a:solidFill>
                      <a:srgbClr val="8000FF"/>
                    </a:solidFill>
                    <a:ea typeface="Times New Roman" panose="02020603050405020304" pitchFamily="18" charset="0"/>
                    <a:cs typeface="Times New Roman" panose="02020603050405020304" pitchFamily="18" charset="0"/>
                  </a:rPr>
                  <a:t>void</a:t>
                </a:r>
                <a:r>
                  <a:rPr lang="en-US" sz="900" dirty="0">
                    <a:solidFill>
                      <a:srgbClr val="000000"/>
                    </a:solidFill>
                    <a:ea typeface="Times New Roman" panose="02020603050405020304" pitchFamily="18" charset="0"/>
                    <a:cs typeface="Times New Roman" panose="02020603050405020304" pitchFamily="18" charset="0"/>
                  </a:rPr>
                  <a:t> func3</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retval</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if</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Create stub, make </a:t>
                </a:r>
                <a:r>
                  <a:rPr lang="en-US" sz="900" dirty="0" err="1">
                    <a:solidFill>
                      <a:srgbClr val="008000"/>
                    </a:solidFill>
                    <a:ea typeface="Times New Roman" panose="02020603050405020304" pitchFamily="18" charset="0"/>
                    <a:cs typeface="Times New Roman" panose="02020603050405020304" pitchFamily="18" charset="0"/>
                  </a:rPr>
                  <a:t>retval</a:t>
                </a:r>
                <a:r>
                  <a:rPr lang="en-US" sz="900" dirty="0">
                    <a:solidFill>
                      <a:srgbClr val="008000"/>
                    </a:solidFill>
                    <a:ea typeface="Times New Roman" panose="02020603050405020304" pitchFamily="18" charset="0"/>
                    <a:cs typeface="Times New Roman" panose="02020603050405020304" pitchFamily="18" charset="0"/>
                  </a:rPr>
                  <a:t> an input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chemeClr val="accent1">
                        <a:lumMod val="50000"/>
                      </a:schemeClr>
                    </a:solidFill>
                    <a:ea typeface="Times New Roman" panose="02020603050405020304" pitchFamily="18" charset="0"/>
                    <a:cs typeface="Times New Roman" panose="02020603050405020304" pitchFamily="18" charset="0"/>
                  </a:rPr>
                  <a:t>func3_sub_read_io</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Condition based on return value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switch</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50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2</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100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default</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TRUE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else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FALSE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ffectLst/>
                  <a:ea typeface="Calibri" panose="020F0502020204030204" pitchFamily="34" charset="0"/>
                  <a:cs typeface="Times New Roman" panose="02020603050405020304" pitchFamily="18" charset="0"/>
                </a:endParaRPr>
              </a:p>
            </p:txBody>
          </p:sp>
          <p:cxnSp>
            <p:nvCxnSpPr>
              <p:cNvPr id="9" name="Straight Connector 8"/>
              <p:cNvCxnSpPr/>
              <p:nvPr/>
            </p:nvCxnSpPr>
            <p:spPr>
              <a:xfrm>
                <a:off x="7421419" y="2914650"/>
                <a:ext cx="1541606" cy="0"/>
              </a:xfrm>
              <a:prstGeom prst="line">
                <a:avLst/>
              </a:prstGeom>
              <a:ln w="28575">
                <a:solidFill>
                  <a:schemeClr val="accent2">
                    <a:alpha val="59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74663" y="2774320"/>
                <a:ext cx="2645532" cy="253916"/>
              </a:xfrm>
              <a:prstGeom prst="rect">
                <a:avLst/>
              </a:prstGeom>
              <a:noFill/>
            </p:spPr>
            <p:txBody>
              <a:bodyPr wrap="square" rtlCol="0">
                <a:spAutoFit/>
              </a:bodyPr>
              <a:lstStyle/>
              <a:p>
                <a:r>
                  <a:rPr lang="en-US" sz="1050" dirty="0">
                    <a:solidFill>
                      <a:schemeClr val="accent2"/>
                    </a:solidFill>
                  </a:rPr>
                  <a:t>AMSTB_func3_sub_read_io(mode)</a:t>
                </a:r>
              </a:p>
            </p:txBody>
          </p:sp>
        </p:grpSp>
        <p:sp>
          <p:nvSpPr>
            <p:cNvPr id="5" name="Line Callout 1 4"/>
            <p:cNvSpPr/>
            <p:nvPr/>
          </p:nvSpPr>
          <p:spPr>
            <a:xfrm>
              <a:off x="9210675" y="962025"/>
              <a:ext cx="2678637" cy="1694253"/>
            </a:xfrm>
            <a:prstGeom prst="borderCallout1">
              <a:avLst>
                <a:gd name="adj1" fmla="val 36744"/>
                <a:gd name="adj2" fmla="val -369"/>
                <a:gd name="adj3" fmla="val 111615"/>
                <a:gd name="adj4" fmla="val -47169"/>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800" dirty="0" err="1">
                  <a:solidFill>
                    <a:srgbClr val="8000FF"/>
                  </a:solidFill>
                  <a:ea typeface="Times New Roman" panose="02020603050405020304" pitchFamily="18" charset="0"/>
                  <a:cs typeface="Times New Roman" panose="02020603050405020304" pitchFamily="18" charset="0"/>
                </a:rPr>
                <a:t>int</a:t>
              </a:r>
              <a:r>
                <a:rPr lang="en-US" sz="800" dirty="0">
                  <a:solidFill>
                    <a:srgbClr val="000000"/>
                  </a:solidFill>
                  <a:ea typeface="Times New Roman" panose="02020603050405020304" pitchFamily="18" charset="0"/>
                  <a:cs typeface="Times New Roman" panose="02020603050405020304" pitchFamily="18" charset="0"/>
                </a:rPr>
                <a:t> func3_sub_read_io</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8000FF"/>
                  </a:solidFill>
                  <a:ea typeface="Times New Roman" panose="02020603050405020304" pitchFamily="18" charset="0"/>
                  <a:cs typeface="Times New Roman" panose="02020603050405020304" pitchFamily="18" charset="0"/>
                </a:rPr>
                <a:t>int</a:t>
              </a:r>
              <a:r>
                <a:rPr lang="en-US" sz="800" dirty="0">
                  <a:solidFill>
                    <a:srgbClr val="000000"/>
                  </a:solidFill>
                  <a:ea typeface="Times New Roman" panose="02020603050405020304" pitchFamily="18" charset="0"/>
                  <a:cs typeface="Times New Roman" panose="02020603050405020304" pitchFamily="18" charset="0"/>
                </a:rPr>
                <a:t> index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dirty="0">
                  <a:solidFill>
                    <a:srgbClr val="008000"/>
                  </a:solidFill>
                  <a:ea typeface="Times New Roman" panose="02020603050405020304" pitchFamily="18" charset="0"/>
                  <a:cs typeface="Times New Roman" panose="02020603050405020304" pitchFamily="18" charset="0"/>
                </a:rPr>
                <a:t>//Return value depends on </a:t>
              </a:r>
              <a:r>
                <a:rPr lang="en-US" sz="800" dirty="0" err="1">
                  <a:solidFill>
                    <a:srgbClr val="008000"/>
                  </a:solidFill>
                  <a:ea typeface="Times New Roman" panose="02020603050405020304" pitchFamily="18" charset="0"/>
                  <a:cs typeface="Times New Roman" panose="02020603050405020304" pitchFamily="18" charset="0"/>
                </a:rPr>
                <a:t>data_table</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if</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]&gt;</a:t>
              </a:r>
              <a:r>
                <a:rPr lang="en-US" sz="800" dirty="0">
                  <a:solidFill>
                    <a:srgbClr val="FF8000"/>
                  </a:solidFill>
                  <a:ea typeface="Times New Roman" panose="02020603050405020304" pitchFamily="18" charset="0"/>
                  <a:cs typeface="Times New Roman" panose="02020603050405020304" pitchFamily="18" charset="0"/>
                </a:rPr>
                <a:t>0x7f</a:t>
              </a: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return</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else</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return</a:t>
              </a: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gn="ctr"/>
              <a:endParaRPr lang="en-US" sz="800" dirty="0"/>
            </a:p>
          </p:txBody>
        </p:sp>
      </p:grpSp>
      <p:sp>
        <p:nvSpPr>
          <p:cNvPr id="8" name="Right Arrow 7"/>
          <p:cNvSpPr/>
          <p:nvPr/>
        </p:nvSpPr>
        <p:spPr>
          <a:xfrm flipH="1">
            <a:off x="4727631" y="2726281"/>
            <a:ext cx="2163902" cy="376735"/>
          </a:xfrm>
          <a:prstGeom prst="rightArrow">
            <a:avLst>
              <a:gd name="adj1" fmla="val 46398"/>
              <a:gd name="adj2" fmla="val 113037"/>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81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t>Example:</a:t>
            </a:r>
          </a:p>
        </p:txBody>
      </p:sp>
      <p:grpSp>
        <p:nvGrpSpPr>
          <p:cNvPr id="5" name="Group 4"/>
          <p:cNvGrpSpPr/>
          <p:nvPr/>
        </p:nvGrpSpPr>
        <p:grpSpPr>
          <a:xfrm>
            <a:off x="6745037" y="1725975"/>
            <a:ext cx="4875158" cy="4862977"/>
            <a:chOff x="6745037" y="1725975"/>
            <a:chExt cx="4875158" cy="4862977"/>
          </a:xfrm>
        </p:grpSpPr>
        <p:sp>
          <p:nvSpPr>
            <p:cNvPr id="4" name="Rectangle 1"/>
            <p:cNvSpPr>
              <a:spLocks noChangeArrowheads="1"/>
            </p:cNvSpPr>
            <p:nvPr/>
          </p:nvSpPr>
          <p:spPr bwMode="auto">
            <a:xfrm>
              <a:off x="6745037" y="1725975"/>
              <a:ext cx="4418263" cy="48629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900" dirty="0">
                  <a:solidFill>
                    <a:srgbClr val="8000FF"/>
                  </a:solidFill>
                  <a:ea typeface="Times New Roman" panose="02020603050405020304" pitchFamily="18" charset="0"/>
                  <a:cs typeface="Times New Roman" panose="02020603050405020304" pitchFamily="18" charset="0"/>
                </a:rPr>
                <a:t>void</a:t>
              </a:r>
              <a:r>
                <a:rPr lang="en-US" sz="900" dirty="0">
                  <a:solidFill>
                    <a:srgbClr val="000000"/>
                  </a:solidFill>
                  <a:ea typeface="Times New Roman" panose="02020603050405020304" pitchFamily="18" charset="0"/>
                  <a:cs typeface="Times New Roman" panose="02020603050405020304" pitchFamily="18" charset="0"/>
                </a:rPr>
                <a:t> func3</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retval</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if</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Create stub, make </a:t>
              </a:r>
              <a:r>
                <a:rPr lang="en-US" sz="900" dirty="0" err="1">
                  <a:solidFill>
                    <a:srgbClr val="008000"/>
                  </a:solidFill>
                  <a:ea typeface="Times New Roman" panose="02020603050405020304" pitchFamily="18" charset="0"/>
                  <a:cs typeface="Times New Roman" panose="02020603050405020304" pitchFamily="18" charset="0"/>
                </a:rPr>
                <a:t>retval</a:t>
              </a:r>
              <a:r>
                <a:rPr lang="en-US" sz="900" dirty="0">
                  <a:solidFill>
                    <a:srgbClr val="008000"/>
                  </a:solidFill>
                  <a:ea typeface="Times New Roman" panose="02020603050405020304" pitchFamily="18" charset="0"/>
                  <a:cs typeface="Times New Roman" panose="02020603050405020304" pitchFamily="18" charset="0"/>
                </a:rPr>
                <a:t> an input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chemeClr val="accent1">
                      <a:lumMod val="50000"/>
                    </a:schemeClr>
                  </a:solidFill>
                  <a:ea typeface="Times New Roman" panose="02020603050405020304" pitchFamily="18" charset="0"/>
                  <a:cs typeface="Times New Roman" panose="02020603050405020304" pitchFamily="18" charset="0"/>
                </a:rPr>
                <a:t>func3_sub_read_io</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Condition based on return value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switch</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50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2</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100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default</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TRUE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else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FALSE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ffectLst/>
                <a:ea typeface="Calibri" panose="020F0502020204030204" pitchFamily="34" charset="0"/>
                <a:cs typeface="Times New Roman" panose="02020603050405020304" pitchFamily="18" charset="0"/>
              </a:endParaRPr>
            </a:p>
          </p:txBody>
        </p:sp>
        <p:cxnSp>
          <p:nvCxnSpPr>
            <p:cNvPr id="9" name="Straight Connector 8"/>
            <p:cNvCxnSpPr/>
            <p:nvPr/>
          </p:nvCxnSpPr>
          <p:spPr>
            <a:xfrm>
              <a:off x="7421419" y="2914650"/>
              <a:ext cx="1541606" cy="0"/>
            </a:xfrm>
            <a:prstGeom prst="line">
              <a:avLst/>
            </a:prstGeom>
            <a:ln w="28575">
              <a:solidFill>
                <a:schemeClr val="accent2">
                  <a:alpha val="59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74663" y="2774320"/>
              <a:ext cx="2645532" cy="253916"/>
            </a:xfrm>
            <a:prstGeom prst="rect">
              <a:avLst/>
            </a:prstGeom>
            <a:noFill/>
          </p:spPr>
          <p:txBody>
            <a:bodyPr wrap="square" rtlCol="0">
              <a:spAutoFit/>
            </a:bodyPr>
            <a:lstStyle/>
            <a:p>
              <a:r>
                <a:rPr lang="en-US" sz="1050" dirty="0">
                  <a:solidFill>
                    <a:schemeClr val="accent2"/>
                  </a:solidFill>
                </a:rPr>
                <a:t>AMSTB_func3_sub_read_io(mode)</a:t>
              </a:r>
            </a:p>
          </p:txBody>
        </p:sp>
      </p:grpSp>
      <p:sp>
        <p:nvSpPr>
          <p:cNvPr id="10" name="Rectangle 9"/>
          <p:cNvSpPr/>
          <p:nvPr/>
        </p:nvSpPr>
        <p:spPr>
          <a:xfrm>
            <a:off x="752475" y="1711042"/>
            <a:ext cx="4914900" cy="487791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300" dirty="0">
                <a:solidFill>
                  <a:schemeClr val="tx1"/>
                </a:solidFill>
              </a:rPr>
              <a:t>Explanation:</a:t>
            </a:r>
          </a:p>
          <a:p>
            <a:pPr algn="just"/>
            <a:r>
              <a:rPr lang="en-US" sz="1300" dirty="0">
                <a:solidFill>
                  <a:schemeClr val="tx1"/>
                </a:solidFill>
              </a:rPr>
              <a:t>- We will apply point 2 “return function” for the which statement has “</a:t>
            </a:r>
            <a:r>
              <a:rPr lang="en-US" sz="1300" dirty="0">
                <a:solidFill>
                  <a:srgbClr val="FF0000"/>
                </a:solidFill>
              </a:rPr>
              <a:t>stub function</a:t>
            </a:r>
            <a:r>
              <a:rPr lang="en-US" sz="1300" dirty="0">
                <a:solidFill>
                  <a:schemeClr val="tx1"/>
                </a:solidFill>
              </a:rPr>
              <a:t>”.</a:t>
            </a:r>
          </a:p>
          <a:p>
            <a:pPr algn="just"/>
            <a:r>
              <a:rPr lang="en-US" sz="1300" dirty="0">
                <a:solidFill>
                  <a:schemeClr val="tx1"/>
                </a:solidFill>
              </a:rPr>
              <a:t>- </a:t>
            </a:r>
            <a:r>
              <a:rPr lang="en-US" sz="1300" dirty="0">
                <a:solidFill>
                  <a:srgbClr val="FF0000"/>
                </a:solidFill>
              </a:rPr>
              <a:t>Analyze</a:t>
            </a:r>
            <a:r>
              <a:rPr lang="en-US" sz="1300" dirty="0">
                <a:solidFill>
                  <a:schemeClr val="tx1"/>
                </a:solidFill>
              </a:rPr>
              <a:t> the boundary – range value for the stub function </a:t>
            </a:r>
            <a:r>
              <a:rPr lang="en-US" sz="1300" dirty="0">
                <a:solidFill>
                  <a:srgbClr val="FF0000"/>
                </a:solidFill>
              </a:rPr>
              <a:t>base on the definition in Spec</a:t>
            </a:r>
            <a:r>
              <a:rPr lang="en-US" sz="1300" dirty="0">
                <a:solidFill>
                  <a:schemeClr val="tx1"/>
                </a:solidFill>
              </a:rPr>
              <a:t>. If not, please use the range value of type variable.</a:t>
            </a:r>
          </a:p>
          <a:p>
            <a:pPr algn="just"/>
            <a:endParaRPr lang="en-US" sz="1300" dirty="0">
              <a:solidFill>
                <a:schemeClr val="tx1"/>
              </a:solidFill>
            </a:endParaRPr>
          </a:p>
          <a:p>
            <a:pPr algn="just"/>
            <a:r>
              <a:rPr lang="en-US" sz="1300" dirty="0">
                <a:solidFill>
                  <a:schemeClr val="tx1"/>
                </a:solidFill>
              </a:rPr>
              <a:t>Example for statement “</a:t>
            </a:r>
            <a:r>
              <a:rPr lang="en-US" sz="1300" dirty="0">
                <a:solidFill>
                  <a:srgbClr val="FF0000"/>
                </a:solidFill>
                <a:ea typeface="Times New Roman" panose="02020603050405020304" pitchFamily="18" charset="0"/>
                <a:cs typeface="Times New Roman" panose="02020603050405020304" pitchFamily="18" charset="0"/>
              </a:rPr>
              <a:t>switch (</a:t>
            </a:r>
            <a:r>
              <a:rPr lang="en-US" sz="1300" dirty="0" err="1">
                <a:solidFill>
                  <a:srgbClr val="FF0000"/>
                </a:solidFill>
                <a:ea typeface="Times New Roman" panose="02020603050405020304" pitchFamily="18" charset="0"/>
                <a:cs typeface="Times New Roman" panose="02020603050405020304" pitchFamily="18" charset="0"/>
              </a:rPr>
              <a:t>retval</a:t>
            </a:r>
            <a:r>
              <a:rPr lang="en-US" sz="1300" dirty="0">
                <a:solidFill>
                  <a:srgbClr val="FF0000"/>
                </a:solidFill>
                <a:ea typeface="Times New Roman" panose="02020603050405020304" pitchFamily="18" charset="0"/>
                <a:cs typeface="Times New Roman" panose="02020603050405020304" pitchFamily="18" charset="0"/>
              </a:rPr>
              <a:t>)</a:t>
            </a:r>
            <a:r>
              <a:rPr lang="en-US" sz="13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dirty="0">
                <a:solidFill>
                  <a:schemeClr val="tx1"/>
                </a:solidFill>
              </a:rPr>
              <a:t>Input variable: “</a:t>
            </a:r>
            <a:r>
              <a:rPr lang="en-US" sz="1300" dirty="0" err="1">
                <a:solidFill>
                  <a:schemeClr val="accent6"/>
                </a:solidFill>
              </a:rPr>
              <a:t>retval</a:t>
            </a:r>
            <a:r>
              <a:rPr lang="en-US" sz="1300" dirty="0">
                <a:solidFill>
                  <a:schemeClr val="tx1"/>
                </a:solidFill>
              </a:rPr>
              <a:t>” or “</a:t>
            </a:r>
            <a:r>
              <a:rPr lang="en-US" sz="1300" dirty="0">
                <a:solidFill>
                  <a:schemeClr val="accent2"/>
                </a:solidFill>
              </a:rPr>
              <a:t>AMSTB_func3_sub_read_io@AMIN_return</a:t>
            </a:r>
            <a:r>
              <a:rPr lang="en-US" sz="1300" dirty="0">
                <a:solidFill>
                  <a:schemeClr val="accent1">
                    <a:lumMod val="50000"/>
                  </a:schemeClr>
                </a:solidFill>
              </a:rPr>
              <a:t>”</a:t>
            </a:r>
          </a:p>
          <a:p>
            <a:pPr marL="285750" indent="-285750" algn="just">
              <a:buFont typeface="Arial" panose="020B0604020202020204" pitchFamily="34" charset="0"/>
              <a:buChar char="•"/>
            </a:pPr>
            <a:r>
              <a:rPr lang="en-US" sz="1300" dirty="0">
                <a:solidFill>
                  <a:schemeClr val="tx1"/>
                </a:solidFill>
              </a:rPr>
              <a:t>Boundary - range value of “input”: [-32767; 32768]</a:t>
            </a:r>
          </a:p>
          <a:p>
            <a:pPr marL="285750" indent="-285750" algn="just">
              <a:buFont typeface="Wingdings" panose="05000000000000000000" pitchFamily="2" charset="2"/>
              <a:buChar char="è"/>
            </a:pPr>
            <a:r>
              <a:rPr lang="en-US" sz="1300" dirty="0">
                <a:solidFill>
                  <a:schemeClr val="tx1"/>
                </a:solidFill>
              </a:rPr>
              <a:t>Value to test: “1”, “0”, “-1”, Min, Max</a:t>
            </a:r>
          </a:p>
          <a:p>
            <a:pPr marL="285750" indent="-285750" algn="just">
              <a:buFont typeface="Wingdings" panose="05000000000000000000" pitchFamily="2" charset="2"/>
              <a:buChar char="è"/>
            </a:pPr>
            <a:r>
              <a:rPr lang="en-US" sz="1300" dirty="0">
                <a:solidFill>
                  <a:schemeClr val="tx1"/>
                </a:solidFill>
              </a:rPr>
              <a:t>But the return value of stub function is used with switch case, so we have to use boundary to check. Hence value to test is changed to: “0”, “1”, “2”, Max</a:t>
            </a:r>
          </a:p>
          <a:p>
            <a:pPr marL="285750" indent="-285750" algn="just">
              <a:buFont typeface="Wingdings" panose="05000000000000000000" pitchFamily="2" charset="2"/>
              <a:buChar char="è"/>
            </a:pPr>
            <a:r>
              <a:rPr lang="en-US" sz="1300" dirty="0">
                <a:solidFill>
                  <a:schemeClr val="tx1"/>
                </a:solidFill>
              </a:rPr>
              <a:t>Confirm the result of output variable is match with the right hand side assignment or not? If not, please record this bug in Bug List document.</a:t>
            </a:r>
          </a:p>
          <a:p>
            <a:pPr algn="just"/>
            <a:r>
              <a:rPr lang="en-US" sz="1300" b="1" dirty="0">
                <a:solidFill>
                  <a:schemeClr val="tx1"/>
                </a:solidFill>
              </a:rPr>
              <a:t>Note:</a:t>
            </a:r>
          </a:p>
          <a:p>
            <a:pPr marL="0" lvl="1" algn="just"/>
            <a:r>
              <a:rPr lang="en-US" sz="1300" b="1" dirty="0">
                <a:solidFill>
                  <a:schemeClr val="tx1"/>
                </a:solidFill>
              </a:rPr>
              <a:t>- </a:t>
            </a:r>
            <a:r>
              <a:rPr lang="en-US" sz="1300" dirty="0">
                <a:solidFill>
                  <a:schemeClr val="tx1"/>
                </a:solidFill>
              </a:rPr>
              <a:t>According to RBVH’s policy</a:t>
            </a:r>
            <a:r>
              <a:rPr lang="en-US" sz="1300" b="1" dirty="0">
                <a:solidFill>
                  <a:schemeClr val="tx1"/>
                </a:solidFill>
              </a:rPr>
              <a:t>: </a:t>
            </a:r>
            <a:r>
              <a:rPr lang="en-US" sz="1300" dirty="0">
                <a:solidFill>
                  <a:schemeClr val="tx1"/>
                </a:solidFill>
              </a:rPr>
              <a:t>Tool cantata will generate automatically Stub function; in this point, we only </a:t>
            </a:r>
            <a:r>
              <a:rPr lang="en-US" sz="1300" dirty="0">
                <a:solidFill>
                  <a:srgbClr val="FF0000"/>
                </a:solidFill>
              </a:rPr>
              <a:t>consider return value of stub function</a:t>
            </a:r>
            <a:r>
              <a:rPr lang="en-US" sz="1300" dirty="0">
                <a:solidFill>
                  <a:schemeClr val="tx1"/>
                </a:solidFill>
              </a:rPr>
              <a:t> </a:t>
            </a:r>
            <a:r>
              <a:rPr lang="en-US" sz="1300" dirty="0">
                <a:solidFill>
                  <a:schemeClr val="tx1"/>
                </a:solidFill>
                <a:sym typeface="Wingdings" panose="05000000000000000000" pitchFamily="2" charset="2"/>
              </a:rPr>
              <a:t> it means we </a:t>
            </a:r>
            <a:r>
              <a:rPr lang="en-US" sz="1300" dirty="0">
                <a:solidFill>
                  <a:srgbClr val="FF0000"/>
                </a:solidFill>
                <a:sym typeface="Wingdings" panose="05000000000000000000" pitchFamily="2" charset="2"/>
              </a:rPr>
              <a:t>don’t care stub arguments</a:t>
            </a:r>
            <a:endParaRPr lang="en-US" sz="1300" dirty="0">
              <a:solidFill>
                <a:srgbClr val="FF0000"/>
              </a:solidFill>
            </a:endParaRPr>
          </a:p>
        </p:txBody>
      </p:sp>
    </p:spTree>
    <p:extLst>
      <p:ext uri="{BB962C8B-B14F-4D97-AF65-F5344CB8AC3E}">
        <p14:creationId xmlns:p14="http://schemas.microsoft.com/office/powerpoint/2010/main" val="17097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800"/>
              <a:buFont typeface="Roboto Condensed"/>
              <a:buNone/>
            </a:pPr>
            <a:r>
              <a:rPr lang="en-US" sz="4800"/>
              <a:t>Contents</a:t>
            </a:r>
            <a:endParaRPr sz="4800"/>
          </a:p>
        </p:txBody>
      </p:sp>
      <p:sp>
        <p:nvSpPr>
          <p:cNvPr id="76" name="Google Shape;76;p2"/>
          <p:cNvSpPr txBox="1">
            <a:spLocks noGrp="1"/>
          </p:cNvSpPr>
          <p:nvPr>
            <p:ph type="body" idx="1"/>
          </p:nvPr>
        </p:nvSpPr>
        <p:spPr>
          <a:prstGeom prst="rect">
            <a:avLst/>
          </a:prstGeom>
          <a:noFill/>
          <a:ln>
            <a:noFill/>
          </a:ln>
        </p:spPr>
        <p:txBody>
          <a:bodyPr spcFirstLastPara="1" wrap="square" lIns="68575" tIns="34275" rIns="68575" bIns="34275" anchor="t" anchorCtr="0">
            <a:normAutofit/>
          </a:bodyPr>
          <a:lstStyle/>
          <a:p>
            <a:pPr marL="647693" lvl="0" indent="-342900" algn="l" rtl="0">
              <a:lnSpc>
                <a:spcPct val="104000"/>
              </a:lnSpc>
              <a:spcBef>
                <a:spcPts val="0"/>
              </a:spcBef>
              <a:spcAft>
                <a:spcPts val="0"/>
              </a:spcAft>
              <a:buSzPts val="1500"/>
              <a:buFont typeface="Noto Sans Symbols"/>
              <a:buChar char="❖"/>
            </a:pPr>
            <a:r>
              <a:rPr lang="en-US" sz="1850" dirty="0"/>
              <a:t>Overview ASA (adaptive safety automotive) project</a:t>
            </a:r>
          </a:p>
          <a:p>
            <a:pPr marL="647693" lvl="0" indent="-342900" algn="l" rtl="0">
              <a:lnSpc>
                <a:spcPct val="104000"/>
              </a:lnSpc>
              <a:spcBef>
                <a:spcPts val="0"/>
              </a:spcBef>
              <a:spcAft>
                <a:spcPts val="0"/>
              </a:spcAft>
              <a:buSzPts val="1500"/>
              <a:buFont typeface="Noto Sans Symbols"/>
              <a:buChar char="❖"/>
            </a:pPr>
            <a:r>
              <a:rPr lang="en-US" sz="1850" dirty="0"/>
              <a:t>JD</a:t>
            </a:r>
          </a:p>
          <a:p>
            <a:pPr marL="647693" lvl="0" indent="-342900" algn="l" rtl="0">
              <a:lnSpc>
                <a:spcPct val="104000"/>
              </a:lnSpc>
              <a:spcBef>
                <a:spcPts val="0"/>
              </a:spcBef>
              <a:spcAft>
                <a:spcPts val="0"/>
              </a:spcAft>
              <a:buSzPts val="1500"/>
              <a:buFont typeface="Noto Sans Symbols"/>
              <a:buChar char="❖"/>
            </a:pPr>
            <a:r>
              <a:rPr lang="en-US" sz="1850" dirty="0"/>
              <a:t>Testing Technique</a:t>
            </a:r>
            <a:endParaRPr dirty="0"/>
          </a:p>
          <a:p>
            <a:pPr marL="647693" lvl="0" indent="-342900" algn="l" rtl="0">
              <a:lnSpc>
                <a:spcPct val="104000"/>
              </a:lnSpc>
              <a:spcBef>
                <a:spcPts val="0"/>
              </a:spcBef>
              <a:spcAft>
                <a:spcPts val="0"/>
              </a:spcAft>
              <a:buSzPts val="1500"/>
              <a:buFont typeface="Noto Sans Symbols"/>
              <a:buChar char="❖"/>
            </a:pPr>
            <a:r>
              <a:rPr lang="en-US" sz="1850" dirty="0"/>
              <a:t>Training Plan’s RBVH</a:t>
            </a:r>
          </a:p>
          <a:p>
            <a:pPr marL="647693" lvl="0" indent="-342900" algn="l" rtl="0">
              <a:lnSpc>
                <a:spcPct val="104000"/>
              </a:lnSpc>
              <a:spcBef>
                <a:spcPts val="0"/>
              </a:spcBef>
              <a:spcAft>
                <a:spcPts val="0"/>
              </a:spcAft>
              <a:buSzPts val="1500"/>
              <a:buFont typeface="Noto Sans Symbols"/>
              <a:buChar char="❖"/>
            </a:pPr>
            <a:endParaRPr lang="en-US" sz="1850" dirty="0"/>
          </a:p>
          <a:p>
            <a:pPr marL="647693" lvl="0" indent="-342900" algn="l" rtl="0">
              <a:lnSpc>
                <a:spcPct val="104000"/>
              </a:lnSpc>
              <a:spcBef>
                <a:spcPts val="0"/>
              </a:spcBef>
              <a:spcAft>
                <a:spcPts val="0"/>
              </a:spcAft>
              <a:buSzPts val="1500"/>
              <a:buFont typeface="Noto Sans Symbols"/>
              <a:buChar char="❖"/>
            </a:pPr>
            <a:endParaRPr dirty="0"/>
          </a:p>
        </p:txBody>
      </p:sp>
    </p:spTree>
    <p:extLst>
      <p:ext uri="{BB962C8B-B14F-4D97-AF65-F5344CB8AC3E}">
        <p14:creationId xmlns:p14="http://schemas.microsoft.com/office/powerpoint/2010/main" val="379989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400" b="1" dirty="0"/>
              <a:t>Point 3 “condition”</a:t>
            </a:r>
            <a:r>
              <a:rPr lang="en-US" sz="1400" dirty="0"/>
              <a:t>: Confirm the logic of conditional branch at the threshold value (boundary, boundary+1, boundary-1) when the execution is reached conditional branch</a:t>
            </a:r>
          </a:p>
          <a:p>
            <a:pPr marL="228600" indent="0"/>
            <a:endParaRPr lang="en-US" sz="1400" dirty="0"/>
          </a:p>
        </p:txBody>
      </p:sp>
      <p:sp>
        <p:nvSpPr>
          <p:cNvPr id="10" name="Rectangle 9"/>
          <p:cNvSpPr/>
          <p:nvPr/>
        </p:nvSpPr>
        <p:spPr>
          <a:xfrm>
            <a:off x="768760" y="1842897"/>
            <a:ext cx="4914900" cy="387210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00" dirty="0">
                <a:solidFill>
                  <a:schemeClr val="tx1"/>
                </a:solidFill>
                <a:latin typeface="+mj-lt"/>
              </a:rPr>
              <a:t>Explanation:</a:t>
            </a:r>
          </a:p>
          <a:p>
            <a:pPr marL="285750" indent="-285750">
              <a:buFontTx/>
              <a:buChar char="-"/>
            </a:pPr>
            <a:r>
              <a:rPr lang="en-US" sz="1300" dirty="0">
                <a:solidFill>
                  <a:schemeClr val="tx1"/>
                </a:solidFill>
                <a:latin typeface="+mj-lt"/>
              </a:rPr>
              <a:t>We will apply point 3 “condition” for the which statement has the key word “if”, “else if” to check the ability of source code can reach all branch condition or not</a:t>
            </a:r>
          </a:p>
          <a:p>
            <a:pPr marL="285750" indent="-285750">
              <a:buFontTx/>
              <a:buChar char="-"/>
            </a:pPr>
            <a:r>
              <a:rPr lang="en-US" sz="1300" dirty="0">
                <a:solidFill>
                  <a:srgbClr val="FF0000"/>
                </a:solidFill>
                <a:latin typeface="+mj-lt"/>
              </a:rPr>
              <a:t>Analyze:</a:t>
            </a:r>
          </a:p>
          <a:p>
            <a:pPr marL="742950" lvl="1" indent="-285750">
              <a:buFont typeface="Arial" panose="020B0604020202020204" pitchFamily="34" charset="0"/>
              <a:buChar char="•"/>
            </a:pPr>
            <a:r>
              <a:rPr lang="en-US" sz="1300" dirty="0">
                <a:solidFill>
                  <a:schemeClr val="tx1"/>
                </a:solidFill>
                <a:latin typeface="+mj-lt"/>
              </a:rPr>
              <a:t>The range value for the “input variable” </a:t>
            </a:r>
            <a:r>
              <a:rPr lang="en-US" sz="1300" dirty="0">
                <a:solidFill>
                  <a:srgbClr val="FF0000"/>
                </a:solidFill>
                <a:latin typeface="+mj-lt"/>
              </a:rPr>
              <a:t>base on the definition in Spec</a:t>
            </a:r>
            <a:r>
              <a:rPr lang="en-US" sz="1300" dirty="0">
                <a:solidFill>
                  <a:schemeClr val="tx1"/>
                </a:solidFill>
                <a:latin typeface="+mj-lt"/>
              </a:rPr>
              <a:t>. If not, please use the range value of type variable</a:t>
            </a:r>
          </a:p>
          <a:p>
            <a:pPr marL="742950" lvl="1" indent="-285750">
              <a:buFont typeface="Arial" panose="020B0604020202020204" pitchFamily="34" charset="0"/>
              <a:buChar char="•"/>
            </a:pPr>
            <a:r>
              <a:rPr lang="en-US" sz="1300" dirty="0">
                <a:solidFill>
                  <a:schemeClr val="tx1"/>
                </a:solidFill>
                <a:latin typeface="+mj-lt"/>
              </a:rPr>
              <a:t>The boundary value base on source code.</a:t>
            </a:r>
          </a:p>
          <a:p>
            <a:endParaRPr lang="en-US" sz="1300" dirty="0">
              <a:solidFill>
                <a:schemeClr val="tx1"/>
              </a:solidFill>
              <a:latin typeface="+mj-lt"/>
            </a:endParaRPr>
          </a:p>
          <a:p>
            <a:r>
              <a:rPr lang="en-US" sz="1300" dirty="0">
                <a:solidFill>
                  <a:schemeClr val="tx1"/>
                </a:solidFill>
                <a:latin typeface="+mj-lt"/>
              </a:rPr>
              <a:t>Example for statement “</a:t>
            </a:r>
            <a:r>
              <a:rPr lang="en-US" sz="1300" b="1" dirty="0">
                <a:solidFill>
                  <a:srgbClr val="0000FF"/>
                </a:solidFill>
                <a:latin typeface="+mj-lt"/>
                <a:ea typeface="Times New Roman" panose="02020603050405020304" pitchFamily="18" charset="0"/>
                <a:cs typeface="Times New Roman" panose="02020603050405020304" pitchFamily="18" charset="0"/>
              </a:rPr>
              <a:t>if</a:t>
            </a:r>
            <a:r>
              <a:rPr lang="en-US" sz="1300" b="1" dirty="0">
                <a:solidFill>
                  <a:srgbClr val="000080"/>
                </a:solidFill>
                <a:latin typeface="+mj-lt"/>
                <a:ea typeface="Times New Roman" panose="02020603050405020304" pitchFamily="18" charset="0"/>
                <a:cs typeface="Times New Roman" panose="02020603050405020304" pitchFamily="18" charset="0"/>
              </a:rPr>
              <a:t>(</a:t>
            </a:r>
            <a:r>
              <a:rPr lang="en-US" sz="1300" dirty="0">
                <a:solidFill>
                  <a:srgbClr val="000000"/>
                </a:solidFill>
                <a:latin typeface="+mj-lt"/>
                <a:ea typeface="Times New Roman" panose="02020603050405020304" pitchFamily="18" charset="0"/>
                <a:cs typeface="Times New Roman" panose="02020603050405020304" pitchFamily="18" charset="0"/>
              </a:rPr>
              <a:t> input </a:t>
            </a:r>
            <a:r>
              <a:rPr lang="en-US" sz="1300" b="1" dirty="0">
                <a:solidFill>
                  <a:srgbClr val="000080"/>
                </a:solidFill>
                <a:latin typeface="+mj-lt"/>
                <a:ea typeface="Times New Roman" panose="02020603050405020304" pitchFamily="18" charset="0"/>
                <a:cs typeface="Times New Roman" panose="02020603050405020304" pitchFamily="18" charset="0"/>
              </a:rPr>
              <a:t>&gt; </a:t>
            </a:r>
            <a:r>
              <a:rPr lang="en-US" sz="1300" dirty="0">
                <a:solidFill>
                  <a:srgbClr val="FF8000"/>
                </a:solidFill>
                <a:latin typeface="+mj-lt"/>
                <a:ea typeface="Times New Roman" panose="02020603050405020304" pitchFamily="18" charset="0"/>
                <a:cs typeface="Times New Roman" panose="02020603050405020304" pitchFamily="18" charset="0"/>
              </a:rPr>
              <a:t>100</a:t>
            </a:r>
            <a:r>
              <a:rPr lang="en-US" sz="1300" dirty="0">
                <a:solidFill>
                  <a:srgbClr val="000000"/>
                </a:solidFill>
                <a:latin typeface="+mj-lt"/>
                <a:ea typeface="Times New Roman" panose="02020603050405020304" pitchFamily="18" charset="0"/>
                <a:cs typeface="Times New Roman" panose="02020603050405020304" pitchFamily="18" charset="0"/>
              </a:rPr>
              <a:t> </a:t>
            </a:r>
            <a:r>
              <a:rPr lang="en-US" sz="1300" b="1" dirty="0">
                <a:solidFill>
                  <a:srgbClr val="000080"/>
                </a:solidFill>
                <a:latin typeface="+mj-lt"/>
                <a:ea typeface="Times New Roman" panose="02020603050405020304" pitchFamily="18" charset="0"/>
                <a:cs typeface="Times New Roman" panose="02020603050405020304" pitchFamily="18" charset="0"/>
              </a:rPr>
              <a:t>)”:</a:t>
            </a:r>
            <a:endParaRPr lang="en-US" sz="1300" dirty="0">
              <a:solidFill>
                <a:schemeClr val="tx1"/>
              </a:solidFill>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dirty="0">
                <a:solidFill>
                  <a:schemeClr val="tx1"/>
                </a:solidFill>
                <a:latin typeface="+mj-lt"/>
              </a:rPr>
              <a:t>Input variable: “input”</a:t>
            </a:r>
          </a:p>
          <a:p>
            <a:pPr marL="285750" indent="-285750">
              <a:buFont typeface="Arial" panose="020B0604020202020204" pitchFamily="34" charset="0"/>
              <a:buChar char="•"/>
            </a:pPr>
            <a:r>
              <a:rPr lang="en-US" sz="1300" dirty="0">
                <a:solidFill>
                  <a:schemeClr val="tx1"/>
                </a:solidFill>
                <a:latin typeface="+mj-lt"/>
              </a:rPr>
              <a:t>Range value of “input”: [-32767; 32768]</a:t>
            </a:r>
          </a:p>
          <a:p>
            <a:pPr marL="285750" indent="-285750">
              <a:buFont typeface="Arial" panose="020B0604020202020204" pitchFamily="34" charset="0"/>
              <a:buChar char="•"/>
            </a:pPr>
            <a:r>
              <a:rPr lang="en-US" sz="1300" dirty="0">
                <a:solidFill>
                  <a:schemeClr val="tx1"/>
                </a:solidFill>
                <a:latin typeface="+mj-lt"/>
              </a:rPr>
              <a:t>Boundary/Boundary +1/Boundary -1: 100/101/99</a:t>
            </a:r>
          </a:p>
          <a:p>
            <a:pPr marL="285750" indent="-285750">
              <a:buFont typeface="Wingdings" panose="05000000000000000000" pitchFamily="2" charset="2"/>
              <a:buChar char="è"/>
            </a:pPr>
            <a:r>
              <a:rPr lang="en-US" sz="1300" dirty="0">
                <a:solidFill>
                  <a:schemeClr val="tx1"/>
                </a:solidFill>
                <a:latin typeface="+mj-lt"/>
              </a:rPr>
              <a:t>Value to test: “100”, “101”, “99”, Min, Max</a:t>
            </a:r>
          </a:p>
          <a:p>
            <a:pPr marL="285750" indent="-285750">
              <a:buFont typeface="Wingdings" panose="05000000000000000000" pitchFamily="2" charset="2"/>
              <a:buChar char="è"/>
            </a:pPr>
            <a:r>
              <a:rPr lang="en-US" sz="1300" dirty="0">
                <a:solidFill>
                  <a:schemeClr val="tx1"/>
                </a:solidFill>
                <a:latin typeface="+mj-lt"/>
              </a:rPr>
              <a:t>Confirm the result True/False of </a:t>
            </a:r>
            <a:r>
              <a:rPr lang="en-US" sz="1300" b="1" dirty="0">
                <a:solidFill>
                  <a:srgbClr val="FF0000"/>
                </a:solidFill>
                <a:latin typeface="+mj-lt"/>
              </a:rPr>
              <a:t>condition </a:t>
            </a:r>
            <a:r>
              <a:rPr lang="en-US" sz="1300" dirty="0">
                <a:solidFill>
                  <a:schemeClr val="tx1"/>
                </a:solidFill>
                <a:latin typeface="+mj-lt"/>
              </a:rPr>
              <a:t>is match with “</a:t>
            </a:r>
            <a:r>
              <a:rPr lang="en-US" sz="1300" b="1" dirty="0">
                <a:solidFill>
                  <a:srgbClr val="FF0000"/>
                </a:solidFill>
                <a:latin typeface="+mj-lt"/>
              </a:rPr>
              <a:t>True/False Table</a:t>
            </a:r>
            <a:r>
              <a:rPr lang="en-US" sz="1300" dirty="0">
                <a:solidFill>
                  <a:schemeClr val="tx1"/>
                </a:solidFill>
                <a:latin typeface="+mj-lt"/>
              </a:rPr>
              <a:t>”. If not, please record this bug in Bug List document. </a:t>
            </a:r>
            <a:r>
              <a:rPr lang="en-US" sz="1300" b="1" dirty="0">
                <a:solidFill>
                  <a:srgbClr val="FF0000"/>
                </a:solidFill>
                <a:latin typeface="+mj-lt"/>
              </a:rPr>
              <a:t>And make sure MC/DC coverage is 100%.</a:t>
            </a:r>
          </a:p>
        </p:txBody>
      </p:sp>
      <p:sp>
        <p:nvSpPr>
          <p:cNvPr id="13" name="Rectangle 1"/>
          <p:cNvSpPr>
            <a:spLocks noChangeArrowheads="1"/>
          </p:cNvSpPr>
          <p:nvPr/>
        </p:nvSpPr>
        <p:spPr bwMode="auto">
          <a:xfrm>
            <a:off x="6309213" y="1842897"/>
            <a:ext cx="5003390" cy="46098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509843" y="2215662"/>
            <a:ext cx="787772"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07266" y="5471746"/>
            <a:ext cx="787772"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95038" y="4035802"/>
            <a:ext cx="1034562" cy="1932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195038" y="4345782"/>
            <a:ext cx="383931" cy="14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0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400" dirty="0">
                <a:latin typeface="+mn-lt"/>
              </a:rPr>
              <a:t>Note: </a:t>
            </a:r>
            <a:r>
              <a:rPr lang="en-US" sz="1400" b="1" dirty="0">
                <a:latin typeface="+mn-lt"/>
              </a:rPr>
              <a:t>When variable “a” is used again in another block, we don’t need to test with value “Min”, “Max” to reduce the workload.</a:t>
            </a:r>
          </a:p>
          <a:p>
            <a:pPr marL="228600" indent="0"/>
            <a:r>
              <a:rPr lang="en-US" sz="1400" dirty="0">
                <a:latin typeface="+mn-lt"/>
              </a:rPr>
              <a:t>Ex:</a:t>
            </a:r>
          </a:p>
          <a:p>
            <a:pPr marL="971550" lvl="1" indent="-285750">
              <a:buFont typeface="Arial" panose="020B0604020202020204" pitchFamily="34" charset="0"/>
              <a:buChar char="•"/>
            </a:pPr>
            <a:r>
              <a:rPr lang="en-US" sz="1133" dirty="0">
                <a:latin typeface="+mn-lt"/>
              </a:rPr>
              <a:t>“</a:t>
            </a:r>
            <a:r>
              <a:rPr lang="en-US" sz="1133" dirty="0">
                <a:solidFill>
                  <a:srgbClr val="0000FF"/>
                </a:solidFill>
                <a:latin typeface="+mn-lt"/>
                <a:ea typeface="Times New Roman" panose="02020603050405020304" pitchFamily="18" charset="0"/>
                <a:cs typeface="Times New Roman" panose="02020603050405020304" pitchFamily="18" charset="0"/>
              </a:rPr>
              <a:t>if</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solidFill>
                  <a:srgbClr val="000000"/>
                </a:solidFill>
                <a:latin typeface="+mn-lt"/>
                <a:ea typeface="Times New Roman" panose="02020603050405020304" pitchFamily="18" charset="0"/>
                <a:cs typeface="Times New Roman" panose="02020603050405020304" pitchFamily="18" charset="0"/>
              </a:rPr>
              <a:t>a </a:t>
            </a:r>
            <a:r>
              <a:rPr lang="en-US" sz="1133" dirty="0">
                <a:solidFill>
                  <a:srgbClr val="000080"/>
                </a:solidFill>
                <a:latin typeface="+mn-lt"/>
                <a:ea typeface="Times New Roman" panose="02020603050405020304" pitchFamily="18" charset="0"/>
                <a:cs typeface="Times New Roman" panose="02020603050405020304" pitchFamily="18" charset="0"/>
              </a:rPr>
              <a:t>&gt;</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FF8000"/>
                </a:solidFill>
                <a:latin typeface="+mn-lt"/>
                <a:ea typeface="Times New Roman" panose="02020603050405020304" pitchFamily="18" charset="0"/>
                <a:cs typeface="Times New Roman" panose="02020603050405020304" pitchFamily="18" charset="0"/>
              </a:rPr>
              <a:t>200</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latin typeface="+mn-lt"/>
                <a:ea typeface="Times New Roman" panose="02020603050405020304" pitchFamily="18" charset="0"/>
                <a:cs typeface="Times New Roman" panose="02020603050405020304" pitchFamily="18" charset="0"/>
              </a:rPr>
              <a:t>“: Value to test: boundary, boundary+1, boundary-1, Min, Max</a:t>
            </a:r>
          </a:p>
          <a:p>
            <a:pPr marL="971550" lvl="1" indent="-285750">
              <a:buFont typeface="Arial" panose="020B0604020202020204" pitchFamily="34" charset="0"/>
              <a:buChar char="•"/>
            </a:pPr>
            <a:r>
              <a:rPr lang="en-US" sz="1133" dirty="0">
                <a:solidFill>
                  <a:srgbClr val="0000FF"/>
                </a:solidFill>
                <a:latin typeface="+mn-lt"/>
                <a:ea typeface="Times New Roman" panose="02020603050405020304" pitchFamily="18" charset="0"/>
                <a:cs typeface="Times New Roman" panose="02020603050405020304" pitchFamily="18" charset="0"/>
              </a:rPr>
              <a:t>“if</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solidFill>
                  <a:srgbClr val="000000"/>
                </a:solidFill>
                <a:latin typeface="+mn-lt"/>
                <a:ea typeface="Times New Roman" panose="02020603050405020304" pitchFamily="18" charset="0"/>
                <a:cs typeface="Times New Roman" panose="02020603050405020304" pitchFamily="18" charset="0"/>
              </a:rPr>
              <a:t>a </a:t>
            </a:r>
            <a:r>
              <a:rPr lang="en-US" sz="1133" dirty="0">
                <a:solidFill>
                  <a:srgbClr val="000080"/>
                </a:solidFill>
                <a:latin typeface="+mn-lt"/>
                <a:ea typeface="Times New Roman" panose="02020603050405020304" pitchFamily="18" charset="0"/>
                <a:cs typeface="Times New Roman" panose="02020603050405020304" pitchFamily="18" charset="0"/>
              </a:rPr>
              <a:t>&gt;</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FF8000"/>
                </a:solidFill>
                <a:latin typeface="+mn-lt"/>
                <a:ea typeface="Times New Roman" panose="02020603050405020304" pitchFamily="18" charset="0"/>
                <a:cs typeface="Times New Roman" panose="02020603050405020304" pitchFamily="18" charset="0"/>
              </a:rPr>
              <a:t>100</a:t>
            </a:r>
            <a:r>
              <a:rPr lang="en-US" sz="1133" dirty="0">
                <a:solidFill>
                  <a:srgbClr val="000080"/>
                </a:solidFill>
                <a:latin typeface="+mn-lt"/>
                <a:ea typeface="Times New Roman" panose="02020603050405020304" pitchFamily="18" charset="0"/>
                <a:cs typeface="Times New Roman" panose="02020603050405020304" pitchFamily="18" charset="0"/>
              </a:rPr>
              <a:t>)“: </a:t>
            </a:r>
            <a:r>
              <a:rPr lang="en-US" sz="1133" dirty="0">
                <a:ea typeface="Times New Roman" panose="02020603050405020304" pitchFamily="18" charset="0"/>
                <a:cs typeface="Times New Roman" panose="02020603050405020304" pitchFamily="18" charset="0"/>
              </a:rPr>
              <a:t>Value to test: boundary, boundary+1, boundary-1, </a:t>
            </a:r>
            <a:r>
              <a:rPr lang="en-US" sz="1133" strike="sngStrike" dirty="0">
                <a:solidFill>
                  <a:srgbClr val="FF0000"/>
                </a:solidFill>
                <a:ea typeface="Times New Roman" panose="02020603050405020304" pitchFamily="18" charset="0"/>
                <a:cs typeface="Times New Roman" panose="02020603050405020304" pitchFamily="18" charset="0"/>
              </a:rPr>
              <a:t>Min, Max</a:t>
            </a:r>
          </a:p>
        </p:txBody>
      </p:sp>
      <p:grpSp>
        <p:nvGrpSpPr>
          <p:cNvPr id="4" name="Group 3"/>
          <p:cNvGrpSpPr/>
          <p:nvPr/>
        </p:nvGrpSpPr>
        <p:grpSpPr>
          <a:xfrm>
            <a:off x="4879883" y="3147217"/>
            <a:ext cx="2423834" cy="1775850"/>
            <a:chOff x="6309212" y="3259888"/>
            <a:chExt cx="5003391" cy="1775850"/>
          </a:xfrm>
        </p:grpSpPr>
        <p:sp>
          <p:nvSpPr>
            <p:cNvPr id="13" name="Rectangle 1"/>
            <p:cNvSpPr>
              <a:spLocks noChangeArrowheads="1"/>
            </p:cNvSpPr>
            <p:nvPr/>
          </p:nvSpPr>
          <p:spPr bwMode="auto">
            <a:xfrm>
              <a:off x="6309213" y="3259888"/>
              <a:ext cx="5003390" cy="17758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200</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309212" y="3341077"/>
              <a:ext cx="2262815" cy="1588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63842" y="4281852"/>
              <a:ext cx="2450180" cy="1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61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133" dirty="0">
                <a:solidFill>
                  <a:schemeClr val="tx1"/>
                </a:solidFill>
                <a:ea typeface="Times New Roman" panose="02020603050405020304" pitchFamily="18" charset="0"/>
                <a:cs typeface="Times New Roman" panose="02020603050405020304" pitchFamily="18" charset="0"/>
              </a:rPr>
              <a:t>Example: Confirm the result T/F of the conditions in function “func4” base on Coverage Merge:</a:t>
            </a:r>
          </a:p>
        </p:txBody>
      </p:sp>
      <p:grpSp>
        <p:nvGrpSpPr>
          <p:cNvPr id="7" name="Group 6"/>
          <p:cNvGrpSpPr/>
          <p:nvPr/>
        </p:nvGrpSpPr>
        <p:grpSpPr>
          <a:xfrm>
            <a:off x="83645" y="1839728"/>
            <a:ext cx="3037456" cy="4105077"/>
            <a:chOff x="4044496" y="1948547"/>
            <a:chExt cx="3037456" cy="4105077"/>
          </a:xfrm>
        </p:grpSpPr>
        <p:sp>
          <p:nvSpPr>
            <p:cNvPr id="11" name="Rectangle 1"/>
            <p:cNvSpPr>
              <a:spLocks noChangeArrowheads="1"/>
            </p:cNvSpPr>
            <p:nvPr/>
          </p:nvSpPr>
          <p:spPr bwMode="auto">
            <a:xfrm>
              <a:off x="4044496" y="1948547"/>
              <a:ext cx="3037456" cy="41050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func4</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code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gb_a</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gb_b</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&amp;&amp;</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code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4271467" y="2735143"/>
              <a:ext cx="1319707" cy="160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962593" y="3009900"/>
              <a:ext cx="790507" cy="272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99885" y="3009900"/>
              <a:ext cx="790507" cy="272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247085" y="1824377"/>
            <a:ext cx="3629965" cy="4623680"/>
            <a:chOff x="7328737" y="1948547"/>
            <a:chExt cx="3629965" cy="4623680"/>
          </a:xfrm>
        </p:grpSpPr>
        <p:sp>
          <p:nvSpPr>
            <p:cNvPr id="12" name="Rectangle 1"/>
            <p:cNvSpPr>
              <a:spLocks noChangeArrowheads="1"/>
            </p:cNvSpPr>
            <p:nvPr/>
          </p:nvSpPr>
          <p:spPr bwMode="auto">
            <a:xfrm>
              <a:off x="7328737" y="1948547"/>
              <a:ext cx="3629965" cy="46236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The conditional below uses the above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calculation result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Dynamic boundary values may not be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statically analyzed.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4</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7590560" y="4752975"/>
              <a:ext cx="1677265" cy="209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3"/>
          <a:stretch>
            <a:fillRect/>
          </a:stretch>
        </p:blipFill>
        <p:spPr>
          <a:xfrm>
            <a:off x="7138873" y="1824377"/>
            <a:ext cx="4798922" cy="4623680"/>
          </a:xfrm>
          <a:prstGeom prst="rect">
            <a:avLst/>
          </a:prstGeom>
        </p:spPr>
      </p:pic>
    </p:spTree>
    <p:extLst>
      <p:ext uri="{BB962C8B-B14F-4D97-AF65-F5344CB8AC3E}">
        <p14:creationId xmlns:p14="http://schemas.microsoft.com/office/powerpoint/2010/main" val="213295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Switch case</a:t>
            </a:r>
          </a:p>
        </p:txBody>
      </p:sp>
      <p:sp>
        <p:nvSpPr>
          <p:cNvPr id="3" name="Text Placeholder 2"/>
          <p:cNvSpPr>
            <a:spLocks noGrp="1"/>
          </p:cNvSpPr>
          <p:nvPr>
            <p:ph type="body" idx="1"/>
          </p:nvPr>
        </p:nvSpPr>
        <p:spPr/>
        <p:txBody>
          <a:bodyPr/>
          <a:lstStyle/>
          <a:p>
            <a:pPr marL="228600" indent="0"/>
            <a:r>
              <a:rPr lang="en-US" sz="1400" b="1" dirty="0"/>
              <a:t>Point 4 “switch case”</a:t>
            </a:r>
            <a:r>
              <a:rPr lang="en-US" sz="1400" dirty="0"/>
              <a:t>: Confirm the boundary value of each “case” in block “switch/case” is covered or not.</a:t>
            </a:r>
          </a:p>
          <a:p>
            <a:pPr marL="228600" indent="0"/>
            <a:endParaRPr lang="en-US" sz="1400" dirty="0"/>
          </a:p>
        </p:txBody>
      </p:sp>
      <p:grpSp>
        <p:nvGrpSpPr>
          <p:cNvPr id="16" name="Group 15"/>
          <p:cNvGrpSpPr/>
          <p:nvPr/>
        </p:nvGrpSpPr>
        <p:grpSpPr>
          <a:xfrm>
            <a:off x="7832627" y="1721564"/>
            <a:ext cx="3132553" cy="4609831"/>
            <a:chOff x="4075967" y="1675844"/>
            <a:chExt cx="3132553" cy="4609831"/>
          </a:xfrm>
        </p:grpSpPr>
        <p:sp>
          <p:nvSpPr>
            <p:cNvPr id="5" name="Rectangle 1"/>
            <p:cNvSpPr>
              <a:spLocks noChangeArrowheads="1"/>
            </p:cNvSpPr>
            <p:nvPr/>
          </p:nvSpPr>
          <p:spPr bwMode="auto">
            <a:xfrm>
              <a:off x="4075967" y="1675844"/>
              <a:ext cx="3132553" cy="46098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465711" y="2317964"/>
              <a:ext cx="1073443" cy="196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39054" y="2584938"/>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39054" y="2985125"/>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5466" y="3383123"/>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5466" y="3781121"/>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52475" y="1711042"/>
            <a:ext cx="4914900" cy="375777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300" dirty="0">
                <a:solidFill>
                  <a:schemeClr val="tx1"/>
                </a:solidFill>
              </a:rPr>
              <a:t>Explanation:</a:t>
            </a:r>
          </a:p>
          <a:p>
            <a:pPr algn="just"/>
            <a:r>
              <a:rPr lang="en-US" sz="1300" dirty="0">
                <a:solidFill>
                  <a:schemeClr val="tx1"/>
                </a:solidFill>
              </a:rPr>
              <a:t>- We will apply point 4 “switch case” for the which statement has “</a:t>
            </a:r>
            <a:r>
              <a:rPr lang="en-US" sz="1300" dirty="0">
                <a:solidFill>
                  <a:srgbClr val="FF0000"/>
                </a:solidFill>
              </a:rPr>
              <a:t>switch/case statement</a:t>
            </a:r>
            <a:r>
              <a:rPr lang="en-US" sz="1300" dirty="0">
                <a:solidFill>
                  <a:schemeClr val="tx1"/>
                </a:solidFill>
              </a:rPr>
              <a:t>”.</a:t>
            </a:r>
          </a:p>
          <a:p>
            <a:pPr algn="just"/>
            <a:r>
              <a:rPr lang="en-US" sz="1300" dirty="0">
                <a:solidFill>
                  <a:schemeClr val="tx1"/>
                </a:solidFill>
              </a:rPr>
              <a:t>- </a:t>
            </a:r>
            <a:r>
              <a:rPr lang="en-US" sz="1300" dirty="0">
                <a:solidFill>
                  <a:srgbClr val="FF0000"/>
                </a:solidFill>
              </a:rPr>
              <a:t>Analyze</a:t>
            </a:r>
            <a:r>
              <a:rPr lang="en-US" sz="1300" dirty="0">
                <a:solidFill>
                  <a:schemeClr val="tx1"/>
                </a:solidFill>
              </a:rPr>
              <a:t> the boundary value for each case in block “switch/case” </a:t>
            </a:r>
            <a:r>
              <a:rPr lang="en-US" sz="1300" dirty="0">
                <a:solidFill>
                  <a:srgbClr val="FF0000"/>
                </a:solidFill>
              </a:rPr>
              <a:t>base on the source code</a:t>
            </a:r>
            <a:r>
              <a:rPr lang="en-US" sz="1300" dirty="0">
                <a:solidFill>
                  <a:schemeClr val="tx1"/>
                </a:solidFill>
              </a:rPr>
              <a:t>. And the </a:t>
            </a:r>
            <a:br>
              <a:rPr lang="en-US" sz="1300" dirty="0">
                <a:solidFill>
                  <a:schemeClr val="tx1"/>
                </a:solidFill>
              </a:rPr>
            </a:br>
            <a:r>
              <a:rPr lang="en-US" sz="1300" dirty="0">
                <a:solidFill>
                  <a:schemeClr val="tx1"/>
                </a:solidFill>
              </a:rPr>
              <a:t>default case” you can use any value in the range value of “input variable” to cover</a:t>
            </a:r>
          </a:p>
          <a:p>
            <a:pPr algn="just"/>
            <a:endParaRPr lang="en-US" sz="1300" dirty="0">
              <a:solidFill>
                <a:schemeClr val="tx1"/>
              </a:solidFill>
            </a:endParaRPr>
          </a:p>
          <a:p>
            <a:pPr algn="just"/>
            <a:r>
              <a:rPr lang="en-US" sz="1300" dirty="0">
                <a:solidFill>
                  <a:schemeClr val="tx1"/>
                </a:solidFill>
              </a:rPr>
              <a:t>Example for statement “</a:t>
            </a:r>
            <a:r>
              <a:rPr lang="en-US" sz="1300" dirty="0">
                <a:solidFill>
                  <a:srgbClr val="FF0000"/>
                </a:solidFill>
                <a:ea typeface="Times New Roman" panose="02020603050405020304" pitchFamily="18" charset="0"/>
                <a:cs typeface="Times New Roman" panose="02020603050405020304" pitchFamily="18" charset="0"/>
              </a:rPr>
              <a:t>switch (mode)</a:t>
            </a:r>
            <a:r>
              <a:rPr lang="en-US" sz="13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dirty="0">
                <a:solidFill>
                  <a:schemeClr val="tx1"/>
                </a:solidFill>
              </a:rPr>
              <a:t>Input variable: “</a:t>
            </a:r>
            <a:r>
              <a:rPr lang="en-US" sz="1300" dirty="0">
                <a:solidFill>
                  <a:schemeClr val="accent6"/>
                </a:solidFill>
              </a:rPr>
              <a:t>mode</a:t>
            </a:r>
            <a:r>
              <a:rPr lang="en-US" sz="1300" dirty="0">
                <a:solidFill>
                  <a:schemeClr val="tx1"/>
                </a:solidFill>
              </a:rPr>
              <a:t>”</a:t>
            </a:r>
          </a:p>
          <a:p>
            <a:pPr marL="285750" indent="-285750">
              <a:buFont typeface="Arial" panose="020B0604020202020204" pitchFamily="34" charset="0"/>
              <a:buChar char="•"/>
            </a:pPr>
            <a:r>
              <a:rPr lang="en-US" sz="1300" dirty="0">
                <a:solidFill>
                  <a:schemeClr val="tx1"/>
                </a:solidFill>
              </a:rPr>
              <a:t>Boundary for case 0: 0</a:t>
            </a:r>
          </a:p>
          <a:p>
            <a:pPr marL="285750" indent="-285750">
              <a:buFont typeface="Arial" panose="020B0604020202020204" pitchFamily="34" charset="0"/>
              <a:buChar char="•"/>
            </a:pPr>
            <a:r>
              <a:rPr lang="en-US" sz="1300" dirty="0">
                <a:solidFill>
                  <a:schemeClr val="tx1"/>
                </a:solidFill>
              </a:rPr>
              <a:t>Boundary for case 1: 1</a:t>
            </a:r>
          </a:p>
          <a:p>
            <a:pPr marL="285750" indent="-285750">
              <a:buFont typeface="Arial" panose="020B0604020202020204" pitchFamily="34" charset="0"/>
              <a:buChar char="•"/>
            </a:pPr>
            <a:r>
              <a:rPr lang="en-US" sz="1300" dirty="0">
                <a:solidFill>
                  <a:schemeClr val="tx1"/>
                </a:solidFill>
              </a:rPr>
              <a:t>Boundary for case 2: 2</a:t>
            </a:r>
          </a:p>
          <a:p>
            <a:pPr marL="285750" indent="-285750">
              <a:buFont typeface="Arial" panose="020B0604020202020204" pitchFamily="34" charset="0"/>
              <a:buChar char="•"/>
            </a:pPr>
            <a:r>
              <a:rPr lang="en-US" sz="1300" dirty="0">
                <a:solidFill>
                  <a:schemeClr val="tx1"/>
                </a:solidFill>
              </a:rPr>
              <a:t>Boundary for case 3: 3</a:t>
            </a:r>
          </a:p>
          <a:p>
            <a:pPr marL="285750" indent="-285750">
              <a:buFont typeface="Arial" panose="020B0604020202020204" pitchFamily="34" charset="0"/>
              <a:buChar char="•"/>
            </a:pPr>
            <a:r>
              <a:rPr lang="en-US" sz="1300" dirty="0">
                <a:solidFill>
                  <a:schemeClr val="tx1"/>
                </a:solidFill>
              </a:rPr>
              <a:t>Representative value for case “default”: 4</a:t>
            </a:r>
          </a:p>
          <a:p>
            <a:pPr marL="285750" indent="-285750" algn="just">
              <a:buFont typeface="Wingdings" panose="05000000000000000000" pitchFamily="2" charset="2"/>
              <a:buChar char="è"/>
            </a:pPr>
            <a:r>
              <a:rPr lang="en-US" sz="1300" dirty="0">
                <a:solidFill>
                  <a:schemeClr val="tx1"/>
                </a:solidFill>
              </a:rPr>
              <a:t>Value to test: “0”, “1”, “2”, “3”, “4”</a:t>
            </a:r>
          </a:p>
          <a:p>
            <a:pPr marL="285750" indent="-285750" algn="just">
              <a:buFont typeface="Wingdings" panose="05000000000000000000" pitchFamily="2" charset="2"/>
              <a:buChar char="è"/>
            </a:pPr>
            <a:r>
              <a:rPr lang="en-US" sz="1300" dirty="0">
                <a:solidFill>
                  <a:schemeClr val="tx1"/>
                </a:solidFill>
              </a:rPr>
              <a:t>Confirm the coverage for each case is covered? If not, please record this bug in Bug List document.</a:t>
            </a:r>
          </a:p>
        </p:txBody>
      </p:sp>
    </p:spTree>
    <p:extLst>
      <p:ext uri="{BB962C8B-B14F-4D97-AF65-F5344CB8AC3E}">
        <p14:creationId xmlns:p14="http://schemas.microsoft.com/office/powerpoint/2010/main" val="113601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Division Zero</a:t>
            </a:r>
          </a:p>
        </p:txBody>
      </p:sp>
      <p:sp>
        <p:nvSpPr>
          <p:cNvPr id="3" name="Text Placeholder 2"/>
          <p:cNvSpPr>
            <a:spLocks noGrp="1"/>
          </p:cNvSpPr>
          <p:nvPr>
            <p:ph type="body" idx="1"/>
          </p:nvPr>
        </p:nvSpPr>
        <p:spPr/>
        <p:txBody>
          <a:bodyPr/>
          <a:lstStyle/>
          <a:p>
            <a:pPr marL="228600" indent="0"/>
            <a:r>
              <a:rPr lang="en-US" sz="1400" b="1" dirty="0"/>
              <a:t>Point 5 “Division Zero”</a:t>
            </a:r>
            <a:r>
              <a:rPr lang="en-US" sz="1400" dirty="0"/>
              <a:t>: Confirm the calculation of the division operation has no division zero case.</a:t>
            </a:r>
          </a:p>
          <a:p>
            <a:pPr marL="228600" indent="0"/>
            <a:endParaRPr lang="en-US" sz="1400" dirty="0"/>
          </a:p>
        </p:txBody>
      </p:sp>
      <p:sp>
        <p:nvSpPr>
          <p:cNvPr id="5" name="Rectangle 1"/>
          <p:cNvSpPr>
            <a:spLocks noChangeArrowheads="1"/>
          </p:cNvSpPr>
          <p:nvPr/>
        </p:nvSpPr>
        <p:spPr bwMode="auto">
          <a:xfrm>
            <a:off x="7832627" y="175077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752475" y="1711043"/>
            <a:ext cx="4914900" cy="251805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latin typeface="+mj-lt"/>
              </a:rPr>
              <a:t>Explanation:</a:t>
            </a:r>
          </a:p>
          <a:p>
            <a:pPr algn="just"/>
            <a:r>
              <a:rPr lang="en-US" sz="1200" dirty="0">
                <a:solidFill>
                  <a:schemeClr val="tx1"/>
                </a:solidFill>
                <a:latin typeface="+mj-lt"/>
              </a:rPr>
              <a:t>- We will apply point 5 “division zero” for the which statement has “the division operation with the divisor is input variable”.</a:t>
            </a:r>
          </a:p>
          <a:p>
            <a:pPr algn="just"/>
            <a:r>
              <a:rPr lang="en-US" sz="1200" dirty="0">
                <a:solidFill>
                  <a:schemeClr val="tx1"/>
                </a:solidFill>
                <a:latin typeface="+mj-lt"/>
              </a:rPr>
              <a:t>- </a:t>
            </a:r>
            <a:r>
              <a:rPr lang="en-US" sz="1200" dirty="0">
                <a:solidFill>
                  <a:srgbClr val="FF0000"/>
                </a:solidFill>
                <a:latin typeface="+mj-lt"/>
              </a:rPr>
              <a:t>Analyze</a:t>
            </a:r>
            <a:r>
              <a:rPr lang="en-US" sz="1200" dirty="0">
                <a:solidFill>
                  <a:schemeClr val="tx1"/>
                </a:solidFill>
                <a:latin typeface="+mj-lt"/>
              </a:rPr>
              <a:t> the boundary – range value for the input variable </a:t>
            </a:r>
            <a:r>
              <a:rPr lang="en-US" sz="1200" dirty="0">
                <a:solidFill>
                  <a:srgbClr val="FF0000"/>
                </a:solidFill>
                <a:latin typeface="+mj-lt"/>
              </a:rPr>
              <a:t>base on the definition in Spec</a:t>
            </a:r>
            <a:r>
              <a:rPr lang="en-US" sz="1200" dirty="0">
                <a:solidFill>
                  <a:schemeClr val="tx1"/>
                </a:solidFill>
                <a:latin typeface="+mj-lt"/>
              </a:rPr>
              <a:t>. If not, please use the range value of type variable.</a:t>
            </a:r>
          </a:p>
          <a:p>
            <a:pPr algn="just"/>
            <a:endParaRPr lang="en-US" sz="1200" dirty="0">
              <a:solidFill>
                <a:schemeClr val="tx1"/>
              </a:solidFill>
              <a:latin typeface="+mj-lt"/>
            </a:endParaRPr>
          </a:p>
          <a:p>
            <a:pPr algn="just"/>
            <a:r>
              <a:rPr lang="en-US" sz="1200" dirty="0">
                <a:solidFill>
                  <a:schemeClr val="tx1"/>
                </a:solidFill>
                <a:latin typeface="+mj-lt"/>
              </a:rPr>
              <a:t>Example for statement “</a:t>
            </a:r>
            <a:r>
              <a:rPr lang="en-US" sz="1200" dirty="0" err="1">
                <a:solidFill>
                  <a:srgbClr val="000000"/>
                </a:solidFill>
                <a:latin typeface="+mj-lt"/>
                <a:ea typeface="Times New Roman" panose="02020603050405020304" pitchFamily="18" charset="0"/>
                <a:cs typeface="Times New Roman" panose="02020603050405020304" pitchFamily="18" charset="0"/>
              </a:rPr>
              <a:t>global_a</a:t>
            </a:r>
            <a:r>
              <a:rPr lang="en-US" sz="1200" dirty="0">
                <a:solidFill>
                  <a:srgbClr val="000000"/>
                </a:solidFill>
                <a:latin typeface="+mj-lt"/>
                <a:ea typeface="Times New Roman" panose="02020603050405020304" pitchFamily="18" charset="0"/>
                <a:cs typeface="Times New Roman" panose="02020603050405020304" pitchFamily="18" charset="0"/>
              </a:rPr>
              <a:t>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input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c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CALIB_VALUE</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chemeClr val="tx1"/>
                </a:solidFill>
                <a:latin typeface="+mj-lt"/>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latin typeface="+mj-lt"/>
              </a:rPr>
              <a:t>Input variable: </a:t>
            </a:r>
            <a:r>
              <a:rPr lang="en-US" sz="1200" dirty="0">
                <a:solidFill>
                  <a:srgbClr val="FF0000"/>
                </a:solidFill>
                <a:latin typeface="+mj-lt"/>
              </a:rPr>
              <a:t>“input”, “c”</a:t>
            </a:r>
          </a:p>
          <a:p>
            <a:pPr marL="285750" indent="-285750">
              <a:buFont typeface="Arial" panose="020B0604020202020204" pitchFamily="34" charset="0"/>
              <a:buChar char="•"/>
            </a:pPr>
            <a:r>
              <a:rPr lang="en-US" sz="1200" dirty="0">
                <a:solidFill>
                  <a:schemeClr val="tx1"/>
                </a:solidFill>
                <a:latin typeface="+mj-lt"/>
              </a:rPr>
              <a:t>Range value for “input” and “c”: [-32767; 32768]</a:t>
            </a:r>
          </a:p>
          <a:p>
            <a:pPr marL="285750" indent="-285750" algn="just">
              <a:buFont typeface="Wingdings" panose="05000000000000000000" pitchFamily="2" charset="2"/>
              <a:buChar char="è"/>
            </a:pPr>
            <a:r>
              <a:rPr lang="en-US" sz="1200" dirty="0">
                <a:solidFill>
                  <a:schemeClr val="tx1"/>
                </a:solidFill>
                <a:latin typeface="+mj-lt"/>
              </a:rPr>
              <a:t>Value of “c” to test: “0”</a:t>
            </a:r>
          </a:p>
          <a:p>
            <a:pPr marL="285750" indent="-285750" algn="just">
              <a:buFont typeface="Wingdings" panose="05000000000000000000" pitchFamily="2" charset="2"/>
              <a:buChar char="è"/>
            </a:pPr>
            <a:r>
              <a:rPr lang="en-US" sz="1200" dirty="0">
                <a:solidFill>
                  <a:schemeClr val="tx1"/>
                </a:solidFill>
                <a:latin typeface="+mj-lt"/>
              </a:rPr>
              <a:t>Confirm the source code has no division zero case. If not, please record this bug in Bug List document.</a:t>
            </a:r>
          </a:p>
        </p:txBody>
      </p:sp>
      <p:sp>
        <p:nvSpPr>
          <p:cNvPr id="14" name="Rectangle 13"/>
          <p:cNvSpPr/>
          <p:nvPr/>
        </p:nvSpPr>
        <p:spPr>
          <a:xfrm>
            <a:off x="8113707" y="2455102"/>
            <a:ext cx="2699073" cy="196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4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Overflow</a:t>
            </a:r>
          </a:p>
        </p:txBody>
      </p:sp>
      <p:sp>
        <p:nvSpPr>
          <p:cNvPr id="3" name="Text Placeholder 2"/>
          <p:cNvSpPr>
            <a:spLocks noGrp="1"/>
          </p:cNvSpPr>
          <p:nvPr>
            <p:ph type="body" idx="1"/>
          </p:nvPr>
        </p:nvSpPr>
        <p:spPr/>
        <p:txBody>
          <a:bodyPr/>
          <a:lstStyle/>
          <a:p>
            <a:pPr marL="228600" indent="0"/>
            <a:r>
              <a:rPr lang="en-US" sz="1400" b="1" dirty="0"/>
              <a:t>Point 6 “Overflow”</a:t>
            </a:r>
            <a:r>
              <a:rPr lang="en-US" sz="1400" dirty="0"/>
              <a:t>: Confirm the calculation of the addition/subtraction/multiplication/division operation, the calculation has no overflow operation.</a:t>
            </a:r>
          </a:p>
        </p:txBody>
      </p:sp>
      <p:sp>
        <p:nvSpPr>
          <p:cNvPr id="17" name="Rectangle 16"/>
          <p:cNvSpPr/>
          <p:nvPr/>
        </p:nvSpPr>
        <p:spPr>
          <a:xfrm>
            <a:off x="752474" y="1914525"/>
            <a:ext cx="5486369" cy="484822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6 “overflow”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dirty="0">
                <a:solidFill>
                  <a:schemeClr val="tx1"/>
                </a:solidFill>
                <a:ea typeface="Times New Roman" panose="02020603050405020304" pitchFamily="18" charset="0"/>
                <a:cs typeface="Times New Roman" panose="02020603050405020304" pitchFamily="18" charset="0"/>
              </a:rPr>
              <a:t>+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a:t>
            </a:r>
            <a:r>
              <a:rPr lang="en-US" sz="1200" dirty="0">
                <a:solidFill>
                  <a:srgbClr val="FF0000"/>
                </a:solidFill>
              </a:rPr>
              <a:t>c</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global_a</a:t>
            </a:r>
            <a:r>
              <a:rPr lang="en-US" sz="1200" dirty="0">
                <a:solidFill>
                  <a:schemeClr val="tx1"/>
                </a:solidFill>
              </a:rPr>
              <a:t>”: [-32767; 32768]</a:t>
            </a:r>
          </a:p>
          <a:p>
            <a:pPr marL="285750" indent="-285750" algn="just">
              <a:buFont typeface="Wingdings" panose="05000000000000000000" pitchFamily="2" charset="2"/>
              <a:buChar char="è"/>
            </a:pPr>
            <a:r>
              <a:rPr lang="en-US" sz="1200" dirty="0">
                <a:solidFill>
                  <a:schemeClr val="tx1"/>
                </a:solidFill>
              </a:rPr>
              <a:t>When “input” is 32768, and “c” is 32768, the calculation “</a:t>
            </a:r>
            <a:r>
              <a:rPr lang="en-US" sz="1200" dirty="0">
                <a:solidFill>
                  <a:srgbClr val="FF0000"/>
                </a:solidFill>
              </a:rPr>
              <a:t>input + c</a:t>
            </a:r>
            <a:r>
              <a:rPr lang="en-US" sz="1200" dirty="0">
                <a:solidFill>
                  <a:schemeClr val="tx1"/>
                </a:solidFill>
              </a:rPr>
              <a:t>”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0.5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CALIB_VALUE</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the calculation “input/0.5”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and “c” is 32768, the calculation “input * c”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p:txBody>
      </p:sp>
      <p:grpSp>
        <p:nvGrpSpPr>
          <p:cNvPr id="4" name="Group 3"/>
          <p:cNvGrpSpPr/>
          <p:nvPr/>
        </p:nvGrpSpPr>
        <p:grpSpPr>
          <a:xfrm>
            <a:off x="7318276" y="3448902"/>
            <a:ext cx="3132553" cy="1465701"/>
            <a:chOff x="7318277" y="3501582"/>
            <a:chExt cx="3132553" cy="1465701"/>
          </a:xfrm>
        </p:grpSpPr>
        <p:sp>
          <p:nvSpPr>
            <p:cNvPr id="5" name="Rectangle 1"/>
            <p:cNvSpPr>
              <a:spLocks noChangeArrowheads="1"/>
            </p:cNvSpPr>
            <p:nvPr/>
          </p:nvSpPr>
          <p:spPr bwMode="auto">
            <a:xfrm>
              <a:off x="7318277" y="3501582"/>
              <a:ext cx="3132553" cy="14657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0.5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35016" y="4133850"/>
              <a:ext cx="2915814"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318276" y="1824588"/>
            <a:ext cx="3132553" cy="1457686"/>
            <a:chOff x="7318276" y="1824588"/>
            <a:chExt cx="3132553" cy="1457686"/>
          </a:xfrm>
        </p:grpSpPr>
        <p:sp>
          <p:nvSpPr>
            <p:cNvPr id="7" name="Rectangle 1"/>
            <p:cNvSpPr>
              <a:spLocks noChangeArrowheads="1"/>
            </p:cNvSpPr>
            <p:nvPr/>
          </p:nvSpPr>
          <p:spPr bwMode="auto">
            <a:xfrm>
              <a:off x="7318276" y="182458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535015" y="2499354"/>
              <a:ext cx="2542435" cy="224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318276" y="5139652"/>
            <a:ext cx="3132553" cy="1301041"/>
            <a:chOff x="7318276" y="1902910"/>
            <a:chExt cx="3132553" cy="1301041"/>
          </a:xfrm>
        </p:grpSpPr>
        <p:sp>
          <p:nvSpPr>
            <p:cNvPr id="12" name="Rectangle 1"/>
            <p:cNvSpPr>
              <a:spLocks noChangeArrowheads="1"/>
            </p:cNvSpPr>
            <p:nvPr/>
          </p:nvSpPr>
          <p:spPr bwMode="auto">
            <a:xfrm>
              <a:off x="7318276" y="1902910"/>
              <a:ext cx="3132553" cy="13010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535015" y="2430633"/>
              <a:ext cx="2542435" cy="293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41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Underflow</a:t>
            </a:r>
          </a:p>
        </p:txBody>
      </p:sp>
      <p:sp>
        <p:nvSpPr>
          <p:cNvPr id="3" name="Text Placeholder 2"/>
          <p:cNvSpPr>
            <a:spLocks noGrp="1"/>
          </p:cNvSpPr>
          <p:nvPr>
            <p:ph type="body" idx="1"/>
          </p:nvPr>
        </p:nvSpPr>
        <p:spPr/>
        <p:txBody>
          <a:bodyPr/>
          <a:lstStyle/>
          <a:p>
            <a:pPr marL="228600" indent="0"/>
            <a:r>
              <a:rPr lang="en-US" sz="1400" b="1" dirty="0"/>
              <a:t>Point 7 “Underflow”</a:t>
            </a:r>
            <a:r>
              <a:rPr lang="en-US" sz="1400" dirty="0"/>
              <a:t>: Confirm the calculation of the addition/subtraction/multiplication/division operation, the calculation has no underflow operation.</a:t>
            </a:r>
          </a:p>
        </p:txBody>
      </p:sp>
      <p:sp>
        <p:nvSpPr>
          <p:cNvPr id="17" name="Rectangle 16"/>
          <p:cNvSpPr/>
          <p:nvPr/>
        </p:nvSpPr>
        <p:spPr>
          <a:xfrm>
            <a:off x="752474" y="1914525"/>
            <a:ext cx="5486369" cy="484822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7 “underflow”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dirty="0">
                <a:solidFill>
                  <a:schemeClr val="tx1"/>
                </a:solidFill>
                <a:ea typeface="Times New Roman" panose="02020603050405020304" pitchFamily="18" charset="0"/>
                <a:cs typeface="Times New Roman" panose="02020603050405020304" pitchFamily="18" charset="0"/>
              </a:rPr>
              <a:t>+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a:t>
            </a:r>
            <a:r>
              <a:rPr lang="en-US" sz="1200" dirty="0">
                <a:solidFill>
                  <a:srgbClr val="FF0000"/>
                </a:solidFill>
              </a:rPr>
              <a:t>c</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global_a</a:t>
            </a:r>
            <a:r>
              <a:rPr lang="en-US" sz="1200" dirty="0">
                <a:solidFill>
                  <a:schemeClr val="tx1"/>
                </a:solidFill>
              </a:rPr>
              <a:t>”: [-32767; 32768]</a:t>
            </a:r>
          </a:p>
          <a:p>
            <a:pPr marL="285750" indent="-285750" algn="just">
              <a:buFont typeface="Wingdings" panose="05000000000000000000" pitchFamily="2" charset="2"/>
              <a:buChar char="è"/>
            </a:pPr>
            <a:r>
              <a:rPr lang="en-US" sz="1200" dirty="0">
                <a:solidFill>
                  <a:schemeClr val="tx1"/>
                </a:solidFill>
              </a:rPr>
              <a:t>When “input” is -32768, and “c” is -32768, the calculation “</a:t>
            </a:r>
            <a:r>
              <a:rPr lang="en-US" sz="1200" dirty="0">
                <a:solidFill>
                  <a:srgbClr val="FF0000"/>
                </a:solidFill>
              </a:rPr>
              <a:t>input + c</a:t>
            </a:r>
            <a:r>
              <a:rPr lang="en-US" sz="1200" dirty="0">
                <a:solidFill>
                  <a:schemeClr val="tx1"/>
                </a:solidFill>
              </a:rPr>
              <a:t>”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0.5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CALIB_VALUE</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the calculation “input/0.5”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and “c” is -32768, the calculation “input * c”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p:txBody>
      </p:sp>
      <p:grpSp>
        <p:nvGrpSpPr>
          <p:cNvPr id="4" name="Group 3"/>
          <p:cNvGrpSpPr/>
          <p:nvPr/>
        </p:nvGrpSpPr>
        <p:grpSpPr>
          <a:xfrm>
            <a:off x="7318276" y="3448902"/>
            <a:ext cx="3132553" cy="1465701"/>
            <a:chOff x="7318277" y="3501582"/>
            <a:chExt cx="3132553" cy="1465701"/>
          </a:xfrm>
        </p:grpSpPr>
        <p:sp>
          <p:nvSpPr>
            <p:cNvPr id="5" name="Rectangle 1"/>
            <p:cNvSpPr>
              <a:spLocks noChangeArrowheads="1"/>
            </p:cNvSpPr>
            <p:nvPr/>
          </p:nvSpPr>
          <p:spPr bwMode="auto">
            <a:xfrm>
              <a:off x="7318277" y="3501582"/>
              <a:ext cx="3132553" cy="14657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0.5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35016" y="4133850"/>
              <a:ext cx="2915814"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318276" y="1824588"/>
            <a:ext cx="3132553" cy="1457686"/>
            <a:chOff x="7318276" y="1824588"/>
            <a:chExt cx="3132553" cy="1457686"/>
          </a:xfrm>
        </p:grpSpPr>
        <p:sp>
          <p:nvSpPr>
            <p:cNvPr id="7" name="Rectangle 1"/>
            <p:cNvSpPr>
              <a:spLocks noChangeArrowheads="1"/>
            </p:cNvSpPr>
            <p:nvPr/>
          </p:nvSpPr>
          <p:spPr bwMode="auto">
            <a:xfrm>
              <a:off x="7318276" y="182458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535015" y="2499354"/>
              <a:ext cx="2542435" cy="224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318276" y="5139652"/>
            <a:ext cx="3132553" cy="1301041"/>
            <a:chOff x="7318276" y="1902910"/>
            <a:chExt cx="3132553" cy="1301041"/>
          </a:xfrm>
        </p:grpSpPr>
        <p:sp>
          <p:nvSpPr>
            <p:cNvPr id="12" name="Rectangle 1"/>
            <p:cNvSpPr>
              <a:spLocks noChangeArrowheads="1"/>
            </p:cNvSpPr>
            <p:nvPr/>
          </p:nvSpPr>
          <p:spPr bwMode="auto">
            <a:xfrm>
              <a:off x="7318276" y="1902910"/>
              <a:ext cx="3132553" cy="13010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535015" y="2430633"/>
              <a:ext cx="2542435" cy="293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495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Casting</a:t>
            </a:r>
          </a:p>
        </p:txBody>
      </p:sp>
      <p:sp>
        <p:nvSpPr>
          <p:cNvPr id="3" name="Text Placeholder 2"/>
          <p:cNvSpPr>
            <a:spLocks noGrp="1"/>
          </p:cNvSpPr>
          <p:nvPr>
            <p:ph type="body" idx="1"/>
          </p:nvPr>
        </p:nvSpPr>
        <p:spPr/>
        <p:txBody>
          <a:bodyPr/>
          <a:lstStyle/>
          <a:p>
            <a:pPr marL="228600" indent="0"/>
            <a:r>
              <a:rPr lang="en-US" sz="1400" b="1" dirty="0"/>
              <a:t>Point 8 “Casting”</a:t>
            </a:r>
            <a:r>
              <a:rPr lang="en-US" sz="1400" dirty="0"/>
              <a:t>: Confirm the assignment statement has no casting error such as cast the value from larger to smaller or from signed number to unsigned number or from decimal to integer.</a:t>
            </a:r>
          </a:p>
        </p:txBody>
      </p:sp>
      <p:sp>
        <p:nvSpPr>
          <p:cNvPr id="17" name="Rectangle 16"/>
          <p:cNvSpPr/>
          <p:nvPr/>
        </p:nvSpPr>
        <p:spPr>
          <a:xfrm>
            <a:off x="752474" y="1924049"/>
            <a:ext cx="7439026" cy="486727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7 “underflow”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b="1" dirty="0">
                <a:solidFill>
                  <a:schemeClr val="tx1"/>
                </a:solidFill>
              </a:rPr>
              <a:t>[Some simple cases]</a:t>
            </a:r>
            <a:r>
              <a:rPr lang="en-US" sz="1200" dirty="0">
                <a:solidFill>
                  <a:schemeClr val="tx1"/>
                </a:solidFill>
              </a:rPr>
              <a:t>:</a:t>
            </a: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val_char</a:t>
            </a:r>
            <a:r>
              <a:rPr lang="en-US" sz="1200" dirty="0">
                <a:solidFill>
                  <a:srgbClr val="000000"/>
                </a:solidFill>
                <a:ea typeface="Times New Roman" panose="02020603050405020304" pitchFamily="18" charset="0"/>
                <a:cs typeface="Times New Roman" panose="02020603050405020304" pitchFamily="18" charset="0"/>
              </a:rPr>
              <a:t> = </a:t>
            </a:r>
            <a:r>
              <a:rPr lang="en-US" sz="1200" dirty="0" err="1">
                <a:solidFill>
                  <a:srgbClr val="000000"/>
                </a:solidFill>
                <a:ea typeface="Times New Roman" panose="02020603050405020304" pitchFamily="18" charset="0"/>
                <a:cs typeface="Times New Roman" panose="02020603050405020304" pitchFamily="18" charset="0"/>
              </a:rPr>
              <a:t>i_int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i_int</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i_int</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val_char</a:t>
            </a:r>
            <a:r>
              <a:rPr lang="en-US" sz="1200" dirty="0">
                <a:solidFill>
                  <a:schemeClr val="tx1"/>
                </a:solidFill>
              </a:rPr>
              <a:t>”: [-127; 128]</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ea typeface="Times New Roman" panose="02020603050405020304" pitchFamily="18" charset="0"/>
                <a:cs typeface="Times New Roman" panose="02020603050405020304" pitchFamily="18" charset="0"/>
              </a:rPr>
              <a:t>i_int</a:t>
            </a:r>
            <a:r>
              <a:rPr lang="en-US" sz="1200" dirty="0">
                <a:solidFill>
                  <a:srgbClr val="FF0000"/>
                </a:solidFill>
              </a:rPr>
              <a:t>” is greater than 128 or less than - 127, the output of assignment will be casting from larger number to smaller number</a:t>
            </a:r>
            <a:r>
              <a:rPr lang="en-US" sz="1200" dirty="0">
                <a:solidFill>
                  <a:schemeClr val="tx1"/>
                </a:solidFill>
              </a:rPr>
              <a:t>.</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val_uchar</a:t>
            </a:r>
            <a:r>
              <a:rPr lang="en-US" sz="1200" dirty="0">
                <a:solidFill>
                  <a:schemeClr val="tx1"/>
                </a:solidFill>
              </a:rPr>
              <a:t> = </a:t>
            </a:r>
            <a:r>
              <a:rPr lang="en-US" sz="1200" dirty="0" err="1">
                <a:solidFill>
                  <a:schemeClr val="tx1"/>
                </a:solidFill>
              </a:rPr>
              <a:t>i_char</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i_char</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i_char</a:t>
            </a:r>
            <a:r>
              <a:rPr lang="en-US" sz="1200" dirty="0">
                <a:solidFill>
                  <a:schemeClr val="tx1"/>
                </a:solidFill>
              </a:rPr>
              <a:t>”: [-127; 128]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val_uchar</a:t>
            </a:r>
            <a:r>
              <a:rPr lang="en-US" sz="1200" dirty="0">
                <a:solidFill>
                  <a:schemeClr val="tx1"/>
                </a:solidFill>
              </a:rPr>
              <a:t>”: [0; 255]</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rPr>
              <a:t>i_char</a:t>
            </a:r>
            <a:r>
              <a:rPr lang="en-US" sz="1200" dirty="0">
                <a:solidFill>
                  <a:srgbClr val="FF0000"/>
                </a:solidFill>
              </a:rPr>
              <a:t>” is negative number, the output of assignment will be casting from signed number to unsigned number.</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val_int</a:t>
            </a:r>
            <a:r>
              <a:rPr lang="en-US" sz="1200" dirty="0">
                <a:solidFill>
                  <a:schemeClr val="tx1"/>
                </a:solidFill>
              </a:rPr>
              <a:t> = </a:t>
            </a:r>
            <a:r>
              <a:rPr lang="en-US" sz="1200" dirty="0" err="1">
                <a:solidFill>
                  <a:schemeClr val="tx1"/>
                </a:solidFill>
              </a:rPr>
              <a:t>i_float</a:t>
            </a:r>
            <a:r>
              <a:rPr lang="en-US" sz="1200" dirty="0">
                <a:solidFill>
                  <a:schemeClr val="tx1"/>
                </a:solidFill>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rPr>
              <a:t>i_float</a:t>
            </a:r>
            <a:r>
              <a:rPr lang="en-US" sz="1200" dirty="0">
                <a:solidFill>
                  <a:srgbClr val="FF0000"/>
                </a:solidFill>
              </a:rPr>
              <a:t>” is decimal number such as “1.5”, the output of assignment will be casting from decimal number to integer number.</a:t>
            </a:r>
          </a:p>
          <a:p>
            <a:pPr algn="just"/>
            <a:endParaRPr lang="en-US" sz="1200" dirty="0">
              <a:solidFill>
                <a:schemeClr val="tx1"/>
              </a:solidFill>
            </a:endParaRPr>
          </a:p>
          <a:p>
            <a:pPr algn="just"/>
            <a:r>
              <a:rPr lang="en-US" sz="1200" dirty="0">
                <a:solidFill>
                  <a:schemeClr val="tx1"/>
                </a:solidFill>
              </a:rPr>
              <a:t>If the statement has casting error, please record this bug in to Bug List document. </a:t>
            </a:r>
          </a:p>
        </p:txBody>
      </p:sp>
      <p:grpSp>
        <p:nvGrpSpPr>
          <p:cNvPr id="10" name="Group 9"/>
          <p:cNvGrpSpPr/>
          <p:nvPr/>
        </p:nvGrpSpPr>
        <p:grpSpPr>
          <a:xfrm>
            <a:off x="8614447" y="1924050"/>
            <a:ext cx="3132553" cy="3208358"/>
            <a:chOff x="7251601" y="1914525"/>
            <a:chExt cx="3132553" cy="3208358"/>
          </a:xfrm>
        </p:grpSpPr>
        <p:sp>
          <p:nvSpPr>
            <p:cNvPr id="7" name="Rectangle 1"/>
            <p:cNvSpPr>
              <a:spLocks noChangeArrowheads="1"/>
            </p:cNvSpPr>
            <p:nvPr/>
          </p:nvSpPr>
          <p:spPr bwMode="auto">
            <a:xfrm>
              <a:off x="7251601" y="1914525"/>
              <a:ext cx="3132553" cy="320835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val_uchar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val_uchar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7468341" y="3755034"/>
              <a:ext cx="1809010" cy="2549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68341" y="4106554"/>
              <a:ext cx="1809010" cy="2606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68341" y="4482460"/>
              <a:ext cx="1809010" cy="2549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5165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Array</a:t>
            </a:r>
          </a:p>
        </p:txBody>
      </p:sp>
      <p:sp>
        <p:nvSpPr>
          <p:cNvPr id="3" name="Text Placeholder 2"/>
          <p:cNvSpPr>
            <a:spLocks noGrp="1"/>
          </p:cNvSpPr>
          <p:nvPr>
            <p:ph type="body" idx="1"/>
          </p:nvPr>
        </p:nvSpPr>
        <p:spPr/>
        <p:txBody>
          <a:bodyPr/>
          <a:lstStyle/>
          <a:p>
            <a:pPr marL="228600" indent="0"/>
            <a:r>
              <a:rPr lang="en-US" sz="1400" b="1" dirty="0"/>
              <a:t>Point 9 “Array”</a:t>
            </a:r>
            <a:r>
              <a:rPr lang="en-US" sz="1400" dirty="0"/>
              <a:t>: Confirm the accessing memory allocation of array variable.</a:t>
            </a:r>
          </a:p>
        </p:txBody>
      </p:sp>
      <p:sp>
        <p:nvSpPr>
          <p:cNvPr id="17" name="Rectangle 16"/>
          <p:cNvSpPr/>
          <p:nvPr/>
        </p:nvSpPr>
        <p:spPr>
          <a:xfrm>
            <a:off x="742949" y="1933574"/>
            <a:ext cx="5486401" cy="475764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9 “array” for the which statement has “array variable”.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val_float</a:t>
            </a:r>
            <a:r>
              <a:rPr lang="en-US" sz="1200" dirty="0">
                <a:solidFill>
                  <a:srgbClr val="000000"/>
                </a:solidFill>
                <a:ea typeface="Times New Roman" panose="02020603050405020304" pitchFamily="18" charset="0"/>
                <a:cs typeface="Times New Roman" panose="02020603050405020304" pitchFamily="18" charset="0"/>
              </a:rPr>
              <a:t>[0] = input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[-32767; 32768]</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input value or not.</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val_float</a:t>
            </a:r>
            <a:r>
              <a:rPr lang="en-US" sz="1200" dirty="0">
                <a:solidFill>
                  <a:schemeClr val="tx1"/>
                </a:solidFill>
              </a:rPr>
              <a:t>[1] = </a:t>
            </a:r>
            <a:r>
              <a:rPr lang="en-US" sz="1200" dirty="0" err="1">
                <a:solidFill>
                  <a:schemeClr val="tx1"/>
                </a:solidFill>
              </a:rPr>
              <a:t>val_float</a:t>
            </a:r>
            <a:r>
              <a:rPr lang="en-US" sz="1200" dirty="0">
                <a:solidFill>
                  <a:schemeClr val="tx1"/>
                </a:solidFill>
              </a:rPr>
              <a:t>[0] / 2</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var_float</a:t>
            </a:r>
            <a:r>
              <a:rPr lang="en-US" sz="1200" dirty="0">
                <a:solidFill>
                  <a:srgbClr val="FF0000"/>
                </a:solidFill>
              </a:rPr>
              <a:t>[0]”</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val_float</a:t>
            </a:r>
            <a:r>
              <a:rPr lang="en-US" sz="1200" dirty="0">
                <a:solidFill>
                  <a:srgbClr val="FF0000"/>
                </a:solidFill>
              </a:rPr>
              <a:t>[0]</a:t>
            </a:r>
            <a:r>
              <a:rPr lang="en-US" sz="1200" dirty="0">
                <a:solidFill>
                  <a:schemeClr val="tx1"/>
                </a:solidFill>
              </a:rPr>
              <a:t>”: [-32767; 32768] (because </a:t>
            </a:r>
            <a:r>
              <a:rPr lang="en-US" sz="1200" dirty="0" err="1">
                <a:solidFill>
                  <a:schemeClr val="tx1"/>
                </a:solidFill>
              </a:rPr>
              <a:t>val_float</a:t>
            </a:r>
            <a:r>
              <a:rPr lang="en-US" sz="1200" dirty="0">
                <a:solidFill>
                  <a:schemeClr val="tx1"/>
                </a:solidFill>
              </a:rPr>
              <a:t>[0] = input)</a:t>
            </a:r>
          </a:p>
          <a:p>
            <a:pPr marL="285750" indent="-285750" algn="just">
              <a:buFont typeface="Wingdings" panose="05000000000000000000" pitchFamily="2" charset="2"/>
              <a:buChar char="è"/>
            </a:pPr>
            <a:r>
              <a:rPr lang="en-US" sz="1200" dirty="0">
                <a:solidFill>
                  <a:schemeClr val="tx1"/>
                </a:solidFill>
              </a:rPr>
              <a:t>Confirm the expected result of </a:t>
            </a:r>
            <a:r>
              <a:rPr lang="en-US" sz="1200" dirty="0" err="1">
                <a:solidFill>
                  <a:schemeClr val="tx1"/>
                </a:solidFill>
              </a:rPr>
              <a:t>val_float</a:t>
            </a:r>
            <a:r>
              <a:rPr lang="en-US" sz="1200" dirty="0">
                <a:solidFill>
                  <a:schemeClr val="tx1"/>
                </a:solidFill>
              </a:rPr>
              <a:t>[1] is same with the result calculation of “</a:t>
            </a:r>
            <a:r>
              <a:rPr lang="en-US" sz="1200" dirty="0" err="1">
                <a:solidFill>
                  <a:schemeClr val="tx1"/>
                </a:solidFill>
              </a:rPr>
              <a:t>val_float</a:t>
            </a:r>
            <a:r>
              <a:rPr lang="en-US" sz="1200" dirty="0">
                <a:solidFill>
                  <a:schemeClr val="tx1"/>
                </a:solidFill>
              </a:rPr>
              <a:t>[0] / 2” or not.</a:t>
            </a:r>
          </a:p>
          <a:p>
            <a:pPr marL="285750" indent="-285750" algn="just">
              <a:buFont typeface="Wingdings" panose="05000000000000000000" pitchFamily="2" charset="2"/>
              <a:buChar char="è"/>
            </a:pPr>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val_float</a:t>
            </a:r>
            <a:r>
              <a:rPr lang="en-US" sz="1200" dirty="0">
                <a:solidFill>
                  <a:schemeClr val="tx1"/>
                </a:solidFill>
              </a:rPr>
              <a:t>[3] = input * c”</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“c”: [-32767; 32768]</a:t>
            </a:r>
          </a:p>
          <a:p>
            <a:pPr marL="285750" indent="-285750" algn="just">
              <a:buFont typeface="Wingdings" panose="05000000000000000000" pitchFamily="2" charset="2"/>
              <a:buChar char="è"/>
            </a:pP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result of </a:t>
            </a:r>
            <a:r>
              <a:rPr lang="en-US" sz="1200" dirty="0" err="1">
                <a:solidFill>
                  <a:schemeClr val="tx1"/>
                </a:solidFill>
              </a:rPr>
              <a:t>val_float</a:t>
            </a:r>
            <a:r>
              <a:rPr lang="en-US" sz="1200" dirty="0">
                <a:solidFill>
                  <a:schemeClr val="tx1"/>
                </a:solidFill>
              </a:rPr>
              <a:t>[3] is same with the result calculation of “input * c” or not.</a:t>
            </a:r>
          </a:p>
          <a:p>
            <a:pPr algn="just"/>
            <a:endParaRPr lang="en-US" sz="1200" dirty="0">
              <a:solidFill>
                <a:schemeClr val="tx1"/>
              </a:solidFill>
            </a:endParaRPr>
          </a:p>
        </p:txBody>
      </p:sp>
      <p:sp>
        <p:nvSpPr>
          <p:cNvPr id="7" name="Rectangle 1"/>
          <p:cNvSpPr>
            <a:spLocks noChangeArrowheads="1"/>
          </p:cNvSpPr>
          <p:nvPr/>
        </p:nvSpPr>
        <p:spPr bwMode="auto">
          <a:xfrm>
            <a:off x="6743700" y="1941257"/>
            <a:ext cx="5003301" cy="30301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6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6</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90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Pointer</a:t>
            </a:r>
          </a:p>
        </p:txBody>
      </p:sp>
      <p:sp>
        <p:nvSpPr>
          <p:cNvPr id="3" name="Text Placeholder 2"/>
          <p:cNvSpPr>
            <a:spLocks noGrp="1"/>
          </p:cNvSpPr>
          <p:nvPr>
            <p:ph type="body" idx="1"/>
          </p:nvPr>
        </p:nvSpPr>
        <p:spPr/>
        <p:txBody>
          <a:bodyPr/>
          <a:lstStyle/>
          <a:p>
            <a:pPr marL="228600" indent="0"/>
            <a:r>
              <a:rPr lang="en-US" sz="1400" b="1" dirty="0"/>
              <a:t>Point 10 “Pointer”</a:t>
            </a:r>
            <a:r>
              <a:rPr lang="en-US" sz="1400" dirty="0"/>
              <a:t>: Confirm the accessing memory allocation of pointer variable.</a:t>
            </a:r>
          </a:p>
        </p:txBody>
      </p:sp>
      <p:sp>
        <p:nvSpPr>
          <p:cNvPr id="7" name="Rectangle 1"/>
          <p:cNvSpPr>
            <a:spLocks noChangeArrowheads="1"/>
          </p:cNvSpPr>
          <p:nvPr/>
        </p:nvSpPr>
        <p:spPr bwMode="auto">
          <a:xfrm>
            <a:off x="6535700" y="1814281"/>
            <a:ext cx="5308018" cy="46604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CALIB_TEMPERATURE 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CALIB_PITCH 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CALIB_YAW 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CALIB_ROLL 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CALIB_ACELL 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[-50.0, 50.0] C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pitch</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yaw</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roll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[-10.0, 10.0] m/s^2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typedef</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sensor1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4</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initial_sensor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CALIB_TEMPERATURE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CALIB_PITCH</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CALIB_YAW</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CALIB_ROLL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CALIB_ACELL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42949" y="1800285"/>
            <a:ext cx="5486401" cy="394988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10 “pointer” for the which statement has “pointer variable”.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p_out</a:t>
            </a:r>
            <a:r>
              <a:rPr lang="en-US" sz="1200" b="1" dirty="0">
                <a:solidFill>
                  <a:srgbClr val="FF0000"/>
                </a:solidFill>
                <a:ea typeface="Times New Roman" panose="02020603050405020304" pitchFamily="18" charset="0"/>
                <a:cs typeface="Times New Roman" panose="02020603050405020304" pitchFamily="18" charset="0"/>
              </a:rPr>
              <a:t>-&gt;</a:t>
            </a:r>
            <a:r>
              <a:rPr lang="en-US" sz="1200" dirty="0">
                <a:solidFill>
                  <a:srgbClr val="FF0000"/>
                </a:solidFill>
                <a:ea typeface="Times New Roman" panose="02020603050405020304" pitchFamily="18" charset="0"/>
                <a:cs typeface="Times New Roman" panose="02020603050405020304" pitchFamily="18" charset="0"/>
              </a:rPr>
              <a:t>temperature </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b="1" dirty="0">
                <a:solidFill>
                  <a:srgbClr val="FF0000"/>
                </a:solidFill>
                <a:ea typeface="Times New Roman" panose="02020603050405020304" pitchFamily="18" charset="0"/>
                <a:cs typeface="Times New Roman" panose="02020603050405020304" pitchFamily="18" charset="0"/>
              </a:rPr>
              <a:t>-&gt;</a:t>
            </a:r>
            <a:r>
              <a:rPr lang="en-US" sz="1200" dirty="0">
                <a:solidFill>
                  <a:srgbClr val="FF0000"/>
                </a:solidFill>
                <a:ea typeface="Times New Roman" panose="02020603050405020304" pitchFamily="18" charset="0"/>
                <a:cs typeface="Times New Roman" panose="02020603050405020304" pitchFamily="18" charset="0"/>
              </a:rPr>
              <a:t>temperature </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CALIB_TEMPERATURE</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chemeClr val="tx1"/>
                </a:solidFill>
              </a:rPr>
              <a:t>”: [-50, 50]</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result of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CALIB_TEMPERATURE” or not</a:t>
            </a:r>
            <a:r>
              <a:rPr lang="en-US" sz="1200" dirty="0">
                <a:solidFill>
                  <a:schemeClr val="tx1"/>
                </a:solidFill>
              </a:rPr>
              <a:t>.</a:t>
            </a:r>
          </a:p>
          <a:p>
            <a:pPr algn="just"/>
            <a:r>
              <a:rPr lang="en-US" sz="1200" dirty="0">
                <a:solidFill>
                  <a:schemeClr val="tx1"/>
                </a:solidFill>
              </a:rPr>
              <a:t>Note:</a:t>
            </a:r>
          </a:p>
          <a:p>
            <a:pPr marL="171450" indent="-171450" algn="just">
              <a:buFontTx/>
              <a:buChar char="-"/>
            </a:pPr>
            <a:r>
              <a:rPr lang="en-US" sz="1200" dirty="0">
                <a:solidFill>
                  <a:schemeClr val="tx1"/>
                </a:solidFill>
              </a:rPr>
              <a:t>Please make sure your pointer is </a:t>
            </a:r>
            <a:r>
              <a:rPr lang="en-US" sz="1200" dirty="0">
                <a:solidFill>
                  <a:srgbClr val="FF0000"/>
                </a:solidFill>
              </a:rPr>
              <a:t>not NULL pointer</a:t>
            </a:r>
            <a:r>
              <a:rPr lang="en-US" sz="1200" dirty="0">
                <a:solidFill>
                  <a:schemeClr val="tx1"/>
                </a:solidFill>
              </a:rPr>
              <a:t>.</a:t>
            </a:r>
          </a:p>
          <a:p>
            <a:pPr marL="171450" indent="-171450" algn="just">
              <a:buFontTx/>
              <a:buChar char="-"/>
            </a:pPr>
            <a:r>
              <a:rPr lang="en-US" sz="1200" dirty="0">
                <a:solidFill>
                  <a:schemeClr val="tx1"/>
                </a:solidFill>
              </a:rPr>
              <a:t>When you meet case below:</a:t>
            </a:r>
          </a:p>
          <a:p>
            <a:pPr marL="628650" lvl="1" indent="-171450" algn="just">
              <a:buFont typeface="Arial" panose="020B0604020202020204" pitchFamily="34" charset="0"/>
              <a:buChar char="•"/>
            </a:pPr>
            <a:r>
              <a:rPr lang="en-US" sz="1200" dirty="0">
                <a:solidFill>
                  <a:schemeClr val="tx1"/>
                </a:solidFill>
              </a:rPr>
              <a:t>“p1” is pointer of </a:t>
            </a:r>
            <a:r>
              <a:rPr lang="en-US" sz="1200" dirty="0" err="1">
                <a:solidFill>
                  <a:schemeClr val="tx1"/>
                </a:solidFill>
              </a:rPr>
              <a:t>struct</a:t>
            </a:r>
            <a:r>
              <a:rPr lang="en-US" sz="1200" dirty="0">
                <a:solidFill>
                  <a:schemeClr val="tx1"/>
                </a:solidFill>
              </a:rPr>
              <a:t> A</a:t>
            </a:r>
          </a:p>
          <a:p>
            <a:pPr marL="628650" lvl="1" indent="-171450" algn="just">
              <a:buFont typeface="Arial" panose="020B0604020202020204" pitchFamily="34" charset="0"/>
              <a:buChar char="•"/>
            </a:pPr>
            <a:r>
              <a:rPr lang="en-US" sz="1200" dirty="0">
                <a:solidFill>
                  <a:schemeClr val="tx1"/>
                </a:solidFill>
              </a:rPr>
              <a:t>“p2” is pointer of </a:t>
            </a:r>
            <a:r>
              <a:rPr lang="en-US" sz="1200" dirty="0" err="1">
                <a:solidFill>
                  <a:schemeClr val="tx1"/>
                </a:solidFill>
              </a:rPr>
              <a:t>struct</a:t>
            </a:r>
            <a:r>
              <a:rPr lang="en-US" sz="1200" dirty="0">
                <a:solidFill>
                  <a:schemeClr val="tx1"/>
                </a:solidFill>
              </a:rPr>
              <a:t> B</a:t>
            </a:r>
          </a:p>
          <a:p>
            <a:pPr marL="628650" lvl="1" indent="-171450" algn="just">
              <a:buFont typeface="Arial" panose="020B0604020202020204" pitchFamily="34" charset="0"/>
              <a:buChar char="•"/>
            </a:pPr>
            <a:r>
              <a:rPr lang="en-US" sz="1200" dirty="0">
                <a:solidFill>
                  <a:schemeClr val="tx1"/>
                </a:solidFill>
              </a:rPr>
              <a:t>Assignment statement: </a:t>
            </a:r>
            <a:r>
              <a:rPr lang="en-US" sz="1200" dirty="0">
                <a:solidFill>
                  <a:srgbClr val="FF0000"/>
                </a:solidFill>
              </a:rPr>
              <a:t>*p1 = *p2</a:t>
            </a:r>
          </a:p>
          <a:p>
            <a:pPr lvl="1" algn="just"/>
            <a:r>
              <a:rPr lang="en-US" sz="1200" dirty="0">
                <a:solidFill>
                  <a:schemeClr val="tx1"/>
                </a:solidFill>
                <a:sym typeface="Wingdings" panose="05000000000000000000" pitchFamily="2" charset="2"/>
              </a:rPr>
              <a:t> You need to </a:t>
            </a:r>
            <a:r>
              <a:rPr lang="en-US" sz="1200" dirty="0">
                <a:solidFill>
                  <a:srgbClr val="FF0000"/>
                </a:solidFill>
              </a:rPr>
              <a:t>check</a:t>
            </a:r>
            <a:r>
              <a:rPr lang="en-US" sz="1200" dirty="0">
                <a:solidFill>
                  <a:schemeClr val="tx1"/>
                </a:solidFill>
              </a:rPr>
              <a:t> accessing memory allocation for </a:t>
            </a:r>
            <a:r>
              <a:rPr lang="en-US" sz="1200" dirty="0">
                <a:solidFill>
                  <a:srgbClr val="FF0000"/>
                </a:solidFill>
              </a:rPr>
              <a:t>all elements of </a:t>
            </a:r>
            <a:r>
              <a:rPr lang="en-US" sz="1200" dirty="0" err="1">
                <a:solidFill>
                  <a:srgbClr val="FF0000"/>
                </a:solidFill>
              </a:rPr>
              <a:t>struct</a:t>
            </a:r>
            <a:r>
              <a:rPr lang="en-US" sz="1200" dirty="0">
                <a:solidFill>
                  <a:schemeClr val="tx1"/>
                </a:solidFill>
              </a:rPr>
              <a:t> A/B</a:t>
            </a:r>
          </a:p>
        </p:txBody>
      </p:sp>
      <p:sp>
        <p:nvSpPr>
          <p:cNvPr id="8" name="Rectangle 7"/>
          <p:cNvSpPr/>
          <p:nvPr/>
        </p:nvSpPr>
        <p:spPr>
          <a:xfrm>
            <a:off x="6721033" y="5295900"/>
            <a:ext cx="5192544" cy="265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65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Overview about team and customer of RBVH</a:t>
            </a:r>
          </a:p>
          <a:p>
            <a:pPr marL="971550" lvl="1" indent="-285750">
              <a:buFont typeface="Courier New" panose="02070309020205020404" pitchFamily="49" charset="0"/>
              <a:buChar char="o"/>
            </a:pPr>
            <a:r>
              <a:rPr lang="en-US" sz="1600" dirty="0" err="1"/>
              <a:t>Điệp</a:t>
            </a:r>
            <a:r>
              <a:rPr lang="en-US" sz="1600" dirty="0"/>
              <a:t> (China) + </a:t>
            </a:r>
            <a:r>
              <a:rPr lang="en-US" sz="1600" dirty="0" err="1"/>
              <a:t>Hải</a:t>
            </a:r>
            <a:r>
              <a:rPr lang="en-US" sz="1600" dirty="0"/>
              <a:t>: </a:t>
            </a:r>
            <a:r>
              <a:rPr lang="en-US" sz="1600" dirty="0" err="1"/>
              <a:t>Dương</a:t>
            </a:r>
            <a:r>
              <a:rPr lang="en-US" sz="1600" dirty="0"/>
              <a:t>: COEM: region =&gt; china; customer: many; difficulty: less but many small package (always has MC/DC test)</a:t>
            </a:r>
          </a:p>
          <a:p>
            <a:pPr marL="971550" lvl="1" indent="-285750">
              <a:buFont typeface="Courier New" panose="02070309020205020404" pitchFamily="49" charset="0"/>
              <a:buChar char="o"/>
            </a:pPr>
            <a:r>
              <a:rPr lang="en-US" sz="1600" dirty="0" err="1"/>
              <a:t>Cường</a:t>
            </a:r>
            <a:r>
              <a:rPr lang="en-US" sz="1600" dirty="0"/>
              <a:t> (Japan) + Vi: </a:t>
            </a:r>
            <a:r>
              <a:rPr lang="en-US" sz="1600" dirty="0" err="1"/>
              <a:t>Hiếu</a:t>
            </a:r>
            <a:r>
              <a:rPr lang="en-US" sz="1600" dirty="0"/>
              <a:t>: JOEM: region =&gt; japan; customer: less; difficulty: high (MC/DC testing base on customer)</a:t>
            </a:r>
          </a:p>
          <a:p>
            <a:pPr marL="514350" indent="-285750">
              <a:buFont typeface="Arial" panose="020B0604020202020204" pitchFamily="34" charset="0"/>
              <a:buChar char="•"/>
            </a:pPr>
            <a:r>
              <a:rPr lang="en-US" sz="1600" dirty="0"/>
              <a:t>Software Architecture for Unit Testing:</a:t>
            </a:r>
          </a:p>
        </p:txBody>
      </p:sp>
      <p:grpSp>
        <p:nvGrpSpPr>
          <p:cNvPr id="36" name="Group 35"/>
          <p:cNvGrpSpPr/>
          <p:nvPr/>
        </p:nvGrpSpPr>
        <p:grpSpPr>
          <a:xfrm>
            <a:off x="240280" y="3506714"/>
            <a:ext cx="11951720" cy="2391508"/>
            <a:chOff x="240280" y="2787161"/>
            <a:chExt cx="11951720" cy="2391508"/>
          </a:xfrm>
        </p:grpSpPr>
        <p:grpSp>
          <p:nvGrpSpPr>
            <p:cNvPr id="8" name="Group 7"/>
            <p:cNvGrpSpPr/>
            <p:nvPr/>
          </p:nvGrpSpPr>
          <p:grpSpPr>
            <a:xfrm>
              <a:off x="240280" y="2787161"/>
              <a:ext cx="2294793" cy="2391508"/>
              <a:chOff x="2118946" y="2620107"/>
              <a:chExt cx="2294793" cy="2391508"/>
            </a:xfrm>
          </p:grpSpPr>
          <p:sp>
            <p:nvSpPr>
              <p:cNvPr id="4" name="Rectangle 3"/>
              <p:cNvSpPr/>
              <p:nvPr/>
            </p:nvSpPr>
            <p:spPr>
              <a:xfrm>
                <a:off x="2118946" y="2620107"/>
                <a:ext cx="2294793" cy="2391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ASA</a:t>
                </a:r>
              </a:p>
            </p:txBody>
          </p:sp>
          <p:sp>
            <p:nvSpPr>
              <p:cNvPr id="6" name="Rectangle 5"/>
              <p:cNvSpPr/>
              <p:nvPr/>
            </p:nvSpPr>
            <p:spPr>
              <a:xfrm>
                <a:off x="2435468" y="3147646"/>
                <a:ext cx="1679331"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ASW</a:t>
                </a:r>
              </a:p>
            </p:txBody>
          </p:sp>
          <p:sp>
            <p:nvSpPr>
              <p:cNvPr id="7" name="Rectangle 6"/>
              <p:cNvSpPr/>
              <p:nvPr/>
            </p:nvSpPr>
            <p:spPr>
              <a:xfrm>
                <a:off x="2435468" y="4013689"/>
                <a:ext cx="1679331"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PSW</a:t>
                </a:r>
              </a:p>
            </p:txBody>
          </p:sp>
        </p:grpSp>
        <p:cxnSp>
          <p:nvCxnSpPr>
            <p:cNvPr id="10" name="Straight Arrow Connector 9"/>
            <p:cNvCxnSpPr>
              <a:stCxn id="6" idx="3"/>
              <a:endCxn id="11" idx="1"/>
            </p:cNvCxnSpPr>
            <p:nvPr/>
          </p:nvCxnSpPr>
          <p:spPr>
            <a:xfrm>
              <a:off x="2236133" y="3653204"/>
              <a:ext cx="6345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70688" y="3422371"/>
              <a:ext cx="7939454" cy="461665"/>
            </a:xfrm>
            <a:prstGeom prst="rect">
              <a:avLst/>
            </a:prstGeom>
            <a:noFill/>
          </p:spPr>
          <p:txBody>
            <a:bodyPr wrap="square" rtlCol="0">
              <a:spAutoFit/>
            </a:bodyPr>
            <a:lstStyle/>
            <a:p>
              <a:r>
                <a:rPr lang="en-US" sz="1200" dirty="0"/>
                <a:t>Application Software </a:t>
              </a:r>
              <a:r>
                <a:rPr lang="en-US" sz="1200" dirty="0">
                  <a:sym typeface="Wingdings" panose="05000000000000000000" pitchFamily="2" charset="2"/>
                </a:rPr>
                <a:t> ASCET (Same UML diagram)  ATT tool – internal tool (Same GAIO csv file : include input, output)  Generate </a:t>
              </a:r>
              <a:r>
                <a:rPr lang="en-US" sz="1200" dirty="0" err="1">
                  <a:sym typeface="Wingdings" panose="05000000000000000000" pitchFamily="2" charset="2"/>
                </a:rPr>
                <a:t>testscript</a:t>
              </a:r>
              <a:r>
                <a:rPr lang="en-US" sz="1200" dirty="0">
                  <a:sym typeface="Wingdings" panose="05000000000000000000" pitchFamily="2" charset="2"/>
                </a:rPr>
                <a:t>  Run test (You can refer </a:t>
              </a:r>
              <a:r>
                <a:rPr lang="en-US" sz="1200" dirty="0">
                  <a:sym typeface="Wingdings" panose="05000000000000000000" pitchFamily="2" charset="2"/>
                  <a:hlinkClick r:id="rId2"/>
                </a:rPr>
                <a:t>GAIO document </a:t>
              </a:r>
              <a:r>
                <a:rPr lang="en-US" sz="1200" dirty="0">
                  <a:sym typeface="Wingdings" panose="05000000000000000000" pitchFamily="2" charset="2"/>
                </a:rPr>
                <a:t>to get the similar process)</a:t>
              </a:r>
              <a:endParaRPr lang="en-US" sz="1200" dirty="0"/>
            </a:p>
          </p:txBody>
        </p:sp>
        <p:cxnSp>
          <p:nvCxnSpPr>
            <p:cNvPr id="12" name="Straight Arrow Connector 11"/>
            <p:cNvCxnSpPr>
              <a:stCxn id="7" idx="3"/>
              <a:endCxn id="13" idx="1"/>
            </p:cNvCxnSpPr>
            <p:nvPr/>
          </p:nvCxnSpPr>
          <p:spPr>
            <a:xfrm>
              <a:off x="2236133" y="4519247"/>
              <a:ext cx="6345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70688" y="4380747"/>
              <a:ext cx="9321312" cy="276999"/>
            </a:xfrm>
            <a:prstGeom prst="rect">
              <a:avLst/>
            </a:prstGeom>
            <a:noFill/>
          </p:spPr>
          <p:txBody>
            <a:bodyPr wrap="square" rtlCol="0">
              <a:spAutoFit/>
            </a:bodyPr>
            <a:lstStyle/>
            <a:p>
              <a:r>
                <a:rPr lang="en-US" sz="1200" dirty="0"/>
                <a:t>Platform Software </a:t>
              </a:r>
              <a:r>
                <a:rPr lang="en-US" sz="1200" dirty="0">
                  <a:sym typeface="Wingdings" panose="05000000000000000000" pitchFamily="2" charset="2"/>
                </a:rPr>
                <a:t> Cantata tool (Source, CDF, …)  Input value, expected value  Run </a:t>
              </a:r>
              <a:r>
                <a:rPr lang="en-US" sz="1200" dirty="0" err="1">
                  <a:sym typeface="Wingdings" panose="05000000000000000000" pitchFamily="2" charset="2"/>
                </a:rPr>
                <a:t>testscript</a:t>
              </a:r>
              <a:r>
                <a:rPr lang="en-US" sz="1200" dirty="0">
                  <a:sym typeface="Wingdings" panose="05000000000000000000" pitchFamily="2" charset="2"/>
                </a:rPr>
                <a:t> (You can refer in the internet)</a:t>
              </a:r>
              <a:endParaRPr lang="en-US" sz="1200" dirty="0"/>
            </a:p>
          </p:txBody>
        </p:sp>
      </p:grpSp>
    </p:spTree>
    <p:extLst>
      <p:ext uri="{BB962C8B-B14F-4D97-AF65-F5344CB8AC3E}">
        <p14:creationId xmlns:p14="http://schemas.microsoft.com/office/powerpoint/2010/main" val="2895146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Loop</a:t>
            </a:r>
          </a:p>
        </p:txBody>
      </p:sp>
      <p:sp>
        <p:nvSpPr>
          <p:cNvPr id="3" name="Text Placeholder 2"/>
          <p:cNvSpPr>
            <a:spLocks noGrp="1"/>
          </p:cNvSpPr>
          <p:nvPr>
            <p:ph type="body" idx="1"/>
          </p:nvPr>
        </p:nvSpPr>
        <p:spPr/>
        <p:txBody>
          <a:bodyPr/>
          <a:lstStyle/>
          <a:p>
            <a:pPr marL="228600" indent="0"/>
            <a:r>
              <a:rPr lang="en-US" sz="1400" b="1" dirty="0"/>
              <a:t>Point 11 “Loop”</a:t>
            </a:r>
            <a:r>
              <a:rPr lang="en-US" sz="1400" dirty="0"/>
              <a:t>: Confirm the expected result of output value at the start/middle/end of loop is correct or not.</a:t>
            </a:r>
          </a:p>
        </p:txBody>
      </p:sp>
      <p:sp>
        <p:nvSpPr>
          <p:cNvPr id="17" name="Rectangle 16"/>
          <p:cNvSpPr/>
          <p:nvPr/>
        </p:nvSpPr>
        <p:spPr>
          <a:xfrm>
            <a:off x="742950" y="1697545"/>
            <a:ext cx="5279782" cy="277171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11 “loop” for the which statement has “loop keyword” such as “do while”, “for”, “while”.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p_out</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 + CALIB_TEMPERATURE;</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chemeClr val="tx1"/>
                </a:solidFill>
              </a:rPr>
              <a:t>”: [-50.0, 50.0]</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result of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rgbClr val="FF0000"/>
                </a:solidFill>
                <a:ea typeface="Times New Roman" panose="02020603050405020304" pitchFamily="18" charset="0"/>
                <a:cs typeface="Times New Roman" panose="02020603050405020304" pitchFamily="18" charset="0"/>
              </a:rPr>
              <a:t>[</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CALIB_TEMPERATURE” </a:t>
            </a:r>
            <a:r>
              <a:rPr lang="en-US" sz="1200" dirty="0">
                <a:solidFill>
                  <a:schemeClr val="tx1"/>
                </a:solidFill>
              </a:rPr>
              <a:t>with </a:t>
            </a:r>
            <a:r>
              <a:rPr lang="en-US" sz="1200" dirty="0">
                <a:solidFill>
                  <a:srgbClr val="FF0000"/>
                </a:solidFill>
              </a:rPr>
              <a:t>“</a:t>
            </a:r>
            <a:r>
              <a:rPr lang="en-US" sz="1200" dirty="0" err="1">
                <a:solidFill>
                  <a:srgbClr val="FF0000"/>
                </a:solidFill>
              </a:rPr>
              <a:t>i</a:t>
            </a:r>
            <a:r>
              <a:rPr lang="en-US" sz="1200" dirty="0">
                <a:solidFill>
                  <a:srgbClr val="FF0000"/>
                </a:solidFill>
              </a:rPr>
              <a:t> = 0” &amp; “</a:t>
            </a:r>
            <a:r>
              <a:rPr lang="en-US" sz="1200" dirty="0" err="1">
                <a:solidFill>
                  <a:srgbClr val="FF0000"/>
                </a:solidFill>
              </a:rPr>
              <a:t>i</a:t>
            </a:r>
            <a:r>
              <a:rPr lang="en-US" sz="1200" dirty="0">
                <a:solidFill>
                  <a:srgbClr val="FF0000"/>
                </a:solidFill>
              </a:rPr>
              <a:t> = MAX/2” &amp; “</a:t>
            </a:r>
            <a:r>
              <a:rPr lang="en-US" sz="1200" dirty="0" err="1">
                <a:solidFill>
                  <a:srgbClr val="FF0000"/>
                </a:solidFill>
              </a:rPr>
              <a:t>i</a:t>
            </a:r>
            <a:r>
              <a:rPr lang="en-US" sz="1200" dirty="0">
                <a:solidFill>
                  <a:srgbClr val="FF0000"/>
                </a:solidFill>
              </a:rPr>
              <a:t> = MAX - 1”</a:t>
            </a:r>
            <a:r>
              <a:rPr lang="en-US" sz="1200" dirty="0">
                <a:solidFill>
                  <a:schemeClr val="tx1"/>
                </a:solidFill>
              </a:rPr>
              <a:t> or not.</a:t>
            </a:r>
          </a:p>
        </p:txBody>
      </p:sp>
      <p:sp>
        <p:nvSpPr>
          <p:cNvPr id="7" name="Rectangle 1"/>
          <p:cNvSpPr>
            <a:spLocks noChangeArrowheads="1"/>
          </p:cNvSpPr>
          <p:nvPr/>
        </p:nvSpPr>
        <p:spPr bwMode="auto">
          <a:xfrm>
            <a:off x="6229350" y="1688963"/>
            <a:ext cx="5823999" cy="5095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CALIB_TEMPERATURE 5</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CALIB_PITCH 4</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CALIB_YAW 3</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CALIB_ROLL 2</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CALIB_ACELL 1</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MAX 8</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[-50.0, 50.0] C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[-10.0, 10.0] m/s^2</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typedef</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sensor1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initial_sensor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CALIB_ACELL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721033" y="5416062"/>
            <a:ext cx="5332316"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9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Constant</a:t>
            </a:r>
          </a:p>
        </p:txBody>
      </p:sp>
      <p:sp>
        <p:nvSpPr>
          <p:cNvPr id="3" name="Text Placeholder 2"/>
          <p:cNvSpPr>
            <a:spLocks noGrp="1"/>
          </p:cNvSpPr>
          <p:nvPr>
            <p:ph type="body" idx="1"/>
          </p:nvPr>
        </p:nvSpPr>
        <p:spPr/>
        <p:txBody>
          <a:bodyPr/>
          <a:lstStyle/>
          <a:p>
            <a:pPr marL="228600" indent="0"/>
            <a:r>
              <a:rPr lang="en-US" sz="1400" b="1" dirty="0"/>
              <a:t>Point 12 “Constant”</a:t>
            </a:r>
            <a:r>
              <a:rPr lang="en-US" sz="1400" dirty="0"/>
              <a:t>: Confirm the constant variable is not changed whole the execution of source code.</a:t>
            </a:r>
          </a:p>
        </p:txBody>
      </p:sp>
      <p:sp>
        <p:nvSpPr>
          <p:cNvPr id="17" name="Rectangle 16"/>
          <p:cNvSpPr/>
          <p:nvPr/>
        </p:nvSpPr>
        <p:spPr>
          <a:xfrm>
            <a:off x="742950" y="1707819"/>
            <a:ext cx="5279782" cy="219003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12 “Constant” for the variable which has key word “const” and it is defined a specific value.</a:t>
            </a:r>
          </a:p>
          <a:p>
            <a:pPr marL="171450" indent="-171450" algn="just">
              <a:buFontTx/>
              <a:buChar char="-"/>
            </a:pPr>
            <a:r>
              <a:rPr lang="en-US" sz="1200" dirty="0">
                <a:solidFill>
                  <a:schemeClr val="tx1"/>
                </a:solidFill>
              </a:rPr>
              <a:t>Confirm the value of constant variable has no change.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val_int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i_int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c_int</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 and statement “</a:t>
            </a:r>
            <a:r>
              <a:rPr lang="en-US" sz="1200" dirty="0" err="1">
                <a:solidFill>
                  <a:srgbClr val="000000"/>
                </a:solidFill>
                <a:ea typeface="Times New Roman" panose="02020603050405020304" pitchFamily="18" charset="0"/>
                <a:cs typeface="Times New Roman" panose="02020603050405020304" pitchFamily="18" charset="0"/>
              </a:rPr>
              <a:t>val_float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i_float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c_float</a:t>
            </a:r>
            <a:r>
              <a:rPr lang="en-US" sz="1200" dirty="0">
                <a:solidFill>
                  <a:srgbClr val="000080"/>
                </a:solidFill>
                <a:ea typeface="Times New Roman" panose="02020603050405020304" pitchFamily="18" charset="0"/>
                <a:cs typeface="Times New Roman" panose="02020603050405020304" pitchFamily="18" charset="0"/>
              </a:rPr>
              <a:t>;”</a:t>
            </a:r>
            <a:endParaRPr lang="en-US" sz="1200" dirty="0">
              <a:solidFill>
                <a:schemeClr val="tx1"/>
              </a:solidFill>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a:solidFill>
                  <a:schemeClr val="tx1"/>
                </a:solidFill>
              </a:rPr>
              <a:t>Constant variable: “</a:t>
            </a:r>
            <a:r>
              <a:rPr lang="en-US" sz="1200" dirty="0" err="1">
                <a:solidFill>
                  <a:schemeClr val="tx1"/>
                </a:solidFill>
              </a:rPr>
              <a:t>c_int</a:t>
            </a:r>
            <a:r>
              <a:rPr lang="en-US" sz="1200" dirty="0">
                <a:solidFill>
                  <a:schemeClr val="tx1"/>
                </a:solidFill>
              </a:rPr>
              <a:t>”, “</a:t>
            </a:r>
            <a:r>
              <a:rPr lang="en-US" sz="1200" dirty="0" err="1">
                <a:solidFill>
                  <a:schemeClr val="tx1"/>
                </a:solidFill>
              </a:rPr>
              <a:t>c_float</a:t>
            </a:r>
            <a:r>
              <a:rPr lang="en-US" sz="1200" dirty="0">
                <a:solidFill>
                  <a:schemeClr val="tx1"/>
                </a:solidFill>
              </a:rPr>
              <a:t>”</a:t>
            </a:r>
          </a:p>
          <a:p>
            <a:pPr marL="285750" indent="-285750" algn="just">
              <a:buFont typeface="Wingdings" panose="05000000000000000000" pitchFamily="2" charset="2"/>
              <a:buChar char="è"/>
            </a:pPr>
            <a:r>
              <a:rPr lang="en-US" sz="1200" dirty="0">
                <a:solidFill>
                  <a:schemeClr val="tx1"/>
                </a:solidFill>
              </a:rPr>
              <a:t>Confirm the expected output of constant variable is same with the defined value (</a:t>
            </a:r>
            <a:r>
              <a:rPr lang="en-US" sz="1200" dirty="0" err="1">
                <a:solidFill>
                  <a:schemeClr val="tx1"/>
                </a:solidFill>
              </a:rPr>
              <a:t>Eg</a:t>
            </a:r>
            <a:r>
              <a:rPr lang="en-US" sz="1200" dirty="0">
                <a:solidFill>
                  <a:schemeClr val="tx1"/>
                </a:solidFill>
              </a:rPr>
              <a:t>: Before execution: </a:t>
            </a:r>
            <a:r>
              <a:rPr lang="en-US" sz="1200" dirty="0" err="1">
                <a:solidFill>
                  <a:schemeClr val="tx1"/>
                </a:solidFill>
              </a:rPr>
              <a:t>c_int</a:t>
            </a:r>
            <a:r>
              <a:rPr lang="en-US" sz="1200" dirty="0">
                <a:solidFill>
                  <a:schemeClr val="tx1"/>
                </a:solidFill>
              </a:rPr>
              <a:t> = 5; </a:t>
            </a:r>
            <a:r>
              <a:rPr lang="en-US" sz="1200" dirty="0" err="1">
                <a:solidFill>
                  <a:schemeClr val="tx1"/>
                </a:solidFill>
              </a:rPr>
              <a:t>c_float</a:t>
            </a:r>
            <a:r>
              <a:rPr lang="en-US" sz="1200" dirty="0">
                <a:solidFill>
                  <a:schemeClr val="tx1"/>
                </a:solidFill>
              </a:rPr>
              <a:t> = 125.5. After execution: </a:t>
            </a:r>
            <a:r>
              <a:rPr lang="en-US" sz="1200" dirty="0" err="1">
                <a:solidFill>
                  <a:schemeClr val="tx1"/>
                </a:solidFill>
              </a:rPr>
              <a:t>c_int</a:t>
            </a:r>
            <a:r>
              <a:rPr lang="en-US" sz="1200" dirty="0">
                <a:solidFill>
                  <a:schemeClr val="tx1"/>
                </a:solidFill>
              </a:rPr>
              <a:t> = 5; </a:t>
            </a:r>
            <a:r>
              <a:rPr lang="en-US" sz="1200" dirty="0" err="1">
                <a:solidFill>
                  <a:schemeClr val="tx1"/>
                </a:solidFill>
              </a:rPr>
              <a:t>c_float</a:t>
            </a:r>
            <a:r>
              <a:rPr lang="en-US" sz="1200" dirty="0">
                <a:solidFill>
                  <a:schemeClr val="tx1"/>
                </a:solidFill>
              </a:rPr>
              <a:t> = 125.5</a:t>
            </a:r>
          </a:p>
        </p:txBody>
      </p:sp>
      <p:grpSp>
        <p:nvGrpSpPr>
          <p:cNvPr id="4" name="Group 3">
            <a:extLst>
              <a:ext uri="{FF2B5EF4-FFF2-40B4-BE49-F238E27FC236}">
                <a16:creationId xmlns:a16="http://schemas.microsoft.com/office/drawing/2014/main" id="{1916EA42-5661-45EA-92CB-4020C302B4BA}"/>
              </a:ext>
            </a:extLst>
          </p:cNvPr>
          <p:cNvGrpSpPr/>
          <p:nvPr/>
        </p:nvGrpSpPr>
        <p:grpSpPr>
          <a:xfrm>
            <a:off x="7384166" y="1713798"/>
            <a:ext cx="3052200" cy="2765736"/>
            <a:chOff x="7358766" y="1609010"/>
            <a:chExt cx="3052200" cy="2765736"/>
          </a:xfrm>
        </p:grpSpPr>
        <p:sp>
          <p:nvSpPr>
            <p:cNvPr id="7" name="Rectangle 1"/>
            <p:cNvSpPr>
              <a:spLocks noChangeArrowheads="1"/>
            </p:cNvSpPr>
            <p:nvPr/>
          </p:nvSpPr>
          <p:spPr bwMode="auto">
            <a:xfrm>
              <a:off x="7358766" y="1609010"/>
              <a:ext cx="3052200" cy="27657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125.5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c_int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c_float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8" name="Rectangle 7">
              <a:extLst>
                <a:ext uri="{FF2B5EF4-FFF2-40B4-BE49-F238E27FC236}">
                  <a16:creationId xmlns:a16="http://schemas.microsoft.com/office/drawing/2014/main" id="{130E9705-EB66-44B3-99A2-34265894F8A1}"/>
                </a:ext>
              </a:extLst>
            </p:cNvPr>
            <p:cNvSpPr/>
            <p:nvPr/>
          </p:nvSpPr>
          <p:spPr>
            <a:xfrm>
              <a:off x="9067800" y="3253142"/>
              <a:ext cx="529167" cy="1862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00D642-8D56-4FD6-9F16-E2722BE3B4EB}"/>
                </a:ext>
              </a:extLst>
            </p:cNvPr>
            <p:cNvSpPr/>
            <p:nvPr/>
          </p:nvSpPr>
          <p:spPr>
            <a:xfrm>
              <a:off x="9381067" y="3568700"/>
              <a:ext cx="709083" cy="22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51299B-BAB7-400C-87CF-C75062A0D0AF}"/>
                </a:ext>
              </a:extLst>
            </p:cNvPr>
            <p:cNvSpPr/>
            <p:nvPr/>
          </p:nvSpPr>
          <p:spPr>
            <a:xfrm>
              <a:off x="7358766" y="2040750"/>
              <a:ext cx="2335567" cy="22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05DDE1-2EE6-41B3-B0D5-B2C2B78838FB}"/>
                </a:ext>
              </a:extLst>
            </p:cNvPr>
            <p:cNvSpPr/>
            <p:nvPr/>
          </p:nvSpPr>
          <p:spPr>
            <a:xfrm>
              <a:off x="7358766" y="1667933"/>
              <a:ext cx="1637068"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997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technique – Integrate/De-integrate</a:t>
            </a:r>
          </a:p>
        </p:txBody>
      </p:sp>
      <p:sp>
        <p:nvSpPr>
          <p:cNvPr id="3" name="Text Placeholder 2"/>
          <p:cNvSpPr>
            <a:spLocks noGrp="1"/>
          </p:cNvSpPr>
          <p:nvPr>
            <p:ph type="body" idx="1"/>
          </p:nvPr>
        </p:nvSpPr>
        <p:spPr/>
        <p:txBody>
          <a:bodyPr/>
          <a:lstStyle/>
          <a:p>
            <a:pPr marL="228600" indent="0"/>
            <a:r>
              <a:rPr lang="en-US" sz="1400" b="1" dirty="0"/>
              <a:t>Point 13 “In/De-integrate”</a:t>
            </a:r>
            <a:r>
              <a:rPr lang="en-US" sz="1400" dirty="0"/>
              <a:t>: Confirm the value before integrate/de-integrate is same with the value after integrate/</a:t>
            </a:r>
            <a:r>
              <a:rPr lang="en-US" sz="1400" dirty="0" err="1"/>
              <a:t>deintergrate</a:t>
            </a:r>
            <a:r>
              <a:rPr lang="en-US" sz="1400" dirty="0"/>
              <a:t>.</a:t>
            </a:r>
          </a:p>
        </p:txBody>
      </p:sp>
      <p:sp>
        <p:nvSpPr>
          <p:cNvPr id="17" name="Rectangle 16"/>
          <p:cNvSpPr/>
          <p:nvPr/>
        </p:nvSpPr>
        <p:spPr>
          <a:xfrm>
            <a:off x="742950" y="1707819"/>
            <a:ext cx="5279782" cy="277171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 for Integrate:</a:t>
            </a:r>
          </a:p>
          <a:p>
            <a:pPr marL="171450" indent="-171450" algn="just">
              <a:buFontTx/>
              <a:buChar char="-"/>
            </a:pPr>
            <a:r>
              <a:rPr lang="en-US" sz="1200" dirty="0">
                <a:solidFill>
                  <a:schemeClr val="tx1"/>
                </a:solidFill>
              </a:rPr>
              <a:t>We will apply point 13 “loop” for the which statement has “shifting keyword or Bitwise operator”</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&lt;&lt; 8) |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and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5.0 / 1024.0;</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endParaRPr lang="en-US" sz="1200" dirty="0">
              <a:solidFill>
                <a:srgbClr val="FF0000"/>
              </a:solidFill>
            </a:endParaRPr>
          </a:p>
          <a:p>
            <a:pPr marL="285750" indent="-285750">
              <a:buFont typeface="Arial" panose="020B0604020202020204" pitchFamily="34" charset="0"/>
              <a:buChar char="•"/>
            </a:pPr>
            <a:r>
              <a:rPr lang="en-US" sz="1200" dirty="0">
                <a:solidFill>
                  <a:schemeClr val="tx1"/>
                </a:solidFill>
              </a:rPr>
              <a:t>Range value for input variable: [0; 255]</a:t>
            </a:r>
          </a:p>
          <a:p>
            <a:r>
              <a:rPr lang="en-US" sz="1200" dirty="0">
                <a:solidFill>
                  <a:schemeClr val="tx1"/>
                </a:solidFill>
                <a:sym typeface="Wingdings" panose="05000000000000000000" pitchFamily="2" charset="2"/>
              </a:rPr>
              <a:t>   </a:t>
            </a:r>
            <a:r>
              <a:rPr lang="en-US" sz="1200" dirty="0">
                <a:solidFill>
                  <a:schemeClr val="tx1"/>
                </a:solidFill>
              </a:rPr>
              <a:t>Value to test: 0, 1, MAX</a:t>
            </a:r>
          </a:p>
          <a:p>
            <a:pPr marL="285750" indent="-285750" algn="just">
              <a:buFont typeface="Wingdings" panose="05000000000000000000" pitchFamily="2" charset="2"/>
              <a:buChar char="è"/>
            </a:pPr>
            <a:r>
              <a:rPr lang="en-US" sz="1200" dirty="0">
                <a:solidFill>
                  <a:schemeClr val="tx1"/>
                </a:solidFill>
              </a:rPr>
              <a:t>Confirm the </a:t>
            </a:r>
            <a:r>
              <a:rPr lang="en-US" sz="1200" b="1" dirty="0">
                <a:solidFill>
                  <a:schemeClr val="tx1"/>
                </a:solidFill>
              </a:rPr>
              <a:t>before value </a:t>
            </a:r>
            <a:r>
              <a:rPr lang="en-US" sz="1200" dirty="0">
                <a:solidFill>
                  <a:schemeClr val="tx1"/>
                </a:solidFill>
              </a:rPr>
              <a:t>of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000000"/>
                </a:solidFill>
                <a:ea typeface="Times New Roman" panose="02020603050405020304" pitchFamily="18" charset="0"/>
                <a:cs typeface="Times New Roman" panose="02020603050405020304" pitchFamily="18" charset="0"/>
              </a:rPr>
              <a:t>high_register</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&lt;&lt;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FF8000"/>
                </a:solidFill>
                <a:ea typeface="Times New Roman" panose="02020603050405020304" pitchFamily="18" charset="0"/>
                <a:cs typeface="Times New Roman" panose="02020603050405020304" pitchFamily="18" charset="0"/>
              </a:rPr>
              <a:t>8</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000000"/>
                </a:solidFill>
                <a:ea typeface="Times New Roman" panose="02020603050405020304" pitchFamily="18" charset="0"/>
                <a:cs typeface="Times New Roman" panose="02020603050405020304" pitchFamily="18" charset="0"/>
              </a:rPr>
              <a:t>low_register</a:t>
            </a:r>
            <a:r>
              <a:rPr lang="en-US" sz="1200" dirty="0">
                <a:solidFill>
                  <a:srgbClr val="00008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at statement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b="1" dirty="0">
                <a:solidFill>
                  <a:srgbClr val="FF0000"/>
                </a:solidFill>
                <a:ea typeface="Times New Roman" panose="02020603050405020304" pitchFamily="18" charset="0"/>
                <a:cs typeface="Times New Roman" panose="02020603050405020304" pitchFamily="18" charset="0"/>
              </a:rPr>
              <a:t>(</a:t>
            </a:r>
            <a:r>
              <a:rPr lang="en-US" sz="1200" b="1" dirty="0" err="1">
                <a:solidFill>
                  <a:srgbClr val="FF0000"/>
                </a:solidFill>
                <a:ea typeface="Times New Roman" panose="02020603050405020304" pitchFamily="18" charset="0"/>
                <a:cs typeface="Times New Roman" panose="02020603050405020304" pitchFamily="18" charset="0"/>
              </a:rPr>
              <a:t>high_register</a:t>
            </a:r>
            <a:r>
              <a:rPr lang="en-US" sz="1200" b="1" dirty="0">
                <a:solidFill>
                  <a:srgbClr val="FF0000"/>
                </a:solidFill>
                <a:ea typeface="Times New Roman" panose="02020603050405020304" pitchFamily="18" charset="0"/>
                <a:cs typeface="Times New Roman" panose="02020603050405020304" pitchFamily="18" charset="0"/>
              </a:rPr>
              <a:t> &lt;&lt; 8) | (</a:t>
            </a:r>
            <a:r>
              <a:rPr lang="en-US" sz="1200" b="1" dirty="0" err="1">
                <a:solidFill>
                  <a:srgbClr val="FF0000"/>
                </a:solidFill>
                <a:ea typeface="Times New Roman" panose="02020603050405020304" pitchFamily="18" charset="0"/>
                <a:cs typeface="Times New Roman" panose="02020603050405020304" pitchFamily="18" charset="0"/>
              </a:rPr>
              <a:t>low_register</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is same with the </a:t>
            </a:r>
            <a:r>
              <a:rPr lang="en-US" sz="1200" b="1" dirty="0">
                <a:solidFill>
                  <a:schemeClr val="tx1"/>
                </a:solidFill>
                <a:ea typeface="Times New Roman" panose="02020603050405020304" pitchFamily="18" charset="0"/>
                <a:cs typeface="Times New Roman" panose="02020603050405020304" pitchFamily="18" charset="0"/>
              </a:rPr>
              <a:t>after value </a:t>
            </a:r>
            <a:r>
              <a:rPr lang="en-US" sz="1200" dirty="0">
                <a:solidFill>
                  <a:schemeClr val="tx1"/>
                </a:solidFill>
                <a:ea typeface="Times New Roman" panose="02020603050405020304" pitchFamily="18" charset="0"/>
                <a:cs typeface="Times New Roman" panose="02020603050405020304" pitchFamily="18" charset="0"/>
              </a:rPr>
              <a:t>at statement</a:t>
            </a:r>
            <a:r>
              <a:rPr lang="en-US" sz="1200" dirty="0">
                <a:solidFill>
                  <a:srgbClr val="000080"/>
                </a:solidFill>
                <a:ea typeface="Times New Roman" panose="02020603050405020304" pitchFamily="18" charset="0"/>
                <a:cs typeface="Times New Roman" panose="02020603050405020304" pitchFamily="18" charset="0"/>
              </a:rPr>
              <a:t> “</a:t>
            </a:r>
            <a:r>
              <a:rPr lang="en-US" sz="1200" dirty="0">
                <a:solidFill>
                  <a:srgbClr val="FF0000"/>
                </a:solidFill>
                <a:ea typeface="Times New Roman" panose="02020603050405020304" pitchFamily="18" charset="0"/>
                <a:cs typeface="Times New Roman" panose="02020603050405020304" pitchFamily="18" charset="0"/>
              </a:rPr>
              <a:t>return </a:t>
            </a:r>
            <a:r>
              <a:rPr lang="en-US" sz="1200" b="1" dirty="0" err="1">
                <a:solidFill>
                  <a:srgbClr val="FF0000"/>
                </a:solidFill>
                <a:ea typeface="Times New Roman" panose="02020603050405020304" pitchFamily="18" charset="0"/>
                <a:cs typeface="Times New Roman" panose="02020603050405020304" pitchFamily="18" charset="0"/>
              </a:rPr>
              <a:t>adc_value</a:t>
            </a:r>
            <a:r>
              <a:rPr lang="en-US" sz="1200" b="1" dirty="0">
                <a:solidFill>
                  <a:srgbClr val="FF0000"/>
                </a:solidFill>
                <a:ea typeface="Times New Roman" panose="02020603050405020304" pitchFamily="18" charset="0"/>
                <a:cs typeface="Times New Roman" panose="02020603050405020304" pitchFamily="18" charset="0"/>
              </a:rPr>
              <a:t> </a:t>
            </a:r>
            <a:r>
              <a:rPr lang="en-US" sz="1200" dirty="0">
                <a:solidFill>
                  <a:srgbClr val="FF0000"/>
                </a:solidFill>
                <a:ea typeface="Times New Roman" panose="02020603050405020304" pitchFamily="18" charset="0"/>
                <a:cs typeface="Times New Roman" panose="02020603050405020304" pitchFamily="18" charset="0"/>
              </a:rPr>
              <a:t>* 5.0 / 1024.0</a:t>
            </a:r>
            <a:r>
              <a:rPr lang="en-US" sz="1200" dirty="0">
                <a:solidFill>
                  <a:srgbClr val="000080"/>
                </a:solidFill>
                <a:ea typeface="Times New Roman" panose="02020603050405020304" pitchFamily="18" charset="0"/>
                <a:cs typeface="Times New Roman" panose="02020603050405020304" pitchFamily="18" charset="0"/>
              </a:rPr>
              <a:t>”</a:t>
            </a:r>
            <a:endParaRPr lang="en-US" sz="1200" dirty="0">
              <a:solidFill>
                <a:schemeClr val="tx1"/>
              </a:solidFill>
            </a:endParaRPr>
          </a:p>
        </p:txBody>
      </p:sp>
      <p:sp>
        <p:nvSpPr>
          <p:cNvPr id="7" name="Rectangle 1"/>
          <p:cNvSpPr>
            <a:spLocks noChangeArrowheads="1"/>
          </p:cNvSpPr>
          <p:nvPr/>
        </p:nvSpPr>
        <p:spPr bwMode="auto">
          <a:xfrm>
            <a:off x="6229350" y="1707819"/>
            <a:ext cx="5823999" cy="23952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ADC 10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cal_temperature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//unsigned char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 8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//unsigned char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 8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short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adc_value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&lt;&lt;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8</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ADC 10 bit Big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Edian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adc_value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1024.0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6414684" y="2954956"/>
            <a:ext cx="5414764" cy="221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9727D7-2C15-4891-B718-EB808DAB6EEB}"/>
              </a:ext>
            </a:extLst>
          </p:cNvPr>
          <p:cNvSpPr/>
          <p:nvPr/>
        </p:nvSpPr>
        <p:spPr>
          <a:xfrm>
            <a:off x="6411960" y="3480954"/>
            <a:ext cx="2789791" cy="221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10892534-96B9-49F2-9113-FF07F7ED00CC}"/>
              </a:ext>
            </a:extLst>
          </p:cNvPr>
          <p:cNvSpPr>
            <a:spLocks noChangeArrowheads="1"/>
          </p:cNvSpPr>
          <p:nvPr/>
        </p:nvSpPr>
        <p:spPr bwMode="auto">
          <a:xfrm>
            <a:off x="6229349" y="4686322"/>
            <a:ext cx="5823999" cy="15120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demergre</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short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200000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&gt;&gt;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8</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&amp;</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0x0f</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05A207D-6AA0-4D4F-B7C2-BBCF620B8010}"/>
              </a:ext>
            </a:extLst>
          </p:cNvPr>
          <p:cNvSpPr/>
          <p:nvPr/>
        </p:nvSpPr>
        <p:spPr>
          <a:xfrm>
            <a:off x="742950" y="4683841"/>
            <a:ext cx="5279782" cy="151205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 for De - integrate:</a:t>
            </a:r>
          </a:p>
          <a:p>
            <a:pPr marL="171450" indent="-171450" algn="just">
              <a:buFontTx/>
              <a:buChar char="-"/>
            </a:pPr>
            <a:r>
              <a:rPr lang="en-US" sz="1200" dirty="0">
                <a:solidFill>
                  <a:schemeClr val="tx1"/>
                </a:solidFill>
              </a:rPr>
              <a:t>The similar explanation for De - integrate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&lt;&lt; 8) |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and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5.0 / 1024.0;</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Confirm the value of “value” variable is splitting correctly at these operations “value &gt;&gt; 8” and “value &amp; 0xff”</a:t>
            </a:r>
          </a:p>
        </p:txBody>
      </p:sp>
      <p:sp>
        <p:nvSpPr>
          <p:cNvPr id="12" name="Rectangle 11">
            <a:extLst>
              <a:ext uri="{FF2B5EF4-FFF2-40B4-BE49-F238E27FC236}">
                <a16:creationId xmlns:a16="http://schemas.microsoft.com/office/drawing/2014/main" id="{89D9C384-9C88-4056-B8BE-D205A4EDA1DA}"/>
              </a:ext>
            </a:extLst>
          </p:cNvPr>
          <p:cNvSpPr/>
          <p:nvPr/>
        </p:nvSpPr>
        <p:spPr>
          <a:xfrm>
            <a:off x="6554734" y="5561134"/>
            <a:ext cx="3753923" cy="1755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D45508-DA92-41C1-8A17-18247AF687DD}"/>
              </a:ext>
            </a:extLst>
          </p:cNvPr>
          <p:cNvSpPr/>
          <p:nvPr/>
        </p:nvSpPr>
        <p:spPr>
          <a:xfrm>
            <a:off x="6554734" y="5736658"/>
            <a:ext cx="3753923" cy="203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80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policy between BV &amp; RBVH</a:t>
            </a:r>
          </a:p>
        </p:txBody>
      </p:sp>
      <p:sp>
        <p:nvSpPr>
          <p:cNvPr id="3" name="Text Placeholder 2"/>
          <p:cNvSpPr>
            <a:spLocks noGrp="1"/>
          </p:cNvSpPr>
          <p:nvPr>
            <p:ph type="body" idx="1"/>
          </p:nvPr>
        </p:nvSpPr>
        <p:spPr/>
        <p:txBody>
          <a:bodyPr/>
          <a:lstStyle/>
          <a:p>
            <a:pPr marL="571500" indent="-342900">
              <a:buFontTx/>
              <a:buChar char="-"/>
            </a:pPr>
            <a:r>
              <a:rPr lang="en-US" sz="1400" dirty="0"/>
              <a:t>Testing technique:</a:t>
            </a:r>
          </a:p>
          <a:p>
            <a:pPr marL="1028700" lvl="1" indent="-342900">
              <a:buFont typeface="Arial" panose="020B0604020202020204" pitchFamily="34" charset="0"/>
              <a:buChar char="•"/>
            </a:pPr>
            <a:r>
              <a:rPr lang="en-US" sz="1200" dirty="0"/>
              <a:t>C0, C1, MC/DC</a:t>
            </a:r>
          </a:p>
          <a:p>
            <a:pPr marL="1028700" lvl="1" indent="-342900">
              <a:buFont typeface="Arial" panose="020B0604020202020204" pitchFamily="34" charset="0"/>
              <a:buChar char="•"/>
            </a:pPr>
            <a:r>
              <a:rPr lang="en-US" sz="1200" dirty="0"/>
              <a:t>Input variable: “MAX/MIN, Boundary, Boundary +-1”. We only consider input variable and output variable (global variable)</a:t>
            </a:r>
          </a:p>
          <a:p>
            <a:pPr marL="1028700" lvl="1" indent="-342900">
              <a:buFont typeface="Arial" panose="020B0604020202020204" pitchFamily="34" charset="0"/>
              <a:buChar char="•"/>
            </a:pPr>
            <a:r>
              <a:rPr lang="en-US" sz="1200" dirty="0"/>
              <a:t>“Stub point”: Tool cantata will generate automatically Stub function; in this point, we only consider return value of stub function </a:t>
            </a:r>
            <a:r>
              <a:rPr lang="en-US" sz="1200" dirty="0">
                <a:sym typeface="Wingdings" panose="05000000000000000000" pitchFamily="2" charset="2"/>
              </a:rPr>
              <a:t> it means we don’t care stub arguments</a:t>
            </a:r>
            <a:endParaRPr lang="en-US" sz="1200" dirty="0"/>
          </a:p>
          <a:p>
            <a:pPr marL="1028700" lvl="1" indent="-342900">
              <a:buFont typeface="Arial" panose="020B0604020202020204" pitchFamily="34" charset="0"/>
              <a:buChar char="•"/>
            </a:pPr>
            <a:r>
              <a:rPr lang="en-US" sz="1200" dirty="0"/>
              <a:t>“Condition point”: Whether we checked input variable “a” with “MAX, MIN, Boundary, Boundary +-1”, we don’t need to check MAX/MIN again</a:t>
            </a:r>
          </a:p>
          <a:p>
            <a:pPr marL="1028700" lvl="1" indent="-342900">
              <a:buFont typeface="Arial" panose="020B0604020202020204" pitchFamily="34" charset="0"/>
              <a:buChar char="•"/>
            </a:pPr>
            <a:r>
              <a:rPr lang="en-US" sz="1200" dirty="0"/>
              <a:t>“Switch point”: only check boundary in each “case”</a:t>
            </a:r>
          </a:p>
          <a:p>
            <a:pPr marL="1028700" lvl="1" indent="-342900">
              <a:buFont typeface="Arial" panose="020B0604020202020204" pitchFamily="34" charset="0"/>
              <a:buChar char="•"/>
            </a:pPr>
            <a:r>
              <a:rPr lang="en-US" sz="1200" dirty="0"/>
              <a:t>“Division zero”</a:t>
            </a:r>
          </a:p>
          <a:p>
            <a:pPr marL="1028700" lvl="1" indent="-342900">
              <a:buFont typeface="Arial" panose="020B0604020202020204" pitchFamily="34" charset="0"/>
              <a:buChar char="•"/>
            </a:pPr>
            <a:r>
              <a:rPr lang="en-US" sz="1200" dirty="0"/>
              <a:t>“Overflow/Underflow”: if the statement get overflow, raise bug. Don’t need to check all combination of operation if the statement get bug.</a:t>
            </a:r>
          </a:p>
          <a:p>
            <a:pPr marL="1028700" lvl="1" indent="-342900">
              <a:buFont typeface="Arial" panose="020B0604020202020204" pitchFamily="34" charset="0"/>
              <a:buChar char="•"/>
            </a:pPr>
            <a:r>
              <a:rPr lang="en-US" sz="1200" dirty="0"/>
              <a:t>“Casting”</a:t>
            </a:r>
          </a:p>
          <a:p>
            <a:pPr marL="1028700" lvl="1" indent="-342900">
              <a:buFont typeface="Arial" panose="020B0604020202020204" pitchFamily="34" charset="0"/>
              <a:buChar char="•"/>
            </a:pPr>
            <a:r>
              <a:rPr lang="en-US" sz="1200" dirty="0"/>
              <a:t>“Loop”: check index START/MID/END</a:t>
            </a:r>
          </a:p>
        </p:txBody>
      </p:sp>
    </p:spTree>
    <p:extLst>
      <p:ext uri="{BB962C8B-B14F-4D97-AF65-F5344CB8AC3E}">
        <p14:creationId xmlns:p14="http://schemas.microsoft.com/office/powerpoint/2010/main" val="403411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Training Plan’s RBVH</a:t>
            </a:r>
            <a:endParaRPr lang="en-US" dirty="0"/>
          </a:p>
        </p:txBody>
      </p:sp>
      <p:pic>
        <p:nvPicPr>
          <p:cNvPr id="4" name="Picture 3">
            <a:extLst>
              <a:ext uri="{FF2B5EF4-FFF2-40B4-BE49-F238E27FC236}">
                <a16:creationId xmlns:a16="http://schemas.microsoft.com/office/drawing/2014/main" id="{A45688F3-9C1C-4683-AEB1-9EB7E45B3CC0}"/>
              </a:ext>
            </a:extLst>
          </p:cNvPr>
          <p:cNvPicPr>
            <a:picLocks noChangeAspect="1"/>
          </p:cNvPicPr>
          <p:nvPr/>
        </p:nvPicPr>
        <p:blipFill>
          <a:blip r:embed="rId2"/>
          <a:stretch>
            <a:fillRect/>
          </a:stretch>
        </p:blipFill>
        <p:spPr>
          <a:xfrm>
            <a:off x="2739005" y="1321664"/>
            <a:ext cx="6705600" cy="4876800"/>
          </a:xfrm>
          <a:prstGeom prst="rect">
            <a:avLst/>
          </a:prstGeom>
        </p:spPr>
      </p:pic>
    </p:spTree>
    <p:extLst>
      <p:ext uri="{BB962C8B-B14F-4D97-AF65-F5344CB8AC3E}">
        <p14:creationId xmlns:p14="http://schemas.microsoft.com/office/powerpoint/2010/main" val="718643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Plan’s RBVH</a:t>
            </a:r>
          </a:p>
        </p:txBody>
      </p:sp>
      <p:pic>
        <p:nvPicPr>
          <p:cNvPr id="5" name="Picture 4">
            <a:extLst>
              <a:ext uri="{FF2B5EF4-FFF2-40B4-BE49-F238E27FC236}">
                <a16:creationId xmlns:a16="http://schemas.microsoft.com/office/drawing/2014/main" id="{BFF899D1-E788-493C-962D-4928368B6801}"/>
              </a:ext>
            </a:extLst>
          </p:cNvPr>
          <p:cNvPicPr>
            <a:picLocks noChangeAspect="1"/>
          </p:cNvPicPr>
          <p:nvPr/>
        </p:nvPicPr>
        <p:blipFill>
          <a:blip r:embed="rId2"/>
          <a:stretch>
            <a:fillRect/>
          </a:stretch>
        </p:blipFill>
        <p:spPr>
          <a:xfrm>
            <a:off x="2743767" y="2181225"/>
            <a:ext cx="6696075" cy="2495550"/>
          </a:xfrm>
          <a:prstGeom prst="rect">
            <a:avLst/>
          </a:prstGeom>
        </p:spPr>
      </p:pic>
    </p:spTree>
    <p:extLst>
      <p:ext uri="{BB962C8B-B14F-4D97-AF65-F5344CB8AC3E}">
        <p14:creationId xmlns:p14="http://schemas.microsoft.com/office/powerpoint/2010/main" val="1269459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a:t>
            </a:r>
            <a:endParaRPr/>
          </a:p>
        </p:txBody>
      </p:sp>
    </p:spTree>
    <p:extLst>
      <p:ext uri="{BB962C8B-B14F-4D97-AF65-F5344CB8AC3E}">
        <p14:creationId xmlns:p14="http://schemas.microsoft.com/office/powerpoint/2010/main" val="68814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V-model in UT</a:t>
            </a:r>
          </a:p>
        </p:txBody>
      </p:sp>
      <p:pic>
        <p:nvPicPr>
          <p:cNvPr id="2050" name="Picture 2" descr="Image result for V model process&quot;">
            <a:extLst>
              <a:ext uri="{FF2B5EF4-FFF2-40B4-BE49-F238E27FC236}">
                <a16:creationId xmlns:a16="http://schemas.microsoft.com/office/drawing/2014/main" id="{50BF56C6-871A-4D77-B614-8B9F6A1207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4500" y="1488881"/>
            <a:ext cx="5260627" cy="470126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36A5CF5-ECF0-4A65-A3BD-7999B75DAEDB}"/>
              </a:ext>
            </a:extLst>
          </p:cNvPr>
          <p:cNvSpPr/>
          <p:nvPr/>
        </p:nvSpPr>
        <p:spPr>
          <a:xfrm rot="10800000">
            <a:off x="7461500" y="4761292"/>
            <a:ext cx="1773044" cy="3679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F344ED-52D3-448A-996C-EE70C88373DA}"/>
              </a:ext>
            </a:extLst>
          </p:cNvPr>
          <p:cNvSpPr txBox="1"/>
          <p:nvPr/>
        </p:nvSpPr>
        <p:spPr>
          <a:xfrm>
            <a:off x="9406300" y="4761292"/>
            <a:ext cx="1929161" cy="369332"/>
          </a:xfrm>
          <a:prstGeom prst="rect">
            <a:avLst/>
          </a:prstGeom>
          <a:noFill/>
        </p:spPr>
        <p:txBody>
          <a:bodyPr wrap="square" rtlCol="0">
            <a:spAutoFit/>
          </a:bodyPr>
          <a:lstStyle/>
          <a:p>
            <a:r>
              <a:rPr lang="en-US" dirty="0">
                <a:solidFill>
                  <a:srgbClr val="FF0000"/>
                </a:solidFill>
              </a:rPr>
              <a:t>HERE</a:t>
            </a:r>
          </a:p>
        </p:txBody>
      </p:sp>
    </p:spTree>
    <p:extLst>
      <p:ext uri="{BB962C8B-B14F-4D97-AF65-F5344CB8AC3E}">
        <p14:creationId xmlns:p14="http://schemas.microsoft.com/office/powerpoint/2010/main" val="16977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Testing activities in UT for JOEM</a:t>
            </a:r>
          </a:p>
        </p:txBody>
      </p:sp>
      <p:pic>
        <p:nvPicPr>
          <p:cNvPr id="4" name="Picture 3">
            <a:extLst>
              <a:ext uri="{FF2B5EF4-FFF2-40B4-BE49-F238E27FC236}">
                <a16:creationId xmlns:a16="http://schemas.microsoft.com/office/drawing/2014/main" id="{162EB448-1FF2-4D46-A83A-C6077C69BD49}"/>
              </a:ext>
            </a:extLst>
          </p:cNvPr>
          <p:cNvPicPr>
            <a:picLocks noChangeAspect="1"/>
          </p:cNvPicPr>
          <p:nvPr/>
        </p:nvPicPr>
        <p:blipFill>
          <a:blip r:embed="rId2"/>
          <a:stretch>
            <a:fillRect/>
          </a:stretch>
        </p:blipFill>
        <p:spPr>
          <a:xfrm>
            <a:off x="3380128" y="1650381"/>
            <a:ext cx="5423354" cy="4593818"/>
          </a:xfrm>
          <a:prstGeom prst="rect">
            <a:avLst/>
          </a:prstGeom>
        </p:spPr>
      </p:pic>
    </p:spTree>
    <p:extLst>
      <p:ext uri="{BB962C8B-B14F-4D97-AF65-F5344CB8AC3E}">
        <p14:creationId xmlns:p14="http://schemas.microsoft.com/office/powerpoint/2010/main" val="69030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Management task by </a:t>
            </a:r>
            <a:r>
              <a:rPr lang="en-US" sz="1600" dirty="0" err="1"/>
              <a:t>assginment</a:t>
            </a:r>
            <a:r>
              <a:rPr lang="en-US" sz="1600" dirty="0"/>
              <a:t> task list:</a:t>
            </a: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r>
              <a:rPr lang="en-US" sz="1333" dirty="0"/>
              <a:t>+ Status flow: On-going -&gt; Ready For Review -&gt; Ready For Delivery -&gt; Ready for PDC -&gt; Complete &amp; Closed</a:t>
            </a:r>
          </a:p>
          <a:p>
            <a:pPr marL="685800" lvl="1" indent="0">
              <a:buNone/>
            </a:pPr>
            <a:r>
              <a:rPr lang="en-US" sz="1333" dirty="0"/>
              <a:t>+ Task list structure (task </a:t>
            </a:r>
            <a:r>
              <a:rPr lang="en-US" sz="1333" dirty="0" err="1"/>
              <a:t>manangement</a:t>
            </a:r>
            <a:r>
              <a:rPr lang="en-US" sz="1333" dirty="0"/>
              <a:t> for project will manage by </a:t>
            </a:r>
            <a:r>
              <a:rPr lang="en-US" sz="1333" dirty="0" err="1"/>
              <a:t>exel</a:t>
            </a:r>
            <a:r>
              <a:rPr lang="en-US" sz="1333" dirty="0"/>
              <a:t> in </a:t>
            </a:r>
            <a:r>
              <a:rPr lang="en-US" sz="1333" dirty="0" err="1"/>
              <a:t>Sharepoint</a:t>
            </a:r>
            <a:r>
              <a:rPr lang="en-US" sz="1333" dirty="0"/>
              <a:t>)</a:t>
            </a:r>
          </a:p>
          <a:p>
            <a:pPr marL="685800" lvl="1" indent="0">
              <a:buNone/>
            </a:pPr>
            <a:r>
              <a:rPr lang="en-US" sz="1333" dirty="0"/>
              <a:t>          `project</a:t>
            </a:r>
          </a:p>
          <a:p>
            <a:pPr marL="685800" lvl="1" indent="0">
              <a:buNone/>
            </a:pPr>
            <a:r>
              <a:rPr lang="en-US" sz="1333" dirty="0"/>
              <a:t>          |---Analyze</a:t>
            </a:r>
          </a:p>
          <a:p>
            <a:pPr marL="685800" lvl="1" indent="0">
              <a:buNone/>
            </a:pPr>
            <a:r>
              <a:rPr lang="en-US" sz="1333" dirty="0"/>
              <a:t>          |---Task group</a:t>
            </a:r>
          </a:p>
          <a:p>
            <a:pPr marL="685800" lvl="1" indent="0">
              <a:buNone/>
            </a:pPr>
            <a:r>
              <a:rPr lang="en-US" sz="1333" dirty="0"/>
              <a:t>                   |---T01</a:t>
            </a:r>
          </a:p>
          <a:p>
            <a:pPr marL="685800" lvl="1" indent="0">
              <a:buNone/>
            </a:pPr>
            <a:r>
              <a:rPr lang="en-US" sz="1333" dirty="0"/>
              <a:t>                   |---T02</a:t>
            </a:r>
          </a:p>
        </p:txBody>
      </p:sp>
      <p:pic>
        <p:nvPicPr>
          <p:cNvPr id="7" name="Picture 6">
            <a:extLst>
              <a:ext uri="{FF2B5EF4-FFF2-40B4-BE49-F238E27FC236}">
                <a16:creationId xmlns:a16="http://schemas.microsoft.com/office/drawing/2014/main" id="{82D4967A-C2D4-4F0D-B422-97FFD7D29C10}"/>
              </a:ext>
            </a:extLst>
          </p:cNvPr>
          <p:cNvPicPr>
            <a:picLocks noChangeAspect="1"/>
          </p:cNvPicPr>
          <p:nvPr/>
        </p:nvPicPr>
        <p:blipFill>
          <a:blip r:embed="rId2"/>
          <a:stretch>
            <a:fillRect/>
          </a:stretch>
        </p:blipFill>
        <p:spPr>
          <a:xfrm>
            <a:off x="2824162" y="1562100"/>
            <a:ext cx="5248275" cy="1752600"/>
          </a:xfrm>
          <a:prstGeom prst="rect">
            <a:avLst/>
          </a:prstGeom>
        </p:spPr>
      </p:pic>
    </p:spTree>
    <p:extLst>
      <p:ext uri="{BB962C8B-B14F-4D97-AF65-F5344CB8AC3E}">
        <p14:creationId xmlns:p14="http://schemas.microsoft.com/office/powerpoint/2010/main" val="314461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Note: COEM team workflow</a:t>
            </a:r>
          </a:p>
          <a:p>
            <a:pPr marL="228600" indent="0"/>
            <a:r>
              <a:rPr lang="en-US" sz="1600" dirty="0"/>
              <a:t>  + Don't follow Peer Review model =&gt; Assign task package will assign via email =&gt; Then leader will estimate and assign to member</a:t>
            </a:r>
          </a:p>
          <a:p>
            <a:pPr marL="228600" indent="0"/>
            <a:r>
              <a:rPr lang="en-US" sz="1600" dirty="0"/>
              <a:t>  + It follows base on task assignments from customer and it counts effort per hour</a:t>
            </a:r>
          </a:p>
          <a:p>
            <a:pPr marL="228600" indent="0"/>
            <a:r>
              <a:rPr lang="en-US" sz="1600" dirty="0"/>
              <a:t>  + Urgent package can occur -&gt; support customer depend on priority; if support is acceptable, the working package will be pending &amp; extending the due day.</a:t>
            </a:r>
          </a:p>
          <a:p>
            <a:pPr marL="514350" indent="-285750">
              <a:buFont typeface="Arial" panose="020B0604020202020204" pitchFamily="34" charset="0"/>
              <a:buChar char="•"/>
            </a:pPr>
            <a:endParaRPr lang="en-US" sz="1600" dirty="0"/>
          </a:p>
          <a:p>
            <a:pPr marL="514350" indent="-285750">
              <a:buFont typeface="Arial" panose="020B0604020202020204" pitchFamily="34" charset="0"/>
              <a:buChar char="•"/>
            </a:pPr>
            <a:r>
              <a:rPr lang="en-US" sz="1600" dirty="0"/>
              <a:t>Note: For All Team</a:t>
            </a:r>
          </a:p>
          <a:p>
            <a:pPr marL="228600" indent="0"/>
            <a:r>
              <a:rPr lang="en-US" sz="1600" dirty="0"/>
              <a:t>  + If you meet the difficulty issue, please find support as follow process : "self-investigate =&gt; if not resolve, contact team member =&gt; if not resolve, contact internal team". Please consider contact before the due day, to reduce the risk for phase delivery</a:t>
            </a:r>
            <a:endParaRPr lang="en-US" sz="1333" dirty="0"/>
          </a:p>
        </p:txBody>
      </p:sp>
    </p:spTree>
    <p:extLst>
      <p:ext uri="{BB962C8B-B14F-4D97-AF65-F5344CB8AC3E}">
        <p14:creationId xmlns:p14="http://schemas.microsoft.com/office/powerpoint/2010/main" val="389742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Unit Test process for each Tester:</a:t>
            </a:r>
          </a:p>
          <a:p>
            <a:pPr marL="971550" lvl="1" indent="-285750">
              <a:buFont typeface="Courier New" panose="02070309020205020404" pitchFamily="49" charset="0"/>
              <a:buChar char="o"/>
            </a:pPr>
            <a:r>
              <a:rPr lang="en-US" sz="1333" dirty="0"/>
              <a:t>Test planning</a:t>
            </a:r>
          </a:p>
          <a:p>
            <a:pPr marL="971550" lvl="1" indent="-285750">
              <a:buFont typeface="Courier New" panose="02070309020205020404" pitchFamily="49" charset="0"/>
              <a:buChar char="o"/>
            </a:pPr>
            <a:r>
              <a:rPr lang="en-US" sz="1333" dirty="0"/>
              <a:t>Monitoring and control</a:t>
            </a:r>
          </a:p>
          <a:p>
            <a:pPr marL="971550" lvl="1" indent="-285750">
              <a:buFont typeface="Courier New" panose="02070309020205020404" pitchFamily="49" charset="0"/>
              <a:buChar char="o"/>
            </a:pPr>
            <a:r>
              <a:rPr lang="en-US" sz="1333" dirty="0"/>
              <a:t>Test </a:t>
            </a:r>
            <a:r>
              <a:rPr lang="en-US" sz="1333" dirty="0" err="1"/>
              <a:t>analysic</a:t>
            </a:r>
            <a:endParaRPr lang="en-US" sz="1333" dirty="0"/>
          </a:p>
          <a:p>
            <a:pPr marL="971550" lvl="1" indent="-285750">
              <a:buFont typeface="Courier New" panose="02070309020205020404" pitchFamily="49" charset="0"/>
              <a:buChar char="o"/>
            </a:pPr>
            <a:r>
              <a:rPr lang="en-US" sz="1333" dirty="0"/>
              <a:t>Test design</a:t>
            </a:r>
          </a:p>
          <a:p>
            <a:pPr marL="971550" lvl="1" indent="-285750">
              <a:buFont typeface="Courier New" panose="02070309020205020404" pitchFamily="49" charset="0"/>
              <a:buChar char="o"/>
            </a:pPr>
            <a:r>
              <a:rPr lang="en-US" sz="1333" dirty="0"/>
              <a:t>Test implementation</a:t>
            </a:r>
          </a:p>
          <a:p>
            <a:pPr marL="971550" lvl="1" indent="-285750">
              <a:buFont typeface="Courier New" panose="02070309020205020404" pitchFamily="49" charset="0"/>
              <a:buChar char="o"/>
            </a:pPr>
            <a:r>
              <a:rPr lang="en-US" sz="1333" dirty="0"/>
              <a:t>Test Execution</a:t>
            </a:r>
          </a:p>
          <a:p>
            <a:pPr marL="971550" lvl="1" indent="-285750">
              <a:buFont typeface="Courier New" panose="02070309020205020404" pitchFamily="49" charset="0"/>
              <a:buChar char="o"/>
            </a:pPr>
            <a:r>
              <a:rPr lang="en-US" sz="1333" dirty="0"/>
              <a:t>Test completion</a:t>
            </a:r>
          </a:p>
        </p:txBody>
      </p:sp>
    </p:spTree>
    <p:extLst>
      <p:ext uri="{BB962C8B-B14F-4D97-AF65-F5344CB8AC3E}">
        <p14:creationId xmlns:p14="http://schemas.microsoft.com/office/powerpoint/2010/main" val="325996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ASA JD &amp; KPIs</a:t>
            </a:r>
          </a:p>
        </p:txBody>
      </p:sp>
      <p:sp>
        <p:nvSpPr>
          <p:cNvPr id="5" name="Text Placeholder 4"/>
          <p:cNvSpPr>
            <a:spLocks noGrp="1"/>
          </p:cNvSpPr>
          <p:nvPr>
            <p:ph type="body" idx="1"/>
          </p:nvPr>
        </p:nvSpPr>
        <p:spPr>
          <a:xfrm>
            <a:off x="436600" y="1268292"/>
            <a:ext cx="11310400" cy="5190800"/>
          </a:xfrm>
        </p:spPr>
        <p:txBody>
          <a:bodyPr/>
          <a:lstStyle/>
          <a:p>
            <a:endParaRPr lang="en-US" dirty="0"/>
          </a:p>
        </p:txBody>
      </p:sp>
      <p:pic>
        <p:nvPicPr>
          <p:cNvPr id="1028" name="Picture 4" descr="https://lh3.googleusercontent.com/kh0GMALBjPL2Ctl_XIE-feWiGNYwErMMgCELQ7kOQ0kpJjVyBWq5r1_XaGVkk_Pjq1s5aupwux1I3z_rZYXF-78ESUQxdcaZkf_nH5LK8CNWwi1W4WJW2vTmK4kzhy0zFTeOgMXn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268292"/>
            <a:ext cx="5321300" cy="54781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oN0zB0a5a8TuZSL1AjLXKVPzyeS04l8R-P3ZdeITVARxBuDo6WZmkLTwKHuIqn051voS3R_-d9RxM_6DfPA3IWKnFrtppMgT1cBDC6Sol-wdeZkB2mWSLOMSNimhbe0SOsct93UZY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841" y="1438275"/>
            <a:ext cx="5644159" cy="519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7694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1373</TotalTime>
  <Words>6733</Words>
  <Application>Microsoft Office PowerPoint</Application>
  <PresentationFormat>Widescreen</PresentationFormat>
  <Paragraphs>782</Paragraphs>
  <Slides>36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Courier New</vt:lpstr>
      <vt:lpstr>Noto Sans Symbols</vt:lpstr>
      <vt:lpstr>Roboto Condensed</vt:lpstr>
      <vt:lpstr>Wingdings</vt:lpstr>
      <vt:lpstr>1_Office Theme</vt:lpstr>
      <vt:lpstr>2_Office Theme</vt:lpstr>
      <vt:lpstr>Overview ASA Unit Testing</vt:lpstr>
      <vt:lpstr>Contents</vt:lpstr>
      <vt:lpstr>Overview project ASA</vt:lpstr>
      <vt:lpstr>Overview project ASA</vt:lpstr>
      <vt:lpstr>Overview project ASA</vt:lpstr>
      <vt:lpstr>Overview project ASA</vt:lpstr>
      <vt:lpstr>Overview project ASA</vt:lpstr>
      <vt:lpstr>Overview project ASA</vt:lpstr>
      <vt:lpstr>ASA JD &amp; KPIs</vt:lpstr>
      <vt:lpstr>KPI/Addition information</vt:lpstr>
      <vt:lpstr>Testing technique – Overview</vt:lpstr>
      <vt:lpstr>Testing technique – Policy Point</vt:lpstr>
      <vt:lpstr>Testing technique – Input variable</vt:lpstr>
      <vt:lpstr>Testing technique – Input variable</vt:lpstr>
      <vt:lpstr>Testing technique – Input variable</vt:lpstr>
      <vt:lpstr>Testing technique – Return function</vt:lpstr>
      <vt:lpstr>Testing technique – Return function</vt:lpstr>
      <vt:lpstr>Testing technique – Return function</vt:lpstr>
      <vt:lpstr>Testing technique – Return function</vt:lpstr>
      <vt:lpstr>Testing technique – Condition</vt:lpstr>
      <vt:lpstr>Testing technique – Condition</vt:lpstr>
      <vt:lpstr>Testing technique – Condition</vt:lpstr>
      <vt:lpstr>Testing technique – Switch case</vt:lpstr>
      <vt:lpstr>Testing technique – Division Zero</vt:lpstr>
      <vt:lpstr>Testing technique – Overflow</vt:lpstr>
      <vt:lpstr>Testing technique – Underflow</vt:lpstr>
      <vt:lpstr>Testing technique – Casting</vt:lpstr>
      <vt:lpstr>Testing technique – Array</vt:lpstr>
      <vt:lpstr>Testing technique – Pointer</vt:lpstr>
      <vt:lpstr>Testing technique – Loop</vt:lpstr>
      <vt:lpstr>Testing technique – Constant</vt:lpstr>
      <vt:lpstr>Testing technique – Integrate/De-integrate</vt:lpstr>
      <vt:lpstr>Compare policy between BV &amp; RBVH</vt:lpstr>
      <vt:lpstr>Training Plan’s RBVH</vt:lpstr>
      <vt:lpstr>Training Plan’s RBVH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Basic</dc:title>
  <dc:creator>Nguyen Trung Hieu</dc:creator>
  <cp:lastModifiedBy>Nguyen Trung Hieu</cp:lastModifiedBy>
  <cp:revision>431</cp:revision>
  <dcterms:created xsi:type="dcterms:W3CDTF">2020-01-03T03:31:54Z</dcterms:created>
  <dcterms:modified xsi:type="dcterms:W3CDTF">2020-02-06T09:47:34Z</dcterms:modified>
</cp:coreProperties>
</file>