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6" r:id="rId6"/>
    <p:sldId id="271" r:id="rId7"/>
    <p:sldId id="272" r:id="rId8"/>
    <p:sldId id="283" r:id="rId9"/>
    <p:sldId id="284" r:id="rId10"/>
    <p:sldId id="263" r:id="rId11"/>
    <p:sldId id="28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4" autoAdjust="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A3052-D13B-451C-84AF-336378734769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5A6B0-B588-457E-B4BE-C50EA0E0E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5A6B0-B588-457E-B4BE-C50EA0E0EA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6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B4DC0-5AA1-4453-9F22-704572C68F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0910-6D49-4D8B-9603-5E11394F1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Ban Vien </a:t>
            </a:r>
            <a:r>
              <a:rPr lang="en-US" dirty="0" smtClean="0"/>
              <a:t>Monthly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May - 2020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Time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Bosch Office Sans" pitchFamily="2" charset="0"/>
              </a:rPr>
              <a:t>OTDQ: </a:t>
            </a:r>
            <a:r>
              <a:rPr lang="en-US" sz="1400" dirty="0">
                <a:latin typeface="Bosch Office Sans" pitchFamily="2" charset="0"/>
              </a:rPr>
              <a:t>No of On time tasks delivered/ Total No of tasks delivered * 100 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97497"/>
              </p:ext>
            </p:extLst>
          </p:nvPr>
        </p:nvGraphicFramePr>
        <p:xfrm>
          <a:off x="971669" y="2481865"/>
          <a:ext cx="4583743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176">
                  <a:extLst>
                    <a:ext uri="{9D8B030D-6E8A-4147-A177-3AD203B41FA5}">
                      <a16:colId xmlns:a16="http://schemas.microsoft.com/office/drawing/2014/main" val="130702142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1052422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129396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Total delivered tasks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OTD task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Delivery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 on-time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JOEM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100%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7704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COEM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94%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Overall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1143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86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114300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81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94%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1712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0364" y="2812211"/>
            <a:ext cx="282083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Chart to show OTD over months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Defect over effort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6761" y="1906293"/>
          <a:ext cx="4546123" cy="27323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282">
                  <a:extLst>
                    <a:ext uri="{9D8B030D-6E8A-4147-A177-3AD203B41FA5}">
                      <a16:colId xmlns:a16="http://schemas.microsoft.com/office/drawing/2014/main" val="3148477965"/>
                    </a:ext>
                  </a:extLst>
                </a:gridCol>
                <a:gridCol w="966392">
                  <a:extLst>
                    <a:ext uri="{9D8B030D-6E8A-4147-A177-3AD203B41FA5}">
                      <a16:colId xmlns:a16="http://schemas.microsoft.com/office/drawing/2014/main" val="2360734890"/>
                    </a:ext>
                  </a:extLst>
                </a:gridCol>
                <a:gridCol w="2504449">
                  <a:extLst>
                    <a:ext uri="{9D8B030D-6E8A-4147-A177-3AD203B41FA5}">
                      <a16:colId xmlns:a16="http://schemas.microsoft.com/office/drawing/2014/main" val="3500680260"/>
                    </a:ext>
                  </a:extLst>
                </a:gridCol>
              </a:tblGrid>
              <a:tr h="21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Bosch Office Sans" pitchFamily="2" charset="0"/>
                        </a:rPr>
                        <a:t>Defect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ID/Description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21897"/>
                  </a:ext>
                </a:extLst>
              </a:tr>
              <a:tr h="380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XE431RC ABS10.3ME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Defect 1481021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556989"/>
                  </a:ext>
                </a:extLst>
              </a:tr>
              <a:tr h="12218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1. The first “else if” condition has the  variant [22, 23] condition.</a:t>
                      </a:r>
                    </a:p>
                    <a:p>
                      <a:pPr marL="0" indent="0" algn="l" fontAlgn="b"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The second “else if” condition has the  variant [24, 31] condition.</a:t>
                      </a:r>
                    </a:p>
                    <a:p>
                      <a:pPr marL="0" indent="0" algn="l" fontAlgn="b"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These are the customer variant requirement.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104175"/>
                  </a:ext>
                </a:extLst>
              </a:tr>
              <a:tr h="705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Suzuki_XE431RC ABS10.3ME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Defect ID 1425601</a:t>
                      </a:r>
                    </a:p>
                    <a:p>
                      <a:pPr marL="228600" indent="-228600" algn="l" fontAlgn="b">
                        <a:buAutoNum type="arabicPeriod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Defect ID 1430681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159743"/>
                  </a:ext>
                </a:extLst>
              </a:tr>
              <a:tr h="212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Bosch Office Sans" pitchFamily="2" charset="0"/>
                        </a:rPr>
                        <a:t>Grand 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90019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064369" y="2012902"/>
          <a:ext cx="4546123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842">
                  <a:extLst>
                    <a:ext uri="{9D8B030D-6E8A-4147-A177-3AD203B41FA5}">
                      <a16:colId xmlns:a16="http://schemas.microsoft.com/office/drawing/2014/main" val="3148477965"/>
                    </a:ext>
                  </a:extLst>
                </a:gridCol>
                <a:gridCol w="721832">
                  <a:extLst>
                    <a:ext uri="{9D8B030D-6E8A-4147-A177-3AD203B41FA5}">
                      <a16:colId xmlns:a16="http://schemas.microsoft.com/office/drawing/2014/main" val="2360734890"/>
                    </a:ext>
                  </a:extLst>
                </a:gridCol>
                <a:gridCol w="2504449">
                  <a:extLst>
                    <a:ext uri="{9D8B030D-6E8A-4147-A177-3AD203B41FA5}">
                      <a16:colId xmlns:a16="http://schemas.microsoft.com/office/drawing/2014/main" val="3500680260"/>
                    </a:ext>
                  </a:extLst>
                </a:gridCol>
              </a:tblGrid>
              <a:tr h="99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Total valid defect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 smtClean="0">
                          <a:effectLst/>
                          <a:latin typeface="Bosch Office Sans" pitchFamily="2" charset="0"/>
                        </a:rPr>
                        <a:t>Avg</a:t>
                      </a:r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 HC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Valid Defect over Effort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321897"/>
                  </a:ext>
                </a:extLst>
              </a:tr>
              <a:tr h="99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4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4/10 = 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55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7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14925"/>
              </p:ext>
            </p:extLst>
          </p:nvPr>
        </p:nvGraphicFramePr>
        <p:xfrm>
          <a:off x="957533" y="2018582"/>
          <a:ext cx="8298611" cy="2632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167">
                  <a:extLst>
                    <a:ext uri="{9D8B030D-6E8A-4147-A177-3AD203B41FA5}">
                      <a16:colId xmlns:a16="http://schemas.microsoft.com/office/drawing/2014/main" val="1769913605"/>
                    </a:ext>
                  </a:extLst>
                </a:gridCol>
                <a:gridCol w="1428192">
                  <a:extLst>
                    <a:ext uri="{9D8B030D-6E8A-4147-A177-3AD203B41FA5}">
                      <a16:colId xmlns:a16="http://schemas.microsoft.com/office/drawing/2014/main" val="3739512154"/>
                    </a:ext>
                  </a:extLst>
                </a:gridCol>
                <a:gridCol w="1250462">
                  <a:extLst>
                    <a:ext uri="{9D8B030D-6E8A-4147-A177-3AD203B41FA5}">
                      <a16:colId xmlns:a16="http://schemas.microsoft.com/office/drawing/2014/main" val="263498724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90817438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3693155937"/>
                    </a:ext>
                  </a:extLst>
                </a:gridCol>
                <a:gridCol w="1586523">
                  <a:extLst>
                    <a:ext uri="{9D8B030D-6E8A-4147-A177-3AD203B41FA5}">
                      <a16:colId xmlns:a16="http://schemas.microsoft.com/office/drawing/2014/main" val="3873999597"/>
                    </a:ext>
                  </a:extLst>
                </a:gridCol>
                <a:gridCol w="1245375">
                  <a:extLst>
                    <a:ext uri="{9D8B030D-6E8A-4147-A177-3AD203B41FA5}">
                      <a16:colId xmlns:a16="http://schemas.microsoft.com/office/drawing/2014/main" val="3637488397"/>
                    </a:ext>
                  </a:extLst>
                </a:gridCol>
              </a:tblGrid>
              <a:tr h="194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Resource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 name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Start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End Date</a:t>
                      </a: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Number of leave days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Bosch Office Sans" pitchFamily="2" charset="0"/>
                        </a:rPr>
                        <a:t>Notes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89137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Trung Hieu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35394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Tai Hau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6821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Duy Bang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333398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Luu Cong Dac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COEM, JOEM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294932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Tuan Duong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382671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6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Phu Loc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15-Apr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586417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7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Kim Thanh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21,22,23-Apr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900620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 Chung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3-Apr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47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Anh Huy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COEM, JOEM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77164"/>
                  </a:ext>
                </a:extLst>
              </a:tr>
              <a:tr h="19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Nguyen Thanh Phuong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COEM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sch Office Sans" pitchFamily="2" charset="0"/>
                          <a:ea typeface="+mn-ea"/>
                          <a:cs typeface="+mn-cs"/>
                        </a:rPr>
                        <a:t>21-Apr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20-May</a:t>
                      </a:r>
                      <a:endParaRPr lang="en-US" sz="1400" u="none" strike="noStrike" kern="1200" noProof="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6529" marR="6529" marT="652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701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2020"/>
              </p:ext>
            </p:extLst>
          </p:nvPr>
        </p:nvGraphicFramePr>
        <p:xfrm>
          <a:off x="944593" y="5686632"/>
          <a:ext cx="7310853" cy="89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276">
                  <a:extLst>
                    <a:ext uri="{9D8B030D-6E8A-4147-A177-3AD203B41FA5}">
                      <a16:colId xmlns:a16="http://schemas.microsoft.com/office/drawing/2014/main" val="3575217890"/>
                    </a:ext>
                  </a:extLst>
                </a:gridCol>
                <a:gridCol w="1026604">
                  <a:extLst>
                    <a:ext uri="{9D8B030D-6E8A-4147-A177-3AD203B41FA5}">
                      <a16:colId xmlns:a16="http://schemas.microsoft.com/office/drawing/2014/main" val="25322464"/>
                    </a:ext>
                  </a:extLst>
                </a:gridCol>
                <a:gridCol w="1019972">
                  <a:extLst>
                    <a:ext uri="{9D8B030D-6E8A-4147-A177-3AD203B41FA5}">
                      <a16:colId xmlns:a16="http://schemas.microsoft.com/office/drawing/2014/main" val="1944667382"/>
                    </a:ext>
                  </a:extLst>
                </a:gridCol>
                <a:gridCol w="3345001">
                  <a:extLst>
                    <a:ext uri="{9D8B030D-6E8A-4147-A177-3AD203B41FA5}">
                      <a16:colId xmlns:a16="http://schemas.microsoft.com/office/drawing/2014/main" val="4215359062"/>
                    </a:ext>
                  </a:extLst>
                </a:gridCol>
              </a:tblGrid>
              <a:tr h="78105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Apr.2020</a:t>
                      </a: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May.2020</a:t>
                      </a: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80478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Bosch Office Sans" pitchFamily="2" charset="0"/>
                        </a:rPr>
                        <a:t>JOEM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400" u="none" strike="noStrike" kern="1200" dirty="0" smtClean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extLst>
                  <a:ext uri="{0D108BD9-81ED-4DB2-BD59-A6C34878D82A}">
                    <a16:rowId xmlns:a16="http://schemas.microsoft.com/office/drawing/2014/main" val="2102693759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  <a:latin typeface="Bosch Office Sans" pitchFamily="2" charset="0"/>
                        </a:rPr>
                        <a:t>COEM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extLst>
                  <a:ext uri="{0D108BD9-81ED-4DB2-BD59-A6C34878D82A}">
                    <a16:rowId xmlns:a16="http://schemas.microsoft.com/office/drawing/2014/main" val="363238062"/>
                  </a:ext>
                </a:extLst>
              </a:tr>
              <a:tr h="78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212" marR="9212" marT="921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212" marR="9212" marT="9212" marB="0" anchor="b"/>
                </a:tc>
                <a:extLst>
                  <a:ext uri="{0D108BD9-81ED-4DB2-BD59-A6C34878D82A}">
                    <a16:rowId xmlns:a16="http://schemas.microsoft.com/office/drawing/2014/main" val="11629399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93" y="5272488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Staffing plan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2037" y="1509622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Resource allocation in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Summary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300" dirty="0" smtClean="0"/>
              <a:t>Detail report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sz="2300" dirty="0"/>
              <a:t>Productivity, ELOC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sz="2300" dirty="0" smtClean="0"/>
              <a:t>On Time Delivery</a:t>
            </a:r>
            <a:endParaRPr lang="en-US" sz="2300" dirty="0"/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+mj-lt"/>
              <a:buAutoNum type="alphaLcPeriod"/>
            </a:pPr>
            <a:r>
              <a:rPr lang="en-US" sz="2300" dirty="0"/>
              <a:t>Defects </a:t>
            </a:r>
            <a:r>
              <a:rPr lang="en-US" sz="2300" dirty="0" smtClean="0"/>
              <a:t>raised</a:t>
            </a:r>
            <a:endParaRPr lang="en-US" sz="2300" dirty="0"/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Resource Allocation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Staffing Plan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300" dirty="0" smtClean="0"/>
              <a:t>Problems &amp; Issues</a:t>
            </a:r>
            <a:endParaRPr lang="en-US" sz="2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86441" y="1471942"/>
            <a:ext cx="5286555" cy="3212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Overall status: Green</a:t>
            </a:r>
          </a:p>
          <a:p>
            <a:pPr marL="171450" indent="-171450"/>
            <a:r>
              <a:rPr lang="en-US" sz="1800" dirty="0" smtClean="0"/>
              <a:t>Headline:</a:t>
            </a:r>
          </a:p>
          <a:p>
            <a:pPr marL="400050" lvl="1" indent="-228600"/>
            <a:endParaRPr lang="en-US" sz="1800" dirty="0"/>
          </a:p>
          <a:p>
            <a:pPr marL="400050" lvl="1" indent="-228600"/>
            <a:r>
              <a:rPr lang="en-US" sz="1800" dirty="0"/>
              <a:t>Resources status: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29275"/>
              </p:ext>
            </p:extLst>
          </p:nvPr>
        </p:nvGraphicFramePr>
        <p:xfrm>
          <a:off x="7289321" y="3696532"/>
          <a:ext cx="4244196" cy="1825025"/>
        </p:xfrm>
        <a:graphic>
          <a:graphicData uri="http://schemas.openxmlformats.org/drawingml/2006/table">
            <a:tbl>
              <a:tblPr/>
              <a:tblGrid>
                <a:gridCol w="3369636">
                  <a:extLst>
                    <a:ext uri="{9D8B030D-6E8A-4147-A177-3AD203B41FA5}">
                      <a16:colId xmlns:a16="http://schemas.microsoft.com/office/drawing/2014/main" val="186797491"/>
                    </a:ext>
                  </a:extLst>
                </a:gridCol>
                <a:gridCol w="874560">
                  <a:extLst>
                    <a:ext uri="{9D8B030D-6E8A-4147-A177-3AD203B41FA5}">
                      <a16:colId xmlns:a16="http://schemas.microsoft.com/office/drawing/2014/main" val="3777046458"/>
                    </a:ext>
                  </a:extLst>
                </a:gridCol>
              </a:tblGrid>
              <a:tr h="2114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Project Performance</a:t>
                      </a:r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May.2020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19895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Completed/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Delivered Tasks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888244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smtClean="0"/>
                        <a:t>Completed/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Delivered Effort (MD)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109146</a:t>
                      </a:r>
                      <a:r>
                        <a:rPr 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ELOCs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193645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Resource Allocation in Month May.2020 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(MD)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428608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Productivity Rate by Effort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124 %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115406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 found defects in May.2020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438755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New found defects (cumulative from Jan.2020)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732596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Number of valid detected defects per spent average Man-Month per year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  <a:endParaRPr lang="en-US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8767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16110"/>
              </p:ext>
            </p:extLst>
          </p:nvPr>
        </p:nvGraphicFramePr>
        <p:xfrm>
          <a:off x="7297947" y="1737583"/>
          <a:ext cx="42096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111">
                  <a:extLst>
                    <a:ext uri="{9D8B030D-6E8A-4147-A177-3AD203B41FA5}">
                      <a16:colId xmlns:a16="http://schemas.microsoft.com/office/drawing/2014/main" val="2850370992"/>
                    </a:ext>
                  </a:extLst>
                </a:gridCol>
                <a:gridCol w="1406580">
                  <a:extLst>
                    <a:ext uri="{9D8B030D-6E8A-4147-A177-3AD203B41FA5}">
                      <a16:colId xmlns:a16="http://schemas.microsoft.com/office/drawing/2014/main" val="251229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 Performance Indicator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May.2020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4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Project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4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ELOC</a:t>
                      </a:r>
                      <a:r>
                        <a:rPr lang="en-US" sz="1400" baseline="0" dirty="0" smtClean="0"/>
                        <a:t> deliverables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4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Delivery On 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7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Defect raised by team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1234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636369" y="2147976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44996" y="2536165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662249" y="2881221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662249" y="3252157"/>
            <a:ext cx="267419" cy="2674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114365" y="2914389"/>
          <a:ext cx="4597400" cy="1133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332578741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867469183"/>
                    </a:ext>
                  </a:extLst>
                </a:gridCol>
                <a:gridCol w="1023309">
                  <a:extLst>
                    <a:ext uri="{9D8B030D-6E8A-4147-A177-3AD203B41FA5}">
                      <a16:colId xmlns:a16="http://schemas.microsoft.com/office/drawing/2014/main" val="3011073950"/>
                    </a:ext>
                  </a:extLst>
                </a:gridCol>
                <a:gridCol w="1605591">
                  <a:extLst>
                    <a:ext uri="{9D8B030D-6E8A-4147-A177-3AD203B41FA5}">
                      <a16:colId xmlns:a16="http://schemas.microsoft.com/office/drawing/2014/main" val="3845581879"/>
                    </a:ext>
                  </a:extLst>
                </a:gridCol>
              </a:tblGrid>
              <a:tr h="1023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Month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Project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HC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Note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22153"/>
                  </a:ext>
                </a:extLst>
              </a:tr>
              <a:tr h="1362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Apr-20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384327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COEM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586131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54095"/>
                  </a:ext>
                </a:extLst>
              </a:tr>
              <a:tr h="10233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May-20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7331487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COEM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+mj-lt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993591"/>
                  </a:ext>
                </a:extLst>
              </a:tr>
              <a:tr h="102337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02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98471"/>
              </p:ext>
            </p:extLst>
          </p:nvPr>
        </p:nvGraphicFramePr>
        <p:xfrm>
          <a:off x="341942" y="1558837"/>
          <a:ext cx="7223423" cy="4893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206370_BYD_ESP9.3_New_Hybrid_MS15.1_BSS18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7704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216916_FAW_E115_L3_ESPhev_APB(CBi)_BL60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01858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217437_FAW_C229_BL43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9618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228771_SAIC EP22 X1 &amp; IP31E w/o_DA ESPHevX BSS04_SP01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7319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235199_SAIC_EP21_MCE_ESP9.3HevX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33923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237281_GAC_A76_CarbonESP9.3CP_BL04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64358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238493_GAC_A36_CarbonESP9.3CP_BL04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38487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BAIC_C62X_RC_APA_BL01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878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BAIC_N60_iBooster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6761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BJEV_N60_2WD_4WD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34842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CNMS_226315_HevX_RPA_BL03SP03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9332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44214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 RPA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9627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DFN_ESP_Gen9.3_534_238307_BS03SP03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0785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DFN_ESP_Gen9.3_534_238307_BS03SP03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EC_245950_NIO_ESX_ESPHevX_DTC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EC_245950_NIO_ESX_ESPHevX_DTC_BSS04_SP02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FAW_E115_ESPhev_BSL60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FAW_E115_ESPhev_BSS60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May 2020</a:t>
            </a:r>
            <a:endParaRPr lang="en-GB" sz="1400" dirty="0" smtClean="0">
              <a:latin typeface="Bosch Office Sans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19062"/>
              </p:ext>
            </p:extLst>
          </p:nvPr>
        </p:nvGraphicFramePr>
        <p:xfrm>
          <a:off x="8440615" y="1558837"/>
          <a:ext cx="34622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72">
                  <a:extLst>
                    <a:ext uri="{9D8B030D-6E8A-4147-A177-3AD203B41FA5}">
                      <a16:colId xmlns:a16="http://schemas.microsoft.com/office/drawing/2014/main" val="3967633195"/>
                    </a:ext>
                  </a:extLst>
                </a:gridCol>
                <a:gridCol w="1154072">
                  <a:extLst>
                    <a:ext uri="{9D8B030D-6E8A-4147-A177-3AD203B41FA5}">
                      <a16:colId xmlns:a16="http://schemas.microsoft.com/office/drawing/2014/main" val="223002382"/>
                    </a:ext>
                  </a:extLst>
                </a:gridCol>
                <a:gridCol w="1154072">
                  <a:extLst>
                    <a:ext uri="{9D8B030D-6E8A-4147-A177-3AD203B41FA5}">
                      <a16:colId xmlns:a16="http://schemas.microsoft.com/office/drawing/2014/main" val="369145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Delivered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0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5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95690"/>
              </p:ext>
            </p:extLst>
          </p:nvPr>
        </p:nvGraphicFramePr>
        <p:xfrm>
          <a:off x="341942" y="1558837"/>
          <a:ext cx="7223423" cy="481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GAC_220680_Carbon_A18_ESPHevx_FPA/RPA_BL04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GAC_220680_Carbon_A18_ESPHevx_FPA/RPA_BL05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9985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GAC_239741_Carbon_A12 4WD ESPHevx FPA/RPA_BL02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2292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GAC_Carbon_RPA_ESPHevx_Mainpath_BL04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19918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GAC_Carbon_RPA_ESPHevx_Mainpath_BL05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75218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GAC_Carbon_Stream_ESPCP_BL05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55722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GEEA2.0_ESP9.3_CMP_BL07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795347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GEELY_FE-3AH_CB_CSIS241976_BSS03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2855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GEELY_SS11ESP9.3CP_BL02_SP04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716206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 AB30 7DCT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5867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 CHB027 RC3 ESP9.3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6384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GWM_AB30_7DCT_BSS08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811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MC_237270_GAC_A55CP_Carbon_ESP_BL02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MC_239446_Geely_FE6AB_ESP9.3HD_BB81527_BL04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MC_239507_SGMW_CN210S_PHEV_ESP9.3CPi_BSS02_SP2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MC_239507_SGMW_CN210S_PHEV_ESP9.3CPi_BSS02_SP2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MC_239507_SGMW_CN210S_PHEV_ESP9.3CPi_BSS03_SP1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RC_242264_SOKON_S513EVR_ESP9.3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RTN_MOTO][RT750-J]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82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SAIC ZS12MCE withDA ESP9.3 BSS03SP01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214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XE431RC ABS10.3ME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42744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May 2020</a:t>
            </a:r>
            <a:endParaRPr lang="en-GB" sz="1400" dirty="0" smtClean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(4)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01698"/>
              </p:ext>
            </p:extLst>
          </p:nvPr>
        </p:nvGraphicFramePr>
        <p:xfrm>
          <a:off x="341942" y="1558837"/>
          <a:ext cx="7223423" cy="538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206370_BYD_ESP9.3_New_Hybrid_MS15.1_BSS18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218053_CA_CD569_ESP9.3CP_BL6_SP2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1343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224752_GAC_A18_CarbonESP9.3CP_BL06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5175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231839_DearCC_IC321_ESP9.3_BSS02_CAN_MATRIX_VARTABLE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44574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233324_JAC_P843_ESP9.3_BSS05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4886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242899_GAC_A39_ESP9.3CPHD_RC4_BL011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3957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8169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463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31415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AB30IB5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8698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Adapt_236234_SMART_VDDM_ESPHevX_BSS02_E2_SP3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4165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Adapt_236246_SMART_BBM_Ibooster_E2_SP3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75044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BYD_Carbon_Mainstream_BL02spr02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BYD_Carbon_Mainstream_BL02spr04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BYD_IPB_SW_Mainstream_BL05_Defect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82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214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Apr 2020</a:t>
            </a:r>
            <a:endParaRPr lang="en-GB" sz="1400" dirty="0" smtClean="0">
              <a:latin typeface="Bosch Office Sans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96513"/>
              </p:ext>
            </p:extLst>
          </p:nvPr>
        </p:nvGraphicFramePr>
        <p:xfrm>
          <a:off x="8440615" y="1558837"/>
          <a:ext cx="34622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72">
                  <a:extLst>
                    <a:ext uri="{9D8B030D-6E8A-4147-A177-3AD203B41FA5}">
                      <a16:colId xmlns:a16="http://schemas.microsoft.com/office/drawing/2014/main" val="3967633195"/>
                    </a:ext>
                  </a:extLst>
                </a:gridCol>
                <a:gridCol w="1154072">
                  <a:extLst>
                    <a:ext uri="{9D8B030D-6E8A-4147-A177-3AD203B41FA5}">
                      <a16:colId xmlns:a16="http://schemas.microsoft.com/office/drawing/2014/main" val="223002382"/>
                    </a:ext>
                  </a:extLst>
                </a:gridCol>
                <a:gridCol w="1154072">
                  <a:extLst>
                    <a:ext uri="{9D8B030D-6E8A-4147-A177-3AD203B41FA5}">
                      <a16:colId xmlns:a16="http://schemas.microsoft.com/office/drawing/2014/main" val="369145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Delivered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0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28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COEM (5)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61828"/>
              </p:ext>
            </p:extLst>
          </p:nvPr>
        </p:nvGraphicFramePr>
        <p:xfrm>
          <a:off x="341942" y="1558837"/>
          <a:ext cx="7223423" cy="5189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214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805716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769576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79511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649471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718859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647184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BYD_IPB_SW_Mainstream_BL05_SP12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3005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CNMS_226528_IB2_RPA_BL03SP06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6016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CNMS_226528_IB2_RPA_BL03SP07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19446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FAW_E111_ESPhev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01428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FAW_E115_ESPhev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4113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GAC_212111_Carbon_A12_iB2_FPA/RPA_BL02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39949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GAC_219651_Carbon_A18_iB2_FPA/RPA_BL04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80023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GAC_220680_Carbon_A18_ESPHevx_FPA/RPA_BL04_TestExecution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7586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GAC_Carbon_RPA_iBooster_Mainpath_BL04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65886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GAC_Carbon_Stream_ESPCP_BL05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29442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GAC_Carbon_Stream_ESPCP_BL05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3582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GWM_ABS9.3_EC01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GWM_B30_HP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HAIMA_238525_VF00_ESP_RC2_BSS01.1_BSS02_Workitems_closure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4/22/2020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HAIMA_238525_VF00_ESP_RC2_BSS01_BSS01.x_Workitems_closure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KX63_FL_ACC_232961_BSS03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4/30/2020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MC_223517_Geely_KC2A_ESP9.3CP_BB80335_BL04SP03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MC_225750_Geely_KC2A_ESP9.3HB_BB80336_BL04SP03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48267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Suzuki_XE431RC ABS10.3ME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4/13/2020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4/24/2020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214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Apr 2020</a:t>
            </a:r>
            <a:endParaRPr lang="en-GB" sz="1400" dirty="0" smtClean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 JOEM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82910"/>
              </p:ext>
            </p:extLst>
          </p:nvPr>
        </p:nvGraphicFramePr>
        <p:xfrm>
          <a:off x="341942" y="1558837"/>
          <a:ext cx="7223422" cy="2962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463">
                  <a:extLst>
                    <a:ext uri="{9D8B030D-6E8A-4147-A177-3AD203B41FA5}">
                      <a16:colId xmlns:a16="http://schemas.microsoft.com/office/drawing/2014/main" val="881486030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443395875"/>
                    </a:ext>
                  </a:extLst>
                </a:gridCol>
                <a:gridCol w="685868">
                  <a:extLst>
                    <a:ext uri="{9D8B030D-6E8A-4147-A177-3AD203B41FA5}">
                      <a16:colId xmlns:a16="http://schemas.microsoft.com/office/drawing/2014/main" val="1281870681"/>
                    </a:ext>
                  </a:extLst>
                </a:gridCol>
                <a:gridCol w="696224">
                  <a:extLst>
                    <a:ext uri="{9D8B030D-6E8A-4147-A177-3AD203B41FA5}">
                      <a16:colId xmlns:a16="http://schemas.microsoft.com/office/drawing/2014/main" val="3897925707"/>
                    </a:ext>
                  </a:extLst>
                </a:gridCol>
                <a:gridCol w="644747">
                  <a:extLst>
                    <a:ext uri="{9D8B030D-6E8A-4147-A177-3AD203B41FA5}">
                      <a16:colId xmlns:a16="http://schemas.microsoft.com/office/drawing/2014/main" val="2828025841"/>
                    </a:ext>
                  </a:extLst>
                </a:gridCol>
                <a:gridCol w="655104">
                  <a:extLst>
                    <a:ext uri="{9D8B030D-6E8A-4147-A177-3AD203B41FA5}">
                      <a16:colId xmlns:a16="http://schemas.microsoft.com/office/drawing/2014/main" val="3929155714"/>
                    </a:ext>
                  </a:extLst>
                </a:gridCol>
                <a:gridCol w="676841">
                  <a:extLst>
                    <a:ext uri="{9D8B030D-6E8A-4147-A177-3AD203B41FA5}">
                      <a16:colId xmlns:a16="http://schemas.microsoft.com/office/drawing/2014/main" val="3310001913"/>
                    </a:ext>
                  </a:extLst>
                </a:gridCol>
                <a:gridCol w="552864">
                  <a:extLst>
                    <a:ext uri="{9D8B030D-6E8A-4147-A177-3AD203B41FA5}">
                      <a16:colId xmlns:a16="http://schemas.microsoft.com/office/drawing/2014/main" val="2383939423"/>
                    </a:ext>
                  </a:extLst>
                </a:gridCol>
                <a:gridCol w="611931">
                  <a:extLst>
                    <a:ext uri="{9D8B030D-6E8A-4147-A177-3AD203B41FA5}">
                      <a16:colId xmlns:a16="http://schemas.microsoft.com/office/drawing/2014/main" val="3645830137"/>
                    </a:ext>
                  </a:extLst>
                </a:gridCol>
                <a:gridCol w="550917">
                  <a:extLst>
                    <a:ext uri="{9D8B030D-6E8A-4147-A177-3AD203B41FA5}">
                      <a16:colId xmlns:a16="http://schemas.microsoft.com/office/drawing/2014/main" val="15351737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Project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Types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  <a:latin typeface="Bosch Office Sans" pitchFamily="2" charset="0"/>
                        </a:rPr>
                        <a:t>Assigned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Assigned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Target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task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Delivered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Remain (ELOC)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% Completion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430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HONDA_CMP_BL11sp02_snapshot05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57333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HONDA_CMP_BL11sp02_snapshot05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5/20/2020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3097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HONDA_iB2_1401_BL09_Sprint02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36380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HONDA_iB2_1401_BL09_Sprint02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5/8/2020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9218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TOY_847B_MPT_Release1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727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TOY_847B_MPT_Release1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4/25/2020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3852.225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35621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918" y="1170076"/>
            <a:ext cx="4955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Bosch Office Sans" pitchFamily="2" charset="0"/>
              </a:rPr>
              <a:t>Total effort </a:t>
            </a:r>
            <a:r>
              <a:rPr lang="en-US" sz="1400" dirty="0" smtClean="0">
                <a:latin typeface="Bosch Office Sans" pitchFamily="2" charset="0"/>
              </a:rPr>
              <a:t>was </a:t>
            </a:r>
            <a:r>
              <a:rPr lang="en-US" sz="1400" dirty="0">
                <a:latin typeface="Bosch Office Sans" pitchFamily="2" charset="0"/>
              </a:rPr>
              <a:t>completed by </a:t>
            </a:r>
            <a:r>
              <a:rPr lang="en-US" sz="1400" dirty="0" smtClean="0">
                <a:latin typeface="Bosch Office Sans" pitchFamily="2" charset="0"/>
              </a:rPr>
              <a:t>customer/OEM </a:t>
            </a:r>
            <a:r>
              <a:rPr lang="en-US" sz="1400" dirty="0">
                <a:latin typeface="Bosch Office Sans" pitchFamily="2" charset="0"/>
              </a:rPr>
              <a:t>in </a:t>
            </a:r>
            <a:r>
              <a:rPr lang="en-US" sz="1400" dirty="0" smtClean="0">
                <a:latin typeface="Bosch Office Sans" pitchFamily="2" charset="0"/>
              </a:rPr>
              <a:t>May 2020</a:t>
            </a:r>
            <a:endParaRPr lang="en-GB" sz="1400" dirty="0" smtClean="0">
              <a:latin typeface="Bosch Office Sans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26660"/>
              </p:ext>
            </p:extLst>
          </p:nvPr>
        </p:nvGraphicFramePr>
        <p:xfrm>
          <a:off x="8440615" y="1558837"/>
          <a:ext cx="346221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072">
                  <a:extLst>
                    <a:ext uri="{9D8B030D-6E8A-4147-A177-3AD203B41FA5}">
                      <a16:colId xmlns:a16="http://schemas.microsoft.com/office/drawing/2014/main" val="3967633195"/>
                    </a:ext>
                  </a:extLst>
                </a:gridCol>
                <a:gridCol w="1154072">
                  <a:extLst>
                    <a:ext uri="{9D8B030D-6E8A-4147-A177-3AD203B41FA5}">
                      <a16:colId xmlns:a16="http://schemas.microsoft.com/office/drawing/2014/main" val="223002382"/>
                    </a:ext>
                  </a:extLst>
                </a:gridCol>
                <a:gridCol w="1154072">
                  <a:extLst>
                    <a:ext uri="{9D8B030D-6E8A-4147-A177-3AD203B41FA5}">
                      <a16:colId xmlns:a16="http://schemas.microsoft.com/office/drawing/2014/main" val="369145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Delivered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10080.23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0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68629"/>
              </p:ext>
            </p:extLst>
          </p:nvPr>
        </p:nvGraphicFramePr>
        <p:xfrm>
          <a:off x="2447025" y="1674419"/>
          <a:ext cx="7297949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6597">
                  <a:extLst>
                    <a:ext uri="{9D8B030D-6E8A-4147-A177-3AD203B41FA5}">
                      <a16:colId xmlns:a16="http://schemas.microsoft.com/office/drawing/2014/main" val="2712966982"/>
                    </a:ext>
                  </a:extLst>
                </a:gridCol>
                <a:gridCol w="1341170">
                  <a:extLst>
                    <a:ext uri="{9D8B030D-6E8A-4147-A177-3AD203B41FA5}">
                      <a16:colId xmlns:a16="http://schemas.microsoft.com/office/drawing/2014/main" val="2650671163"/>
                    </a:ext>
                  </a:extLst>
                </a:gridCol>
                <a:gridCol w="3370182">
                  <a:extLst>
                    <a:ext uri="{9D8B030D-6E8A-4147-A177-3AD203B41FA5}">
                      <a16:colId xmlns:a16="http://schemas.microsoft.com/office/drawing/2014/main" val="160035834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Actual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Note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979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Delivered ELOC (LOC)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ASW: 1345</a:t>
                      </a:r>
                      <a:b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</a:b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PSW: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 86971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14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Productivity (ELOC/Month)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539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4170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Productivity </a:t>
                      </a:r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Rate by ELOC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120%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 smtClean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08514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7166" y="1227016"/>
            <a:ext cx="6921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Bosch Office Sans" pitchFamily="2" charset="0"/>
              </a:rPr>
              <a:t>Total </a:t>
            </a:r>
            <a:r>
              <a:rPr lang="en-GB" sz="1400" dirty="0" smtClean="0">
                <a:latin typeface="Bosch Office Sans" pitchFamily="2" charset="0"/>
              </a:rPr>
              <a:t>ELOC, Productivity (ELOC/MD) and Productivity Rate in May 2020 for COEM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1606"/>
              </p:ext>
            </p:extLst>
          </p:nvPr>
        </p:nvGraphicFramePr>
        <p:xfrm>
          <a:off x="2447024" y="4218524"/>
          <a:ext cx="7297949" cy="177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6597">
                  <a:extLst>
                    <a:ext uri="{9D8B030D-6E8A-4147-A177-3AD203B41FA5}">
                      <a16:colId xmlns:a16="http://schemas.microsoft.com/office/drawing/2014/main" val="2712966982"/>
                    </a:ext>
                  </a:extLst>
                </a:gridCol>
                <a:gridCol w="1550059">
                  <a:extLst>
                    <a:ext uri="{9D8B030D-6E8A-4147-A177-3AD203B41FA5}">
                      <a16:colId xmlns:a16="http://schemas.microsoft.com/office/drawing/2014/main" val="2650671163"/>
                    </a:ext>
                  </a:extLst>
                </a:gridCol>
                <a:gridCol w="3161293">
                  <a:extLst>
                    <a:ext uri="{9D8B030D-6E8A-4147-A177-3AD203B41FA5}">
                      <a16:colId xmlns:a16="http://schemas.microsoft.com/office/drawing/2014/main" val="1600358348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Bosch Office Sans" pitchFamily="2" charset="0"/>
                        </a:rPr>
                        <a:t>Actual 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sch Office Sans" pitchFamily="2" charset="0"/>
                        </a:rPr>
                        <a:t>Note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979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Delivered ELOC (LOC)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ASW: 2148.9</a:t>
                      </a:r>
                      <a:b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</a:b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PSW:</a:t>
                      </a:r>
                      <a:r>
                        <a:rPr lang="en-US" sz="14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 10080.23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814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Productivity (ELOC/Month)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584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4170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Bosch Office Sans" pitchFamily="2" charset="0"/>
                        </a:rPr>
                        <a:t>Productivity </a:t>
                      </a:r>
                      <a:r>
                        <a:rPr lang="en-US" sz="1400" u="none" strike="noStrike" dirty="0" smtClean="0">
                          <a:effectLst/>
                          <a:latin typeface="Bosch Office Sans" pitchFamily="2" charset="0"/>
                        </a:rPr>
                        <a:t>Rate by ELOC (%)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Bosch Office Sans" pitchFamily="2" charset="0"/>
                          <a:ea typeface="+mn-ea"/>
                          <a:cs typeface="+mn-cs"/>
                        </a:rPr>
                        <a:t>129%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KPI:</a:t>
                      </a:r>
                      <a:r>
                        <a:rPr lang="en-US" baseline="0" dirty="0" smtClean="0"/>
                        <a:t> 450 ELOCs/PSW, 130 ELOCs/ASW</a:t>
                      </a:r>
                      <a:endParaRPr lang="en-US" dirty="0" smtClean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08514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47166" y="3791146"/>
            <a:ext cx="6921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Bosch Office Sans" pitchFamily="2" charset="0"/>
              </a:rPr>
              <a:t>Total </a:t>
            </a:r>
            <a:r>
              <a:rPr lang="en-GB" sz="1400" dirty="0" smtClean="0">
                <a:latin typeface="Bosch Office Sans" pitchFamily="2" charset="0"/>
              </a:rPr>
              <a:t>ELOC, Productivity (ELOC/MD) and Productivity Rate in May 2020 for JOEM</a:t>
            </a:r>
          </a:p>
        </p:txBody>
      </p:sp>
    </p:spTree>
    <p:extLst>
      <p:ext uri="{BB962C8B-B14F-4D97-AF65-F5344CB8AC3E}">
        <p14:creationId xmlns:p14="http://schemas.microsoft.com/office/powerpoint/2010/main" val="26192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Microsoft Office PowerPoint</Application>
  <PresentationFormat>Widescreen</PresentationFormat>
  <Paragraphs>1074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Bosch Office Sans</vt:lpstr>
      <vt:lpstr>Calibri</vt:lpstr>
      <vt:lpstr>Calibri Light</vt:lpstr>
      <vt:lpstr>Office Theme</vt:lpstr>
      <vt:lpstr>Ban Vien Monthly Report</vt:lpstr>
      <vt:lpstr>Agenda</vt:lpstr>
      <vt:lpstr>Summary</vt:lpstr>
      <vt:lpstr>Deliverables COEM (1)</vt:lpstr>
      <vt:lpstr>Deliverables COEM (2)</vt:lpstr>
      <vt:lpstr>Deliverables COEM (4)</vt:lpstr>
      <vt:lpstr>Deliverables COEM (5)</vt:lpstr>
      <vt:lpstr>Deliverables JOEM (1)</vt:lpstr>
      <vt:lpstr>Deliverables</vt:lpstr>
      <vt:lpstr>On Time Delivery</vt:lpstr>
      <vt:lpstr>Valid Defect over effort </vt:lpstr>
      <vt:lpstr>Resource allocation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Vien Monthly Report</dc:title>
  <dc:creator>EXTERNAL Nguyen Trung Hieu (Ban Vien, RBVH/EPS45)</dc:creator>
  <cp:lastModifiedBy>EXTERNAL Nguyen Trung Hieu (Ban Vien, RBVH/EPS45)</cp:lastModifiedBy>
  <cp:revision>39</cp:revision>
  <dcterms:created xsi:type="dcterms:W3CDTF">2020-05-21T07:49:37Z</dcterms:created>
  <dcterms:modified xsi:type="dcterms:W3CDTF">2020-05-27T02:51:46Z</dcterms:modified>
</cp:coreProperties>
</file>