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4"/>
  </p:notesMasterIdLst>
  <p:sldIdLst>
    <p:sldId id="259" r:id="rId2"/>
    <p:sldId id="275" r:id="rId3"/>
  </p:sldIdLst>
  <p:sldSz cx="9144000" cy="5143500" type="screen16x9"/>
  <p:notesSz cx="6858000" cy="9144000"/>
  <p:embeddedFontLst>
    <p:embeddedFont>
      <p:font typeface="Roboto Condensed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0">
          <p15:clr>
            <a:srgbClr val="A4A3A4"/>
          </p15:clr>
        </p15:guide>
        <p15:guide id="2" pos="5345">
          <p15:clr>
            <a:srgbClr val="A4A3A4"/>
          </p15:clr>
        </p15:guide>
        <p15:guide id="3" orient="horz" pos="1656">
          <p15:clr>
            <a:srgbClr val="9AA0A6"/>
          </p15:clr>
        </p15:guide>
        <p15:guide id="4" pos="2132">
          <p15:clr>
            <a:srgbClr val="9AA0A6"/>
          </p15:clr>
        </p15:guide>
        <p15:guide id="5" pos="5550">
          <p15:clr>
            <a:srgbClr val="9AA0A6"/>
          </p15:clr>
        </p15:guide>
        <p15:guide id="6" pos="2880">
          <p15:clr>
            <a:srgbClr val="9AA0A6"/>
          </p15:clr>
        </p15:guide>
        <p15:guide id="7" pos="2736">
          <p15:clr>
            <a:srgbClr val="9AA0A6"/>
          </p15:clr>
        </p15:guide>
        <p15:guide id="8" pos="3024">
          <p15:clr>
            <a:srgbClr val="9AA0A6"/>
          </p15:clr>
        </p15:guide>
        <p15:guide id="9" pos="758">
          <p15:clr>
            <a:srgbClr val="9AA0A6"/>
          </p15:clr>
        </p15:guide>
        <p15:guide id="10" pos="2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1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14" autoAdjust="0"/>
  </p:normalViewPr>
  <p:slideViewPr>
    <p:cSldViewPr snapToGrid="0">
      <p:cViewPr varScale="1">
        <p:scale>
          <a:sx n="77" d="100"/>
          <a:sy n="77" d="100"/>
        </p:scale>
        <p:origin x="980" y="56"/>
      </p:cViewPr>
      <p:guideLst>
        <p:guide orient="horz" pos="3070"/>
        <p:guide pos="5345"/>
        <p:guide orient="horz" pos="1656"/>
        <p:guide pos="2132"/>
        <p:guide pos="5550"/>
        <p:guide pos="2880"/>
        <p:guide pos="2736"/>
        <p:guide pos="3024"/>
        <p:guide pos="758"/>
        <p:guide pos="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07b311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c07b311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07b311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c07b311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9935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multi row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611000" y="1025925"/>
            <a:ext cx="5922000" cy="30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Condensed"/>
              <a:buNone/>
              <a:defRPr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1">
  <p:cSld name="OBJECT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/>
          <p:nvPr/>
        </p:nvSpPr>
        <p:spPr>
          <a:xfrm>
            <a:off x="405150" y="0"/>
            <a:ext cx="7965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OBJECT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/>
          <p:nvPr/>
        </p:nvSpPr>
        <p:spPr>
          <a:xfrm rot="5400000">
            <a:off x="-219750" y="487575"/>
            <a:ext cx="5151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BG]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1"/>
          </p:nvPr>
        </p:nvSpPr>
        <p:spPr>
          <a:xfrm>
            <a:off x="32745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2"/>
          </p:nvPr>
        </p:nvSpPr>
        <p:spPr>
          <a:xfrm>
            <a:off x="472990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no BG]">
  <p:cSld name="TWO_OBJECTS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32745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2"/>
          </p:nvPr>
        </p:nvSpPr>
        <p:spPr>
          <a:xfrm>
            <a:off x="472990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WO_OBJECTS_3_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1"/>
          </p:nvPr>
        </p:nvSpPr>
        <p:spPr>
          <a:xfrm>
            <a:off x="327450" y="972825"/>
            <a:ext cx="2666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2"/>
          </p:nvPr>
        </p:nvSpPr>
        <p:spPr>
          <a:xfrm>
            <a:off x="6211900" y="972825"/>
            <a:ext cx="2666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3"/>
          </p:nvPr>
        </p:nvSpPr>
        <p:spPr>
          <a:xfrm>
            <a:off x="3248175" y="966775"/>
            <a:ext cx="2711100" cy="3804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311150"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1150"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6pPr>
            <a:lvl7pPr marL="3200400" lvl="6" indent="-311150"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7pPr>
            <a:lvl8pPr marL="3657600" lvl="7" indent="-311150"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8pPr>
            <a:lvl9pPr marL="4114800" lvl="8" indent="-311150">
              <a:spcBef>
                <a:spcPts val="500"/>
              </a:spcBef>
              <a:spcAft>
                <a:spcPts val="500"/>
              </a:spcAft>
              <a:buSzPts val="13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with subtitle">
  <p:cSld name="TWO_OBJECTS_3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1"/>
          </p:nvPr>
        </p:nvSpPr>
        <p:spPr>
          <a:xfrm>
            <a:off x="327450" y="1387175"/>
            <a:ext cx="4148700" cy="3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None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2"/>
          </p:nvPr>
        </p:nvSpPr>
        <p:spPr>
          <a:xfrm>
            <a:off x="4729900" y="1387175"/>
            <a:ext cx="4080300" cy="3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None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3"/>
          </p:nvPr>
        </p:nvSpPr>
        <p:spPr>
          <a:xfrm>
            <a:off x="327450" y="972825"/>
            <a:ext cx="41487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i="0" u="none" strike="noStrike" cap="none">
                <a:solidFill>
                  <a:schemeClr val="dk1"/>
                </a:solidFill>
              </a:defRPr>
            </a:lvl1pPr>
            <a:lvl2pPr marL="914400" marR="0" lvl="1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2pPr>
            <a:lvl3pPr marL="1371600" marR="0" lvl="2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4"/>
          </p:nvPr>
        </p:nvSpPr>
        <p:spPr>
          <a:xfrm>
            <a:off x="4729900" y="972825"/>
            <a:ext cx="40803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TWO_OBJECTS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472990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TWO_OBJECTS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32745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TWO_OBJECTS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529050" y="765700"/>
            <a:ext cx="4026600" cy="16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529050" y="2536925"/>
            <a:ext cx="4026600" cy="15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None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8450" algn="ctr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493725" y="720100"/>
            <a:ext cx="3243000" cy="3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Char char="●"/>
              <a:defRPr sz="15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115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 Condensed"/>
              <a:buChar char="○"/>
              <a:defRPr sz="13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115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 Condensed"/>
              <a:buChar char="■"/>
              <a:defRPr sz="13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115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 Condensed"/>
              <a:buChar char="●"/>
              <a:defRPr sz="13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115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 Condensed"/>
              <a:buChar char="○"/>
              <a:defRPr sz="13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115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 Condensed"/>
              <a:buChar char="■"/>
              <a:defRPr sz="13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115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 Condensed"/>
              <a:buChar char="●"/>
              <a:defRPr sz="13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115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 Condensed"/>
              <a:buChar char="○"/>
              <a:defRPr sz="13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115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1300"/>
              <a:buFont typeface="Roboto Condensed"/>
              <a:buChar char="■"/>
              <a:defRPr sz="13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1387175" y="1800225"/>
            <a:ext cx="64089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ith subtitle and description ">
  <p:cSld name="TWO_OBJECTS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529050" y="765700"/>
            <a:ext cx="4026600" cy="3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>
            <a:off x="5493725" y="720100"/>
            <a:ext cx="3243000" cy="3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Char char="●"/>
              <a:defRPr sz="15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115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 Condensed"/>
              <a:buChar char="○"/>
              <a:defRPr sz="13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115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 Condensed"/>
              <a:buChar char="■"/>
              <a:defRPr sz="13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115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 Condensed"/>
              <a:buChar char="●"/>
              <a:defRPr sz="13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115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 Condensed"/>
              <a:buChar char="○"/>
              <a:defRPr sz="13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115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 Condensed"/>
              <a:buChar char="■"/>
              <a:defRPr sz="13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115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 Condensed"/>
              <a:buChar char="●"/>
              <a:defRPr sz="13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115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 Condensed"/>
              <a:buChar char="○"/>
              <a:defRPr sz="13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1150" algn="just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1300"/>
              <a:buFont typeface="Roboto Condensed"/>
              <a:buChar char="■"/>
              <a:defRPr sz="13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no BG]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Locations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5"/>
          <p:cNvSpPr txBox="1"/>
          <p:nvPr/>
        </p:nvSpPr>
        <p:spPr>
          <a:xfrm>
            <a:off x="1569725" y="1619450"/>
            <a:ext cx="16092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Tiger Rock Technology</a:t>
            </a:r>
            <a:endParaRPr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2" name="Google Shape;82;p25"/>
          <p:cNvSpPr txBox="1"/>
          <p:nvPr/>
        </p:nvSpPr>
        <p:spPr>
          <a:xfrm>
            <a:off x="1569725" y="1868138"/>
            <a:ext cx="25689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3012 Lakewood Pointe Drive, Orlando, FL 32817, USA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" name="Google Shape;83;p25"/>
          <p:cNvSpPr txBox="1"/>
          <p:nvPr/>
        </p:nvSpPr>
        <p:spPr>
          <a:xfrm>
            <a:off x="5432800" y="1838738"/>
            <a:ext cx="16092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 Condensed"/>
                <a:ea typeface="Roboto Condensed"/>
                <a:cs typeface="Roboto Condensed"/>
                <a:sym typeface="Roboto Condensed"/>
              </a:rPr>
              <a:t>Ban Vien Company</a:t>
            </a:r>
            <a:endParaRPr sz="12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" name="Google Shape;84;p25"/>
          <p:cNvSpPr txBox="1"/>
          <p:nvPr/>
        </p:nvSpPr>
        <p:spPr>
          <a:xfrm>
            <a:off x="5432800" y="2087425"/>
            <a:ext cx="28776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Condensed"/>
                <a:ea typeface="Roboto Condensed"/>
                <a:cs typeface="Roboto Condensed"/>
                <a:sym typeface="Roboto Condensed"/>
              </a:rPr>
              <a:t>Copac Square Building, 12 Ton Dan St., Dist 4., HCMC, VN</a:t>
            </a: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5" name="Google Shape;85;p25"/>
          <p:cNvSpPr txBox="1"/>
          <p:nvPr/>
        </p:nvSpPr>
        <p:spPr>
          <a:xfrm>
            <a:off x="5432800" y="2314100"/>
            <a:ext cx="1461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 Condensed"/>
                <a:ea typeface="Roboto Condensed"/>
                <a:cs typeface="Roboto Condensed"/>
                <a:sym typeface="Roboto Condensed"/>
              </a:rPr>
              <a:t>(+84) 28 6261 5857</a:t>
            </a:r>
            <a:endParaRPr sz="10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" name="Google Shape;86;p25"/>
          <p:cNvSpPr txBox="1"/>
          <p:nvPr/>
        </p:nvSpPr>
        <p:spPr>
          <a:xfrm>
            <a:off x="5587150" y="3439825"/>
            <a:ext cx="16092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e-Future Technology</a:t>
            </a:r>
            <a:endParaRPr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7" name="Google Shape;87;p25"/>
          <p:cNvSpPr txBox="1"/>
          <p:nvPr/>
        </p:nvSpPr>
        <p:spPr>
          <a:xfrm>
            <a:off x="5587150" y="3688513"/>
            <a:ext cx="25689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16 Kallang Place, #07-01/02/03, Singapore 339156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ank You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6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no BG]">
  <p:cSld name="Title Only [BG]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nd subtitle">
  <p:cSld name="TITLE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ctrTitle"/>
          </p:nvPr>
        </p:nvSpPr>
        <p:spPr>
          <a:xfrm>
            <a:off x="1408200" y="1991175"/>
            <a:ext cx="6327600" cy="741300"/>
          </a:xfrm>
          <a:prstGeom prst="rect">
            <a:avLst/>
          </a:prstGeom>
          <a:noFill/>
          <a:ln>
            <a:noFill/>
          </a:ln>
          <a:effectLst>
            <a:outerShdw blurRad="257175" dist="7620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1"/>
          </p:nvPr>
        </p:nvSpPr>
        <p:spPr>
          <a:xfrm>
            <a:off x="1408200" y="2656275"/>
            <a:ext cx="6327600" cy="41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data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jira.banvien.com.vn/browse/LD-1673" TargetMode="External"/><Relationship Id="rId7" Type="http://schemas.openxmlformats.org/officeDocument/2006/relationships/hyperlink" Target="https://svn.banvien.com.vn/svn/LearningDevelopment_Department/trunk/Testing_Technique_For_UT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svn.banvien.com.vn/svn/RVC/trunk/BV_Training/RVC_MCAL_Guideline/New_Training/Testing_Phase/Testing_Overview" TargetMode="External"/><Relationship Id="rId5" Type="http://schemas.openxmlformats.org/officeDocument/2006/relationships/hyperlink" Target="https://svn.banvien.com.vn/!/#RVC/view/head/trunk/BV_Training/RVC_MCAL_Guideline/New_Training/Testing_Phase/DUT" TargetMode="External"/><Relationship Id="rId4" Type="http://schemas.openxmlformats.org/officeDocument/2006/relationships/hyperlink" Target="https://www.tutorialspoint.com/cprogramm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banvien.com.vn/!/#RVC/view/head/trunk/BV_Training/RVC_MCAL_Guideline/New_Training/Testing_Phase/DUT" TargetMode="External"/><Relationship Id="rId7" Type="http://schemas.openxmlformats.org/officeDocument/2006/relationships/hyperlink" Target="https://www.etas.com/download-center-files/products_ASCET_Software_Products/ASCET_V6.2_GUI_Reference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tutorialspoint.com/uml/index.htm" TargetMode="External"/><Relationship Id="rId5" Type="http://schemas.openxmlformats.org/officeDocument/2006/relationships/hyperlink" Target="https://www.tutorialspoint.com/cprogramming" TargetMode="External"/><Relationship Id="rId4" Type="http://schemas.openxmlformats.org/officeDocument/2006/relationships/hyperlink" Target="https://svn.banvien.com.vn/svn/LearningDevelopment_Department/trunk/Testing_Technique_For_UT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4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 &amp; Responsibilities – </a:t>
            </a:r>
            <a:r>
              <a:rPr lang="en-US" dirty="0"/>
              <a:t>Training</a:t>
            </a:r>
            <a:endParaRPr dirty="0"/>
          </a:p>
        </p:txBody>
      </p:sp>
      <p:sp>
        <p:nvSpPr>
          <p:cNvPr id="158" name="Google Shape;158;p44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4107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2. </a:t>
            </a:r>
            <a:r>
              <a:rPr lang="en-US" sz="1400" dirty="0">
                <a:solidFill>
                  <a:srgbClr val="000000"/>
                </a:solidFill>
              </a:rPr>
              <a:t>Training</a:t>
            </a:r>
            <a:r>
              <a:rPr lang="en" sz="1400" dirty="0">
                <a:solidFill>
                  <a:srgbClr val="000000"/>
                </a:solidFill>
              </a:rPr>
              <a:t>: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highlight>
                  <a:schemeClr val="lt1"/>
                </a:highlight>
              </a:rPr>
              <a:t>RBVH’s training: Please refer column Note to get the document or the goal of training.</a:t>
            </a:r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highlight>
                  <a:schemeClr val="lt1"/>
                </a:highlight>
              </a:rPr>
              <a:t>Link JIRA: </a:t>
            </a:r>
            <a:r>
              <a:rPr lang="en-US" sz="1400" dirty="0">
                <a:highlight>
                  <a:schemeClr val="lt1"/>
                </a:highlight>
                <a:hlinkClick r:id="rId3"/>
              </a:rPr>
              <a:t>http://jira.banvien.com.vn/browse/LD-1673</a:t>
            </a:r>
            <a:endParaRPr lang="en-US" sz="1400" dirty="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A2C7EB-5DCF-4FAE-8658-E36CBD660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132471"/>
              </p:ext>
            </p:extLst>
          </p:nvPr>
        </p:nvGraphicFramePr>
        <p:xfrm>
          <a:off x="2291697" y="1836622"/>
          <a:ext cx="4554305" cy="31150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057">
                  <a:extLst>
                    <a:ext uri="{9D8B030D-6E8A-4147-A177-3AD203B41FA5}">
                      <a16:colId xmlns:a16="http://schemas.microsoft.com/office/drawing/2014/main" val="60057217"/>
                    </a:ext>
                  </a:extLst>
                </a:gridCol>
                <a:gridCol w="893612">
                  <a:extLst>
                    <a:ext uri="{9D8B030D-6E8A-4147-A177-3AD203B41FA5}">
                      <a16:colId xmlns:a16="http://schemas.microsoft.com/office/drawing/2014/main" val="3144558833"/>
                    </a:ext>
                  </a:extLst>
                </a:gridCol>
                <a:gridCol w="486454">
                  <a:extLst>
                    <a:ext uri="{9D8B030D-6E8A-4147-A177-3AD203B41FA5}">
                      <a16:colId xmlns:a16="http://schemas.microsoft.com/office/drawing/2014/main" val="1053942733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769941023"/>
                    </a:ext>
                  </a:extLst>
                </a:gridCol>
                <a:gridCol w="1978915">
                  <a:extLst>
                    <a:ext uri="{9D8B030D-6E8A-4147-A177-3AD203B41FA5}">
                      <a16:colId xmlns:a16="http://schemas.microsoft.com/office/drawing/2014/main" val="3666294821"/>
                    </a:ext>
                  </a:extLst>
                </a:gridCol>
              </a:tblGrid>
              <a:tr h="8243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SI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Items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Note</a:t>
                      </a:r>
                    </a:p>
                  </a:txBody>
                  <a:tcPr marL="3053" marR="3053" marT="305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589016"/>
                  </a:ext>
                </a:extLst>
              </a:tr>
              <a:tr h="793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GENERAL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1048"/>
                  </a:ext>
                </a:extLst>
              </a:tr>
              <a:tr h="6869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1.1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Tool installation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Mandatory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Tool installation</a:t>
                      </a:r>
                      <a:b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a. </a:t>
                      </a:r>
                      <a:r>
                        <a:rPr lang="en-US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ToolBase</a:t>
                      </a:r>
                      <a:b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+ cdg.de (AEEE pro 2016.2.2)</a:t>
                      </a:r>
                      <a:b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b. </a:t>
                      </a:r>
                      <a:r>
                        <a:rPr lang="en-US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IsmInstaller</a:t>
                      </a:r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EC and TI development</a:t>
                      </a:r>
                      <a:b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c. Notepad++</a:t>
                      </a:r>
                      <a:b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d. Total commander</a:t>
                      </a:r>
                      <a:b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e. Beyond compare 4</a:t>
                      </a:r>
                      <a:b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f. </a:t>
                      </a:r>
                      <a:r>
                        <a:rPr lang="en-US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DoPDF</a:t>
                      </a:r>
                      <a:b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g. 7zip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Can use: Notepad++, Beyond compare (same with </a:t>
                      </a:r>
                      <a:r>
                        <a:rPr lang="en-US" sz="7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svndiff</a:t>
                      </a: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7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kdiff</a:t>
                      </a: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7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vimdiff</a:t>
                      </a: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7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gitdiff</a:t>
                      </a: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…), 7zip</a:t>
                      </a: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49667"/>
                  </a:ext>
                </a:extLst>
              </a:tr>
              <a:tr h="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1.2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Overview about JOEM MT Team and JOEM Customer Projects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Mandatory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Refer slide “Overview project Active Safety Automotive”</a:t>
                      </a: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149181"/>
                  </a:ext>
                </a:extLst>
              </a:tr>
              <a:tr h="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33432"/>
                  </a:ext>
                </a:extLst>
              </a:tr>
              <a:tr h="793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GENERAL-MT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29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2.1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Testing standard &amp; Testing technique training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Mandatory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Can read C source code, understand clearly C0 C1 MC/DC, understand clearly testing technique and can create testcase base on policy.</a:t>
                      </a:r>
                    </a:p>
                    <a:p>
                      <a:pPr algn="l" fontAlgn="ctr"/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Refer: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hlinkClick r:id="rId4"/>
                        </a:rPr>
                        <a:t>C Basic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hlinkClick r:id="rId5"/>
                        </a:rPr>
                        <a:t>Coverage Measurement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hlinkClick r:id="rId6"/>
                        </a:rPr>
                        <a:t>Testing guild line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hlinkClick r:id="rId7"/>
                        </a:rPr>
                        <a:t>Testing technique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8182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4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 &amp; Responsibilities – </a:t>
            </a:r>
            <a:r>
              <a:rPr lang="en-US" dirty="0"/>
              <a:t>Training</a:t>
            </a:r>
            <a:endParaRPr dirty="0"/>
          </a:p>
        </p:txBody>
      </p:sp>
      <p:sp>
        <p:nvSpPr>
          <p:cNvPr id="158" name="Google Shape;158;p44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4107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2. </a:t>
            </a:r>
            <a:r>
              <a:rPr lang="en-US" sz="1400" dirty="0">
                <a:solidFill>
                  <a:srgbClr val="000000"/>
                </a:solidFill>
              </a:rPr>
              <a:t>Training</a:t>
            </a:r>
            <a:r>
              <a:rPr lang="en" sz="1400" dirty="0">
                <a:solidFill>
                  <a:srgbClr val="000000"/>
                </a:solidFill>
              </a:rPr>
              <a:t>: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highlight>
                  <a:schemeClr val="lt1"/>
                </a:highlight>
              </a:rPr>
              <a:t>RBVH’s training: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30206D-1F27-4E7F-8495-59F85695E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262170"/>
              </p:ext>
            </p:extLst>
          </p:nvPr>
        </p:nvGraphicFramePr>
        <p:xfrm>
          <a:off x="192391" y="1551764"/>
          <a:ext cx="4376459" cy="34534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664">
                  <a:extLst>
                    <a:ext uri="{9D8B030D-6E8A-4147-A177-3AD203B41FA5}">
                      <a16:colId xmlns:a16="http://schemas.microsoft.com/office/drawing/2014/main" val="2778699971"/>
                    </a:ext>
                  </a:extLst>
                </a:gridCol>
                <a:gridCol w="1037205">
                  <a:extLst>
                    <a:ext uri="{9D8B030D-6E8A-4147-A177-3AD203B41FA5}">
                      <a16:colId xmlns:a16="http://schemas.microsoft.com/office/drawing/2014/main" val="290259617"/>
                    </a:ext>
                  </a:extLst>
                </a:gridCol>
                <a:gridCol w="452194">
                  <a:extLst>
                    <a:ext uri="{9D8B030D-6E8A-4147-A177-3AD203B41FA5}">
                      <a16:colId xmlns:a16="http://schemas.microsoft.com/office/drawing/2014/main" val="1460028725"/>
                    </a:ext>
                  </a:extLst>
                </a:gridCol>
                <a:gridCol w="1202729">
                  <a:extLst>
                    <a:ext uri="{9D8B030D-6E8A-4147-A177-3AD203B41FA5}">
                      <a16:colId xmlns:a16="http://schemas.microsoft.com/office/drawing/2014/main" val="3860969133"/>
                    </a:ext>
                  </a:extLst>
                </a:gridCol>
                <a:gridCol w="1549667">
                  <a:extLst>
                    <a:ext uri="{9D8B030D-6E8A-4147-A177-3AD203B41FA5}">
                      <a16:colId xmlns:a16="http://schemas.microsoft.com/office/drawing/2014/main" val="1819347596"/>
                    </a:ext>
                  </a:extLst>
                </a:gridCol>
              </a:tblGrid>
              <a:tr h="369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PSW-MT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Mandatory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Trainee is able to handle module with:</a:t>
                      </a:r>
                      <a:b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+ Pointer handling</a:t>
                      </a:r>
                      <a:b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+ Static local variable Handling</a:t>
                      </a:r>
                      <a:b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+ MC/DC</a:t>
                      </a:r>
                      <a:b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Refer: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hlinkClick r:id="rId3"/>
                        </a:rPr>
                        <a:t>Coverage Measurement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hlinkClick r:id="rId4"/>
                        </a:rPr>
                        <a:t>Testing technique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hlinkClick r:id="rId5"/>
                        </a:rPr>
                        <a:t>C Basic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948574"/>
                  </a:ext>
                </a:extLst>
              </a:tr>
              <a:tr h="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3.1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PSW Overview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Mandatory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997903"/>
                  </a:ext>
                </a:extLst>
              </a:tr>
              <a:tr h="228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PSW Process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Mandatory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Trainee is able to understand and follow process during task handling from receive task to delivery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159566"/>
                  </a:ext>
                </a:extLst>
              </a:tr>
              <a:tr h="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3.2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CANTATA tool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Mandatory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Can use CANTATA Tool</a:t>
                      </a:r>
                    </a:p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Refer: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hlinkClick r:id="rId3"/>
                        </a:rPr>
                        <a:t>CANTATA Tool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216635"/>
                  </a:ext>
                </a:extLst>
              </a:tr>
              <a:tr h="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- An introduction about build chain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Mandatory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455698"/>
                  </a:ext>
                </a:extLst>
              </a:tr>
              <a:tr h="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- Cantata testing procedure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Mandatory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97992"/>
                  </a:ext>
                </a:extLst>
              </a:tr>
              <a:tr h="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3.3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CANTATA script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Mandatory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Can use CANTATA Tool</a:t>
                      </a:r>
                    </a:p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Refer: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hlinkClick r:id="rId3"/>
                        </a:rPr>
                        <a:t>CANTATA Tool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12711"/>
                  </a:ext>
                </a:extLst>
              </a:tr>
              <a:tr h="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- Brief explanation on structure of Cantata test script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Mandatory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86917"/>
                  </a:ext>
                </a:extLst>
              </a:tr>
              <a:tr h="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- Stub/Wrap/Isolate approach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Mandatory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Understand/create stub function</a:t>
                      </a:r>
                    </a:p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Refer:</a:t>
                      </a:r>
                    </a:p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hlinkClick r:id="rId4"/>
                        </a:rPr>
                        <a:t>Testing technique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449789"/>
                  </a:ext>
                </a:extLst>
              </a:tr>
              <a:tr h="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- Cantata Automation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Mandatory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5188"/>
                  </a:ext>
                </a:extLst>
              </a:tr>
              <a:tr h="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3.4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PSW Task demo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Mandatory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216736"/>
                  </a:ext>
                </a:extLst>
              </a:tr>
              <a:tr h="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PSW Sample Task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Mandatory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735616"/>
                  </a:ext>
                </a:extLst>
              </a:tr>
              <a:tr h="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3.5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PSW On-job-training task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Mandatory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5258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6BF828D-122E-4ECB-AA8E-802DA6177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28943"/>
              </p:ext>
            </p:extLst>
          </p:nvPr>
        </p:nvGraphicFramePr>
        <p:xfrm>
          <a:off x="4703909" y="1551764"/>
          <a:ext cx="4376459" cy="2051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664">
                  <a:extLst>
                    <a:ext uri="{9D8B030D-6E8A-4147-A177-3AD203B41FA5}">
                      <a16:colId xmlns:a16="http://schemas.microsoft.com/office/drawing/2014/main" val="902614008"/>
                    </a:ext>
                  </a:extLst>
                </a:gridCol>
                <a:gridCol w="1037205">
                  <a:extLst>
                    <a:ext uri="{9D8B030D-6E8A-4147-A177-3AD203B41FA5}">
                      <a16:colId xmlns:a16="http://schemas.microsoft.com/office/drawing/2014/main" val="2589082740"/>
                    </a:ext>
                  </a:extLst>
                </a:gridCol>
                <a:gridCol w="452194">
                  <a:extLst>
                    <a:ext uri="{9D8B030D-6E8A-4147-A177-3AD203B41FA5}">
                      <a16:colId xmlns:a16="http://schemas.microsoft.com/office/drawing/2014/main" val="164273796"/>
                    </a:ext>
                  </a:extLst>
                </a:gridCol>
                <a:gridCol w="1202729">
                  <a:extLst>
                    <a:ext uri="{9D8B030D-6E8A-4147-A177-3AD203B41FA5}">
                      <a16:colId xmlns:a16="http://schemas.microsoft.com/office/drawing/2014/main" val="2371745949"/>
                    </a:ext>
                  </a:extLst>
                </a:gridCol>
                <a:gridCol w="1549667">
                  <a:extLst>
                    <a:ext uri="{9D8B030D-6E8A-4147-A177-3AD203B41FA5}">
                      <a16:colId xmlns:a16="http://schemas.microsoft.com/office/drawing/2014/main" val="2659642618"/>
                    </a:ext>
                  </a:extLst>
                </a:gridCol>
              </a:tblGrid>
              <a:tr h="610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ASW-MT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Trainee is able to handle module with:</a:t>
                      </a:r>
                      <a:b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+ Para 1D</a:t>
                      </a:r>
                      <a:b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+ Para 2D</a:t>
                      </a:r>
                      <a:b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+ MC/DC</a:t>
                      </a:r>
                      <a:b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+ State Machine</a:t>
                      </a:r>
                      <a:b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+ Block diagram</a:t>
                      </a:r>
                      <a:b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+ Array</a:t>
                      </a:r>
                      <a:b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Can read state machine diagram, ASCET block diagram</a:t>
                      </a:r>
                    </a:p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Refer: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hlinkClick r:id="rId3"/>
                        </a:rPr>
                        <a:t>Coverage Measurement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hlinkClick r:id="rId6"/>
                        </a:rPr>
                        <a:t>UML state machine diagram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hlinkClick r:id="rId7"/>
                        </a:rPr>
                        <a:t>ASCET block diagram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7766"/>
                  </a:ext>
                </a:extLst>
              </a:tr>
              <a:tr h="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ASW Overview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Mandatory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848997"/>
                  </a:ext>
                </a:extLst>
              </a:tr>
              <a:tr h="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ASCET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Mandatory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15897"/>
                  </a:ext>
                </a:extLst>
              </a:tr>
              <a:tr h="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4.3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ATT + Task demo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Mandatory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09488"/>
                  </a:ext>
                </a:extLst>
              </a:tr>
              <a:tr h="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4.4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ASW Automation Tool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Mandatory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5708"/>
                  </a:ext>
                </a:extLst>
              </a:tr>
              <a:tr h="228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4.5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ASW Process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Mandatory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Trainee is able to understand and follow process during task handling from receive task to delivery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983078"/>
                  </a:ext>
                </a:extLst>
              </a:tr>
              <a:tr h="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4.6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ASW Sample Task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Mandatory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469721"/>
                  </a:ext>
                </a:extLst>
              </a:tr>
              <a:tr h="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4.7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ASW On-job-training task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Mandatory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53" marR="3053" marT="305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985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46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34343"/>
      </a:dk2>
      <a:lt2>
        <a:srgbClr val="E7E6E6"/>
      </a:lt2>
      <a:accent1>
        <a:srgbClr val="F5C400"/>
      </a:accent1>
      <a:accent2>
        <a:srgbClr val="ED9F23"/>
      </a:accent2>
      <a:accent3>
        <a:srgbClr val="EDDD1D"/>
      </a:accent3>
      <a:accent4>
        <a:srgbClr val="FDF166"/>
      </a:accent4>
      <a:accent5>
        <a:srgbClr val="3F3F3F"/>
      </a:accent5>
      <a:accent6>
        <a:srgbClr val="3F3F3F"/>
      </a:accent6>
      <a:hlink>
        <a:srgbClr val="3F3F3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490</Words>
  <Application>Microsoft Office PowerPoint</Application>
  <PresentationFormat>On-screen Show (16:9)</PresentationFormat>
  <Paragraphs>147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Roboto Condensed</vt:lpstr>
      <vt:lpstr>Office Theme</vt:lpstr>
      <vt:lpstr>Role &amp; Responsibilities – Training</vt:lpstr>
      <vt:lpstr>Role &amp; Responsibilities –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BV - RBVH Team Leader Role</dc:title>
  <cp:lastModifiedBy>Nguyen Trung Hieu</cp:lastModifiedBy>
  <cp:revision>197</cp:revision>
  <dcterms:modified xsi:type="dcterms:W3CDTF">2020-02-20T02:29:48Z</dcterms:modified>
</cp:coreProperties>
</file>