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69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4" r:id="rId11"/>
    <p:sldId id="323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13" r:id="rId20"/>
  </p:sldIdLst>
  <p:sldSz cx="9144000" cy="5143500" type="screen16x9"/>
  <p:notesSz cx="6858000" cy="9144000"/>
  <p:embeddedFontLst>
    <p:embeddedFont>
      <p:font typeface="Roboto Condensed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0">
          <p15:clr>
            <a:srgbClr val="A4A3A4"/>
          </p15:clr>
        </p15:guide>
        <p15:guide id="2" pos="5345">
          <p15:clr>
            <a:srgbClr val="A4A3A4"/>
          </p15:clr>
        </p15:guide>
        <p15:guide id="3" orient="horz" pos="1656">
          <p15:clr>
            <a:srgbClr val="9AA0A6"/>
          </p15:clr>
        </p15:guide>
        <p15:guide id="4" pos="2132">
          <p15:clr>
            <a:srgbClr val="9AA0A6"/>
          </p15:clr>
        </p15:guide>
        <p15:guide id="5" pos="5550">
          <p15:clr>
            <a:srgbClr val="9AA0A6"/>
          </p15:clr>
        </p15:guide>
        <p15:guide id="6" pos="2880">
          <p15:clr>
            <a:srgbClr val="9AA0A6"/>
          </p15:clr>
        </p15:guide>
        <p15:guide id="7" pos="2736">
          <p15:clr>
            <a:srgbClr val="9AA0A6"/>
          </p15:clr>
        </p15:guide>
        <p15:guide id="8" pos="3024">
          <p15:clr>
            <a:srgbClr val="9AA0A6"/>
          </p15:clr>
        </p15:guide>
        <p15:guide id="9" pos="758">
          <p15:clr>
            <a:srgbClr val="9AA0A6"/>
          </p15:clr>
        </p15:guide>
        <p15:guide id="10" pos="20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99AA33-934A-44D1-A647-C55326A2A312}">
  <a:tblStyle styleId="{6299AA33-934A-44D1-A647-C55326A2A31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5" autoAdjust="0"/>
    <p:restoredTop sz="81379" autoAdjust="0"/>
  </p:normalViewPr>
  <p:slideViewPr>
    <p:cSldViewPr snapToGrid="0">
      <p:cViewPr varScale="1">
        <p:scale>
          <a:sx n="121" d="100"/>
          <a:sy n="121" d="100"/>
        </p:scale>
        <p:origin x="1614" y="90"/>
      </p:cViewPr>
      <p:guideLst>
        <p:guide orient="horz" pos="3070"/>
        <p:guide pos="5345"/>
        <p:guide orient="horz" pos="1656"/>
        <p:guide pos="2132"/>
        <p:guide pos="5550"/>
        <p:guide pos="2880"/>
        <p:guide pos="2736"/>
        <p:guide pos="3024"/>
        <p:guide pos="758"/>
        <p:guide pos="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A6109-2CFC-4886-9A54-51D20ABEAF17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9EDA-C44E-4AE4-9157-61414073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86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328568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1dc637e49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1dc637e49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566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51dc637e49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51dc637e49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931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8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5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94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94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28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79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62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74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477482" y="3674157"/>
            <a:ext cx="53721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OBJECT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/>
          <p:nvPr/>
        </p:nvSpPr>
        <p:spPr>
          <a:xfrm rot="5400000">
            <a:off x="-219750" y="487575"/>
            <a:ext cx="515100" cy="756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>
  <p:cSld name="TWO_OBJECTS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472990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>
  <p:cSld name="TWO_OBJECT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1"/>
          </p:nvPr>
        </p:nvSpPr>
        <p:spPr>
          <a:xfrm>
            <a:off x="32745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ank You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1" r:id="rId4"/>
    <p:sldLayoutId id="2147483662" r:id="rId5"/>
    <p:sldLayoutId id="2147483666" r:id="rId6"/>
    <p:sldLayoutId id="2147483667" r:id="rId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name@example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gitlab.banvien.com/training/c_cpp.git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gitlab.banvien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ctrTitle"/>
          </p:nvPr>
        </p:nvSpPr>
        <p:spPr>
          <a:xfrm>
            <a:off x="3477482" y="3674157"/>
            <a:ext cx="5372100" cy="528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lvl="0"/>
            <a:r>
              <a:rPr lang="en-US" dirty="0" smtClean="0"/>
              <a:t>Version Control</a:t>
            </a:r>
            <a:endParaRPr dirty="0"/>
          </a:p>
        </p:txBody>
      </p:sp>
      <p:sp>
        <p:nvSpPr>
          <p:cNvPr id="80" name="Google Shape;80;p23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 smtClean="0"/>
              <a:t>Dec</a:t>
            </a:r>
            <a:r>
              <a:rPr lang="en" dirty="0" smtClean="0"/>
              <a:t>, </a:t>
            </a:r>
            <a:r>
              <a:rPr lang="en" dirty="0"/>
              <a:t>2019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GitLab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Support File Source Tree</a:t>
            </a:r>
            <a:endParaRPr lang="en-US" dirty="0"/>
          </a:p>
        </p:txBody>
      </p:sp>
      <p:pic>
        <p:nvPicPr>
          <p:cNvPr id="7172" name="Picture 4" descr="https://about.gitlab.com/images/11_4/file-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353" y="1343355"/>
            <a:ext cx="6433336" cy="3464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22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GitLab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Code review</a:t>
            </a:r>
            <a:endParaRPr lang="en-US" dirty="0"/>
          </a:p>
        </p:txBody>
      </p:sp>
      <p:pic>
        <p:nvPicPr>
          <p:cNvPr id="5122" name="Picture 2" descr="https://about.gitlab.com/images/11_4/batch-com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91" y="1346175"/>
            <a:ext cx="5268664" cy="351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98" y="657224"/>
            <a:ext cx="5281552" cy="39018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557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GitLab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Issues track, burn down chart.</a:t>
            </a:r>
            <a:endParaRPr lang="en-US" dirty="0"/>
          </a:p>
        </p:txBody>
      </p:sp>
      <p:pic>
        <p:nvPicPr>
          <p:cNvPr id="8196" name="Picture 4" descr="Close ep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46" y="1847849"/>
            <a:ext cx="3635716" cy="2809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Include new issues created in Burndown 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281" y="1432751"/>
            <a:ext cx="4431709" cy="21240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8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GitLab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Also support CI/CD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And so on..</a:t>
            </a:r>
            <a:endParaRPr lang="en-US" dirty="0"/>
          </a:p>
        </p:txBody>
      </p:sp>
      <p:pic>
        <p:nvPicPr>
          <p:cNvPr id="9218" name="Picture 2" descr="Image result for gitlab Ci C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72" y="1415530"/>
            <a:ext cx="6888342" cy="320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047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First, setup user name, email that appears when you commit your work.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Set up vim editor, tools, color, .. (Optional)</a:t>
            </a:r>
            <a:endParaRPr lang="en-US" dirty="0"/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Check your 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Clone (download) an exited </a:t>
            </a:r>
            <a:r>
              <a:rPr lang="en-US" dirty="0" err="1" smtClean="0"/>
              <a:t>git</a:t>
            </a:r>
            <a:r>
              <a:rPr lang="en-US" dirty="0" smtClean="0"/>
              <a:t> repository: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1250" y="1444655"/>
            <a:ext cx="7315200" cy="50127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$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config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--global user.name “Your Name”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$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config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--global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user.email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hlinkClick r:id="rId3"/>
              </a:rPr>
              <a:t>your</a:t>
            </a: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  <a:hlinkClick r:id="rId3"/>
              </a:rPr>
              <a:t>_name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hlinkClick r:id="rId3"/>
              </a:rPr>
              <a:t>@example.com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1250" y="2934939"/>
            <a:ext cx="7315200" cy="3139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$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</a:rPr>
              <a:t>git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</a:rPr>
              <a:t>config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--list </a:t>
            </a:r>
            <a:endParaRPr lang="en-US" sz="1200" dirty="0">
              <a:solidFill>
                <a:srgbClr val="333333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1250" y="3586412"/>
            <a:ext cx="7315200" cy="3139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$ 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</a:rPr>
              <a:t>git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 clone http://gitlab.banvien.com/training/c_cpp.git</a:t>
            </a:r>
          </a:p>
        </p:txBody>
      </p:sp>
    </p:spTree>
    <p:extLst>
      <p:ext uri="{BB962C8B-B14F-4D97-AF65-F5344CB8AC3E}">
        <p14:creationId xmlns:p14="http://schemas.microsoft.com/office/powerpoint/2010/main" val="901455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 (1/2)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In </a:t>
            </a:r>
            <a:r>
              <a:rPr lang="en-US" dirty="0"/>
              <a:t>a collaborative environment, it is common for several developers to share and work on the same source </a:t>
            </a:r>
            <a:r>
              <a:rPr lang="en-US" dirty="0" smtClean="0"/>
              <a:t>code. While </a:t>
            </a:r>
            <a:r>
              <a:rPr lang="en-US" dirty="0"/>
              <a:t>some developers will be fixing bugs, others will be implementing new features, etc. With so much going on, there needs to be a system in place for managing different versions of the same code </a:t>
            </a:r>
            <a:r>
              <a:rPr lang="en-US" dirty="0" smtClean="0"/>
              <a:t>base. Branching </a:t>
            </a:r>
            <a:r>
              <a:rPr lang="en-US" dirty="0"/>
              <a:t>allows each developer to branch out from the original code base and isolate their work from others. It also helps </a:t>
            </a:r>
            <a:r>
              <a:rPr lang="en-US" dirty="0" err="1"/>
              <a:t>Git</a:t>
            </a:r>
            <a:r>
              <a:rPr lang="en-US" dirty="0"/>
              <a:t> to easily merge versions later on</a:t>
            </a:r>
            <a:r>
              <a:rPr lang="en-US" dirty="0" smtClean="0"/>
              <a:t>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Work with branch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Create a branch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And then switch your new branch, which has been created.</a:t>
            </a:r>
          </a:p>
          <a:p>
            <a:pPr marL="228600" indent="0">
              <a:lnSpc>
                <a:spcPct val="150000"/>
              </a:lnSpc>
            </a:pPr>
            <a:endParaRPr lang="en-US" dirty="0"/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1250" y="3539520"/>
            <a:ext cx="7315200" cy="3139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$ </a:t>
            </a:r>
            <a:r>
              <a:rPr lang="en-US" sz="1200" dirty="0" err="1" smtClean="0">
                <a:solidFill>
                  <a:srgbClr val="333333"/>
                </a:solidFill>
                <a:latin typeface="Courier New" panose="02070309020205020404" pitchFamily="49" charset="0"/>
              </a:rPr>
              <a:t>git</a:t>
            </a: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branch </a:t>
            </a: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 smtClean="0">
                <a:solidFill>
                  <a:srgbClr val="333333"/>
                </a:solidFill>
                <a:latin typeface="Courier New" panose="02070309020205020404" pitchFamily="49" charset="0"/>
              </a:rPr>
              <a:t>branch_name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11250" y="4453920"/>
            <a:ext cx="7315200" cy="3139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$ </a:t>
            </a:r>
            <a:r>
              <a:rPr lang="en-US" sz="1200" dirty="0" err="1" smtClean="0">
                <a:solidFill>
                  <a:srgbClr val="333333"/>
                </a:solidFill>
                <a:latin typeface="Courier New" panose="02070309020205020404" pitchFamily="49" charset="0"/>
              </a:rPr>
              <a:t>git</a:t>
            </a: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 checkout 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</a:rPr>
              <a:t>branch_name</a:t>
            </a: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&gt;</a:t>
            </a:r>
            <a:endParaRPr lang="en-US" sz="1200" dirty="0">
              <a:solidFill>
                <a:srgbClr val="333333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827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 (2/2)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Work with branch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After you changed some thing in your branch, let commit it.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Push it to remote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Show branch on local</a:t>
            </a:r>
          </a:p>
          <a:p>
            <a:pPr marL="685800" lvl="1" indent="0">
              <a:lnSpc>
                <a:spcPct val="150000"/>
              </a:lnSpc>
              <a:buNone/>
            </a:pPr>
            <a:endParaRPr lang="en-US" dirty="0" smtClean="0"/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Show all branch (on remote and local)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1250" y="1839674"/>
            <a:ext cx="7315200" cy="3139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$ </a:t>
            </a:r>
            <a:r>
              <a:rPr lang="en-US" sz="1200" dirty="0" err="1" smtClean="0">
                <a:solidFill>
                  <a:srgbClr val="333333"/>
                </a:solidFill>
                <a:latin typeface="Courier New" panose="02070309020205020404" pitchFamily="49" charset="0"/>
              </a:rPr>
              <a:t>git</a:t>
            </a: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 commit –a –m ”Fixing issuse1”</a:t>
            </a:r>
            <a:endParaRPr lang="en-US" sz="1200" dirty="0">
              <a:solidFill>
                <a:srgbClr val="333333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11250" y="3515590"/>
            <a:ext cx="7315200" cy="3139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$ </a:t>
            </a:r>
            <a:r>
              <a:rPr lang="en-US" sz="1200" dirty="0" err="1" smtClean="0">
                <a:solidFill>
                  <a:srgbClr val="333333"/>
                </a:solidFill>
                <a:latin typeface="Courier New" panose="02070309020205020404" pitchFamily="49" charset="0"/>
              </a:rPr>
              <a:t>git</a:t>
            </a: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 branch</a:t>
            </a:r>
            <a:endParaRPr lang="en-US" sz="1200" dirty="0">
              <a:solidFill>
                <a:srgbClr val="333333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11250" y="4382614"/>
            <a:ext cx="7315200" cy="3139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$ </a:t>
            </a:r>
            <a:r>
              <a:rPr lang="en-US" sz="1200" dirty="0" err="1" smtClean="0">
                <a:solidFill>
                  <a:srgbClr val="333333"/>
                </a:solidFill>
                <a:latin typeface="Courier New" panose="02070309020205020404" pitchFamily="49" charset="0"/>
              </a:rPr>
              <a:t>git</a:t>
            </a: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 branch --all</a:t>
            </a:r>
            <a:endParaRPr lang="en-US" sz="1200" dirty="0">
              <a:solidFill>
                <a:srgbClr val="333333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11250" y="2706698"/>
            <a:ext cx="7315200" cy="3139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$ </a:t>
            </a:r>
            <a:r>
              <a:rPr lang="en-US" sz="1200" dirty="0" err="1" smtClean="0">
                <a:solidFill>
                  <a:srgbClr val="333333"/>
                </a:solidFill>
                <a:latin typeface="Courier New" panose="02070309020205020404" pitchFamily="49" charset="0"/>
              </a:rPr>
              <a:t>git</a:t>
            </a: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 push origin 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</a:rPr>
              <a:t>branch_name</a:t>
            </a: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&gt;</a:t>
            </a:r>
            <a:endParaRPr lang="en-US" sz="1200" dirty="0">
              <a:solidFill>
                <a:srgbClr val="333333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87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Other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Showing status on your branch.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Showing change on your branch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Logging history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To </a:t>
            </a:r>
            <a:r>
              <a:rPr lang="en-US" dirty="0"/>
              <a:t> </a:t>
            </a:r>
            <a:r>
              <a:rPr lang="en-US" dirty="0" smtClean="0"/>
              <a:t>add </a:t>
            </a:r>
            <a:r>
              <a:rPr lang="en-US" dirty="0"/>
              <a:t>file contents to the </a:t>
            </a:r>
            <a:r>
              <a:rPr lang="en-US" dirty="0" smtClean="0"/>
              <a:t>index.</a:t>
            </a:r>
          </a:p>
          <a:p>
            <a:pPr marL="228600" indent="0"/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For more: Refer </a:t>
            </a:r>
            <a:r>
              <a:rPr lang="en-US" dirty="0">
                <a:hlinkClick r:id="rId3"/>
              </a:rPr>
              <a:t>https://git-scm.com/docs</a:t>
            </a: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1250" y="1360069"/>
            <a:ext cx="7315200" cy="3139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$ </a:t>
            </a:r>
            <a:r>
              <a:rPr lang="en-US" sz="1200" dirty="0" err="1" smtClean="0">
                <a:solidFill>
                  <a:srgbClr val="333333"/>
                </a:solidFill>
                <a:latin typeface="Courier New" panose="02070309020205020404" pitchFamily="49" charset="0"/>
              </a:rPr>
              <a:t>git</a:t>
            </a: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 status</a:t>
            </a:r>
            <a:endParaRPr lang="en-US" sz="1200" dirty="0">
              <a:solidFill>
                <a:srgbClr val="333333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1250" y="2101929"/>
            <a:ext cx="7315200" cy="3139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$ </a:t>
            </a:r>
            <a:r>
              <a:rPr lang="en-US" sz="1200" dirty="0" err="1" smtClean="0">
                <a:solidFill>
                  <a:srgbClr val="333333"/>
                </a:solidFill>
                <a:latin typeface="Courier New" panose="02070309020205020404" pitchFamily="49" charset="0"/>
              </a:rPr>
              <a:t>git</a:t>
            </a: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 diff</a:t>
            </a:r>
            <a:endParaRPr lang="en-US" sz="1200" dirty="0">
              <a:solidFill>
                <a:srgbClr val="333333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1250" y="2939179"/>
            <a:ext cx="7315200" cy="49859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$ </a:t>
            </a:r>
            <a:r>
              <a:rPr lang="en-US" sz="1200" dirty="0" err="1" smtClean="0">
                <a:solidFill>
                  <a:srgbClr val="333333"/>
                </a:solidFill>
                <a:latin typeface="Courier New" panose="02070309020205020404" pitchFamily="49" charset="0"/>
              </a:rPr>
              <a:t>git</a:t>
            </a: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 log -1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$ </a:t>
            </a:r>
            <a:r>
              <a:rPr lang="en-US" sz="1200" dirty="0" err="1" smtClean="0">
                <a:solidFill>
                  <a:srgbClr val="333333"/>
                </a:solidFill>
                <a:latin typeface="Courier New" panose="02070309020205020404" pitchFamily="49" charset="0"/>
              </a:rPr>
              <a:t>git</a:t>
            </a: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 log</a:t>
            </a:r>
            <a:endParaRPr lang="en-US" sz="1200" dirty="0">
              <a:solidFill>
                <a:srgbClr val="333333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911250" y="3994797"/>
            <a:ext cx="7315200" cy="3139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$ </a:t>
            </a:r>
            <a:r>
              <a:rPr lang="en-US" sz="1200" dirty="0" err="1" smtClean="0">
                <a:solidFill>
                  <a:srgbClr val="333333"/>
                </a:solidFill>
                <a:latin typeface="Courier New" panose="02070309020205020404" pitchFamily="49" charset="0"/>
              </a:rPr>
              <a:t>git</a:t>
            </a: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 add &lt;</a:t>
            </a:r>
            <a:r>
              <a:rPr lang="en-US" sz="1200" dirty="0" err="1" smtClean="0">
                <a:solidFill>
                  <a:srgbClr val="333333"/>
                </a:solidFill>
                <a:latin typeface="Courier New" panose="02070309020205020404" pitchFamily="49" charset="0"/>
              </a:rPr>
              <a:t>file_name</a:t>
            </a:r>
            <a:r>
              <a:rPr lang="en-US" sz="1200" smtClean="0">
                <a:solidFill>
                  <a:srgbClr val="333333"/>
                </a:solidFill>
                <a:latin typeface="Courier New" panose="02070309020205020404" pitchFamily="49" charset="0"/>
              </a:rPr>
              <a:t>&gt;</a:t>
            </a:r>
            <a:endParaRPr lang="en-US" sz="1200" dirty="0">
              <a:solidFill>
                <a:srgbClr val="333333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279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Clone repository at: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gitlab.banvien.com/training/c_cpp.git</a:t>
            </a:r>
            <a:endParaRPr lang="en-US" dirty="0" smtClean="0"/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Creating your branch.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Making some changes and then show status/change/history/...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Add your </a:t>
            </a:r>
            <a:r>
              <a:rPr lang="en-US" dirty="0" err="1" smtClean="0"/>
              <a:t>git‘s</a:t>
            </a:r>
            <a:r>
              <a:rPr lang="en-US" dirty="0" smtClean="0"/>
              <a:t> </a:t>
            </a:r>
            <a:r>
              <a:rPr lang="en-US" dirty="0" smtClean="0"/>
              <a:t>command history with its output to your branch.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Commit and push it to server.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18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80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Version </a:t>
            </a:r>
            <a:r>
              <a:rPr lang="en-US" dirty="0"/>
              <a:t>C</a:t>
            </a:r>
            <a:r>
              <a:rPr lang="en-US" dirty="0" smtClean="0"/>
              <a:t>ontrol Overview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Git</a:t>
            </a: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Features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Pros – Cons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SVN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Features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Pros – Cons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Comparing </a:t>
            </a:r>
            <a:r>
              <a:rPr lang="en-US" dirty="0" err="1" smtClean="0"/>
              <a:t>Git</a:t>
            </a:r>
            <a:r>
              <a:rPr lang="en-US" dirty="0" smtClean="0"/>
              <a:t> and SVN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GitLab</a:t>
            </a: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Setup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Git</a:t>
            </a:r>
            <a:r>
              <a:rPr lang="en-US" dirty="0" smtClean="0"/>
              <a:t> branch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Other </a:t>
            </a:r>
            <a:r>
              <a:rPr lang="en-US" dirty="0" err="1" smtClean="0"/>
              <a:t>git</a:t>
            </a:r>
            <a:r>
              <a:rPr lang="en-US" dirty="0" smtClean="0"/>
              <a:t> command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Exercise: </a:t>
            </a:r>
            <a:r>
              <a:rPr lang="en-US" dirty="0" err="1"/>
              <a:t>Git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064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Version Control Software </a:t>
            </a:r>
            <a:r>
              <a:rPr lang="en-US" dirty="0" smtClean="0"/>
              <a:t>(</a:t>
            </a:r>
            <a:r>
              <a:rPr lang="en-US" b="1" dirty="0" smtClean="0"/>
              <a:t>VCS</a:t>
            </a:r>
            <a:r>
              <a:rPr lang="en-US" dirty="0" smtClean="0"/>
              <a:t>) </a:t>
            </a:r>
            <a:r>
              <a:rPr lang="en-US" dirty="0"/>
              <a:t>is also referred as </a:t>
            </a:r>
            <a:r>
              <a:rPr lang="en-US" b="1" dirty="0"/>
              <a:t>SCM</a:t>
            </a:r>
            <a:r>
              <a:rPr lang="en-US" dirty="0"/>
              <a:t> (Source Code Management) tools or </a:t>
            </a:r>
            <a:r>
              <a:rPr lang="en-US" b="1" dirty="0"/>
              <a:t>RCS</a:t>
            </a:r>
            <a:r>
              <a:rPr lang="en-US" dirty="0"/>
              <a:t> </a:t>
            </a:r>
            <a:r>
              <a:rPr lang="en-US" dirty="0" smtClean="0"/>
              <a:t>(Revision </a:t>
            </a:r>
            <a:r>
              <a:rPr lang="en-US" dirty="0"/>
              <a:t>Control System</a:t>
            </a:r>
            <a:r>
              <a:rPr lang="en-US" dirty="0" smtClean="0"/>
              <a:t>).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Why is "Version Control" </a:t>
            </a:r>
            <a:r>
              <a:rPr lang="en-US" dirty="0" smtClean="0"/>
              <a:t>necessary?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/>
              <a:t>Version control is a way to keep a track of the changes in the </a:t>
            </a:r>
            <a:r>
              <a:rPr lang="en-US" dirty="0" smtClean="0"/>
              <a:t>code/documents..</a:t>
            </a:r>
          </a:p>
          <a:p>
            <a:pPr marL="1885950" lvl="3" indent="-285750">
              <a:buFont typeface="Wingdings" panose="05000000000000000000" pitchFamily="2" charset="2"/>
              <a:buChar char="q"/>
            </a:pPr>
            <a:r>
              <a:rPr lang="en-US" dirty="0" smtClean="0"/>
              <a:t>so </a:t>
            </a:r>
            <a:r>
              <a:rPr lang="en-US" dirty="0"/>
              <a:t>that if something goes </a:t>
            </a:r>
            <a:r>
              <a:rPr lang="en-US" dirty="0" smtClean="0"/>
              <a:t>wrong,</a:t>
            </a:r>
          </a:p>
          <a:p>
            <a:pPr marL="1885950" lvl="3" indent="-285750">
              <a:buFont typeface="Wingdings" panose="05000000000000000000" pitchFamily="2" charset="2"/>
              <a:buChar char="q"/>
            </a:pPr>
            <a:r>
              <a:rPr lang="en-US" dirty="0" smtClean="0"/>
              <a:t>… we </a:t>
            </a:r>
            <a:r>
              <a:rPr lang="en-US" dirty="0"/>
              <a:t>can make comparisons in different code </a:t>
            </a:r>
            <a:r>
              <a:rPr lang="en-US" dirty="0" smtClean="0"/>
              <a:t>versions</a:t>
            </a:r>
          </a:p>
          <a:p>
            <a:pPr marL="1885950" lvl="3" indent="-285750">
              <a:buFont typeface="Wingdings" panose="05000000000000000000" pitchFamily="2" charset="2"/>
              <a:buChar char="q"/>
            </a:pPr>
            <a:r>
              <a:rPr lang="en-US" dirty="0" smtClean="0"/>
              <a:t>.. </a:t>
            </a:r>
            <a:r>
              <a:rPr lang="en-US" dirty="0"/>
              <a:t>and revert to any previous version that we </a:t>
            </a:r>
            <a:r>
              <a:rPr lang="en-US" dirty="0" smtClean="0"/>
              <a:t>want.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It is very much required where multiple developers are continuously working on /changing the source </a:t>
            </a:r>
            <a:r>
              <a:rPr lang="en-US" dirty="0" smtClean="0"/>
              <a:t>code.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There are several Version Control Software Tools.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 err="1" smtClean="0"/>
              <a:t>Git</a:t>
            </a:r>
            <a:r>
              <a:rPr lang="en-US" b="1" dirty="0" smtClean="0"/>
              <a:t>, </a:t>
            </a:r>
            <a:r>
              <a:rPr lang="en-US" dirty="0" smtClean="0"/>
              <a:t>CVS, </a:t>
            </a:r>
            <a:r>
              <a:rPr lang="en-US" b="1" dirty="0" smtClean="0"/>
              <a:t>SVN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Mercurial, Monotone, </a:t>
            </a:r>
            <a:r>
              <a:rPr lang="en-US" dirty="0" err="1" smtClean="0"/>
              <a:t>Bazaaar</a:t>
            </a:r>
            <a:r>
              <a:rPr lang="en-US" dirty="0" smtClean="0"/>
              <a:t>,  Microsoft TFS, Microsoft VSTS, Microsoft VSS, </a:t>
            </a:r>
            <a:r>
              <a:rPr lang="en-US" dirty="0"/>
              <a:t>IBM </a:t>
            </a:r>
            <a:r>
              <a:rPr lang="en-US" dirty="0" smtClean="0"/>
              <a:t>Rational,…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TODO: The version control tools are used in RVC/BOSCH</a:t>
            </a: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1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Provides </a:t>
            </a:r>
            <a:r>
              <a:rPr lang="en-US" dirty="0"/>
              <a:t>strong support for non-linear development.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Distributed repository model.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Compatible with existing systems and protocols like HTTP, FTP, </a:t>
            </a:r>
            <a:r>
              <a:rPr lang="en-US" dirty="0" err="1"/>
              <a:t>ssh</a:t>
            </a:r>
            <a:r>
              <a:rPr lang="en-US" dirty="0"/>
              <a:t>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Capable of efficiently handling small to large sized projects.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Cryptographic authentication of history.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Pluggable merge strategies.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Toolkit-based design.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Periodic explicit object packing.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Garbage accumulates until collected.</a:t>
            </a:r>
          </a:p>
        </p:txBody>
      </p:sp>
      <p:pic>
        <p:nvPicPr>
          <p:cNvPr id="1026" name="Picture 2" descr="Image result for gi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913" y="819987"/>
            <a:ext cx="2597337" cy="108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40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Pros – Cons </a:t>
            </a:r>
            <a:r>
              <a:rPr lang="en-US" sz="3200" dirty="0" smtClean="0"/>
              <a:t>[*]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Pros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Super-fast and efficient performance.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Cross-platform and Open Source.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Code changes can be very easily and clearly tracked.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Easily maintainable and robust.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Offers an amazing command line utility known as </a:t>
            </a:r>
            <a:r>
              <a:rPr lang="en-US" dirty="0" err="1"/>
              <a:t>git</a:t>
            </a:r>
            <a:r>
              <a:rPr lang="en-US" dirty="0"/>
              <a:t> bash.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Also offers GIT GUI where you can very quickly re-scan, state change, sign off, commit &amp; push the code quickly with just a few clicks</a:t>
            </a:r>
            <a:r>
              <a:rPr lang="en-US" dirty="0" smtClean="0"/>
              <a:t>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Cons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Complex and bigger history log become difficult to understand.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Does not support keyword expansion and timestamp preservation.</a:t>
            </a:r>
          </a:p>
        </p:txBody>
      </p:sp>
      <p:pic>
        <p:nvPicPr>
          <p:cNvPr id="4" name="Picture 2" descr="Image result for g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913" y="819987"/>
            <a:ext cx="2597337" cy="108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450" y="4734945"/>
            <a:ext cx="5825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[*] </a:t>
            </a:r>
            <a:r>
              <a:rPr lang="en-US" sz="1050" i="1" dirty="0" smtClean="0"/>
              <a:t>refer</a:t>
            </a:r>
            <a:r>
              <a:rPr lang="en-US" sz="1050" i="1" dirty="0"/>
              <a:t>: https://www.softwaretestinghelp.com/version-control-software</a:t>
            </a:r>
          </a:p>
        </p:txBody>
      </p:sp>
    </p:spTree>
    <p:extLst>
      <p:ext uri="{BB962C8B-B14F-4D97-AF65-F5344CB8AC3E}">
        <p14:creationId xmlns:p14="http://schemas.microsoft.com/office/powerpoint/2010/main" val="25050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 – </a:t>
            </a:r>
            <a:r>
              <a:rPr lang="en-US" dirty="0"/>
              <a:t>Features [*] 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0" y="972650"/>
            <a:ext cx="6703971" cy="3893100"/>
          </a:xfrm>
        </p:spPr>
        <p:txBody>
          <a:bodyPr/>
          <a:lstStyle/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Client-server repository model. However, SVK permits SVN to have distributed branches.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Directories are versioned.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Copying, deleting, moving and renaming operations are also versioned.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Supports atomic commits.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Versioned symbolic links.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Free-form versioned metadata.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Space efficient binary diff storage.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Branching is not dependent upon the file size and this is a cheap operation.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Other features – merge tracking, full MIME support, path-based authorization, file locking, standalone server operation.</a:t>
            </a:r>
          </a:p>
        </p:txBody>
      </p:sp>
      <p:pic>
        <p:nvPicPr>
          <p:cNvPr id="3074" name="Picture 2" descr="Image result for SV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421" y="972650"/>
            <a:ext cx="1697311" cy="13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450" y="4756803"/>
            <a:ext cx="5825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[*] </a:t>
            </a:r>
            <a:r>
              <a:rPr lang="en-US" sz="1050" i="1" dirty="0" smtClean="0"/>
              <a:t>refer</a:t>
            </a:r>
            <a:r>
              <a:rPr lang="en-US" sz="1050" i="1" dirty="0"/>
              <a:t>: https://www.softwaretestinghelp.com/version-control-software</a:t>
            </a:r>
          </a:p>
        </p:txBody>
      </p:sp>
    </p:spTree>
    <p:extLst>
      <p:ext uri="{BB962C8B-B14F-4D97-AF65-F5344CB8AC3E}">
        <p14:creationId xmlns:p14="http://schemas.microsoft.com/office/powerpoint/2010/main" val="111663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 – Pros &amp; Cons [*]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Pros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Has </a:t>
            </a:r>
            <a:r>
              <a:rPr lang="en-US" dirty="0"/>
              <a:t>a benefit of good GUI tools like </a:t>
            </a:r>
            <a:r>
              <a:rPr lang="en-US" dirty="0" err="1"/>
              <a:t>TortoiseSVN</a:t>
            </a:r>
            <a:r>
              <a:rPr lang="en-US" dirty="0"/>
              <a:t>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Supports empty directories.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Have better </a:t>
            </a:r>
            <a:r>
              <a:rPr lang="en-US" b="1" dirty="0"/>
              <a:t>windows</a:t>
            </a:r>
            <a:r>
              <a:rPr lang="en-US" dirty="0"/>
              <a:t> support as compared to </a:t>
            </a:r>
            <a:r>
              <a:rPr lang="en-US" dirty="0" err="1"/>
              <a:t>Git</a:t>
            </a:r>
            <a:r>
              <a:rPr lang="en-US" dirty="0"/>
              <a:t>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Easy to set up and administer.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Integrates well with Windows, leading IDE and Agile tools.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Cons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Does </a:t>
            </a:r>
            <a:r>
              <a:rPr lang="en-US" dirty="0"/>
              <a:t>not store the modification time of files.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Does not deal well with filename normalization.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Does not support signed revisions.</a:t>
            </a:r>
          </a:p>
        </p:txBody>
      </p:sp>
      <p:pic>
        <p:nvPicPr>
          <p:cNvPr id="4" name="Picture 2" descr="Image result for SV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421" y="972650"/>
            <a:ext cx="1697311" cy="13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450" y="4698124"/>
            <a:ext cx="6251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[*] refer: https</a:t>
            </a:r>
            <a:r>
              <a:rPr lang="en-US" sz="1100" i="1" dirty="0"/>
              <a:t>://</a:t>
            </a:r>
            <a:r>
              <a:rPr lang="en-US" sz="1050" i="1" dirty="0"/>
              <a:t>hackbrightacademy.com/blog/svn-vs-git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400679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vs </a:t>
            </a:r>
            <a:r>
              <a:rPr lang="en-US" dirty="0"/>
              <a:t>SVN [*]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0" y="972650"/>
            <a:ext cx="8482800" cy="2298695"/>
          </a:xfrm>
        </p:spPr>
        <p:txBody>
          <a:bodyPr/>
          <a:lstStyle/>
          <a:p>
            <a:r>
              <a:rPr lang="en-US" sz="1600" b="1" dirty="0"/>
              <a:t>Why SVN Is Better Than </a:t>
            </a:r>
            <a:r>
              <a:rPr lang="en-US" sz="1600" b="1" dirty="0" err="1"/>
              <a:t>Git</a:t>
            </a:r>
            <a:endParaRPr lang="en-US" sz="1600" b="1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SVN </a:t>
            </a:r>
            <a:r>
              <a:rPr lang="en-US" dirty="0"/>
              <a:t>is better than </a:t>
            </a:r>
            <a:r>
              <a:rPr lang="en-US" dirty="0" err="1"/>
              <a:t>Git</a:t>
            </a:r>
            <a:r>
              <a:rPr lang="en-US" dirty="0"/>
              <a:t> for architecture performance, binary files, and usability. And it may be better </a:t>
            </a:r>
            <a:r>
              <a:rPr lang="en-US" dirty="0" smtClean="0"/>
              <a:t>for access </a:t>
            </a:r>
            <a:r>
              <a:rPr lang="en-US" dirty="0"/>
              <a:t>control and auditability, based on your needs.</a:t>
            </a:r>
          </a:p>
          <a:p>
            <a:endParaRPr lang="en-US" dirty="0"/>
          </a:p>
          <a:p>
            <a:r>
              <a:rPr lang="en-US" sz="1600" b="1" dirty="0"/>
              <a:t>Why Use </a:t>
            </a:r>
            <a:r>
              <a:rPr lang="en-US" sz="1600" b="1" dirty="0" err="1"/>
              <a:t>Git</a:t>
            </a:r>
            <a:r>
              <a:rPr lang="en-US" sz="1600" b="1" dirty="0"/>
              <a:t> Instead of SVN?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err="1"/>
              <a:t>Git</a:t>
            </a:r>
            <a:r>
              <a:rPr lang="en-US" dirty="0"/>
              <a:t> is better than SVN at branching — and it can be better than SVN for access control and auditability, based on your </a:t>
            </a:r>
            <a:r>
              <a:rPr lang="en-US" dirty="0" smtClean="0"/>
              <a:t>needs.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also more popular. SVN's popularity is waning. And many teams are looking to make a switch.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450" y="4698124"/>
            <a:ext cx="6251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[*] refer: https</a:t>
            </a:r>
            <a:r>
              <a:rPr lang="en-US" sz="1100" dirty="0"/>
              <a:t>://hackbrightacademy.com/blog/svn-vs-git</a:t>
            </a:r>
          </a:p>
        </p:txBody>
      </p:sp>
    </p:spTree>
    <p:extLst>
      <p:ext uri="{BB962C8B-B14F-4D97-AF65-F5344CB8AC3E}">
        <p14:creationId xmlns:p14="http://schemas.microsoft.com/office/powerpoint/2010/main" val="167258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GitLab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0" y="972650"/>
            <a:ext cx="6459605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err="1"/>
              <a:t>GitLab</a:t>
            </a:r>
            <a:r>
              <a:rPr lang="en-US" dirty="0"/>
              <a:t> is a </a:t>
            </a:r>
            <a:r>
              <a:rPr lang="en-US" b="1" dirty="0"/>
              <a:t>web-based DevOps lifecycle </a:t>
            </a:r>
            <a:r>
              <a:rPr lang="en-US" dirty="0"/>
              <a:t>tool that </a:t>
            </a:r>
            <a:r>
              <a:rPr lang="en-US" b="1" dirty="0"/>
              <a:t>has a </a:t>
            </a:r>
            <a:r>
              <a:rPr lang="en-US" b="1" dirty="0" err="1"/>
              <a:t>Git</a:t>
            </a:r>
            <a:r>
              <a:rPr lang="en-US" b="1" dirty="0"/>
              <a:t>-repository manager providing </a:t>
            </a:r>
            <a:r>
              <a:rPr lang="en-US" dirty="0"/>
              <a:t>wiki, issue-tracking and CI/CD pipeline </a:t>
            </a:r>
            <a:r>
              <a:rPr lang="en-US" dirty="0" smtClean="0"/>
              <a:t>options.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Url: </a:t>
            </a:r>
            <a:r>
              <a:rPr lang="en-US" dirty="0">
                <a:hlinkClick r:id="rId2"/>
              </a:rPr>
              <a:t>http://gitlab.banvien.com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Project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Repository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Issues Tracking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Wiki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CD/CI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387" y="972650"/>
            <a:ext cx="2538412" cy="132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9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PowerPointBV_Template_1</Template>
  <TotalTime>6236</TotalTime>
  <Words>1000</Words>
  <Application>Microsoft Office PowerPoint</Application>
  <PresentationFormat>On-screen Show (16:9)</PresentationFormat>
  <Paragraphs>172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Wingdings</vt:lpstr>
      <vt:lpstr>Roboto Condensed</vt:lpstr>
      <vt:lpstr>Arial</vt:lpstr>
      <vt:lpstr>Courier New</vt:lpstr>
      <vt:lpstr>Office Theme</vt:lpstr>
      <vt:lpstr>Version Control</vt:lpstr>
      <vt:lpstr>Contents</vt:lpstr>
      <vt:lpstr>Version Control Overview</vt:lpstr>
      <vt:lpstr>Git – Features</vt:lpstr>
      <vt:lpstr>Git Pros – Cons [*] </vt:lpstr>
      <vt:lpstr>SVN – Features [*] </vt:lpstr>
      <vt:lpstr>SVN – Pros &amp; Cons [*]</vt:lpstr>
      <vt:lpstr>Git vs SVN [*] </vt:lpstr>
      <vt:lpstr>GitLab</vt:lpstr>
      <vt:lpstr>GitLab</vt:lpstr>
      <vt:lpstr>GitLab</vt:lpstr>
      <vt:lpstr>GitLab</vt:lpstr>
      <vt:lpstr>GitLab</vt:lpstr>
      <vt:lpstr>Git Setup</vt:lpstr>
      <vt:lpstr>Git Branch (1/2)</vt:lpstr>
      <vt:lpstr>Git Branch (2/2)</vt:lpstr>
      <vt:lpstr>Git Other Command</vt:lpstr>
      <vt:lpstr>Exercise: Git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Võ Hữu Tài</dc:creator>
  <cp:lastModifiedBy>Vo Huu Tai</cp:lastModifiedBy>
  <cp:revision>522</cp:revision>
  <dcterms:modified xsi:type="dcterms:W3CDTF">2019-12-19T04:53:55Z</dcterms:modified>
</cp:coreProperties>
</file>