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notesMasterIdLst>
    <p:notesMasterId r:id="rId36"/>
  </p:notesMasterIdLst>
  <p:sldIdLst>
    <p:sldId id="298" r:id="rId4"/>
    <p:sldId id="297" r:id="rId5"/>
    <p:sldId id="300" r:id="rId6"/>
    <p:sldId id="301" r:id="rId7"/>
    <p:sldId id="306" r:id="rId8"/>
    <p:sldId id="305" r:id="rId9"/>
    <p:sldId id="304" r:id="rId10"/>
    <p:sldId id="329" r:id="rId11"/>
    <p:sldId id="330" r:id="rId12"/>
    <p:sldId id="309" r:id="rId13"/>
    <p:sldId id="310" r:id="rId14"/>
    <p:sldId id="311" r:id="rId15"/>
    <p:sldId id="312" r:id="rId16"/>
    <p:sldId id="314" r:id="rId17"/>
    <p:sldId id="315" r:id="rId18"/>
    <p:sldId id="316" r:id="rId19"/>
    <p:sldId id="317" r:id="rId20"/>
    <p:sldId id="318" r:id="rId21"/>
    <p:sldId id="320" r:id="rId22"/>
    <p:sldId id="321" r:id="rId23"/>
    <p:sldId id="322" r:id="rId24"/>
    <p:sldId id="323" r:id="rId25"/>
    <p:sldId id="324" r:id="rId26"/>
    <p:sldId id="335" r:id="rId27"/>
    <p:sldId id="332" r:id="rId28"/>
    <p:sldId id="333" r:id="rId29"/>
    <p:sldId id="334" r:id="rId30"/>
    <p:sldId id="331" r:id="rId31"/>
    <p:sldId id="325" r:id="rId32"/>
    <p:sldId id="327" r:id="rId33"/>
    <p:sldId id="328"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953" autoAdjust="0"/>
  </p:normalViewPr>
  <p:slideViewPr>
    <p:cSldViewPr snapToGrid="0">
      <p:cViewPr>
        <p:scale>
          <a:sx n="66" d="100"/>
          <a:sy n="66" d="100"/>
        </p:scale>
        <p:origin x="-174"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A3A30-551C-4535-8F5E-E06F6715E895}" type="datetimeFigureOut">
              <a:rPr lang="en-US" smtClean="0"/>
              <a:t>12/27/2019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56BC5-C2A4-4973-ADAC-22F3330A228B}" type="slidenum">
              <a:rPr lang="en-US" smtClean="0"/>
              <a:t>‹#›</a:t>
            </a:fld>
            <a:endParaRPr lang="en-US"/>
          </a:p>
        </p:txBody>
      </p:sp>
    </p:spTree>
    <p:extLst>
      <p:ext uri="{BB962C8B-B14F-4D97-AF65-F5344CB8AC3E}">
        <p14:creationId xmlns:p14="http://schemas.microsoft.com/office/powerpoint/2010/main" val="157356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utosar.org/fileadmin/user_upload/standards/classic/4-3/AUTOSAR_EXP_LayeredSoftwareArchitecture.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xp.com/docs/en/reference-manual/BCANPSV2.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ti.com/lit/an/sloa101b/sloa101b.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i.com/lit/an/sloa101b/sloa101b.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ti.com/lit/an/sloa101b/sloa101b.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ti.com/lit/an/sloa101b/sloa101b.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i.com/lit/an/sloa101b/sloa101b.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lideplayer.com/slide/10709648/"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learning.vector.com/mod/page/view.php?id=35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lideplayer.com/slide/1070964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AN_bu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learning.vector.com/mod/page/view.php?id=35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learning.vector.com/mod/page/view.php?id=35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learning.vector.com/mod/page/view.php?id=351"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learning.vector.com/mod/page/view.php?id=351"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learning.vector.com/mod/page/view.php?id=35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learning.vector.com/mod/page/view.php?id=351"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lideplayer.fr/slide/1562376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lideplayer.fr/slide/1562376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igikey.co.th/en/ptm/n/nxp-semiconductors/can-and-lin-bus-transceiver/tutoria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learning.vector.com/mod/page/view.php?id=3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1dc637e49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1dc637e49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06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https://www.autosar.org/fileadmin/user_upload/standards/classic/4-3/AUTOSAR_EXP_LayeredSoftwareArchitecture.pdf</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12</a:t>
            </a:fld>
            <a:endParaRPr lang="en-US"/>
          </a:p>
        </p:txBody>
      </p:sp>
    </p:spTree>
    <p:extLst>
      <p:ext uri="{BB962C8B-B14F-4D97-AF65-F5344CB8AC3E}">
        <p14:creationId xmlns:p14="http://schemas.microsoft.com/office/powerpoint/2010/main" val="39119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https://www.nxp.com/docs/en/reference-manual/BCANPSV2.pdf</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13</a:t>
            </a:fld>
            <a:endParaRPr lang="en-US"/>
          </a:p>
        </p:txBody>
      </p:sp>
    </p:spTree>
    <p:extLst>
      <p:ext uri="{BB962C8B-B14F-4D97-AF65-F5344CB8AC3E}">
        <p14:creationId xmlns:p14="http://schemas.microsoft.com/office/powerpoint/2010/main" val="393199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http://www.ti.com/lit/an/sloa101b/sloa101b.pdf</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14</a:t>
            </a:fld>
            <a:endParaRPr lang="en-US"/>
          </a:p>
        </p:txBody>
      </p:sp>
    </p:spTree>
    <p:extLst>
      <p:ext uri="{BB962C8B-B14F-4D97-AF65-F5344CB8AC3E}">
        <p14:creationId xmlns:p14="http://schemas.microsoft.com/office/powerpoint/2010/main" val="371628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http://www.ti.com/lit/an/sloa101b/sloa101b.pdf</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15</a:t>
            </a:fld>
            <a:endParaRPr lang="en-US"/>
          </a:p>
        </p:txBody>
      </p:sp>
    </p:spTree>
    <p:extLst>
      <p:ext uri="{BB962C8B-B14F-4D97-AF65-F5344CB8AC3E}">
        <p14:creationId xmlns:p14="http://schemas.microsoft.com/office/powerpoint/2010/main" val="194152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http://www.ti.com/lit/an/sloa101b/sloa101b.pdf</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a:t>
            </a:r>
            <a:r>
              <a:rPr lang="en-US" baseline="0" dirty="0" smtClean="0"/>
              <a:t> CAN controllers without object storage don’t know if it should accept this message or not. So, it request to host to decide. If it is demand message, ACK will be 0 else ACK will be 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16</a:t>
            </a:fld>
            <a:endParaRPr lang="en-US"/>
          </a:p>
        </p:txBody>
      </p:sp>
    </p:spTree>
    <p:extLst>
      <p:ext uri="{BB962C8B-B14F-4D97-AF65-F5344CB8AC3E}">
        <p14:creationId xmlns:p14="http://schemas.microsoft.com/office/powerpoint/2010/main" val="12373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http://www.ti.com/lit/an/sloa101b/sloa101b.pdf</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17</a:t>
            </a:fld>
            <a:endParaRPr lang="en-US"/>
          </a:p>
        </p:txBody>
      </p:sp>
    </p:spTree>
    <p:extLst>
      <p:ext uri="{BB962C8B-B14F-4D97-AF65-F5344CB8AC3E}">
        <p14:creationId xmlns:p14="http://schemas.microsoft.com/office/powerpoint/2010/main" val="152546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http://www.ti.com/lit/an/sloa101b/sloa101b.pdf</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18</a:t>
            </a:fld>
            <a:endParaRPr lang="en-US"/>
          </a:p>
        </p:txBody>
      </p:sp>
    </p:spTree>
    <p:extLst>
      <p:ext uri="{BB962C8B-B14F-4D97-AF65-F5344CB8AC3E}">
        <p14:creationId xmlns:p14="http://schemas.microsoft.com/office/powerpoint/2010/main" val="187209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https://slideplayer.com/slide/10709648/</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19</a:t>
            </a:fld>
            <a:endParaRPr lang="en-US"/>
          </a:p>
        </p:txBody>
      </p:sp>
    </p:spTree>
    <p:extLst>
      <p:ext uri="{BB962C8B-B14F-4D97-AF65-F5344CB8AC3E}">
        <p14:creationId xmlns:p14="http://schemas.microsoft.com/office/powerpoint/2010/main" val="4192353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https://elearning.vector.com/mod/page/view.php?id=350</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20</a:t>
            </a:fld>
            <a:endParaRPr lang="en-US"/>
          </a:p>
        </p:txBody>
      </p:sp>
    </p:spTree>
    <p:extLst>
      <p:ext uri="{BB962C8B-B14F-4D97-AF65-F5344CB8AC3E}">
        <p14:creationId xmlns:p14="http://schemas.microsoft.com/office/powerpoint/2010/main" val="3182829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https://slideplayer.com/slide/10709648/</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21</a:t>
            </a:fld>
            <a:endParaRPr lang="en-US"/>
          </a:p>
        </p:txBody>
      </p:sp>
    </p:spTree>
    <p:extLst>
      <p:ext uri="{BB962C8B-B14F-4D97-AF65-F5344CB8AC3E}">
        <p14:creationId xmlns:p14="http://schemas.microsoft.com/office/powerpoint/2010/main" val="359113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https://en.wikipedia.org/wiki/CAN_bus</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3</a:t>
            </a:fld>
            <a:endParaRPr lang="en-US"/>
          </a:p>
        </p:txBody>
      </p:sp>
    </p:spTree>
    <p:extLst>
      <p:ext uri="{BB962C8B-B14F-4D97-AF65-F5344CB8AC3E}">
        <p14:creationId xmlns:p14="http://schemas.microsoft.com/office/powerpoint/2010/main" val="232157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22</a:t>
            </a:fld>
            <a:endParaRPr lang="en-US"/>
          </a:p>
        </p:txBody>
      </p:sp>
    </p:spTree>
    <p:extLst>
      <p:ext uri="{BB962C8B-B14F-4D97-AF65-F5344CB8AC3E}">
        <p14:creationId xmlns:p14="http://schemas.microsoft.com/office/powerpoint/2010/main" val="4029793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23</a:t>
            </a:fld>
            <a:endParaRPr lang="en-US"/>
          </a:p>
        </p:txBody>
      </p:sp>
    </p:spTree>
    <p:extLst>
      <p:ext uri="{BB962C8B-B14F-4D97-AF65-F5344CB8AC3E}">
        <p14:creationId xmlns:p14="http://schemas.microsoft.com/office/powerpoint/2010/main" val="1031738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24</a:t>
            </a:fld>
            <a:endParaRPr lang="en-US"/>
          </a:p>
        </p:txBody>
      </p:sp>
    </p:spTree>
    <p:extLst>
      <p:ext uri="{BB962C8B-B14F-4D97-AF65-F5344CB8AC3E}">
        <p14:creationId xmlns:p14="http://schemas.microsoft.com/office/powerpoint/2010/main" val="4181798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sheet mcp2515</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25</a:t>
            </a:fld>
            <a:endParaRPr lang="en-US"/>
          </a:p>
        </p:txBody>
      </p:sp>
    </p:spTree>
    <p:extLst>
      <p:ext uri="{BB962C8B-B14F-4D97-AF65-F5344CB8AC3E}">
        <p14:creationId xmlns:p14="http://schemas.microsoft.com/office/powerpoint/2010/main" val="1322036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sheet mcp2515</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26</a:t>
            </a:fld>
            <a:endParaRPr lang="en-US"/>
          </a:p>
        </p:txBody>
      </p:sp>
    </p:spTree>
    <p:extLst>
      <p:ext uri="{BB962C8B-B14F-4D97-AF65-F5344CB8AC3E}">
        <p14:creationId xmlns:p14="http://schemas.microsoft.com/office/powerpoint/2010/main" val="2292679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sheet mcp2515</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27</a:t>
            </a:fld>
            <a:endParaRPr lang="en-US"/>
          </a:p>
        </p:txBody>
      </p:sp>
    </p:spTree>
    <p:extLst>
      <p:ext uri="{BB962C8B-B14F-4D97-AF65-F5344CB8AC3E}">
        <p14:creationId xmlns:p14="http://schemas.microsoft.com/office/powerpoint/2010/main" val="361954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sheet mcp2515</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28</a:t>
            </a:fld>
            <a:endParaRPr lang="en-US"/>
          </a:p>
        </p:txBody>
      </p:sp>
    </p:spTree>
    <p:extLst>
      <p:ext uri="{BB962C8B-B14F-4D97-AF65-F5344CB8AC3E}">
        <p14:creationId xmlns:p14="http://schemas.microsoft.com/office/powerpoint/2010/main" val="1302473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29</a:t>
            </a:fld>
            <a:endParaRPr lang="en-US"/>
          </a:p>
        </p:txBody>
      </p:sp>
    </p:spTree>
    <p:extLst>
      <p:ext uri="{BB962C8B-B14F-4D97-AF65-F5344CB8AC3E}">
        <p14:creationId xmlns:p14="http://schemas.microsoft.com/office/powerpoint/2010/main" val="1350834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30</a:t>
            </a:fld>
            <a:endParaRPr lang="en-US"/>
          </a:p>
        </p:txBody>
      </p:sp>
    </p:spTree>
    <p:extLst>
      <p:ext uri="{BB962C8B-B14F-4D97-AF65-F5344CB8AC3E}">
        <p14:creationId xmlns:p14="http://schemas.microsoft.com/office/powerpoint/2010/main" val="271664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https://elearning.vector.com/mod/page/view.php?id=351</a:t>
            </a:r>
            <a:endParaRPr lang="en-US" dirty="0" smtClean="0"/>
          </a:p>
        </p:txBody>
      </p:sp>
      <p:sp>
        <p:nvSpPr>
          <p:cNvPr id="4" name="Slide Number Placeholder 3"/>
          <p:cNvSpPr>
            <a:spLocks noGrp="1"/>
          </p:cNvSpPr>
          <p:nvPr>
            <p:ph type="sldNum" sz="quarter" idx="10"/>
          </p:nvPr>
        </p:nvSpPr>
        <p:spPr/>
        <p:txBody>
          <a:bodyPr/>
          <a:lstStyle/>
          <a:p>
            <a:fld id="{77E56BC5-C2A4-4973-ADAC-22F3330A228B}" type="slidenum">
              <a:rPr lang="en-US" smtClean="0"/>
              <a:t>31</a:t>
            </a:fld>
            <a:endParaRPr lang="en-US"/>
          </a:p>
        </p:txBody>
      </p:sp>
    </p:spTree>
    <p:extLst>
      <p:ext uri="{BB962C8B-B14F-4D97-AF65-F5344CB8AC3E}">
        <p14:creationId xmlns:p14="http://schemas.microsoft.com/office/powerpoint/2010/main" val="227465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5</a:t>
            </a:fld>
            <a:endParaRPr lang="en-US"/>
          </a:p>
        </p:txBody>
      </p:sp>
    </p:spTree>
    <p:extLst>
      <p:ext uri="{BB962C8B-B14F-4D97-AF65-F5344CB8AC3E}">
        <p14:creationId xmlns:p14="http://schemas.microsoft.com/office/powerpoint/2010/main" val="2658036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51dc637e49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51dc637e49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06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6</a:t>
            </a:fld>
            <a:endParaRPr lang="en-US"/>
          </a:p>
        </p:txBody>
      </p:sp>
    </p:spTree>
    <p:extLst>
      <p:ext uri="{BB962C8B-B14F-4D97-AF65-F5344CB8AC3E}">
        <p14:creationId xmlns:p14="http://schemas.microsoft.com/office/powerpoint/2010/main" val="406733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7</a:t>
            </a:fld>
            <a:endParaRPr lang="en-US"/>
          </a:p>
        </p:txBody>
      </p:sp>
    </p:spTree>
    <p:extLst>
      <p:ext uri="{BB962C8B-B14F-4D97-AF65-F5344CB8AC3E}">
        <p14:creationId xmlns:p14="http://schemas.microsoft.com/office/powerpoint/2010/main" val="112528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https://slideplayer.fr/slide/15623769/</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8</a:t>
            </a:fld>
            <a:endParaRPr lang="en-US"/>
          </a:p>
        </p:txBody>
      </p:sp>
    </p:spTree>
    <p:extLst>
      <p:ext uri="{BB962C8B-B14F-4D97-AF65-F5344CB8AC3E}">
        <p14:creationId xmlns:p14="http://schemas.microsoft.com/office/powerpoint/2010/main" val="42942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https://slideplayer.fr/slide/15623769/</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9</a:t>
            </a:fld>
            <a:endParaRPr lang="en-US"/>
          </a:p>
        </p:txBody>
      </p:sp>
    </p:spTree>
    <p:extLst>
      <p:ext uri="{BB962C8B-B14F-4D97-AF65-F5344CB8AC3E}">
        <p14:creationId xmlns:p14="http://schemas.microsoft.com/office/powerpoint/2010/main" val="398454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Refer:</a:t>
            </a:r>
            <a:r>
              <a:rPr lang="en-US" baseline="0" dirty="0" smtClean="0">
                <a:hlinkClick r:id="rId3"/>
              </a:rPr>
              <a:t> </a:t>
            </a:r>
            <a:r>
              <a:rPr lang="en-US" dirty="0" smtClean="0">
                <a:hlinkClick r:id="rId3"/>
              </a:rPr>
              <a:t>https://www.digikey.co.th/en/ptm/n/nxp-semiconductors/can-and-lin-bus-transceiver/tutorial</a:t>
            </a:r>
            <a:endParaRPr lang="en-US" dirty="0" smtClean="0"/>
          </a:p>
          <a:p>
            <a:r>
              <a:rPr lang="en-US" dirty="0" smtClean="0">
                <a:hlinkClick r:id="rId4"/>
              </a:rPr>
              <a:t>https://elearning.vector.com/mod/page/view.php?id=340</a:t>
            </a:r>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10</a:t>
            </a:fld>
            <a:endParaRPr lang="en-US"/>
          </a:p>
        </p:txBody>
      </p:sp>
    </p:spTree>
    <p:extLst>
      <p:ext uri="{BB962C8B-B14F-4D97-AF65-F5344CB8AC3E}">
        <p14:creationId xmlns:p14="http://schemas.microsoft.com/office/powerpoint/2010/main" val="203241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E56BC5-C2A4-4973-ADAC-22F3330A228B}" type="slidenum">
              <a:rPr lang="en-US" smtClean="0"/>
              <a:t>11</a:t>
            </a:fld>
            <a:endParaRPr lang="en-US"/>
          </a:p>
        </p:txBody>
      </p:sp>
    </p:spTree>
    <p:extLst>
      <p:ext uri="{BB962C8B-B14F-4D97-AF65-F5344CB8AC3E}">
        <p14:creationId xmlns:p14="http://schemas.microsoft.com/office/powerpoint/2010/main" val="309461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428B8F-5A5C-4844-9BC4-08E5843D474A}" type="datetime1">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323596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A20604-640C-41E3-AA8A-594F7E62F385}" type="datetime1">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18796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6D9640-245A-47E8-A1EA-C7643523A2B3}" type="datetime1">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1121439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BG]">
  <p:cSld name="Title and Body [BG]">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dirty="0"/>
          </a:p>
        </p:txBody>
      </p:sp>
      <p:sp>
        <p:nvSpPr>
          <p:cNvPr id="30" name="Google Shape;30;p1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609585" marR="0" lvl="0" indent="-304792" algn="l" rtl="0">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1219170" marR="0" lvl="1" indent="-414856" algn="l" rtl="0">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Char char="•"/>
              <a:defRPr sz="1733" i="0" u="none" strike="noStrike" cap="none">
                <a:solidFill>
                  <a:schemeClr val="dk1"/>
                </a:solidFill>
              </a:defRPr>
            </a:lvl6pPr>
            <a:lvl7pPr marL="4267093" marR="0" lvl="6" indent="-414856" algn="l" rtl="0">
              <a:lnSpc>
                <a:spcPct val="115000"/>
              </a:lnSpc>
              <a:spcBef>
                <a:spcPts val="667"/>
              </a:spcBef>
              <a:spcAft>
                <a:spcPts val="0"/>
              </a:spcAft>
              <a:buClr>
                <a:schemeClr val="dk1"/>
              </a:buClr>
              <a:buSzPts val="1300"/>
              <a:buChar char="•"/>
              <a:defRPr sz="1733" i="0" u="none" strike="noStrike" cap="none">
                <a:solidFill>
                  <a:schemeClr val="dk1"/>
                </a:solidFill>
              </a:defRPr>
            </a:lvl7pPr>
            <a:lvl8pPr marL="4876678" marR="0" lvl="7" indent="-414856" algn="l" rtl="0">
              <a:lnSpc>
                <a:spcPct val="115000"/>
              </a:lnSpc>
              <a:spcBef>
                <a:spcPts val="667"/>
              </a:spcBef>
              <a:spcAft>
                <a:spcPts val="0"/>
              </a:spcAft>
              <a:buClr>
                <a:schemeClr val="dk1"/>
              </a:buClr>
              <a:buSzPts val="1300"/>
              <a:buChar char="•"/>
              <a:defRPr sz="1733" i="0" u="none" strike="noStrike" cap="none">
                <a:solidFill>
                  <a:schemeClr val="dk1"/>
                </a:solidFill>
              </a:defRPr>
            </a:lvl8pPr>
            <a:lvl9pPr marL="5486263" marR="0" lvl="8" indent="-414856" algn="l" rtl="0">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412433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 name="Google Shape;11;p2"/>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22487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BG]">
  <p:cSld name="Blank [BG]">
    <p:bg>
      <p:bgPr>
        <a:blipFill>
          <a:blip r:embed="rId2">
            <a:alphaModFix/>
          </a:blip>
          <a:stretch>
            <a:fillRect/>
          </a:stretch>
        </a:blipFill>
        <a:effectLst/>
      </p:bgPr>
    </p:bg>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529780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lstStyle>
            <a:lvl1pPr lvl="0" algn="ctr" rtl="0">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extLst>
      <p:ext uri="{BB962C8B-B14F-4D97-AF65-F5344CB8AC3E}">
        <p14:creationId xmlns:p14="http://schemas.microsoft.com/office/powerpoint/2010/main" val="1826801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BG]">
  <p:cSld name="Title and Body [BG]">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dirty="0"/>
          </a:p>
        </p:txBody>
      </p:sp>
      <p:sp>
        <p:nvSpPr>
          <p:cNvPr id="30" name="Google Shape;30;p1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609585" marR="0" lvl="0" indent="-304792" algn="l" rtl="0">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1219170" marR="0" lvl="1" indent="-414856" algn="l" rtl="0">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Char char="•"/>
              <a:defRPr sz="1733" i="0" u="none" strike="noStrike" cap="none">
                <a:solidFill>
                  <a:schemeClr val="dk1"/>
                </a:solidFill>
              </a:defRPr>
            </a:lvl6pPr>
            <a:lvl7pPr marL="4267093" marR="0" lvl="6" indent="-414856" algn="l" rtl="0">
              <a:lnSpc>
                <a:spcPct val="115000"/>
              </a:lnSpc>
              <a:spcBef>
                <a:spcPts val="667"/>
              </a:spcBef>
              <a:spcAft>
                <a:spcPts val="0"/>
              </a:spcAft>
              <a:buClr>
                <a:schemeClr val="dk1"/>
              </a:buClr>
              <a:buSzPts val="1300"/>
              <a:buChar char="•"/>
              <a:defRPr sz="1733" i="0" u="none" strike="noStrike" cap="none">
                <a:solidFill>
                  <a:schemeClr val="dk1"/>
                </a:solidFill>
              </a:defRPr>
            </a:lvl7pPr>
            <a:lvl8pPr marL="4876678" marR="0" lvl="7" indent="-414856" algn="l" rtl="0">
              <a:lnSpc>
                <a:spcPct val="115000"/>
              </a:lnSpc>
              <a:spcBef>
                <a:spcPts val="667"/>
              </a:spcBef>
              <a:spcAft>
                <a:spcPts val="0"/>
              </a:spcAft>
              <a:buClr>
                <a:schemeClr val="dk1"/>
              </a:buClr>
              <a:buSzPts val="1300"/>
              <a:buChar char="•"/>
              <a:defRPr sz="1733" i="0" u="none" strike="noStrike" cap="none">
                <a:solidFill>
                  <a:schemeClr val="dk1"/>
                </a:solidFill>
              </a:defRPr>
            </a:lvl8pPr>
            <a:lvl9pPr marL="5486263" marR="0" lvl="8" indent="-414856" algn="l" rtl="0">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dirty="0"/>
          </a:p>
        </p:txBody>
      </p:sp>
    </p:spTree>
    <p:extLst>
      <p:ext uri="{BB962C8B-B14F-4D97-AF65-F5344CB8AC3E}">
        <p14:creationId xmlns:p14="http://schemas.microsoft.com/office/powerpoint/2010/main" val="428569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 Highlight 2">
  <p:cSld name="Title and Body - Highlight 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dirty="0"/>
          </a:p>
        </p:txBody>
      </p:sp>
      <p:sp>
        <p:nvSpPr>
          <p:cNvPr id="37" name="Google Shape;37;p12"/>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609585" marR="0" lvl="0" indent="-304792" algn="l" rtl="0">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1219170" marR="0" lvl="1" indent="-414856" algn="l" rtl="0">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Char char="•"/>
              <a:defRPr sz="1733" i="0" u="none" strike="noStrike" cap="none">
                <a:solidFill>
                  <a:schemeClr val="dk1"/>
                </a:solidFill>
              </a:defRPr>
            </a:lvl6pPr>
            <a:lvl7pPr marL="4267093" marR="0" lvl="6" indent="-414856" algn="l" rtl="0">
              <a:lnSpc>
                <a:spcPct val="115000"/>
              </a:lnSpc>
              <a:spcBef>
                <a:spcPts val="667"/>
              </a:spcBef>
              <a:spcAft>
                <a:spcPts val="0"/>
              </a:spcAft>
              <a:buClr>
                <a:schemeClr val="dk1"/>
              </a:buClr>
              <a:buSzPts val="1300"/>
              <a:buChar char="•"/>
              <a:defRPr sz="1733" i="0" u="none" strike="noStrike" cap="none">
                <a:solidFill>
                  <a:schemeClr val="dk1"/>
                </a:solidFill>
              </a:defRPr>
            </a:lvl7pPr>
            <a:lvl8pPr marL="4876678" marR="0" lvl="7" indent="-414856" algn="l" rtl="0">
              <a:lnSpc>
                <a:spcPct val="115000"/>
              </a:lnSpc>
              <a:spcBef>
                <a:spcPts val="667"/>
              </a:spcBef>
              <a:spcAft>
                <a:spcPts val="0"/>
              </a:spcAft>
              <a:buClr>
                <a:schemeClr val="dk1"/>
              </a:buClr>
              <a:buSzPts val="1300"/>
              <a:buChar char="•"/>
              <a:defRPr sz="1733" i="0" u="none" strike="noStrike" cap="none">
                <a:solidFill>
                  <a:schemeClr val="dk1"/>
                </a:solidFill>
              </a:defRPr>
            </a:lvl8pPr>
            <a:lvl9pPr marL="5486263" marR="0" lvl="8" indent="-414856" algn="l" rtl="0">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38" name="Google Shape;38;p12"/>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89783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 Right">
  <p:cSld name="One Column - Right">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49" name="Google Shape;49;p15"/>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lstStyle>
            <a:lvl1pPr marL="609585" marR="0" lvl="0" indent="-304792" algn="l" rtl="0">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1219170" marR="0" lvl="1" indent="-414856" algn="l" rtl="0">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4267093" marR="0" lvl="6"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4876678" marR="0" lvl="7"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5486263" marR="0" lvl="8" indent="-414856" algn="l" rtl="0">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408535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 Left">
  <p:cSld name="One column - Lef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52" name="Google Shape;52;p16"/>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lstStyle>
            <a:lvl1pPr marL="609585" marR="0" lvl="0" indent="-304792" algn="l" rtl="0">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1219170" marR="0" lvl="1" indent="-414856" algn="l" rtl="0">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4267093" marR="0" lvl="6"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4876678" marR="0" lvl="7"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5486263" marR="0" lvl="8" indent="-414856" algn="l" rtl="0">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404482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977E3-D396-4399-AC7D-99CE32A5AFA0}" type="datetime1">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2167238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e end">
  <p:cSld name="The end">
    <p:spTree>
      <p:nvGrpSpPr>
        <p:cNvPr id="1" name="Shape 69"/>
        <p:cNvGrpSpPr/>
        <p:nvPr/>
      </p:nvGrpSpPr>
      <p:grpSpPr>
        <a:xfrm>
          <a:off x="0" y="0"/>
          <a:ext cx="0" cy="0"/>
          <a:chOff x="0" y="0"/>
          <a:chExt cx="0" cy="0"/>
        </a:xfrm>
      </p:grpSpPr>
      <p:pic>
        <p:nvPicPr>
          <p:cNvPr id="70" name="Google Shape;70;p2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1" name="Google Shape;71;p20"/>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extLst>
      <p:ext uri="{BB962C8B-B14F-4D97-AF65-F5344CB8AC3E}">
        <p14:creationId xmlns:p14="http://schemas.microsoft.com/office/powerpoint/2010/main" val="1904633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extLst>
      <p:ext uri="{BB962C8B-B14F-4D97-AF65-F5344CB8AC3E}">
        <p14:creationId xmlns:p14="http://schemas.microsoft.com/office/powerpoint/2010/main" val="185912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 name="Google Shape;11;p2"/>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971589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BG]">
  <p:cSld name="Blank [BG]">
    <p:bg>
      <p:bgPr>
        <a:blipFill>
          <a:blip r:embed="rId2">
            <a:alphaModFix/>
          </a:blip>
          <a:stretch>
            <a:fillRect/>
          </a:stretch>
        </a:blipFill>
        <a:effectLst/>
      </p:bgPr>
    </p:bg>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2695886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lstStyle>
            <a:lvl1pPr lvl="0" algn="ctr" rtl="0">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extLst>
      <p:ext uri="{BB962C8B-B14F-4D97-AF65-F5344CB8AC3E}">
        <p14:creationId xmlns:p14="http://schemas.microsoft.com/office/powerpoint/2010/main" val="2177113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BG]">
  <p:cSld name="Title and Body [BG]">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30" name="Google Shape;30;p1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609585" marR="0" lvl="0" indent="-304792" algn="l" rtl="0">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1219170" marR="0" lvl="1" indent="-414856" algn="l" rtl="0">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Char char="•"/>
              <a:defRPr sz="1733" i="0" u="none" strike="noStrike" cap="none">
                <a:solidFill>
                  <a:schemeClr val="dk1"/>
                </a:solidFill>
              </a:defRPr>
            </a:lvl6pPr>
            <a:lvl7pPr marL="4267093" marR="0" lvl="6" indent="-414856" algn="l" rtl="0">
              <a:lnSpc>
                <a:spcPct val="115000"/>
              </a:lnSpc>
              <a:spcBef>
                <a:spcPts val="667"/>
              </a:spcBef>
              <a:spcAft>
                <a:spcPts val="0"/>
              </a:spcAft>
              <a:buClr>
                <a:schemeClr val="dk1"/>
              </a:buClr>
              <a:buSzPts val="1300"/>
              <a:buChar char="•"/>
              <a:defRPr sz="1733" i="0" u="none" strike="noStrike" cap="none">
                <a:solidFill>
                  <a:schemeClr val="dk1"/>
                </a:solidFill>
              </a:defRPr>
            </a:lvl7pPr>
            <a:lvl8pPr marL="4876678" marR="0" lvl="7" indent="-414856" algn="l" rtl="0">
              <a:lnSpc>
                <a:spcPct val="115000"/>
              </a:lnSpc>
              <a:spcBef>
                <a:spcPts val="667"/>
              </a:spcBef>
              <a:spcAft>
                <a:spcPts val="0"/>
              </a:spcAft>
              <a:buClr>
                <a:schemeClr val="dk1"/>
              </a:buClr>
              <a:buSzPts val="1300"/>
              <a:buChar char="•"/>
              <a:defRPr sz="1733" i="0" u="none" strike="noStrike" cap="none">
                <a:solidFill>
                  <a:schemeClr val="dk1"/>
                </a:solidFill>
              </a:defRPr>
            </a:lvl8pPr>
            <a:lvl9pPr marL="5486263" marR="0" lvl="8" indent="-414856" algn="l" rtl="0">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41094238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 Highlight 2">
  <p:cSld name="Title and Body - Highlight 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37" name="Google Shape;37;p12"/>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609585" marR="0" lvl="0" indent="-304792" algn="l" rtl="0">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1219170" marR="0" lvl="1" indent="-414856" algn="l" rtl="0">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Char char="•"/>
              <a:defRPr sz="1733" i="0" u="none" strike="noStrike" cap="none">
                <a:solidFill>
                  <a:schemeClr val="dk1"/>
                </a:solidFill>
              </a:defRPr>
            </a:lvl6pPr>
            <a:lvl7pPr marL="4267093" marR="0" lvl="6" indent="-414856" algn="l" rtl="0">
              <a:lnSpc>
                <a:spcPct val="115000"/>
              </a:lnSpc>
              <a:spcBef>
                <a:spcPts val="667"/>
              </a:spcBef>
              <a:spcAft>
                <a:spcPts val="0"/>
              </a:spcAft>
              <a:buClr>
                <a:schemeClr val="dk1"/>
              </a:buClr>
              <a:buSzPts val="1300"/>
              <a:buChar char="•"/>
              <a:defRPr sz="1733" i="0" u="none" strike="noStrike" cap="none">
                <a:solidFill>
                  <a:schemeClr val="dk1"/>
                </a:solidFill>
              </a:defRPr>
            </a:lvl7pPr>
            <a:lvl8pPr marL="4876678" marR="0" lvl="7" indent="-414856" algn="l" rtl="0">
              <a:lnSpc>
                <a:spcPct val="115000"/>
              </a:lnSpc>
              <a:spcBef>
                <a:spcPts val="667"/>
              </a:spcBef>
              <a:spcAft>
                <a:spcPts val="0"/>
              </a:spcAft>
              <a:buClr>
                <a:schemeClr val="dk1"/>
              </a:buClr>
              <a:buSzPts val="1300"/>
              <a:buChar char="•"/>
              <a:defRPr sz="1733" i="0" u="none" strike="noStrike" cap="none">
                <a:solidFill>
                  <a:schemeClr val="dk1"/>
                </a:solidFill>
              </a:defRPr>
            </a:lvl8pPr>
            <a:lvl9pPr marL="5486263" marR="0" lvl="8" indent="-414856" algn="l" rtl="0">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38" name="Google Shape;38;p12"/>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7829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 Right">
  <p:cSld name="One Column - Right">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49" name="Google Shape;49;p15"/>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lstStyle>
            <a:lvl1pPr marL="609585" marR="0" lvl="0" indent="-304792" algn="l" rtl="0">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1219170" marR="0" lvl="1" indent="-414856" algn="l" rtl="0">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4267093" marR="0" lvl="6"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4876678" marR="0" lvl="7"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5486263" marR="0" lvl="8" indent="-414856" algn="l" rtl="0">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880501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 Left">
  <p:cSld name="One column - Lef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52" name="Google Shape;52;p16"/>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lstStyle>
            <a:lvl1pPr marL="609585" marR="0" lvl="0" indent="-304792" algn="l" rtl="0">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1219170" marR="0" lvl="1" indent="-414856" algn="l" rtl="0">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4267093" marR="0" lvl="6"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4876678" marR="0" lvl="7" indent="-414856" algn="l" rtl="0">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5486263" marR="0" lvl="8" indent="-414856" algn="l" rtl="0">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828759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e end">
  <p:cSld name="The end">
    <p:spTree>
      <p:nvGrpSpPr>
        <p:cNvPr id="1" name="Shape 69"/>
        <p:cNvGrpSpPr/>
        <p:nvPr/>
      </p:nvGrpSpPr>
      <p:grpSpPr>
        <a:xfrm>
          <a:off x="0" y="0"/>
          <a:ext cx="0" cy="0"/>
          <a:chOff x="0" y="0"/>
          <a:chExt cx="0" cy="0"/>
        </a:xfrm>
      </p:grpSpPr>
      <p:pic>
        <p:nvPicPr>
          <p:cNvPr id="70" name="Google Shape;70;p2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1" name="Google Shape;71;p20"/>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extLst>
      <p:ext uri="{BB962C8B-B14F-4D97-AF65-F5344CB8AC3E}">
        <p14:creationId xmlns:p14="http://schemas.microsoft.com/office/powerpoint/2010/main" val="383029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BEB0C1-02D2-463B-BEC3-6762DA5D2A1A}" type="datetime1">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4281749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extLst>
      <p:ext uri="{BB962C8B-B14F-4D97-AF65-F5344CB8AC3E}">
        <p14:creationId xmlns:p14="http://schemas.microsoft.com/office/powerpoint/2010/main" val="121850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01C2EC-7E96-4EE8-90C6-6308A5E81217}" type="datetime1">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190337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BF2D73-5B8D-41CA-B8A2-14E0FB45847B}" type="datetime1">
              <a:rPr lang="en-US" smtClean="0"/>
              <a:t>12/27/2019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120174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C2811-98CF-4AA1-8D2E-82DA009FBD15}" type="datetime1">
              <a:rPr lang="en-US" smtClean="0"/>
              <a:t>12/27/2019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18352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76501-94DA-46AC-B2AF-DC6FB669265A}" type="datetime1">
              <a:rPr lang="en-US" smtClean="0"/>
              <a:t>12/27/2019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53985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A441CF-3622-4C43-864A-48853EF0CF75}" type="datetime1">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284170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2BC45B-23C4-4175-91D1-A35692510165}" type="datetime1">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D6197-C464-485D-9296-5C53D2BC9EA4}" type="slidenum">
              <a:rPr lang="en-US" smtClean="0"/>
              <a:t>‹#›</a:t>
            </a:fld>
            <a:endParaRPr lang="en-US"/>
          </a:p>
        </p:txBody>
      </p:sp>
    </p:spTree>
    <p:extLst>
      <p:ext uri="{BB962C8B-B14F-4D97-AF65-F5344CB8AC3E}">
        <p14:creationId xmlns:p14="http://schemas.microsoft.com/office/powerpoint/2010/main" val="355849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B780C-53CD-4FAD-B8D7-B9660340C33C}" type="datetime1">
              <a:rPr lang="en-US" smtClean="0"/>
              <a:t>12/27/2019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D6197-C464-485D-9296-5C53D2BC9EA4}" type="slidenum">
              <a:rPr lang="en-US" smtClean="0"/>
              <a:t>‹#›</a:t>
            </a:fld>
            <a:endParaRPr lang="en-US"/>
          </a:p>
        </p:txBody>
      </p:sp>
    </p:spTree>
    <p:extLst>
      <p:ext uri="{BB962C8B-B14F-4D97-AF65-F5344CB8AC3E}">
        <p14:creationId xmlns:p14="http://schemas.microsoft.com/office/powerpoint/2010/main" val="259686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457200" marR="0" lvl="0" indent="-228600" algn="just" rtl="0">
              <a:lnSpc>
                <a:spcPct val="114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98481417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lstStyle>
            <a:lvl1pPr marL="457200" marR="0" lvl="0" indent="-228600" algn="just" rtl="0">
              <a:lnSpc>
                <a:spcPct val="114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055406141"/>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AN_FD"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3"/>
          <p:cNvSpPr txBox="1">
            <a:spLocks noGrp="1"/>
          </p:cNvSpPr>
          <p:nvPr>
            <p:ph type="ctrTitle"/>
          </p:nvPr>
        </p:nvSpPr>
        <p:spPr>
          <a:xfrm>
            <a:off x="4636643" y="4898876"/>
            <a:ext cx="7162800" cy="705200"/>
          </a:xfrm>
          <a:prstGeom prst="rect">
            <a:avLst/>
          </a:prstGeom>
        </p:spPr>
        <p:txBody>
          <a:bodyPr spcFirstLastPara="1" wrap="square" lIns="91433" tIns="45700" rIns="91433" bIns="45700" anchor="b" anchorCtr="0">
            <a:noAutofit/>
          </a:bodyPr>
          <a:lstStyle/>
          <a:p>
            <a:pPr lvl="0"/>
            <a:r>
              <a:rPr lang="en-US" dirty="0"/>
              <a:t>CAN Protocol</a:t>
            </a:r>
            <a:endParaRPr dirty="0"/>
          </a:p>
        </p:txBody>
      </p:sp>
      <p:sp>
        <p:nvSpPr>
          <p:cNvPr id="80" name="Google Shape;80;p23"/>
          <p:cNvSpPr txBox="1">
            <a:spLocks noGrp="1"/>
          </p:cNvSpPr>
          <p:nvPr>
            <p:ph type="subTitle" idx="1"/>
          </p:nvPr>
        </p:nvSpPr>
        <p:spPr>
          <a:xfrm>
            <a:off x="4664268" y="5432447"/>
            <a:ext cx="7125600" cy="450800"/>
          </a:xfrm>
          <a:prstGeom prst="rect">
            <a:avLst/>
          </a:prstGeom>
        </p:spPr>
        <p:txBody>
          <a:bodyPr spcFirstLastPara="1" wrap="square" lIns="91433" tIns="45700" rIns="91433" bIns="45700" anchor="ctr" anchorCtr="0">
            <a:noAutofit/>
          </a:bodyPr>
          <a:lstStyle/>
          <a:p>
            <a:pPr marL="0" indent="0"/>
            <a:r>
              <a:rPr lang="en-US" dirty="0" smtClean="0"/>
              <a:t>23th Dec</a:t>
            </a:r>
            <a:r>
              <a:rPr lang="en" dirty="0" smtClean="0"/>
              <a:t>, </a:t>
            </a:r>
            <a:r>
              <a:rPr lang="en" dirty="0"/>
              <a:t>2019</a:t>
            </a:r>
            <a:endParaRPr dirty="0"/>
          </a:p>
        </p:txBody>
      </p:sp>
    </p:spTree>
    <p:extLst>
      <p:ext uri="{BB962C8B-B14F-4D97-AF65-F5344CB8AC3E}">
        <p14:creationId xmlns:p14="http://schemas.microsoft.com/office/powerpoint/2010/main" val="1693245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Bus (1/2)</a:t>
            </a:r>
            <a:endParaRPr lang="en-US" dirty="0"/>
          </a:p>
        </p:txBody>
      </p:sp>
      <p:sp>
        <p:nvSpPr>
          <p:cNvPr id="3" name="Content Placeholder 2"/>
          <p:cNvSpPr>
            <a:spLocks noGrp="1"/>
          </p:cNvSpPr>
          <p:nvPr>
            <p:ph type="body" idx="1"/>
          </p:nvPr>
        </p:nvSpPr>
        <p:spPr>
          <a:xfrm>
            <a:off x="436601" y="1296867"/>
            <a:ext cx="4561426" cy="1830797"/>
          </a:xfrm>
        </p:spPr>
        <p:txBody>
          <a:bodyPr>
            <a:noAutofit/>
          </a:bodyPr>
          <a:lstStyle/>
          <a:p>
            <a:pPr marL="647693" indent="-342900">
              <a:buFont typeface="Wingdings" panose="05000000000000000000" pitchFamily="2" charset="2"/>
              <a:buChar char="q"/>
            </a:pPr>
            <a:r>
              <a:rPr lang="en-US" sz="1400" dirty="0" smtClean="0"/>
              <a:t>CAN Bus:</a:t>
            </a:r>
          </a:p>
          <a:p>
            <a:pPr marL="1257278" lvl="1" indent="-342900"/>
            <a:r>
              <a:rPr lang="en-US" sz="1400" dirty="0"/>
              <a:t>Differential </a:t>
            </a:r>
            <a:r>
              <a:rPr lang="en-US" sz="1400" dirty="0" smtClean="0"/>
              <a:t>signals: eliminates </a:t>
            </a:r>
            <a:r>
              <a:rPr lang="en-US" sz="1400" dirty="0"/>
              <a:t>the negative effects of interference voltage.</a:t>
            </a:r>
          </a:p>
          <a:p>
            <a:pPr marL="1257278" lvl="1" indent="-342900"/>
            <a:r>
              <a:rPr lang="en-US" sz="1400" dirty="0"/>
              <a:t>Twisted </a:t>
            </a:r>
            <a:r>
              <a:rPr lang="en-US" sz="1400" dirty="0" smtClean="0"/>
              <a:t>pair: reduces </a:t>
            </a:r>
            <a:r>
              <a:rPr lang="en-US" sz="1400" dirty="0"/>
              <a:t>the magnetic field considerably</a:t>
            </a:r>
          </a:p>
          <a:p>
            <a:pPr marL="647693" indent="-342900">
              <a:buFont typeface="Wingdings" panose="05000000000000000000" pitchFamily="2" charset="2"/>
              <a:buChar char="q"/>
            </a:pPr>
            <a:endParaRPr lang="en-US" sz="1400" dirty="0" smtClean="0"/>
          </a:p>
          <a:p>
            <a:pPr marL="647693" indent="-342900">
              <a:buFont typeface="Wingdings" panose="05000000000000000000" pitchFamily="2" charset="2"/>
              <a:buChar char="q"/>
            </a:pPr>
            <a:endParaRPr lang="en-US" sz="1400" dirty="0" smtClean="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10</a:t>
            </a:fld>
            <a:endParaRPr lang="en-US"/>
          </a:p>
        </p:txBody>
      </p:sp>
      <p:pic>
        <p:nvPicPr>
          <p:cNvPr id="6" name="Picture 5"/>
          <p:cNvPicPr>
            <a:picLocks noChangeAspect="1"/>
          </p:cNvPicPr>
          <p:nvPr/>
        </p:nvPicPr>
        <p:blipFill>
          <a:blip r:embed="rId3"/>
          <a:stretch>
            <a:fillRect/>
          </a:stretch>
        </p:blipFill>
        <p:spPr>
          <a:xfrm>
            <a:off x="1261680" y="2927545"/>
            <a:ext cx="3075261" cy="1554715"/>
          </a:xfrm>
          <a:prstGeom prst="rect">
            <a:avLst/>
          </a:prstGeom>
        </p:spPr>
      </p:pic>
      <p:pic>
        <p:nvPicPr>
          <p:cNvPr id="5" name="Picture 4"/>
          <p:cNvPicPr>
            <a:picLocks noChangeAspect="1"/>
          </p:cNvPicPr>
          <p:nvPr/>
        </p:nvPicPr>
        <p:blipFill>
          <a:blip r:embed="rId4"/>
          <a:stretch>
            <a:fillRect/>
          </a:stretch>
        </p:blipFill>
        <p:spPr>
          <a:xfrm>
            <a:off x="1198482" y="4325016"/>
            <a:ext cx="3191613" cy="25019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738523925"/>
              </p:ext>
            </p:extLst>
          </p:nvPr>
        </p:nvGraphicFramePr>
        <p:xfrm>
          <a:off x="4998027" y="1343880"/>
          <a:ext cx="6109857" cy="4929545"/>
        </p:xfrm>
        <a:graphic>
          <a:graphicData uri="http://schemas.openxmlformats.org/drawingml/2006/table">
            <a:tbl>
              <a:tblPr firstRow="1" bandRow="1">
                <a:tableStyleId>{5C22544A-7EE6-4342-B048-85BDC9FD1C3A}</a:tableStyleId>
              </a:tblPr>
              <a:tblGrid>
                <a:gridCol w="1519716">
                  <a:extLst>
                    <a:ext uri="{9D8B030D-6E8A-4147-A177-3AD203B41FA5}">
                      <a16:colId xmlns:a16="http://schemas.microsoft.com/office/drawing/2014/main" val="1841199792"/>
                    </a:ext>
                  </a:extLst>
                </a:gridCol>
                <a:gridCol w="2352645">
                  <a:extLst>
                    <a:ext uri="{9D8B030D-6E8A-4147-A177-3AD203B41FA5}">
                      <a16:colId xmlns:a16="http://schemas.microsoft.com/office/drawing/2014/main" val="1711281896"/>
                    </a:ext>
                  </a:extLst>
                </a:gridCol>
                <a:gridCol w="2237496">
                  <a:extLst>
                    <a:ext uri="{9D8B030D-6E8A-4147-A177-3AD203B41FA5}">
                      <a16:colId xmlns:a16="http://schemas.microsoft.com/office/drawing/2014/main" val="481980256"/>
                    </a:ext>
                  </a:extLst>
                </a:gridCol>
              </a:tblGrid>
              <a:tr h="327612">
                <a:tc>
                  <a:txBody>
                    <a:bodyPr/>
                    <a:lstStyle/>
                    <a:p>
                      <a:r>
                        <a:rPr lang="en-US" sz="1100" dirty="0" smtClean="0"/>
                        <a:t>Features</a:t>
                      </a:r>
                      <a:endParaRPr lang="en-US" sz="1100" dirty="0"/>
                    </a:p>
                  </a:txBody>
                  <a:tcPr marL="80781" marR="80781" marT="40391" marB="40391"/>
                </a:tc>
                <a:tc>
                  <a:txBody>
                    <a:bodyPr/>
                    <a:lstStyle/>
                    <a:p>
                      <a:r>
                        <a:rPr lang="en-US" sz="1100" dirty="0" smtClean="0"/>
                        <a:t>HS-CAN</a:t>
                      </a:r>
                      <a:endParaRPr lang="en-US" sz="1100" dirty="0"/>
                    </a:p>
                  </a:txBody>
                  <a:tcPr marL="80781" marR="80781" marT="40391" marB="40391"/>
                </a:tc>
                <a:tc>
                  <a:txBody>
                    <a:bodyPr/>
                    <a:lstStyle/>
                    <a:p>
                      <a:r>
                        <a:rPr lang="en-US" sz="1100" dirty="0" smtClean="0"/>
                        <a:t>FT-CAN</a:t>
                      </a:r>
                      <a:endParaRPr lang="en-US" sz="1100" dirty="0"/>
                    </a:p>
                  </a:txBody>
                  <a:tcPr marL="80781" marR="80781" marT="40391" marB="40391"/>
                </a:tc>
                <a:extLst>
                  <a:ext uri="{0D108BD9-81ED-4DB2-BD59-A6C34878D82A}">
                    <a16:rowId xmlns:a16="http://schemas.microsoft.com/office/drawing/2014/main" val="483583019"/>
                  </a:ext>
                </a:extLst>
              </a:tr>
              <a:tr h="327612">
                <a:tc>
                  <a:txBody>
                    <a:bodyPr/>
                    <a:lstStyle/>
                    <a:p>
                      <a:r>
                        <a:rPr lang="en-US" sz="1100" dirty="0" smtClean="0"/>
                        <a:t>Data link layer standard</a:t>
                      </a:r>
                      <a:endParaRPr lang="en-US" sz="1100" dirty="0"/>
                    </a:p>
                  </a:txBody>
                  <a:tcPr marL="80781" marR="80781" marT="40391" marB="40391"/>
                </a:tc>
                <a:tc>
                  <a:txBody>
                    <a:bodyPr/>
                    <a:lstStyle/>
                    <a:p>
                      <a:r>
                        <a:rPr lang="en-US" sz="1100" dirty="0" smtClean="0"/>
                        <a:t>ISO 11898-1</a:t>
                      </a:r>
                      <a:endParaRPr lang="en-US" sz="1100" dirty="0"/>
                    </a:p>
                  </a:txBody>
                  <a:tcPr marL="80781" marR="80781" marT="40391" marB="40391"/>
                </a:tc>
                <a:tc>
                  <a:txBody>
                    <a:bodyPr/>
                    <a:lstStyle/>
                    <a:p>
                      <a:r>
                        <a:rPr lang="en-US" sz="1100" dirty="0" smtClean="0"/>
                        <a:t>ISO 11898-1</a:t>
                      </a:r>
                      <a:endParaRPr lang="en-US" sz="1100" dirty="0"/>
                    </a:p>
                  </a:txBody>
                  <a:tcPr marL="80781" marR="80781" marT="40391" marB="40391"/>
                </a:tc>
                <a:extLst>
                  <a:ext uri="{0D108BD9-81ED-4DB2-BD59-A6C34878D82A}">
                    <a16:rowId xmlns:a16="http://schemas.microsoft.com/office/drawing/2014/main" val="1443956109"/>
                  </a:ext>
                </a:extLst>
              </a:tr>
              <a:tr h="327612">
                <a:tc>
                  <a:txBody>
                    <a:bodyPr/>
                    <a:lstStyle/>
                    <a:p>
                      <a:r>
                        <a:rPr lang="en-US" sz="1100" dirty="0" smtClean="0"/>
                        <a:t>Physical</a:t>
                      </a:r>
                      <a:r>
                        <a:rPr lang="en-US" sz="1100" baseline="0" dirty="0" smtClean="0"/>
                        <a:t> layer standard</a:t>
                      </a:r>
                      <a:endParaRPr lang="en-US" sz="1100" dirty="0"/>
                    </a:p>
                  </a:txBody>
                  <a:tcPr marL="80781" marR="80781" marT="40391" marB="40391"/>
                </a:tc>
                <a:tc>
                  <a:txBody>
                    <a:bodyPr/>
                    <a:lstStyle/>
                    <a:p>
                      <a:r>
                        <a:rPr lang="en-US" sz="1100" dirty="0" smtClean="0"/>
                        <a:t>ISO 11898-2</a:t>
                      </a:r>
                      <a:endParaRPr lang="en-US" sz="1100" dirty="0"/>
                    </a:p>
                  </a:txBody>
                  <a:tcPr marL="80781" marR="80781" marT="40391" marB="40391"/>
                </a:tc>
                <a:tc>
                  <a:txBody>
                    <a:bodyPr/>
                    <a:lstStyle/>
                    <a:p>
                      <a:r>
                        <a:rPr lang="en-US" sz="1100" dirty="0" smtClean="0"/>
                        <a:t>ISO 11898</a:t>
                      </a:r>
                      <a:r>
                        <a:rPr lang="en-US" sz="1100" baseline="0" dirty="0" smtClean="0"/>
                        <a:t>-</a:t>
                      </a:r>
                      <a:r>
                        <a:rPr lang="en-US" sz="1100" dirty="0" smtClean="0"/>
                        <a:t>3</a:t>
                      </a:r>
                      <a:endParaRPr lang="en-US" sz="1100" dirty="0"/>
                    </a:p>
                  </a:txBody>
                  <a:tcPr marL="80781" marR="80781" marT="40391" marB="40391"/>
                </a:tc>
                <a:extLst>
                  <a:ext uri="{0D108BD9-81ED-4DB2-BD59-A6C34878D82A}">
                    <a16:rowId xmlns:a16="http://schemas.microsoft.com/office/drawing/2014/main" val="4128443478"/>
                  </a:ext>
                </a:extLst>
              </a:tr>
              <a:tr h="327612">
                <a:tc>
                  <a:txBody>
                    <a:bodyPr/>
                    <a:lstStyle/>
                    <a:p>
                      <a:r>
                        <a:rPr lang="en-US" sz="1100" dirty="0" smtClean="0"/>
                        <a:t>Number of bus wires</a:t>
                      </a:r>
                      <a:endParaRPr lang="en-US" sz="1100" dirty="0"/>
                    </a:p>
                  </a:txBody>
                  <a:tcPr marL="80781" marR="80781" marT="40391" marB="40391"/>
                </a:tc>
                <a:tc>
                  <a:txBody>
                    <a:bodyPr/>
                    <a:lstStyle/>
                    <a:p>
                      <a:r>
                        <a:rPr lang="en-US" sz="1100" dirty="0" smtClean="0"/>
                        <a:t>2 (twisted pair)</a:t>
                      </a:r>
                      <a:endParaRPr lang="en-US" sz="1100" dirty="0"/>
                    </a:p>
                  </a:txBody>
                  <a:tcPr marL="80781" marR="80781" marT="40391" marB="4039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 (twisted pair)</a:t>
                      </a:r>
                    </a:p>
                  </a:txBody>
                  <a:tcPr marL="80781" marR="80781" marT="40391" marB="40391"/>
                </a:tc>
                <a:extLst>
                  <a:ext uri="{0D108BD9-81ED-4DB2-BD59-A6C34878D82A}">
                    <a16:rowId xmlns:a16="http://schemas.microsoft.com/office/drawing/2014/main" val="3926632050"/>
                  </a:ext>
                </a:extLst>
              </a:tr>
              <a:tr h="327612">
                <a:tc>
                  <a:txBody>
                    <a:bodyPr/>
                    <a:lstStyle/>
                    <a:p>
                      <a:r>
                        <a:rPr lang="en-US" sz="1100" dirty="0" smtClean="0"/>
                        <a:t>Maximum</a:t>
                      </a:r>
                      <a:r>
                        <a:rPr lang="en-US" sz="1100" baseline="0" dirty="0" smtClean="0"/>
                        <a:t> bus speed</a:t>
                      </a:r>
                      <a:endParaRPr lang="en-US" sz="1100" dirty="0"/>
                    </a:p>
                  </a:txBody>
                  <a:tcPr marL="80781" marR="80781" marT="40391" marB="40391"/>
                </a:tc>
                <a:tc>
                  <a:txBody>
                    <a:bodyPr/>
                    <a:lstStyle/>
                    <a:p>
                      <a:r>
                        <a:rPr lang="en-US" sz="1100" dirty="0" smtClean="0"/>
                        <a:t>1 Mbit/s</a:t>
                      </a:r>
                      <a:endParaRPr lang="en-US" sz="1100" dirty="0"/>
                    </a:p>
                  </a:txBody>
                  <a:tcPr marL="80781" marR="80781" marT="40391" marB="40391"/>
                </a:tc>
                <a:tc>
                  <a:txBody>
                    <a:bodyPr/>
                    <a:lstStyle/>
                    <a:p>
                      <a:r>
                        <a:rPr lang="en-US" sz="1100" dirty="0" smtClean="0"/>
                        <a:t>125 </a:t>
                      </a:r>
                      <a:r>
                        <a:rPr lang="en-US" sz="1100" dirty="0" err="1" smtClean="0"/>
                        <a:t>kbit</a:t>
                      </a:r>
                      <a:r>
                        <a:rPr lang="en-US" sz="1100" dirty="0" smtClean="0"/>
                        <a:t>/s</a:t>
                      </a:r>
                      <a:endParaRPr lang="en-US" sz="1100" dirty="0"/>
                    </a:p>
                  </a:txBody>
                  <a:tcPr marL="80781" marR="80781" marT="40391" marB="40391"/>
                </a:tc>
                <a:extLst>
                  <a:ext uri="{0D108BD9-81ED-4DB2-BD59-A6C34878D82A}">
                    <a16:rowId xmlns:a16="http://schemas.microsoft.com/office/drawing/2014/main" val="3605294169"/>
                  </a:ext>
                </a:extLst>
              </a:tr>
              <a:tr h="1221639">
                <a:tc>
                  <a:txBody>
                    <a:bodyPr/>
                    <a:lstStyle/>
                    <a:p>
                      <a:r>
                        <a:rPr lang="en-US" sz="1100" dirty="0" smtClean="0"/>
                        <a:t>Bus communication signal</a:t>
                      </a:r>
                      <a:endParaRPr lang="en-US" sz="1100" dirty="0"/>
                    </a:p>
                  </a:txBody>
                  <a:tcPr marL="80781" marR="80781" marT="40391" marB="40391"/>
                </a:tc>
                <a:tc>
                  <a:txBody>
                    <a:bodyPr/>
                    <a:lstStyle/>
                    <a:p>
                      <a:endParaRPr lang="en-US" sz="1100" dirty="0"/>
                    </a:p>
                  </a:txBody>
                  <a:tcPr marL="80781" marR="80781" marT="40391" marB="40391"/>
                </a:tc>
                <a:tc>
                  <a:txBody>
                    <a:bodyPr/>
                    <a:lstStyle/>
                    <a:p>
                      <a:endParaRPr lang="en-US" sz="1100" dirty="0"/>
                    </a:p>
                  </a:txBody>
                  <a:tcPr marL="80781" marR="80781" marT="40391" marB="40391"/>
                </a:tc>
                <a:extLst>
                  <a:ext uri="{0D108BD9-81ED-4DB2-BD59-A6C34878D82A}">
                    <a16:rowId xmlns:a16="http://schemas.microsoft.com/office/drawing/2014/main" val="195170410"/>
                  </a:ext>
                </a:extLst>
              </a:tr>
              <a:tr h="902442">
                <a:tc>
                  <a:txBody>
                    <a:bodyPr/>
                    <a:lstStyle/>
                    <a:p>
                      <a:r>
                        <a:rPr lang="en-US" sz="1100" dirty="0" smtClean="0"/>
                        <a:t>Bus termination principle</a:t>
                      </a:r>
                      <a:endParaRPr lang="en-US" sz="1100" dirty="0"/>
                    </a:p>
                  </a:txBody>
                  <a:tcPr marL="80781" marR="80781" marT="40391" marB="40391"/>
                </a:tc>
                <a:tc>
                  <a:txBody>
                    <a:bodyPr/>
                    <a:lstStyle/>
                    <a:p>
                      <a:endParaRPr lang="en-US" sz="1100" dirty="0"/>
                    </a:p>
                  </a:txBody>
                  <a:tcPr marL="80781" marR="80781" marT="40391" marB="40391"/>
                </a:tc>
                <a:tc>
                  <a:txBody>
                    <a:bodyPr/>
                    <a:lstStyle/>
                    <a:p>
                      <a:endParaRPr lang="en-US" sz="1100" dirty="0"/>
                    </a:p>
                  </a:txBody>
                  <a:tcPr marL="80781" marR="80781" marT="40391" marB="40391"/>
                </a:tc>
                <a:extLst>
                  <a:ext uri="{0D108BD9-81ED-4DB2-BD59-A6C34878D82A}">
                    <a16:rowId xmlns:a16="http://schemas.microsoft.com/office/drawing/2014/main" val="4257694844"/>
                  </a:ext>
                </a:extLst>
              </a:tr>
              <a:tr h="403905">
                <a:tc>
                  <a:txBody>
                    <a:bodyPr/>
                    <a:lstStyle/>
                    <a:p>
                      <a:r>
                        <a:rPr lang="en-US" sz="1100" dirty="0" smtClean="0"/>
                        <a:t>Bus wire shortcut-circuit and interrupt tolerance</a:t>
                      </a:r>
                      <a:endParaRPr lang="en-US" sz="1100" dirty="0"/>
                    </a:p>
                  </a:txBody>
                  <a:tcPr marL="80781" marR="80781" marT="40391" marB="40391"/>
                </a:tc>
                <a:tc>
                  <a:txBody>
                    <a:bodyPr/>
                    <a:lstStyle/>
                    <a:p>
                      <a:r>
                        <a:rPr lang="en-US" sz="1100" dirty="0" smtClean="0"/>
                        <a:t>Limited short-circuit</a:t>
                      </a:r>
                      <a:r>
                        <a:rPr lang="en-US" sz="1100" baseline="0" dirty="0" smtClean="0"/>
                        <a:t> tolerance</a:t>
                      </a:r>
                      <a:endParaRPr lang="en-US" sz="1100" dirty="0"/>
                    </a:p>
                  </a:txBody>
                  <a:tcPr marL="80781" marR="80781" marT="40391" marB="40391"/>
                </a:tc>
                <a:tc>
                  <a:txBody>
                    <a:bodyPr/>
                    <a:lstStyle/>
                    <a:p>
                      <a:r>
                        <a:rPr lang="en-US" sz="1100" dirty="0" smtClean="0"/>
                        <a:t>Tolerant against any</a:t>
                      </a:r>
                      <a:r>
                        <a:rPr lang="en-US" sz="1100" baseline="0" dirty="0" smtClean="0"/>
                        <a:t> single bus wire short or interrupt</a:t>
                      </a:r>
                      <a:endParaRPr lang="en-US" sz="1100" dirty="0"/>
                    </a:p>
                  </a:txBody>
                  <a:tcPr marL="80781" marR="80781" marT="40391" marB="40391"/>
                </a:tc>
                <a:extLst>
                  <a:ext uri="{0D108BD9-81ED-4DB2-BD59-A6C34878D82A}">
                    <a16:rowId xmlns:a16="http://schemas.microsoft.com/office/drawing/2014/main" val="459607337"/>
                  </a:ext>
                </a:extLst>
              </a:tr>
              <a:tr h="565467">
                <a:tc>
                  <a:txBody>
                    <a:bodyPr/>
                    <a:lstStyle/>
                    <a:p>
                      <a:r>
                        <a:rPr lang="en-US" sz="1100" dirty="0" smtClean="0"/>
                        <a:t>Automotive applications</a:t>
                      </a:r>
                      <a:endParaRPr lang="en-US" sz="1100" dirty="0"/>
                    </a:p>
                  </a:txBody>
                  <a:tcPr marL="80781" marR="80781" marT="40391" marB="40391"/>
                </a:tc>
                <a:tc>
                  <a:txBody>
                    <a:bodyPr/>
                    <a:lstStyle/>
                    <a:p>
                      <a:pPr marL="285750" indent="-285750">
                        <a:buFontTx/>
                        <a:buChar char="-"/>
                      </a:pPr>
                      <a:r>
                        <a:rPr lang="en-US" sz="1100" dirty="0" smtClean="0"/>
                        <a:t>Engine</a:t>
                      </a:r>
                      <a:r>
                        <a:rPr lang="en-US" sz="1100" baseline="0" dirty="0" smtClean="0"/>
                        <a:t> management</a:t>
                      </a:r>
                    </a:p>
                    <a:p>
                      <a:pPr marL="285750" indent="-285750">
                        <a:buFontTx/>
                        <a:buChar char="-"/>
                      </a:pPr>
                      <a:r>
                        <a:rPr lang="en-US" sz="1100" baseline="0" dirty="0" smtClean="0"/>
                        <a:t>Backbone bus</a:t>
                      </a:r>
                    </a:p>
                    <a:p>
                      <a:pPr marL="285750" indent="-285750">
                        <a:buFontTx/>
                        <a:buChar char="-"/>
                      </a:pPr>
                      <a:r>
                        <a:rPr lang="en-US" sz="1100" baseline="0" dirty="0" smtClean="0"/>
                        <a:t>Body and comfort</a:t>
                      </a:r>
                      <a:endParaRPr lang="en-US" sz="1100" dirty="0"/>
                    </a:p>
                  </a:txBody>
                  <a:tcPr marL="80781" marR="80781" marT="40391" marB="40391"/>
                </a:tc>
                <a:tc>
                  <a:txBody>
                    <a:bodyPr/>
                    <a:lstStyle/>
                    <a:p>
                      <a:pPr marL="285750" indent="-285750">
                        <a:buFontTx/>
                        <a:buChar char="-"/>
                      </a:pPr>
                      <a:r>
                        <a:rPr lang="en-US" sz="1100" dirty="0" smtClean="0"/>
                        <a:t>Boy &amp; comfort</a:t>
                      </a:r>
                    </a:p>
                  </a:txBody>
                  <a:tcPr marL="80781" marR="80781" marT="40391" marB="40391"/>
                </a:tc>
                <a:extLst>
                  <a:ext uri="{0D108BD9-81ED-4DB2-BD59-A6C34878D82A}">
                    <a16:rowId xmlns:a16="http://schemas.microsoft.com/office/drawing/2014/main" val="3757492201"/>
                  </a:ext>
                </a:extLst>
              </a:tr>
            </a:tbl>
          </a:graphicData>
        </a:graphic>
      </p:graphicFrame>
      <p:pic>
        <p:nvPicPr>
          <p:cNvPr id="12" name="Picture 11"/>
          <p:cNvPicPr>
            <a:picLocks noChangeAspect="1"/>
          </p:cNvPicPr>
          <p:nvPr/>
        </p:nvPicPr>
        <p:blipFill>
          <a:blip r:embed="rId5"/>
          <a:stretch>
            <a:fillRect/>
          </a:stretch>
        </p:blipFill>
        <p:spPr>
          <a:xfrm>
            <a:off x="6538850" y="2986703"/>
            <a:ext cx="2064774" cy="1151157"/>
          </a:xfrm>
          <a:prstGeom prst="rect">
            <a:avLst/>
          </a:prstGeom>
        </p:spPr>
      </p:pic>
      <p:pic>
        <p:nvPicPr>
          <p:cNvPr id="13" name="Picture 12"/>
          <p:cNvPicPr>
            <a:picLocks noChangeAspect="1"/>
          </p:cNvPicPr>
          <p:nvPr/>
        </p:nvPicPr>
        <p:blipFill>
          <a:blip r:embed="rId6"/>
          <a:stretch>
            <a:fillRect/>
          </a:stretch>
        </p:blipFill>
        <p:spPr>
          <a:xfrm>
            <a:off x="8907590" y="2981300"/>
            <a:ext cx="2041832" cy="1161964"/>
          </a:xfrm>
          <a:prstGeom prst="rect">
            <a:avLst/>
          </a:prstGeom>
        </p:spPr>
      </p:pic>
      <p:pic>
        <p:nvPicPr>
          <p:cNvPr id="14" name="Picture 13"/>
          <p:cNvPicPr>
            <a:picLocks noChangeAspect="1"/>
          </p:cNvPicPr>
          <p:nvPr/>
        </p:nvPicPr>
        <p:blipFill>
          <a:blip r:embed="rId7"/>
          <a:stretch>
            <a:fillRect/>
          </a:stretch>
        </p:blipFill>
        <p:spPr>
          <a:xfrm>
            <a:off x="6546266" y="4213774"/>
            <a:ext cx="1706893" cy="865355"/>
          </a:xfrm>
          <a:prstGeom prst="rect">
            <a:avLst/>
          </a:prstGeom>
        </p:spPr>
      </p:pic>
      <p:pic>
        <p:nvPicPr>
          <p:cNvPr id="15" name="Picture 14"/>
          <p:cNvPicPr>
            <a:picLocks noChangeAspect="1"/>
          </p:cNvPicPr>
          <p:nvPr/>
        </p:nvPicPr>
        <p:blipFill>
          <a:blip r:embed="rId8"/>
          <a:stretch>
            <a:fillRect/>
          </a:stretch>
        </p:blipFill>
        <p:spPr>
          <a:xfrm>
            <a:off x="8907590" y="4213774"/>
            <a:ext cx="1554865" cy="858657"/>
          </a:xfrm>
          <a:prstGeom prst="rect">
            <a:avLst/>
          </a:prstGeom>
        </p:spPr>
      </p:pic>
    </p:spTree>
    <p:extLst>
      <p:ext uri="{BB962C8B-B14F-4D97-AF65-F5344CB8AC3E}">
        <p14:creationId xmlns:p14="http://schemas.microsoft.com/office/powerpoint/2010/main" val="3647650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Bus (2/2)</a:t>
            </a:r>
            <a:endParaRPr lang="en-US" dirty="0"/>
          </a:p>
        </p:txBody>
      </p:sp>
      <p:sp>
        <p:nvSpPr>
          <p:cNvPr id="3" name="Content Placeholder 2"/>
          <p:cNvSpPr>
            <a:spLocks noGrp="1"/>
          </p:cNvSpPr>
          <p:nvPr>
            <p:ph type="body" idx="1"/>
          </p:nvPr>
        </p:nvSpPr>
        <p:spPr>
          <a:xfrm>
            <a:off x="436600" y="1296868"/>
            <a:ext cx="10162127" cy="1558628"/>
          </a:xfrm>
        </p:spPr>
        <p:txBody>
          <a:bodyPr>
            <a:normAutofit fontScale="77500" lnSpcReduction="20000"/>
          </a:bodyPr>
          <a:lstStyle/>
          <a:p>
            <a:pPr marL="647693" indent="-342900">
              <a:buFont typeface="Wingdings" panose="05000000000000000000" pitchFamily="2" charset="2"/>
              <a:buChar char="q"/>
            </a:pPr>
            <a:r>
              <a:rPr lang="en-US" dirty="0" smtClean="0">
                <a:solidFill>
                  <a:schemeClr val="tx1"/>
                </a:solidFill>
              </a:rPr>
              <a:t>CAN Bus logic:</a:t>
            </a:r>
          </a:p>
          <a:p>
            <a:pPr marL="1257278" lvl="1" indent="-342900">
              <a:buFont typeface="Wingdings" panose="05000000000000000000" pitchFamily="2" charset="2"/>
              <a:buChar char="q"/>
            </a:pPr>
            <a:r>
              <a:rPr lang="en-US" dirty="0" smtClean="0">
                <a:solidFill>
                  <a:schemeClr val="tx1"/>
                </a:solidFill>
              </a:rPr>
              <a:t>The dominant bus level corresponds to logic 0</a:t>
            </a:r>
          </a:p>
          <a:p>
            <a:pPr marL="1257278" lvl="1" indent="-342900">
              <a:buFont typeface="Wingdings" panose="05000000000000000000" pitchFamily="2" charset="2"/>
              <a:buChar char="q"/>
            </a:pPr>
            <a:r>
              <a:rPr lang="en-US" dirty="0" smtClean="0">
                <a:solidFill>
                  <a:schemeClr val="tx1"/>
                </a:solidFill>
              </a:rPr>
              <a:t>The recessive bus level corresponds to logic 1</a:t>
            </a:r>
          </a:p>
          <a:p>
            <a:pPr marL="1257278" lvl="1" indent="-342900">
              <a:buFont typeface="Wingdings" panose="05000000000000000000" pitchFamily="2" charset="2"/>
              <a:buChar char="q"/>
            </a:pPr>
            <a:r>
              <a:rPr lang="en-US" dirty="0" smtClean="0">
                <a:solidFill>
                  <a:schemeClr val="tx1"/>
                </a:solidFill>
              </a:rPr>
              <a:t>“Wired-AND” function: as soon as one node transmit a dominant bit (zero), the Bus is in the dominant state. Only if all nodes transmit recessive bits (ones), the Bus is in the recessive state.</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11</a:t>
            </a:fld>
            <a:endParaRPr lang="en-US"/>
          </a:p>
        </p:txBody>
      </p:sp>
      <p:pic>
        <p:nvPicPr>
          <p:cNvPr id="17" name="Picture 16"/>
          <p:cNvPicPr>
            <a:picLocks noChangeAspect="1"/>
          </p:cNvPicPr>
          <p:nvPr/>
        </p:nvPicPr>
        <p:blipFill>
          <a:blip r:embed="rId3"/>
          <a:stretch>
            <a:fillRect/>
          </a:stretch>
        </p:blipFill>
        <p:spPr>
          <a:xfrm>
            <a:off x="3050490" y="2855496"/>
            <a:ext cx="4934345" cy="3891877"/>
          </a:xfrm>
          <a:prstGeom prst="rect">
            <a:avLst/>
          </a:prstGeom>
        </p:spPr>
      </p:pic>
    </p:spTree>
    <p:extLst>
      <p:ext uri="{BB962C8B-B14F-4D97-AF65-F5344CB8AC3E}">
        <p14:creationId xmlns:p14="http://schemas.microsoft.com/office/powerpoint/2010/main" val="4078293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Stack in </a:t>
            </a:r>
            <a:r>
              <a:rPr lang="en-US" dirty="0" err="1" smtClean="0"/>
              <a:t>Autosar</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12</a:t>
            </a:fld>
            <a:endParaRPr lang="en-US"/>
          </a:p>
        </p:txBody>
      </p:sp>
      <p:pic>
        <p:nvPicPr>
          <p:cNvPr id="3" name="Picture 2"/>
          <p:cNvPicPr>
            <a:picLocks noChangeAspect="1"/>
          </p:cNvPicPr>
          <p:nvPr/>
        </p:nvPicPr>
        <p:blipFill>
          <a:blip r:embed="rId3"/>
          <a:stretch>
            <a:fillRect/>
          </a:stretch>
        </p:blipFill>
        <p:spPr>
          <a:xfrm>
            <a:off x="7037968" y="1093316"/>
            <a:ext cx="4542263" cy="5283200"/>
          </a:xfrm>
          <a:prstGeom prst="rect">
            <a:avLst/>
          </a:prstGeom>
        </p:spPr>
      </p:pic>
      <p:pic>
        <p:nvPicPr>
          <p:cNvPr id="5" name="Picture 4"/>
          <p:cNvPicPr>
            <a:picLocks noChangeAspect="1"/>
          </p:cNvPicPr>
          <p:nvPr/>
        </p:nvPicPr>
        <p:blipFill>
          <a:blip r:embed="rId4"/>
          <a:stretch>
            <a:fillRect/>
          </a:stretch>
        </p:blipFill>
        <p:spPr>
          <a:xfrm>
            <a:off x="1362075" y="1389620"/>
            <a:ext cx="4819650" cy="2466975"/>
          </a:xfrm>
          <a:prstGeom prst="rect">
            <a:avLst/>
          </a:prstGeom>
        </p:spPr>
      </p:pic>
      <p:sp>
        <p:nvSpPr>
          <p:cNvPr id="8" name="Content Placeholder 2"/>
          <p:cNvSpPr>
            <a:spLocks noGrp="1"/>
          </p:cNvSpPr>
          <p:nvPr>
            <p:ph type="body" idx="1"/>
          </p:nvPr>
        </p:nvSpPr>
        <p:spPr>
          <a:xfrm>
            <a:off x="436601" y="4167067"/>
            <a:ext cx="6230900" cy="2690933"/>
          </a:xfrm>
        </p:spPr>
        <p:txBody>
          <a:bodyPr>
            <a:normAutofit fontScale="85000" lnSpcReduction="20000"/>
          </a:bodyPr>
          <a:lstStyle/>
          <a:p>
            <a:pPr marL="647693" indent="-342900">
              <a:buFont typeface="Wingdings" panose="05000000000000000000" pitchFamily="2" charset="2"/>
              <a:buChar char="q"/>
            </a:pPr>
            <a:r>
              <a:rPr lang="en-US" dirty="0"/>
              <a:t>The CAN Communication Services are a group of modules for vehicle network communication with the communication system </a:t>
            </a:r>
            <a:r>
              <a:rPr lang="en-US" dirty="0" smtClean="0"/>
              <a:t>CAN.</a:t>
            </a:r>
          </a:p>
          <a:p>
            <a:pPr marL="647693" indent="-342900">
              <a:buFont typeface="Wingdings" panose="05000000000000000000" pitchFamily="2" charset="2"/>
              <a:buChar char="q"/>
            </a:pPr>
            <a:r>
              <a:rPr lang="en-US" dirty="0" smtClean="0"/>
              <a:t>Task:</a:t>
            </a:r>
          </a:p>
          <a:p>
            <a:pPr marL="1257278" lvl="1" indent="-342900"/>
            <a:r>
              <a:rPr lang="en-US" dirty="0" smtClean="0"/>
              <a:t>Provide </a:t>
            </a:r>
            <a:r>
              <a:rPr lang="en-US" dirty="0"/>
              <a:t>a uniform interface to the CAN </a:t>
            </a:r>
            <a:r>
              <a:rPr lang="en-US" dirty="0" smtClean="0"/>
              <a:t>network. Hide </a:t>
            </a:r>
            <a:r>
              <a:rPr lang="en-US" dirty="0"/>
              <a:t>protocol and message properties from the </a:t>
            </a:r>
            <a:r>
              <a:rPr lang="en-US" dirty="0" smtClean="0"/>
              <a:t>application.</a:t>
            </a:r>
          </a:p>
          <a:p>
            <a:pPr marL="647693" indent="-342900">
              <a:buFont typeface="Wingdings" panose="05000000000000000000" pitchFamily="2" charset="2"/>
              <a:buChar char="q"/>
            </a:pPr>
            <a:r>
              <a:rPr lang="en-US" dirty="0" smtClean="0"/>
              <a:t>The </a:t>
            </a:r>
            <a:r>
              <a:rPr lang="en-US" dirty="0"/>
              <a:t>CAN Communication Stack </a:t>
            </a:r>
            <a:r>
              <a:rPr lang="en-US" dirty="0" smtClean="0"/>
              <a:t>supports:</a:t>
            </a:r>
          </a:p>
          <a:p>
            <a:pPr marL="1257278" lvl="1" indent="-342900"/>
            <a:r>
              <a:rPr lang="en-US" dirty="0" smtClean="0"/>
              <a:t>Classic </a:t>
            </a:r>
            <a:r>
              <a:rPr lang="en-US" dirty="0"/>
              <a:t>CAN communication (CAN </a:t>
            </a:r>
            <a:r>
              <a:rPr lang="en-US" dirty="0" smtClean="0"/>
              <a:t>2.0)</a:t>
            </a:r>
          </a:p>
          <a:p>
            <a:pPr marL="1257278" lvl="1" indent="-342900"/>
            <a:r>
              <a:rPr lang="en-US" dirty="0" smtClean="0"/>
              <a:t>CAN </a:t>
            </a:r>
            <a:r>
              <a:rPr lang="en-US" dirty="0"/>
              <a:t>FD communication, if supported by hardware</a:t>
            </a:r>
          </a:p>
        </p:txBody>
      </p:sp>
    </p:spTree>
    <p:extLst>
      <p:ext uri="{BB962C8B-B14F-4D97-AF65-F5344CB8AC3E}">
        <p14:creationId xmlns:p14="http://schemas.microsoft.com/office/powerpoint/2010/main" val="1441872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Frame (1/6)</a:t>
            </a:r>
            <a:endParaRPr lang="en-US" dirty="0"/>
          </a:p>
        </p:txBody>
      </p:sp>
      <p:sp>
        <p:nvSpPr>
          <p:cNvPr id="3" name="Content Placeholder 2"/>
          <p:cNvSpPr>
            <a:spLocks noGrp="1"/>
          </p:cNvSpPr>
          <p:nvPr>
            <p:ph type="body" idx="1"/>
          </p:nvPr>
        </p:nvSpPr>
        <p:spPr>
          <a:xfrm>
            <a:off x="436600" y="1296868"/>
            <a:ext cx="11310405" cy="3291174"/>
          </a:xfrm>
        </p:spPr>
        <p:txBody>
          <a:bodyPr>
            <a:normAutofit/>
          </a:bodyPr>
          <a:lstStyle/>
          <a:p>
            <a:pPr marL="647693" indent="-342900">
              <a:buFont typeface="Wingdings" panose="05000000000000000000" pitchFamily="2" charset="2"/>
              <a:buChar char="q"/>
            </a:pPr>
            <a:r>
              <a:rPr lang="en-US" dirty="0"/>
              <a:t>The CAN protocol defines four different types of messages: </a:t>
            </a:r>
            <a:endParaRPr lang="en-US" dirty="0" smtClean="0">
              <a:solidFill>
                <a:schemeClr val="tx1"/>
              </a:solidFill>
            </a:endParaRPr>
          </a:p>
          <a:p>
            <a:pPr marL="1257278" lvl="1" indent="-342900"/>
            <a:r>
              <a:rPr lang="en-US" dirty="0">
                <a:solidFill>
                  <a:schemeClr val="tx1"/>
                </a:solidFill>
              </a:rPr>
              <a:t>Data </a:t>
            </a:r>
            <a:r>
              <a:rPr lang="en-US" dirty="0" smtClean="0">
                <a:solidFill>
                  <a:schemeClr val="tx1"/>
                </a:solidFill>
              </a:rPr>
              <a:t>frame: </a:t>
            </a:r>
            <a:r>
              <a:rPr lang="en-US" dirty="0">
                <a:solidFill>
                  <a:schemeClr val="tx1"/>
                </a:solidFill>
              </a:rPr>
              <a:t>A data frame carries data from a transmitter to the receivers.</a:t>
            </a:r>
          </a:p>
          <a:p>
            <a:pPr marL="1257278" lvl="1" indent="-342900"/>
            <a:r>
              <a:rPr lang="en-US" dirty="0">
                <a:solidFill>
                  <a:schemeClr val="tx1"/>
                </a:solidFill>
              </a:rPr>
              <a:t>Remote </a:t>
            </a:r>
            <a:r>
              <a:rPr lang="en-US" dirty="0" smtClean="0">
                <a:solidFill>
                  <a:schemeClr val="tx1"/>
                </a:solidFill>
              </a:rPr>
              <a:t>frame: </a:t>
            </a:r>
            <a:r>
              <a:rPr lang="en-US" dirty="0">
                <a:solidFill>
                  <a:schemeClr val="tx1"/>
                </a:solidFill>
              </a:rPr>
              <a:t>A remote frame is transmitted by a node to request the transmission of the data frame with the same </a:t>
            </a:r>
            <a:r>
              <a:rPr lang="en-US" dirty="0" smtClean="0">
                <a:solidFill>
                  <a:schemeClr val="tx1"/>
                </a:solidFill>
              </a:rPr>
              <a:t>identifier, except missing data field.</a:t>
            </a:r>
            <a:endParaRPr lang="en-US" dirty="0">
              <a:solidFill>
                <a:schemeClr val="tx1"/>
              </a:solidFill>
            </a:endParaRPr>
          </a:p>
          <a:p>
            <a:pPr marL="1257278" lvl="1" indent="-342900"/>
            <a:r>
              <a:rPr lang="en-US" dirty="0">
                <a:solidFill>
                  <a:schemeClr val="tx1"/>
                </a:solidFill>
              </a:rPr>
              <a:t>Error </a:t>
            </a:r>
            <a:r>
              <a:rPr lang="en-US" dirty="0" smtClean="0">
                <a:solidFill>
                  <a:schemeClr val="tx1"/>
                </a:solidFill>
              </a:rPr>
              <a:t>frame: </a:t>
            </a:r>
            <a:r>
              <a:rPr lang="en-US" dirty="0">
                <a:solidFill>
                  <a:schemeClr val="tx1"/>
                </a:solidFill>
              </a:rPr>
              <a:t>An error frame is transmitted by a node on detecting a bus error.</a:t>
            </a:r>
          </a:p>
          <a:p>
            <a:pPr marL="1257278" lvl="1" indent="-342900"/>
            <a:r>
              <a:rPr lang="en-US" dirty="0">
                <a:solidFill>
                  <a:schemeClr val="tx1"/>
                </a:solidFill>
              </a:rPr>
              <a:t>Overload </a:t>
            </a:r>
            <a:r>
              <a:rPr lang="en-US" dirty="0" smtClean="0">
                <a:solidFill>
                  <a:schemeClr val="tx1"/>
                </a:solidFill>
              </a:rPr>
              <a:t>frame: </a:t>
            </a:r>
            <a:r>
              <a:rPr lang="en-US" dirty="0">
                <a:solidFill>
                  <a:schemeClr val="tx1"/>
                </a:solidFill>
              </a:rPr>
              <a:t>An overload frame is used to provide for an extra delay between the preceding and the succeeding data or remote frames</a:t>
            </a:r>
            <a:r>
              <a:rPr lang="en-US" dirty="0" smtClean="0">
                <a:solidFill>
                  <a:schemeClr val="tx1"/>
                </a:solidFill>
              </a:rPr>
              <a:t>.</a:t>
            </a:r>
          </a:p>
          <a:p>
            <a:pPr marL="590543" indent="-285750">
              <a:buFont typeface="Wingdings" panose="05000000000000000000" pitchFamily="2" charset="2"/>
              <a:buChar char="q"/>
            </a:pPr>
            <a:r>
              <a:rPr lang="en-US" dirty="0">
                <a:solidFill>
                  <a:schemeClr val="tx1"/>
                </a:solidFill>
              </a:rPr>
              <a:t>Data frames and remote frames are separated from preceding frames by an </a:t>
            </a:r>
            <a:r>
              <a:rPr lang="en-US" dirty="0" smtClean="0">
                <a:solidFill>
                  <a:schemeClr val="tx1"/>
                </a:solidFill>
              </a:rPr>
              <a:t>inter frame space</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13</a:t>
            </a:fld>
            <a:endParaRPr lang="en-US"/>
          </a:p>
        </p:txBody>
      </p:sp>
    </p:spTree>
    <p:extLst>
      <p:ext uri="{BB962C8B-B14F-4D97-AF65-F5344CB8AC3E}">
        <p14:creationId xmlns:p14="http://schemas.microsoft.com/office/powerpoint/2010/main" val="1839976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Frame (2/6)</a:t>
            </a:r>
            <a:endParaRPr lang="en-US" dirty="0"/>
          </a:p>
        </p:txBody>
      </p:sp>
      <p:sp>
        <p:nvSpPr>
          <p:cNvPr id="3" name="Content Placeholder 2"/>
          <p:cNvSpPr>
            <a:spLocks noGrp="1"/>
          </p:cNvSpPr>
          <p:nvPr>
            <p:ph type="body" idx="1"/>
          </p:nvPr>
        </p:nvSpPr>
        <p:spPr>
          <a:xfrm>
            <a:off x="436601" y="1296867"/>
            <a:ext cx="4901028" cy="6094533"/>
          </a:xfrm>
        </p:spPr>
        <p:txBody>
          <a:bodyPr>
            <a:noAutofit/>
          </a:bodyPr>
          <a:lstStyle/>
          <a:p>
            <a:pPr marL="647693" indent="-342900" algn="just">
              <a:buFont typeface="Wingdings" panose="05000000000000000000" pitchFamily="2" charset="2"/>
              <a:buChar char="q"/>
            </a:pPr>
            <a:r>
              <a:rPr lang="en-US" sz="1600" dirty="0" smtClean="0"/>
              <a:t>Data Frame:</a:t>
            </a:r>
          </a:p>
          <a:p>
            <a:pPr lvl="1" algn="just"/>
            <a:r>
              <a:rPr lang="en-US" sz="1100" dirty="0" smtClean="0"/>
              <a:t>SOF: The single dominant start of frame (SOF) bit marks the start of a message, and is used to synchronize the nodes on a bus after being idle</a:t>
            </a:r>
          </a:p>
          <a:p>
            <a:pPr lvl="1" algn="just"/>
            <a:r>
              <a:rPr lang="en-US" sz="1100" dirty="0" smtClean="0"/>
              <a:t>ID: The identifier establishes the priority of the message. The lower the binary value, the higher its priority.</a:t>
            </a:r>
          </a:p>
          <a:p>
            <a:pPr lvl="1" algn="just"/>
            <a:r>
              <a:rPr lang="en-US" sz="1100" dirty="0" smtClean="0"/>
              <a:t>RTR: The single remote transmission request (RTR) bit is dominant when information is required from another node</a:t>
            </a:r>
          </a:p>
          <a:p>
            <a:pPr lvl="1" algn="just"/>
            <a:r>
              <a:rPr lang="en-US" sz="1100" dirty="0" smtClean="0"/>
              <a:t>IDE: A dominant single identifier extension (IDE) bit means that a standard CAN identifier with no extension is being transmitted</a:t>
            </a:r>
          </a:p>
          <a:p>
            <a:pPr lvl="1" algn="just"/>
            <a:r>
              <a:rPr lang="en-US" sz="1100" dirty="0" smtClean="0"/>
              <a:t>r: Reserved bit</a:t>
            </a:r>
          </a:p>
          <a:p>
            <a:pPr lvl="1" algn="just"/>
            <a:r>
              <a:rPr lang="en-US" sz="1100" dirty="0" smtClean="0"/>
              <a:t>DLC: Indicate the number of bytes of data being transmitted</a:t>
            </a:r>
          </a:p>
          <a:p>
            <a:pPr lvl="1" algn="just"/>
            <a:r>
              <a:rPr lang="en-US" sz="1100" dirty="0" smtClean="0"/>
              <a:t>CRC: cyclic redundancy check (CRC) contains the checksum (number of bits transmitted) of the preceding application data for error detection</a:t>
            </a:r>
          </a:p>
          <a:p>
            <a:pPr lvl="1" algn="just"/>
            <a:r>
              <a:rPr lang="en-US" sz="1100" dirty="0" smtClean="0"/>
              <a:t>ACK: the acknowledgment bit</a:t>
            </a:r>
          </a:p>
          <a:p>
            <a:pPr lvl="1" algn="just"/>
            <a:r>
              <a:rPr lang="en-US" sz="1100" dirty="0" smtClean="0"/>
              <a:t>EOF: End Of Frame</a:t>
            </a:r>
            <a:endParaRPr lang="en-US" sz="1100"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14</a:t>
            </a:fld>
            <a:endParaRPr lang="en-US"/>
          </a:p>
        </p:txBody>
      </p:sp>
      <p:pic>
        <p:nvPicPr>
          <p:cNvPr id="6" name="Picture 5"/>
          <p:cNvPicPr>
            <a:picLocks noChangeAspect="1"/>
          </p:cNvPicPr>
          <p:nvPr/>
        </p:nvPicPr>
        <p:blipFill>
          <a:blip r:embed="rId3"/>
          <a:stretch>
            <a:fillRect/>
          </a:stretch>
        </p:blipFill>
        <p:spPr>
          <a:xfrm>
            <a:off x="5337629" y="2195285"/>
            <a:ext cx="6730081" cy="1625755"/>
          </a:xfrm>
          <a:prstGeom prst="rect">
            <a:avLst/>
          </a:prstGeom>
        </p:spPr>
      </p:pic>
    </p:spTree>
    <p:extLst>
      <p:ext uri="{BB962C8B-B14F-4D97-AF65-F5344CB8AC3E}">
        <p14:creationId xmlns:p14="http://schemas.microsoft.com/office/powerpoint/2010/main" val="1645071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Frame (3/6)</a:t>
            </a:r>
            <a:endParaRPr lang="en-US" dirty="0"/>
          </a:p>
        </p:txBody>
      </p:sp>
      <p:sp>
        <p:nvSpPr>
          <p:cNvPr id="3" name="Content Placeholder 2"/>
          <p:cNvSpPr>
            <a:spLocks noGrp="1"/>
          </p:cNvSpPr>
          <p:nvPr>
            <p:ph type="body" idx="1"/>
          </p:nvPr>
        </p:nvSpPr>
        <p:spPr>
          <a:xfrm>
            <a:off x="436601" y="1296868"/>
            <a:ext cx="5402726" cy="5059482"/>
          </a:xfrm>
        </p:spPr>
        <p:txBody>
          <a:bodyPr>
            <a:normAutofit fontScale="92500"/>
          </a:bodyPr>
          <a:lstStyle/>
          <a:p>
            <a:pPr marL="647693" indent="-342900">
              <a:buFont typeface="Wingdings" panose="05000000000000000000" pitchFamily="2" charset="2"/>
              <a:buChar char="q"/>
            </a:pPr>
            <a:r>
              <a:rPr lang="en-US" dirty="0" smtClean="0"/>
              <a:t>Data frame – Standard &amp; Extended:</a:t>
            </a:r>
          </a:p>
          <a:p>
            <a:pPr marL="1257278" lvl="1" indent="-342900"/>
            <a:r>
              <a:rPr lang="en-US" dirty="0"/>
              <a:t>The two formats differ in the length of the identifier. In standard format the ID has 11 bits. In extended format the ID has 29 bits</a:t>
            </a:r>
            <a:r>
              <a:rPr lang="en-US" dirty="0" smtClean="0"/>
              <a:t>.</a:t>
            </a:r>
          </a:p>
          <a:p>
            <a:pPr marL="1257278" lvl="1" indent="-342900"/>
            <a:r>
              <a:rPr lang="en-US" dirty="0" smtClean="0"/>
              <a:t>SRR: The </a:t>
            </a:r>
            <a:r>
              <a:rPr lang="en-US" dirty="0"/>
              <a:t>substitute remote request (SRR) bit replaces the RTR bit in the standard message location as a placeholder in the extended format</a:t>
            </a:r>
            <a:r>
              <a:rPr lang="en-US" dirty="0" smtClean="0"/>
              <a:t>.</a:t>
            </a:r>
          </a:p>
          <a:p>
            <a:pPr marL="1257278" lvl="1" indent="-342900"/>
            <a:r>
              <a:rPr lang="en-US" dirty="0" smtClean="0"/>
              <a:t>IDE: A </a:t>
            </a:r>
            <a:r>
              <a:rPr lang="en-US" dirty="0"/>
              <a:t>recessive bit in the identifier extension (IDE) indicates that more identifier bits follow. The </a:t>
            </a:r>
            <a:r>
              <a:rPr lang="en-US" dirty="0" smtClean="0"/>
              <a:t>18 bit </a:t>
            </a:r>
            <a:r>
              <a:rPr lang="en-US" dirty="0"/>
              <a:t>extension follows IDE. </a:t>
            </a:r>
            <a:endParaRPr lang="en-US" dirty="0" smtClean="0"/>
          </a:p>
          <a:p>
            <a:pPr marL="1257278" lvl="1" indent="-342900"/>
            <a:r>
              <a:rPr lang="en-US" dirty="0"/>
              <a:t>r1: Following the RTR and r0 bits, an additional reserve bit has been included ahead of the DLC bit</a:t>
            </a:r>
            <a:r>
              <a:rPr lang="en-US" dirty="0" smtClean="0"/>
              <a:t>.</a:t>
            </a:r>
          </a:p>
          <a:p>
            <a:pPr lvl="1"/>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15</a:t>
            </a:fld>
            <a:endParaRPr lang="en-US"/>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483" y="1855279"/>
            <a:ext cx="5898750" cy="3775499"/>
          </a:xfrm>
          <a:prstGeom prst="rect">
            <a:avLst/>
          </a:prstGeom>
          <a:noFill/>
          <a:ln>
            <a:noFill/>
          </a:ln>
        </p:spPr>
      </p:pic>
    </p:spTree>
    <p:extLst>
      <p:ext uri="{BB962C8B-B14F-4D97-AF65-F5344CB8AC3E}">
        <p14:creationId xmlns:p14="http://schemas.microsoft.com/office/powerpoint/2010/main" val="2848593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Frame (4/6)</a:t>
            </a:r>
            <a:endParaRPr lang="en-US" dirty="0"/>
          </a:p>
        </p:txBody>
      </p:sp>
      <p:sp>
        <p:nvSpPr>
          <p:cNvPr id="3" name="Content Placeholder 2"/>
          <p:cNvSpPr>
            <a:spLocks noGrp="1"/>
          </p:cNvSpPr>
          <p:nvPr>
            <p:ph type="body" idx="1"/>
          </p:nvPr>
        </p:nvSpPr>
        <p:spPr>
          <a:xfrm>
            <a:off x="436601" y="1296868"/>
            <a:ext cx="10953294" cy="2360732"/>
          </a:xfrm>
        </p:spPr>
        <p:txBody>
          <a:bodyPr>
            <a:normAutofit fontScale="92500" lnSpcReduction="20000"/>
          </a:bodyPr>
          <a:lstStyle/>
          <a:p>
            <a:pPr marL="647693" indent="-342900">
              <a:buFont typeface="Wingdings" panose="05000000000000000000" pitchFamily="2" charset="2"/>
              <a:buChar char="q"/>
            </a:pPr>
            <a:r>
              <a:rPr lang="en-US" dirty="0" smtClean="0"/>
              <a:t>Remote Frame</a:t>
            </a:r>
          </a:p>
          <a:p>
            <a:pPr lvl="1"/>
            <a:r>
              <a:rPr lang="en-US" dirty="0"/>
              <a:t>The RTR bit of a Remote frame is always recessive (cf. Data frames where the RTR bit is dominant</a:t>
            </a:r>
            <a:r>
              <a:rPr lang="en-US" dirty="0" smtClean="0"/>
              <a:t>).</a:t>
            </a:r>
          </a:p>
          <a:p>
            <a:pPr lvl="1"/>
            <a:r>
              <a:rPr lang="en-US" dirty="0"/>
              <a:t>There is no Data field in a Remote frame, irrespective of the value of the Data length code which is that of the corresponding Data frame and may be assigned any value within the admissible range 0</a:t>
            </a:r>
            <a:r>
              <a:rPr lang="en-US" dirty="0" smtClean="0"/>
              <a:t>...8</a:t>
            </a:r>
            <a:r>
              <a:rPr lang="en-US" dirty="0"/>
              <a:t>. </a:t>
            </a:r>
            <a:endParaRPr lang="en-US" dirty="0" smtClean="0"/>
          </a:p>
          <a:p>
            <a:pPr lvl="1"/>
            <a:r>
              <a:rPr lang="en-US" dirty="0"/>
              <a:t>CAN controller with object storage, the CAN controller automatically responds to a remote frame. CAN controllers without object storage must let the host know about the remote frame so that it can initiate a </a:t>
            </a:r>
            <a:r>
              <a:rPr lang="en-US" dirty="0" smtClean="0"/>
              <a:t>response</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16</a:t>
            </a:fld>
            <a:endParaRPr lang="en-US"/>
          </a:p>
        </p:txBody>
      </p:sp>
      <p:pic>
        <p:nvPicPr>
          <p:cNvPr id="6" name="Picture 5"/>
          <p:cNvPicPr>
            <a:picLocks noChangeAspect="1"/>
          </p:cNvPicPr>
          <p:nvPr/>
        </p:nvPicPr>
        <p:blipFill>
          <a:blip r:embed="rId3"/>
          <a:stretch>
            <a:fillRect/>
          </a:stretch>
        </p:blipFill>
        <p:spPr>
          <a:xfrm>
            <a:off x="1963307" y="3989366"/>
            <a:ext cx="7899881" cy="2251777"/>
          </a:xfrm>
          <a:prstGeom prst="rect">
            <a:avLst/>
          </a:prstGeom>
        </p:spPr>
      </p:pic>
    </p:spTree>
    <p:extLst>
      <p:ext uri="{BB962C8B-B14F-4D97-AF65-F5344CB8AC3E}">
        <p14:creationId xmlns:p14="http://schemas.microsoft.com/office/powerpoint/2010/main" val="224521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Frame (5/6)</a:t>
            </a:r>
            <a:endParaRPr lang="en-US" dirty="0"/>
          </a:p>
        </p:txBody>
      </p:sp>
      <p:sp>
        <p:nvSpPr>
          <p:cNvPr id="3" name="Content Placeholder 2"/>
          <p:cNvSpPr>
            <a:spLocks noGrp="1"/>
          </p:cNvSpPr>
          <p:nvPr>
            <p:ph type="body" idx="1"/>
          </p:nvPr>
        </p:nvSpPr>
        <p:spPr>
          <a:xfrm>
            <a:off x="436601" y="1296868"/>
            <a:ext cx="10953294" cy="2360732"/>
          </a:xfrm>
        </p:spPr>
        <p:txBody>
          <a:bodyPr>
            <a:normAutofit/>
          </a:bodyPr>
          <a:lstStyle/>
          <a:p>
            <a:pPr marL="647693" indent="-342900">
              <a:buFont typeface="Wingdings" panose="05000000000000000000" pitchFamily="2" charset="2"/>
              <a:buChar char="q"/>
            </a:pPr>
            <a:r>
              <a:rPr lang="en-US" dirty="0" smtClean="0"/>
              <a:t>Error Frame</a:t>
            </a:r>
          </a:p>
          <a:p>
            <a:pPr lvl="1"/>
            <a:r>
              <a:rPr lang="en-US" dirty="0" smtClean="0"/>
              <a:t>The Error frame consists of two distinct fields. The first field is given by the superposition of Error flags contributed from different nodes. The second field is the Error delimiter.</a:t>
            </a:r>
          </a:p>
          <a:p>
            <a:pPr lvl="1"/>
            <a:r>
              <a:rPr lang="en-US" dirty="0" smtClean="0"/>
              <a:t>If any of CAN nodes detects a violation of the frame format or a stuff error, it immediately sends and Error Frame.</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17</a:t>
            </a:fld>
            <a:endParaRPr lang="en-US"/>
          </a:p>
        </p:txBody>
      </p:sp>
      <p:pic>
        <p:nvPicPr>
          <p:cNvPr id="5" name="Picture 4"/>
          <p:cNvPicPr>
            <a:picLocks noChangeAspect="1"/>
          </p:cNvPicPr>
          <p:nvPr/>
        </p:nvPicPr>
        <p:blipFill>
          <a:blip r:embed="rId3"/>
          <a:stretch>
            <a:fillRect/>
          </a:stretch>
        </p:blipFill>
        <p:spPr>
          <a:xfrm>
            <a:off x="2174875" y="3657600"/>
            <a:ext cx="7029450" cy="2400300"/>
          </a:xfrm>
          <a:prstGeom prst="rect">
            <a:avLst/>
          </a:prstGeom>
        </p:spPr>
      </p:pic>
    </p:spTree>
    <p:extLst>
      <p:ext uri="{BB962C8B-B14F-4D97-AF65-F5344CB8AC3E}">
        <p14:creationId xmlns:p14="http://schemas.microsoft.com/office/powerpoint/2010/main" val="1653656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a:t>
            </a:r>
            <a:r>
              <a:rPr lang="en-US" dirty="0"/>
              <a:t>-</a:t>
            </a:r>
            <a:r>
              <a:rPr lang="en-US" dirty="0" smtClean="0"/>
              <a:t> CAN Frame (6/6)</a:t>
            </a:r>
            <a:endParaRPr lang="en-US" dirty="0"/>
          </a:p>
        </p:txBody>
      </p:sp>
      <p:sp>
        <p:nvSpPr>
          <p:cNvPr id="3" name="Content Placeholder 2"/>
          <p:cNvSpPr>
            <a:spLocks noGrp="1"/>
          </p:cNvSpPr>
          <p:nvPr>
            <p:ph type="body" idx="1"/>
          </p:nvPr>
        </p:nvSpPr>
        <p:spPr>
          <a:xfrm>
            <a:off x="436601" y="1296868"/>
            <a:ext cx="10953294" cy="2360732"/>
          </a:xfrm>
        </p:spPr>
        <p:txBody>
          <a:bodyPr>
            <a:normAutofit fontScale="92500"/>
          </a:bodyPr>
          <a:lstStyle/>
          <a:p>
            <a:pPr marL="647693" indent="-342900">
              <a:buFont typeface="Wingdings" panose="05000000000000000000" pitchFamily="2" charset="2"/>
              <a:buChar char="q"/>
            </a:pPr>
            <a:r>
              <a:rPr lang="en-US" dirty="0" smtClean="0"/>
              <a:t>Overload Frame</a:t>
            </a:r>
          </a:p>
          <a:p>
            <a:pPr lvl="1"/>
            <a:r>
              <a:rPr lang="en-US" dirty="0"/>
              <a:t>The Overload frame contains two bit fields, Overload flag and Overload </a:t>
            </a:r>
            <a:r>
              <a:rPr lang="en-US" dirty="0" smtClean="0"/>
              <a:t>Delimiter</a:t>
            </a:r>
          </a:p>
          <a:p>
            <a:pPr lvl="1"/>
            <a:r>
              <a:rPr lang="en-US" dirty="0"/>
              <a:t>There are two kinds of Overload condition, both of which lead to the transmission of an Overload flag</a:t>
            </a:r>
            <a:r>
              <a:rPr lang="en-US" dirty="0" smtClean="0"/>
              <a:t>:</a:t>
            </a:r>
          </a:p>
          <a:p>
            <a:pPr lvl="2">
              <a:buFont typeface="Courier New" panose="02070309020205020404" pitchFamily="49" charset="0"/>
              <a:buChar char="o"/>
            </a:pPr>
            <a:r>
              <a:rPr lang="en-US" dirty="0" smtClean="0"/>
              <a:t>Where </a:t>
            </a:r>
            <a:r>
              <a:rPr lang="en-US" dirty="0"/>
              <a:t>the internal conditions of a receiver are such that the receiver requires a delay of the next Data </a:t>
            </a:r>
            <a:r>
              <a:rPr lang="en-US" dirty="0" smtClean="0"/>
              <a:t>frame or </a:t>
            </a:r>
            <a:r>
              <a:rPr lang="en-US" dirty="0"/>
              <a:t>Remote </a:t>
            </a:r>
            <a:r>
              <a:rPr lang="en-US" dirty="0" smtClean="0"/>
              <a:t>frame</a:t>
            </a:r>
            <a:endParaRPr lang="en-US" dirty="0"/>
          </a:p>
          <a:p>
            <a:pPr lvl="2">
              <a:buFont typeface="Courier New" panose="02070309020205020404" pitchFamily="49" charset="0"/>
              <a:buChar char="o"/>
            </a:pPr>
            <a:r>
              <a:rPr lang="en-US" dirty="0" smtClean="0"/>
              <a:t>On </a:t>
            </a:r>
            <a:r>
              <a:rPr lang="en-US" dirty="0"/>
              <a:t>detection of a dominant bit during INTERMISSION.</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18</a:t>
            </a:fld>
            <a:endParaRPr lang="en-US"/>
          </a:p>
        </p:txBody>
      </p:sp>
      <p:pic>
        <p:nvPicPr>
          <p:cNvPr id="6" name="Picture 5"/>
          <p:cNvPicPr>
            <a:picLocks noChangeAspect="1"/>
          </p:cNvPicPr>
          <p:nvPr/>
        </p:nvPicPr>
        <p:blipFill>
          <a:blip r:embed="rId3"/>
          <a:stretch>
            <a:fillRect/>
          </a:stretch>
        </p:blipFill>
        <p:spPr>
          <a:xfrm>
            <a:off x="2303273" y="3861152"/>
            <a:ext cx="7219950" cy="2409825"/>
          </a:xfrm>
          <a:prstGeom prst="rect">
            <a:avLst/>
          </a:prstGeom>
        </p:spPr>
      </p:pic>
    </p:spTree>
    <p:extLst>
      <p:ext uri="{BB962C8B-B14F-4D97-AF65-F5344CB8AC3E}">
        <p14:creationId xmlns:p14="http://schemas.microsoft.com/office/powerpoint/2010/main" val="252628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protocol - CAN BUS ACCESS (1/5)</a:t>
            </a:r>
            <a:endParaRPr lang="en-US" dirty="0"/>
          </a:p>
        </p:txBody>
      </p:sp>
      <p:sp>
        <p:nvSpPr>
          <p:cNvPr id="3" name="Content Placeholder 2"/>
          <p:cNvSpPr>
            <a:spLocks noGrp="1"/>
          </p:cNvSpPr>
          <p:nvPr>
            <p:ph type="body" idx="1"/>
          </p:nvPr>
        </p:nvSpPr>
        <p:spPr>
          <a:xfrm>
            <a:off x="436601" y="1296868"/>
            <a:ext cx="10953294" cy="4741982"/>
          </a:xfrm>
        </p:spPr>
        <p:txBody>
          <a:bodyPr>
            <a:normAutofit fontScale="77500" lnSpcReduction="20000"/>
          </a:bodyPr>
          <a:lstStyle/>
          <a:p>
            <a:pPr marL="647693" indent="-342900" algn="just">
              <a:buFont typeface="Wingdings" panose="05000000000000000000" pitchFamily="2" charset="2"/>
              <a:buChar char="v"/>
            </a:pPr>
            <a:r>
              <a:rPr lang="en-US" b="1" dirty="0" smtClean="0"/>
              <a:t>Principle of Bus Access:</a:t>
            </a:r>
          </a:p>
          <a:p>
            <a:pPr marL="1257278" lvl="1" indent="-342900" algn="just">
              <a:buFont typeface="Wingdings" panose="05000000000000000000" pitchFamily="2" charset="2"/>
              <a:buChar char="q"/>
            </a:pPr>
            <a:r>
              <a:rPr lang="en-US" dirty="0" smtClean="0"/>
              <a:t>Bus </a:t>
            </a:r>
            <a:r>
              <a:rPr lang="en-US" dirty="0"/>
              <a:t>access for all </a:t>
            </a:r>
            <a:r>
              <a:rPr lang="en-US" dirty="0" smtClean="0"/>
              <a:t>nodes:</a:t>
            </a:r>
          </a:p>
          <a:p>
            <a:pPr marL="1866862" lvl="2" indent="-342900" algn="just"/>
            <a:r>
              <a:rPr lang="en-US" dirty="0"/>
              <a:t>ISO 11898-1 defines a multi-master architecture to assure high availability and event-driven data transmission. Each node in the CAN network has the right to access the CAN bus without requiring permission and without prior coordination with other CAN nodes. Although bus access based on an event-driven approach enables very quick reactions to events, there is the inherent risk that several CAN nodes might want to access the CAN bus at the same time, which would lead to undesirable overlaps of data on the CAN bus</a:t>
            </a:r>
            <a:r>
              <a:rPr lang="en-US" dirty="0" smtClean="0"/>
              <a:t>.</a:t>
            </a:r>
            <a:endParaRPr lang="en-US" dirty="0"/>
          </a:p>
          <a:p>
            <a:pPr marL="1257278" lvl="1" indent="-342900" algn="just">
              <a:buFont typeface="Wingdings" panose="05000000000000000000" pitchFamily="2" charset="2"/>
              <a:buChar char="q"/>
            </a:pPr>
            <a:r>
              <a:rPr lang="en-US" dirty="0" smtClean="0"/>
              <a:t>Avoid collisions:</a:t>
            </a:r>
          </a:p>
          <a:p>
            <a:pPr marL="1866862" lvl="2" indent="-342900" algn="just"/>
            <a:r>
              <a:rPr lang="en-US" dirty="0" smtClean="0"/>
              <a:t>To </a:t>
            </a:r>
            <a:r>
              <a:rPr lang="en-US" dirty="0"/>
              <a:t>preserve the communication system’s real-time capability, ISO 11898-1 provides for a bus access that guarantees nondestructive data transport. The so-called CSMA/CA (Carrier Sense Multiple Access with Collision Avoidance) method is used here. The CSMA/CA method ensures that CAN nodes wishing to send do not access the CAN bus until it is available</a:t>
            </a:r>
            <a:r>
              <a:rPr lang="en-US" dirty="0" smtClean="0"/>
              <a:t>.</a:t>
            </a:r>
          </a:p>
          <a:p>
            <a:pPr marL="1257278" lvl="1" indent="-342900" algn="just">
              <a:buFont typeface="Wingdings" panose="05000000000000000000" pitchFamily="2" charset="2"/>
              <a:buChar char="q"/>
            </a:pPr>
            <a:r>
              <a:rPr lang="en-US" dirty="0"/>
              <a:t>Bitwise bus </a:t>
            </a:r>
            <a:r>
              <a:rPr lang="en-US" dirty="0" smtClean="0"/>
              <a:t>arbitration:</a:t>
            </a:r>
          </a:p>
          <a:p>
            <a:pPr marL="1809712" lvl="2" indent="-285750" algn="just"/>
            <a:r>
              <a:rPr lang="en-US" dirty="0"/>
              <a:t>In case of simultaneous bus access, the CSMA/CA method based on bitwise bus arbitration ensures that the highest priority CAN message among the CAN nodes prevails. In principle, the higher the priority of a CAN message the sooner it can be transmitted on the CAN bus. In case of poor system design, low priority CAN messages even run the risk of never being </a:t>
            </a:r>
            <a:r>
              <a:rPr lang="en-US" dirty="0" smtClean="0"/>
              <a:t>transmitted.</a:t>
            </a:r>
          </a:p>
          <a:p>
            <a:pPr marL="1809712" lvl="2" indent="-285750" algn="just"/>
            <a:r>
              <a:rPr lang="en-US" dirty="0" smtClean="0"/>
              <a:t>The </a:t>
            </a:r>
            <a:r>
              <a:rPr lang="en-US" dirty="0"/>
              <a:t>interactive figure “Principle of Bus Access” is provided to give you a better understanding. It assumes a scenario of two CAN nodes wanting to access the bus during an ongoing message transmission. Please read the instructions so that you can fully utilize the entire functionality of the media object.</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19</a:t>
            </a:fld>
            <a:endParaRPr lang="en-US"/>
          </a:p>
        </p:txBody>
      </p:sp>
    </p:spTree>
    <p:extLst>
      <p:ext uri="{BB962C8B-B14F-4D97-AF65-F5344CB8AC3E}">
        <p14:creationId xmlns:p14="http://schemas.microsoft.com/office/powerpoint/2010/main" val="14163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Contents</a:t>
            </a:r>
            <a:endParaRPr lang="en-US" sz="4800" dirty="0"/>
          </a:p>
        </p:txBody>
      </p:sp>
      <p:sp>
        <p:nvSpPr>
          <p:cNvPr id="3" name="Content Placeholder 2"/>
          <p:cNvSpPr>
            <a:spLocks noGrp="1"/>
          </p:cNvSpPr>
          <p:nvPr>
            <p:ph type="body" idx="1"/>
          </p:nvPr>
        </p:nvSpPr>
        <p:spPr/>
        <p:txBody>
          <a:bodyPr>
            <a:normAutofit fontScale="85000" lnSpcReduction="20000"/>
          </a:bodyPr>
          <a:lstStyle/>
          <a:p>
            <a:pPr marL="647693" indent="-342900">
              <a:buFont typeface="Wingdings" panose="05000000000000000000" pitchFamily="2" charset="2"/>
              <a:buChar char="v"/>
            </a:pPr>
            <a:r>
              <a:rPr lang="en-US" dirty="0" smtClean="0"/>
              <a:t>CAN Introduction</a:t>
            </a:r>
          </a:p>
          <a:p>
            <a:pPr marL="647693" indent="-342900">
              <a:buFont typeface="Wingdings" panose="05000000000000000000" pitchFamily="2" charset="2"/>
              <a:buChar char="v"/>
            </a:pPr>
            <a:r>
              <a:rPr lang="en-US" dirty="0" smtClean="0"/>
              <a:t>CAN Protocol</a:t>
            </a:r>
          </a:p>
          <a:p>
            <a:pPr marL="1257278" lvl="1" indent="-342900">
              <a:buFont typeface="Wingdings" panose="05000000000000000000" pitchFamily="2" charset="2"/>
              <a:buChar char="v"/>
            </a:pPr>
            <a:r>
              <a:rPr lang="en-US" dirty="0" smtClean="0"/>
              <a:t>CAN Layer</a:t>
            </a:r>
          </a:p>
          <a:p>
            <a:pPr marL="1257278" lvl="1" indent="-342900">
              <a:buFont typeface="Wingdings" panose="05000000000000000000" pitchFamily="2" charset="2"/>
              <a:buChar char="v"/>
            </a:pPr>
            <a:r>
              <a:rPr lang="en-US" dirty="0" smtClean="0"/>
              <a:t>CAN Network</a:t>
            </a:r>
          </a:p>
          <a:p>
            <a:pPr marL="1257278" lvl="1" indent="-342900">
              <a:buFont typeface="Wingdings" panose="05000000000000000000" pitchFamily="2" charset="2"/>
              <a:buChar char="v"/>
            </a:pPr>
            <a:r>
              <a:rPr lang="en-US" dirty="0" smtClean="0"/>
              <a:t>CAN Node</a:t>
            </a:r>
          </a:p>
          <a:p>
            <a:pPr marL="1257278" lvl="1" indent="-342900">
              <a:buFont typeface="Wingdings" panose="05000000000000000000" pitchFamily="2" charset="2"/>
              <a:buChar char="v"/>
            </a:pPr>
            <a:r>
              <a:rPr lang="en-US" dirty="0" smtClean="0"/>
              <a:t>CAN Bus</a:t>
            </a:r>
          </a:p>
          <a:p>
            <a:pPr marL="1257278" lvl="1" indent="-342900">
              <a:buFont typeface="Wingdings" panose="05000000000000000000" pitchFamily="2" charset="2"/>
              <a:buChar char="v"/>
            </a:pPr>
            <a:r>
              <a:rPr lang="en-US" dirty="0"/>
              <a:t>CAN Stack in </a:t>
            </a:r>
            <a:r>
              <a:rPr lang="en-US" dirty="0" smtClean="0"/>
              <a:t>AUTOSAR</a:t>
            </a:r>
          </a:p>
          <a:p>
            <a:pPr marL="1257278" lvl="1" indent="-342900">
              <a:buFont typeface="Wingdings" panose="05000000000000000000" pitchFamily="2" charset="2"/>
              <a:buChar char="v"/>
            </a:pPr>
            <a:r>
              <a:rPr lang="en-US" dirty="0" smtClean="0"/>
              <a:t>CAN Frame</a:t>
            </a:r>
          </a:p>
          <a:p>
            <a:pPr marL="1257278" lvl="1" indent="-342900">
              <a:buFont typeface="Wingdings" panose="05000000000000000000" pitchFamily="2" charset="2"/>
              <a:buChar char="v"/>
            </a:pPr>
            <a:r>
              <a:rPr lang="en-US" dirty="0" smtClean="0"/>
              <a:t>CAN Bus Access</a:t>
            </a:r>
          </a:p>
          <a:p>
            <a:pPr marL="1257278" lvl="1" indent="-342900">
              <a:buFont typeface="Wingdings" panose="05000000000000000000" pitchFamily="2" charset="2"/>
              <a:buChar char="v"/>
            </a:pPr>
            <a:r>
              <a:rPr lang="en-US" dirty="0" smtClean="0"/>
              <a:t>Buffers &amp; Protocol Engine Block Diagram</a:t>
            </a:r>
          </a:p>
          <a:p>
            <a:pPr marL="647693" indent="-342900">
              <a:buFont typeface="Wingdings" panose="05000000000000000000" pitchFamily="2" charset="2"/>
              <a:buChar char="v"/>
            </a:pPr>
            <a:r>
              <a:rPr lang="en-US" dirty="0" smtClean="0"/>
              <a:t>CAN Transmit Procedure</a:t>
            </a:r>
          </a:p>
          <a:p>
            <a:pPr marL="647693" indent="-342900">
              <a:buFont typeface="Wingdings" panose="05000000000000000000" pitchFamily="2" charset="2"/>
              <a:buChar char="v"/>
            </a:pPr>
            <a:r>
              <a:rPr lang="en-US" dirty="0" smtClean="0"/>
              <a:t>CAN Receive Procedure</a:t>
            </a:r>
          </a:p>
          <a:p>
            <a:pPr marL="647693" indent="-342900">
              <a:buFont typeface="Wingdings" panose="05000000000000000000" pitchFamily="2" charset="2"/>
              <a:buChar char="v"/>
            </a:pPr>
            <a:r>
              <a:rPr lang="en-US" dirty="0" smtClean="0"/>
              <a:t>CAN Error Detection</a:t>
            </a:r>
          </a:p>
          <a:p>
            <a:pPr marL="647693" indent="-342900">
              <a:buFont typeface="Wingdings" panose="05000000000000000000" pitchFamily="2" charset="2"/>
              <a:buChar char="v"/>
            </a:pPr>
            <a:r>
              <a:rPr lang="en-US" dirty="0" smtClean="0"/>
              <a:t>CAN Mode Operations</a:t>
            </a:r>
          </a:p>
          <a:p>
            <a:pPr marL="647693" indent="-342900">
              <a:buFont typeface="Wingdings" panose="05000000000000000000" pitchFamily="2" charset="2"/>
              <a:buChar char="v"/>
            </a:pPr>
            <a:r>
              <a:rPr lang="en-US" dirty="0" smtClean="0"/>
              <a:t>CAN CLASSIC AND CANFD</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a:t>
            </a:fld>
            <a:endParaRPr lang="en-US"/>
          </a:p>
        </p:txBody>
      </p:sp>
    </p:spTree>
    <p:extLst>
      <p:ext uri="{BB962C8B-B14F-4D97-AF65-F5344CB8AC3E}">
        <p14:creationId xmlns:p14="http://schemas.microsoft.com/office/powerpoint/2010/main" val="3611140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protocol - CAN BUS ACCESS (2/5)</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20</a:t>
            </a:fld>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025" y="1607458"/>
            <a:ext cx="8806619" cy="3995056"/>
          </a:xfrm>
          <a:prstGeom prst="rect">
            <a:avLst/>
          </a:prstGeom>
          <a:noFill/>
          <a:ln>
            <a:noFill/>
          </a:ln>
        </p:spPr>
      </p:pic>
    </p:spTree>
    <p:extLst>
      <p:ext uri="{BB962C8B-B14F-4D97-AF65-F5344CB8AC3E}">
        <p14:creationId xmlns:p14="http://schemas.microsoft.com/office/powerpoint/2010/main" val="342412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protocol - CAN BUS ACCESS (3/5)</a:t>
            </a:r>
            <a:endParaRPr lang="en-US" dirty="0"/>
          </a:p>
        </p:txBody>
      </p:sp>
      <p:sp>
        <p:nvSpPr>
          <p:cNvPr id="3" name="Content Placeholder 2"/>
          <p:cNvSpPr>
            <a:spLocks noGrp="1"/>
          </p:cNvSpPr>
          <p:nvPr>
            <p:ph type="body" idx="1"/>
          </p:nvPr>
        </p:nvSpPr>
        <p:spPr>
          <a:xfrm>
            <a:off x="436601" y="1296868"/>
            <a:ext cx="10953294" cy="4741982"/>
          </a:xfrm>
        </p:spPr>
        <p:txBody>
          <a:bodyPr>
            <a:normAutofit/>
          </a:bodyPr>
          <a:lstStyle/>
          <a:p>
            <a:pPr marL="647693" indent="-342900">
              <a:buFont typeface="Wingdings" panose="05000000000000000000" pitchFamily="2" charset="2"/>
              <a:buChar char="v"/>
            </a:pPr>
            <a:r>
              <a:rPr lang="en-US" dirty="0" smtClean="0"/>
              <a:t>Bus Access Procedure:</a:t>
            </a:r>
          </a:p>
          <a:p>
            <a:pPr marL="647693" indent="-342900">
              <a:buFont typeface="Wingdings" panose="05000000000000000000" pitchFamily="2" charset="2"/>
              <a:buChar char="v"/>
            </a:pPr>
            <a:endParaRPr lang="en-US" b="1" u="sng" dirty="0" smtClean="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21</a:t>
            </a:fld>
            <a:endParaRPr lang="en-US"/>
          </a:p>
        </p:txBody>
      </p:sp>
      <p:pic>
        <p:nvPicPr>
          <p:cNvPr id="5" name="Content Placeholder 6"/>
          <p:cNvPicPr>
            <a:picLocks noChangeAspect="1"/>
          </p:cNvPicPr>
          <p:nvPr/>
        </p:nvPicPr>
        <p:blipFill>
          <a:blip r:embed="rId3"/>
          <a:stretch>
            <a:fillRect/>
          </a:stretch>
        </p:blipFill>
        <p:spPr>
          <a:xfrm>
            <a:off x="3321269" y="1940380"/>
            <a:ext cx="5184103" cy="4570476"/>
          </a:xfrm>
          <a:prstGeom prst="rect">
            <a:avLst/>
          </a:prstGeom>
          <a:noFill/>
          <a:ln>
            <a:noFill/>
          </a:ln>
        </p:spPr>
      </p:pic>
    </p:spTree>
    <p:extLst>
      <p:ext uri="{BB962C8B-B14F-4D97-AF65-F5344CB8AC3E}">
        <p14:creationId xmlns:p14="http://schemas.microsoft.com/office/powerpoint/2010/main" val="225191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protocol - CAN BUS ACCESS (4/5)</a:t>
            </a:r>
            <a:endParaRPr lang="en-US" dirty="0"/>
          </a:p>
        </p:txBody>
      </p:sp>
      <p:sp>
        <p:nvSpPr>
          <p:cNvPr id="3" name="Content Placeholder 2"/>
          <p:cNvSpPr>
            <a:spLocks noGrp="1"/>
          </p:cNvSpPr>
          <p:nvPr>
            <p:ph type="body" idx="1"/>
          </p:nvPr>
        </p:nvSpPr>
        <p:spPr>
          <a:xfrm>
            <a:off x="436601" y="1296868"/>
            <a:ext cx="10953294" cy="4741982"/>
          </a:xfrm>
        </p:spPr>
        <p:txBody>
          <a:bodyPr>
            <a:normAutofit/>
          </a:bodyPr>
          <a:lstStyle/>
          <a:p>
            <a:pPr marL="647693" indent="-342900">
              <a:buFont typeface="Wingdings" panose="05000000000000000000" pitchFamily="2" charset="2"/>
              <a:buChar char="v"/>
            </a:pPr>
            <a:r>
              <a:rPr lang="en-US" dirty="0" smtClean="0"/>
              <a:t>CAN Bus Access logic</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22</a:t>
            </a:fld>
            <a:endParaRPr lang="en-US"/>
          </a:p>
        </p:txBody>
      </p:sp>
      <p:pic>
        <p:nvPicPr>
          <p:cNvPr id="6" name="Picture 5"/>
          <p:cNvPicPr>
            <a:picLocks noChangeAspect="1"/>
          </p:cNvPicPr>
          <p:nvPr/>
        </p:nvPicPr>
        <p:blipFill>
          <a:blip r:embed="rId3"/>
          <a:stretch>
            <a:fillRect/>
          </a:stretch>
        </p:blipFill>
        <p:spPr>
          <a:xfrm>
            <a:off x="2470867" y="1959791"/>
            <a:ext cx="6884761" cy="4079059"/>
          </a:xfrm>
          <a:prstGeom prst="rect">
            <a:avLst/>
          </a:prstGeom>
        </p:spPr>
      </p:pic>
    </p:spTree>
    <p:extLst>
      <p:ext uri="{BB962C8B-B14F-4D97-AF65-F5344CB8AC3E}">
        <p14:creationId xmlns:p14="http://schemas.microsoft.com/office/powerpoint/2010/main" val="989000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protocol - CAN BUS ACCESS (5/5)</a:t>
            </a:r>
            <a:endParaRPr lang="en-US" dirty="0"/>
          </a:p>
        </p:txBody>
      </p:sp>
      <p:sp>
        <p:nvSpPr>
          <p:cNvPr id="3" name="Content Placeholder 2"/>
          <p:cNvSpPr>
            <a:spLocks noGrp="1"/>
          </p:cNvSpPr>
          <p:nvPr>
            <p:ph type="body" idx="1"/>
          </p:nvPr>
        </p:nvSpPr>
        <p:spPr>
          <a:xfrm>
            <a:off x="436601" y="1296868"/>
            <a:ext cx="4921964" cy="4548533"/>
          </a:xfrm>
        </p:spPr>
        <p:txBody>
          <a:bodyPr>
            <a:normAutofit/>
          </a:bodyPr>
          <a:lstStyle/>
          <a:p>
            <a:pPr marL="647693" indent="-342900">
              <a:buFont typeface="Wingdings" panose="05000000000000000000" pitchFamily="2" charset="2"/>
              <a:buChar char="v"/>
            </a:pPr>
            <a:r>
              <a:rPr lang="en-US" dirty="0" smtClean="0"/>
              <a:t>Prioritization of CAN Messages:</a:t>
            </a:r>
          </a:p>
          <a:p>
            <a:pPr marL="1257278" lvl="1" indent="-342900"/>
            <a:r>
              <a:rPr lang="en-US" dirty="0"/>
              <a:t>The priorities of the CAN messages are encoded via the ID which is transmitted bitwise from the most significant to the least significant bit. </a:t>
            </a:r>
          </a:p>
          <a:p>
            <a:pPr marL="1257278" lvl="1" indent="-342900"/>
            <a:r>
              <a:rPr lang="en-US" dirty="0"/>
              <a:t>Wired-AND bus logic and arbitration logic ensure that the priority of the CAN message increases with decreasing identifier value: The smaller an identifier is the higher the priority of the CAN message. </a:t>
            </a:r>
          </a:p>
          <a:p>
            <a:pPr marL="647693" indent="-342900">
              <a:buFont typeface="Wingdings" panose="05000000000000000000" pitchFamily="2" charset="2"/>
              <a:buChar char="v"/>
            </a:pPr>
            <a:endParaRPr lang="en-US" dirty="0" smtClean="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23</a:t>
            </a:fld>
            <a:endParaRPr lang="en-US"/>
          </a:p>
        </p:txBody>
      </p:sp>
      <p:pic>
        <p:nvPicPr>
          <p:cNvPr id="5" name="Picture 4"/>
          <p:cNvPicPr>
            <a:picLocks noChangeAspect="1"/>
          </p:cNvPicPr>
          <p:nvPr/>
        </p:nvPicPr>
        <p:blipFill>
          <a:blip r:embed="rId3"/>
          <a:stretch>
            <a:fillRect/>
          </a:stretch>
        </p:blipFill>
        <p:spPr>
          <a:xfrm>
            <a:off x="5377819" y="918510"/>
            <a:ext cx="5660744" cy="2866199"/>
          </a:xfrm>
          <a:prstGeom prst="rect">
            <a:avLst/>
          </a:prstGeom>
        </p:spPr>
      </p:pic>
      <p:pic>
        <p:nvPicPr>
          <p:cNvPr id="7" name="Picture 6"/>
          <p:cNvPicPr>
            <a:picLocks noChangeAspect="1"/>
          </p:cNvPicPr>
          <p:nvPr/>
        </p:nvPicPr>
        <p:blipFill>
          <a:blip r:embed="rId4"/>
          <a:stretch>
            <a:fillRect/>
          </a:stretch>
        </p:blipFill>
        <p:spPr>
          <a:xfrm>
            <a:off x="5377819" y="3664957"/>
            <a:ext cx="6105739" cy="3056517"/>
          </a:xfrm>
          <a:prstGeom prst="rect">
            <a:avLst/>
          </a:prstGeom>
        </p:spPr>
      </p:pic>
    </p:spTree>
    <p:extLst>
      <p:ext uri="{BB962C8B-B14F-4D97-AF65-F5344CB8AC3E}">
        <p14:creationId xmlns:p14="http://schemas.microsoft.com/office/powerpoint/2010/main" val="327686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604" y="255716"/>
            <a:ext cx="11666495" cy="899984"/>
          </a:xfrm>
        </p:spPr>
        <p:txBody>
          <a:bodyPr>
            <a:normAutofit fontScale="90000"/>
          </a:bodyPr>
          <a:lstStyle/>
          <a:p>
            <a:r>
              <a:rPr lang="en-US" dirty="0" smtClean="0"/>
              <a:t>CAN </a:t>
            </a:r>
            <a:r>
              <a:rPr lang="en-US" sz="5300" dirty="0" smtClean="0"/>
              <a:t>protocol</a:t>
            </a:r>
            <a:r>
              <a:rPr lang="en-US" dirty="0" smtClean="0"/>
              <a:t> </a:t>
            </a:r>
            <a:r>
              <a:rPr lang="en-US" dirty="0"/>
              <a:t>-</a:t>
            </a:r>
            <a:r>
              <a:rPr lang="en-US" dirty="0" smtClean="0"/>
              <a:t> Buffer &amp; </a:t>
            </a:r>
            <a:r>
              <a:rPr lang="en-US" dirty="0"/>
              <a:t>P</a:t>
            </a:r>
            <a:r>
              <a:rPr lang="en-US" dirty="0" smtClean="0"/>
              <a:t>rotocol Engine</a:t>
            </a:r>
            <a:endParaRPr lang="en-US" dirty="0"/>
          </a:p>
        </p:txBody>
      </p:sp>
      <p:sp>
        <p:nvSpPr>
          <p:cNvPr id="3" name="Content Placeholder 2"/>
          <p:cNvSpPr>
            <a:spLocks noGrp="1"/>
          </p:cNvSpPr>
          <p:nvPr>
            <p:ph type="body" idx="1"/>
          </p:nvPr>
        </p:nvSpPr>
        <p:spPr>
          <a:xfrm>
            <a:off x="436601" y="1296868"/>
            <a:ext cx="4921964" cy="4548533"/>
          </a:xfrm>
        </p:spPr>
        <p:txBody>
          <a:bodyPr>
            <a:normAutofit/>
          </a:bodyPr>
          <a:lstStyle/>
          <a:p>
            <a:pPr marL="647693" indent="-342900">
              <a:buFont typeface="Wingdings" panose="05000000000000000000" pitchFamily="2" charset="2"/>
              <a:buChar char="v"/>
            </a:pPr>
            <a:r>
              <a:rPr lang="en-US" dirty="0" smtClean="0"/>
              <a:t>CAN Buffers and Protocol Engine Block Diagram of MCP2515:</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24</a:t>
            </a:fld>
            <a:endParaRPr lang="en-US"/>
          </a:p>
        </p:txBody>
      </p:sp>
      <p:pic>
        <p:nvPicPr>
          <p:cNvPr id="8" name="Picture 7"/>
          <p:cNvPicPr>
            <a:picLocks noChangeAspect="1"/>
          </p:cNvPicPr>
          <p:nvPr/>
        </p:nvPicPr>
        <p:blipFill>
          <a:blip r:embed="rId3"/>
          <a:stretch>
            <a:fillRect/>
          </a:stretch>
        </p:blipFill>
        <p:spPr>
          <a:xfrm>
            <a:off x="5651500" y="1041070"/>
            <a:ext cx="5168900" cy="5680405"/>
          </a:xfrm>
          <a:prstGeom prst="rect">
            <a:avLst/>
          </a:prstGeom>
        </p:spPr>
      </p:pic>
    </p:spTree>
    <p:extLst>
      <p:ext uri="{BB962C8B-B14F-4D97-AF65-F5344CB8AC3E}">
        <p14:creationId xmlns:p14="http://schemas.microsoft.com/office/powerpoint/2010/main" val="38672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Transmit Procedure</a:t>
            </a:r>
            <a:endParaRPr lang="en-US" dirty="0"/>
          </a:p>
        </p:txBody>
      </p:sp>
      <p:sp>
        <p:nvSpPr>
          <p:cNvPr id="3" name="Content Placeholder 2"/>
          <p:cNvSpPr>
            <a:spLocks noGrp="1"/>
          </p:cNvSpPr>
          <p:nvPr>
            <p:ph type="body" idx="1"/>
          </p:nvPr>
        </p:nvSpPr>
        <p:spPr>
          <a:xfrm>
            <a:off x="436601" y="1296868"/>
            <a:ext cx="4921964" cy="4548533"/>
          </a:xfrm>
        </p:spPr>
        <p:txBody>
          <a:bodyPr>
            <a:normAutofit/>
          </a:bodyPr>
          <a:lstStyle/>
          <a:p>
            <a:pPr marL="647693" indent="-342900">
              <a:buFont typeface="Wingdings" panose="05000000000000000000" pitchFamily="2" charset="2"/>
              <a:buChar char="v"/>
            </a:pPr>
            <a:r>
              <a:rPr lang="en-US" dirty="0" smtClean="0"/>
              <a:t>Transmit Procedure of MCP2515</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25</a:t>
            </a:fld>
            <a:endParaRPr lang="en-US"/>
          </a:p>
        </p:txBody>
      </p:sp>
      <p:pic>
        <p:nvPicPr>
          <p:cNvPr id="5" name="Picture 4"/>
          <p:cNvPicPr>
            <a:picLocks noChangeAspect="1"/>
          </p:cNvPicPr>
          <p:nvPr/>
        </p:nvPicPr>
        <p:blipFill>
          <a:blip r:embed="rId3"/>
          <a:stretch>
            <a:fillRect/>
          </a:stretch>
        </p:blipFill>
        <p:spPr>
          <a:xfrm>
            <a:off x="5956163" y="1093316"/>
            <a:ext cx="4253104" cy="5507037"/>
          </a:xfrm>
          <a:prstGeom prst="rect">
            <a:avLst/>
          </a:prstGeom>
        </p:spPr>
      </p:pic>
    </p:spTree>
    <p:extLst>
      <p:ext uri="{BB962C8B-B14F-4D97-AF65-F5344CB8AC3E}">
        <p14:creationId xmlns:p14="http://schemas.microsoft.com/office/powerpoint/2010/main" val="79602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Receive Procedure</a:t>
            </a:r>
            <a:endParaRPr lang="en-US" dirty="0"/>
          </a:p>
        </p:txBody>
      </p:sp>
      <p:sp>
        <p:nvSpPr>
          <p:cNvPr id="3" name="Content Placeholder 2"/>
          <p:cNvSpPr>
            <a:spLocks noGrp="1"/>
          </p:cNvSpPr>
          <p:nvPr>
            <p:ph type="body" idx="1"/>
          </p:nvPr>
        </p:nvSpPr>
        <p:spPr>
          <a:xfrm>
            <a:off x="436601" y="1296868"/>
            <a:ext cx="4921964" cy="4548533"/>
          </a:xfrm>
        </p:spPr>
        <p:txBody>
          <a:bodyPr>
            <a:normAutofit/>
          </a:bodyPr>
          <a:lstStyle/>
          <a:p>
            <a:pPr marL="647693" indent="-342900">
              <a:buFont typeface="Wingdings" panose="05000000000000000000" pitchFamily="2" charset="2"/>
              <a:buChar char="v"/>
            </a:pPr>
            <a:r>
              <a:rPr lang="en-US" dirty="0" smtClean="0"/>
              <a:t>Receive Procedure of MCP2515:</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26</a:t>
            </a:fld>
            <a:endParaRPr lang="en-US"/>
          </a:p>
        </p:txBody>
      </p:sp>
      <p:pic>
        <p:nvPicPr>
          <p:cNvPr id="6" name="Picture 5"/>
          <p:cNvPicPr>
            <a:picLocks noChangeAspect="1"/>
          </p:cNvPicPr>
          <p:nvPr/>
        </p:nvPicPr>
        <p:blipFill>
          <a:blip r:embed="rId3"/>
          <a:stretch>
            <a:fillRect/>
          </a:stretch>
        </p:blipFill>
        <p:spPr>
          <a:xfrm>
            <a:off x="1178295" y="2203884"/>
            <a:ext cx="4858411" cy="3845069"/>
          </a:xfrm>
          <a:prstGeom prst="rect">
            <a:avLst/>
          </a:prstGeom>
        </p:spPr>
      </p:pic>
      <p:pic>
        <p:nvPicPr>
          <p:cNvPr id="7" name="Picture 6"/>
          <p:cNvPicPr>
            <a:picLocks noChangeAspect="1"/>
          </p:cNvPicPr>
          <p:nvPr/>
        </p:nvPicPr>
        <p:blipFill>
          <a:blip r:embed="rId4"/>
          <a:stretch>
            <a:fillRect/>
          </a:stretch>
        </p:blipFill>
        <p:spPr>
          <a:xfrm>
            <a:off x="6993082" y="964623"/>
            <a:ext cx="4088064" cy="5893377"/>
          </a:xfrm>
          <a:prstGeom prst="rect">
            <a:avLst/>
          </a:prstGeom>
        </p:spPr>
      </p:pic>
    </p:spTree>
    <p:extLst>
      <p:ext uri="{BB962C8B-B14F-4D97-AF65-F5344CB8AC3E}">
        <p14:creationId xmlns:p14="http://schemas.microsoft.com/office/powerpoint/2010/main" val="3293662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Error Detection</a:t>
            </a:r>
            <a:endParaRPr lang="en-US" dirty="0"/>
          </a:p>
        </p:txBody>
      </p:sp>
      <p:sp>
        <p:nvSpPr>
          <p:cNvPr id="3" name="Content Placeholder 2"/>
          <p:cNvSpPr>
            <a:spLocks noGrp="1"/>
          </p:cNvSpPr>
          <p:nvPr>
            <p:ph type="body" idx="1"/>
          </p:nvPr>
        </p:nvSpPr>
        <p:spPr>
          <a:xfrm>
            <a:off x="436599" y="1296868"/>
            <a:ext cx="11065589" cy="5561132"/>
          </a:xfrm>
        </p:spPr>
        <p:txBody>
          <a:bodyPr>
            <a:normAutofit/>
          </a:bodyPr>
          <a:lstStyle/>
          <a:p>
            <a:pPr marL="647693" indent="-342900">
              <a:buFont typeface="Wingdings" panose="05000000000000000000" pitchFamily="2" charset="2"/>
              <a:buChar char="v"/>
            </a:pPr>
            <a:r>
              <a:rPr lang="en-US" dirty="0" smtClean="0"/>
              <a:t>Error Detection of MCP2515:</a:t>
            </a:r>
          </a:p>
          <a:p>
            <a:pPr marL="1200128" lvl="1" indent="-285750"/>
            <a:r>
              <a:rPr lang="en-US" dirty="0" smtClean="0"/>
              <a:t>CRC Error</a:t>
            </a:r>
          </a:p>
          <a:p>
            <a:pPr marL="1200128" lvl="1" indent="-285750"/>
            <a:r>
              <a:rPr lang="en-US" dirty="0" smtClean="0"/>
              <a:t>Acknowledge Error</a:t>
            </a:r>
          </a:p>
          <a:p>
            <a:pPr marL="1200128" lvl="1" indent="-285750"/>
            <a:r>
              <a:rPr lang="en-US" dirty="0" smtClean="0"/>
              <a:t>Form Error: </a:t>
            </a:r>
            <a:r>
              <a:rPr lang="en-US" dirty="0"/>
              <a:t>If a node detects a dominant bit in one of the </a:t>
            </a:r>
            <a:r>
              <a:rPr lang="en-US" dirty="0" smtClean="0"/>
              <a:t>four segments </a:t>
            </a:r>
            <a:r>
              <a:rPr lang="en-US" dirty="0" smtClean="0"/>
              <a:t>(including EOF, IFS, acknowledge delimiter or CRC delimiter), a form error has occurred</a:t>
            </a:r>
          </a:p>
          <a:p>
            <a:pPr marL="1200128" lvl="1" indent="-285750"/>
            <a:r>
              <a:rPr lang="en-US" dirty="0" smtClean="0"/>
              <a:t>Bit Error: </a:t>
            </a:r>
            <a:r>
              <a:rPr lang="en-US" dirty="0" smtClean="0"/>
              <a:t>A bit error occurs if a transmitter detects the opposite bit level to what it transmitted (ex: transmitted a dominant and detected a recessive, or transmitted a recessive and detected a dominant).</a:t>
            </a:r>
            <a:endParaRPr lang="en-US" dirty="0" smtClean="0"/>
          </a:p>
          <a:p>
            <a:pPr marL="1200128" lvl="1" indent="-285750"/>
            <a:r>
              <a:rPr lang="en-US" dirty="0" smtClean="0"/>
              <a:t>Stuff Error: </a:t>
            </a:r>
            <a:r>
              <a:rPr lang="en-US" dirty="0"/>
              <a:t>lf, between the start-of-frame and the CRC delimiter</a:t>
            </a:r>
            <a:r>
              <a:rPr lang="en-US" dirty="0" smtClean="0"/>
              <a:t>, six </a:t>
            </a:r>
            <a:r>
              <a:rPr lang="en-US" dirty="0"/>
              <a:t>consecutive bits with the same polarity </a:t>
            </a:r>
            <a:r>
              <a:rPr lang="en-US" dirty="0" smtClean="0"/>
              <a:t>are detected</a:t>
            </a:r>
            <a:r>
              <a:rPr lang="en-US" dirty="0"/>
              <a:t>, the bit-stuffing rule has been </a:t>
            </a:r>
            <a:r>
              <a:rPr lang="en-US" dirty="0" smtClean="0"/>
              <a:t>violated =&gt; </a:t>
            </a:r>
            <a:r>
              <a:rPr lang="en-US" dirty="0"/>
              <a:t>A </a:t>
            </a:r>
            <a:r>
              <a:rPr lang="en-US" dirty="0" smtClean="0"/>
              <a:t>stuff error occurs</a:t>
            </a:r>
          </a:p>
          <a:p>
            <a:pPr marL="1200128" lvl="1" indent="-285750"/>
            <a:r>
              <a:rPr lang="en-US" dirty="0" smtClean="0"/>
              <a:t>Error States: Error-active, Error-passive, Bus-off.</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27</a:t>
            </a:fld>
            <a:endParaRPr lang="en-US"/>
          </a:p>
        </p:txBody>
      </p:sp>
    </p:spTree>
    <p:extLst>
      <p:ext uri="{BB962C8B-B14F-4D97-AF65-F5344CB8AC3E}">
        <p14:creationId xmlns:p14="http://schemas.microsoft.com/office/powerpoint/2010/main" val="3338403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Mode Operations</a:t>
            </a:r>
            <a:endParaRPr lang="en-US" dirty="0"/>
          </a:p>
        </p:txBody>
      </p:sp>
      <p:sp>
        <p:nvSpPr>
          <p:cNvPr id="3" name="Content Placeholder 2"/>
          <p:cNvSpPr>
            <a:spLocks noGrp="1"/>
          </p:cNvSpPr>
          <p:nvPr>
            <p:ph type="body" idx="1"/>
          </p:nvPr>
        </p:nvSpPr>
        <p:spPr>
          <a:xfrm>
            <a:off x="436601" y="1296868"/>
            <a:ext cx="10054936" cy="4548533"/>
          </a:xfrm>
        </p:spPr>
        <p:txBody>
          <a:bodyPr>
            <a:normAutofit lnSpcReduction="10000"/>
          </a:bodyPr>
          <a:lstStyle/>
          <a:p>
            <a:pPr marL="647693" indent="-342900">
              <a:buFont typeface="Wingdings" panose="05000000000000000000" pitchFamily="2" charset="2"/>
              <a:buChar char="v"/>
            </a:pPr>
            <a:r>
              <a:rPr lang="en-US" dirty="0" smtClean="0">
                <a:latin typeface="Roboto Condensed"/>
              </a:rPr>
              <a:t>Instance for MCP2515:</a:t>
            </a:r>
          </a:p>
          <a:p>
            <a:pPr marL="1257278" lvl="1" indent="-342900"/>
            <a:r>
              <a:rPr lang="en-US" dirty="0" smtClean="0"/>
              <a:t>Configuration mode</a:t>
            </a:r>
          </a:p>
          <a:p>
            <a:pPr marL="1257278" lvl="1" indent="-342900"/>
            <a:r>
              <a:rPr lang="en-US" dirty="0" smtClean="0"/>
              <a:t>Sleep mode: </a:t>
            </a:r>
            <a:r>
              <a:rPr lang="en-US" dirty="0"/>
              <a:t>The MCP2515 has an internal Sleep mode that is </a:t>
            </a:r>
            <a:r>
              <a:rPr lang="en-US" dirty="0" smtClean="0"/>
              <a:t>used to </a:t>
            </a:r>
            <a:r>
              <a:rPr lang="en-US" dirty="0"/>
              <a:t>minimize the current consumption of the device </a:t>
            </a:r>
            <a:endParaRPr lang="en-US" dirty="0" smtClean="0"/>
          </a:p>
          <a:p>
            <a:pPr marL="1257278" lvl="1" indent="-342900"/>
            <a:r>
              <a:rPr lang="en-US" dirty="0" smtClean="0"/>
              <a:t>Listen-only mode: Listen-only mode is a silent mode, meaning no messages will be transmitted while in this mode, but it can receive all messages</a:t>
            </a:r>
          </a:p>
          <a:p>
            <a:pPr marL="1257278" lvl="1" indent="-342900"/>
            <a:r>
              <a:rPr lang="en-US" dirty="0" smtClean="0"/>
              <a:t>Loopback mode: Loopback mode will allow internal transmission of messages from the transmit buffers to the receive buffers without actually transmitting messages on the CAN bus. This mode can be used in system development and testing</a:t>
            </a:r>
          </a:p>
          <a:p>
            <a:pPr marL="1257278" lvl="1" indent="-342900"/>
            <a:r>
              <a:rPr lang="en-US" dirty="0" smtClean="0"/>
              <a:t>Normal </a:t>
            </a:r>
            <a:r>
              <a:rPr lang="en-US" dirty="0" smtClean="0"/>
              <a:t>mode: </a:t>
            </a:r>
            <a:r>
              <a:rPr lang="en-US" dirty="0"/>
              <a:t>Normal mode is the standard operating mode of </a:t>
            </a:r>
            <a:r>
              <a:rPr lang="en-US" dirty="0" smtClean="0"/>
              <a:t>the MCP2515</a:t>
            </a:r>
            <a:r>
              <a:rPr lang="en-US" dirty="0"/>
              <a:t>. In this mode, the device actively monitors </a:t>
            </a:r>
            <a:r>
              <a:rPr lang="en-US" dirty="0" smtClean="0"/>
              <a:t>all bus </a:t>
            </a:r>
            <a:r>
              <a:rPr lang="en-US" dirty="0"/>
              <a:t>messages and generates acknowledge bits, </a:t>
            </a:r>
            <a:r>
              <a:rPr lang="en-US" dirty="0" smtClean="0"/>
              <a:t>error frames</a:t>
            </a:r>
            <a:r>
              <a:rPr lang="en-US" dirty="0"/>
              <a:t>, etc. This is also the only mode in which </a:t>
            </a:r>
            <a:r>
              <a:rPr lang="en-US" dirty="0" smtClean="0"/>
              <a:t>the MCP2515 </a:t>
            </a:r>
            <a:r>
              <a:rPr lang="en-US" dirty="0"/>
              <a:t>will transmit </a:t>
            </a:r>
            <a:r>
              <a:rPr lang="en-US" dirty="0" smtClean="0"/>
              <a:t>messages </a:t>
            </a:r>
            <a:r>
              <a:rPr lang="en-US" dirty="0"/>
              <a:t>over the CAN bus </a:t>
            </a:r>
            <a:endParaRPr lang="en-US" dirty="0" smtClean="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28</a:t>
            </a:fld>
            <a:endParaRPr lang="en-US"/>
          </a:p>
        </p:txBody>
      </p:sp>
    </p:spTree>
    <p:extLst>
      <p:ext uri="{BB962C8B-B14F-4D97-AF65-F5344CB8AC3E}">
        <p14:creationId xmlns:p14="http://schemas.microsoft.com/office/powerpoint/2010/main" val="3629277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CLASSIC AND CANFD (1/3)</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29</a:t>
            </a:fld>
            <a:endParaRPr lang="en-US"/>
          </a:p>
        </p:txBody>
      </p:sp>
      <p:pic>
        <p:nvPicPr>
          <p:cNvPr id="6" name="Picture 5"/>
          <p:cNvPicPr>
            <a:picLocks noChangeAspect="1"/>
          </p:cNvPicPr>
          <p:nvPr/>
        </p:nvPicPr>
        <p:blipFill>
          <a:blip r:embed="rId3"/>
          <a:stretch>
            <a:fillRect/>
          </a:stretch>
        </p:blipFill>
        <p:spPr>
          <a:xfrm>
            <a:off x="5848361" y="1639416"/>
            <a:ext cx="6254739" cy="3592983"/>
          </a:xfrm>
          <a:prstGeom prst="rect">
            <a:avLst/>
          </a:prstGeom>
        </p:spPr>
      </p:pic>
      <p:sp>
        <p:nvSpPr>
          <p:cNvPr id="7" name="Content Placeholder 2"/>
          <p:cNvSpPr>
            <a:spLocks noGrp="1"/>
          </p:cNvSpPr>
          <p:nvPr>
            <p:ph type="body" idx="1"/>
          </p:nvPr>
        </p:nvSpPr>
        <p:spPr>
          <a:xfrm>
            <a:off x="436601" y="1296869"/>
            <a:ext cx="5291099" cy="5059481"/>
          </a:xfrm>
        </p:spPr>
        <p:txBody>
          <a:bodyPr>
            <a:normAutofit fontScale="92500" lnSpcReduction="10000"/>
          </a:bodyPr>
          <a:lstStyle/>
          <a:p>
            <a:pPr marL="647693" indent="-342900" algn="just">
              <a:buFont typeface="Wingdings" panose="05000000000000000000" pitchFamily="2" charset="2"/>
              <a:buChar char="v"/>
            </a:pPr>
            <a:r>
              <a:rPr lang="en-US" dirty="0"/>
              <a:t>Advantages:</a:t>
            </a:r>
          </a:p>
          <a:p>
            <a:pPr marL="1257278" lvl="1" indent="-342900" algn="just"/>
            <a:r>
              <a:rPr lang="en-US" dirty="0"/>
              <a:t>Bus load problems would be reduced dramatically</a:t>
            </a:r>
          </a:p>
          <a:p>
            <a:pPr marL="1257278" lvl="1" indent="-342900" algn="just"/>
            <a:r>
              <a:rPr lang="en-US" dirty="0"/>
              <a:t>Using several </a:t>
            </a:r>
            <a:r>
              <a:rPr lang="en-US" dirty="0" smtClean="0"/>
              <a:t>CAN </a:t>
            </a:r>
            <a:r>
              <a:rPr lang="en-US" dirty="0"/>
              <a:t>buses would no longer be necessary</a:t>
            </a:r>
          </a:p>
          <a:p>
            <a:pPr marL="1257278" lvl="1" indent="-342900" algn="just"/>
            <a:r>
              <a:rPr lang="en-US" dirty="0"/>
              <a:t>The need for gateways would be reduced if not abolished</a:t>
            </a:r>
          </a:p>
          <a:p>
            <a:pPr marL="1257278" lvl="1" indent="-342900" algn="just"/>
            <a:r>
              <a:rPr lang="en-US" dirty="0"/>
              <a:t>Less segmentation of data thanks to larger payloads per frame</a:t>
            </a:r>
          </a:p>
          <a:p>
            <a:pPr marL="1257278" lvl="1" indent="-342900" algn="just"/>
            <a:r>
              <a:rPr lang="en-US" dirty="0"/>
              <a:t>A better ratio of payload and overhead data by fewer frames</a:t>
            </a:r>
          </a:p>
          <a:p>
            <a:pPr marL="647693" indent="-342900" algn="just">
              <a:buFont typeface="Wingdings" panose="05000000000000000000" pitchFamily="2" charset="2"/>
              <a:buChar char="v"/>
            </a:pPr>
            <a:r>
              <a:rPr lang="en-US" dirty="0"/>
              <a:t>CAN FD does not define an individual format for Remote Frames. Consequently </a:t>
            </a:r>
            <a:r>
              <a:rPr lang="en-US" dirty="0" smtClean="0"/>
              <a:t>the CAN </a:t>
            </a:r>
            <a:r>
              <a:rPr lang="en-US" dirty="0"/>
              <a:t>FD protocol allows for CAN FD frames to be requested by classical CAN Remote Frames</a:t>
            </a:r>
            <a:r>
              <a:rPr lang="en-US" dirty="0" smtClean="0"/>
              <a:t>.</a:t>
            </a:r>
            <a:endParaRPr lang="en-US" dirty="0"/>
          </a:p>
        </p:txBody>
      </p:sp>
    </p:spTree>
    <p:extLst>
      <p:ext uri="{BB962C8B-B14F-4D97-AF65-F5344CB8AC3E}">
        <p14:creationId xmlns:p14="http://schemas.microsoft.com/office/powerpoint/2010/main" val="241056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Introduction</a:t>
            </a:r>
            <a:endParaRPr lang="en-US" dirty="0"/>
          </a:p>
        </p:txBody>
      </p:sp>
      <p:sp>
        <p:nvSpPr>
          <p:cNvPr id="3" name="Content Placeholder 2"/>
          <p:cNvSpPr>
            <a:spLocks noGrp="1"/>
          </p:cNvSpPr>
          <p:nvPr>
            <p:ph type="body" idx="1"/>
          </p:nvPr>
        </p:nvSpPr>
        <p:spPr>
          <a:xfrm>
            <a:off x="436600" y="1296867"/>
            <a:ext cx="6383300" cy="5237283"/>
          </a:xfrm>
        </p:spPr>
        <p:txBody>
          <a:bodyPr>
            <a:normAutofit fontScale="77500" lnSpcReduction="20000"/>
          </a:bodyPr>
          <a:lstStyle/>
          <a:p>
            <a:pPr marL="647693" indent="-342900">
              <a:buFont typeface="Wingdings" panose="05000000000000000000" pitchFamily="2" charset="2"/>
              <a:buChar char="v"/>
            </a:pPr>
            <a:r>
              <a:rPr lang="en-US" dirty="0" smtClean="0"/>
              <a:t>What is it?</a:t>
            </a:r>
          </a:p>
          <a:p>
            <a:pPr marL="1257278" lvl="1" indent="-342900">
              <a:buFont typeface="Arial" panose="020B0604020202020204" pitchFamily="34" charset="0"/>
              <a:buChar char="•"/>
            </a:pPr>
            <a:r>
              <a:rPr lang="en-US" dirty="0" smtClean="0"/>
              <a:t>The CAN is an ISO standard (ISO 11898) for serial communication that was developed 1980 by BOSCH for automotive applications.</a:t>
            </a:r>
          </a:p>
          <a:p>
            <a:pPr marL="1257278" lvl="1" indent="-342900">
              <a:buFont typeface="Arial" panose="020B0604020202020204" pitchFamily="34" charset="0"/>
              <a:buChar char="•"/>
            </a:pPr>
            <a:r>
              <a:rPr lang="en-US" dirty="0" smtClean="0"/>
              <a:t>Bosch published several versions of the CAN specification and the latest is CAN 2.0 published in 1991.</a:t>
            </a:r>
          </a:p>
          <a:p>
            <a:pPr marL="1257278" lvl="1" indent="-342900">
              <a:buFont typeface="Arial" panose="020B0604020202020204" pitchFamily="34" charset="0"/>
              <a:buChar char="•"/>
            </a:pPr>
            <a:r>
              <a:rPr lang="en-US" dirty="0">
                <a:solidFill>
                  <a:schemeClr val="tx1"/>
                </a:solidFill>
              </a:rPr>
              <a:t>In 1993, the International Organization for Standardization </a:t>
            </a:r>
            <a:r>
              <a:rPr lang="en-US" dirty="0" smtClean="0">
                <a:solidFill>
                  <a:schemeClr val="tx1"/>
                </a:solidFill>
              </a:rPr>
              <a:t>released </a:t>
            </a:r>
            <a:r>
              <a:rPr lang="en-US" dirty="0">
                <a:solidFill>
                  <a:schemeClr val="tx1"/>
                </a:solidFill>
              </a:rPr>
              <a:t>the CAN standard ISO </a:t>
            </a:r>
            <a:r>
              <a:rPr lang="en-US" dirty="0" smtClean="0">
                <a:solidFill>
                  <a:schemeClr val="tx1"/>
                </a:solidFill>
              </a:rPr>
              <a:t>11898: </a:t>
            </a:r>
            <a:r>
              <a:rPr lang="en-US" dirty="0">
                <a:solidFill>
                  <a:schemeClr val="tx1"/>
                </a:solidFill>
              </a:rPr>
              <a:t>ISO 11898-1 which covers the data link layer, and ISO 11898-2 which covers the CAN physical layer for high-speed </a:t>
            </a:r>
            <a:r>
              <a:rPr lang="en-US" dirty="0" smtClean="0">
                <a:solidFill>
                  <a:schemeClr val="tx1"/>
                </a:solidFill>
              </a:rPr>
              <a:t>CAN (1 </a:t>
            </a:r>
            <a:r>
              <a:rPr lang="en-US" dirty="0" err="1" smtClean="0">
                <a:solidFill>
                  <a:schemeClr val="tx1"/>
                </a:solidFill>
              </a:rPr>
              <a:t>Mbits</a:t>
            </a:r>
            <a:r>
              <a:rPr lang="en-US" dirty="0" smtClean="0">
                <a:solidFill>
                  <a:schemeClr val="tx1"/>
                </a:solidFill>
              </a:rPr>
              <a:t>/s). </a:t>
            </a:r>
            <a:r>
              <a:rPr lang="en-US" dirty="0">
                <a:solidFill>
                  <a:schemeClr val="tx1"/>
                </a:solidFill>
              </a:rPr>
              <a:t>ISO 11898-3 was released later and covers the </a:t>
            </a:r>
            <a:r>
              <a:rPr lang="en-US" dirty="0" smtClean="0">
                <a:solidFill>
                  <a:schemeClr val="tx1"/>
                </a:solidFill>
              </a:rPr>
              <a:t>CAN </a:t>
            </a:r>
            <a:r>
              <a:rPr lang="en-US" dirty="0">
                <a:solidFill>
                  <a:schemeClr val="tx1"/>
                </a:solidFill>
              </a:rPr>
              <a:t>physical layer for low-speed, fault-tolerant </a:t>
            </a:r>
            <a:r>
              <a:rPr lang="en-US" dirty="0" smtClean="0">
                <a:solidFill>
                  <a:schemeClr val="tx1"/>
                </a:solidFill>
              </a:rPr>
              <a:t>CAN (125 </a:t>
            </a:r>
            <a:r>
              <a:rPr lang="en-US" dirty="0" err="1" smtClean="0">
                <a:solidFill>
                  <a:schemeClr val="tx1"/>
                </a:solidFill>
              </a:rPr>
              <a:t>kbits</a:t>
            </a:r>
            <a:r>
              <a:rPr lang="en-US" dirty="0" smtClean="0">
                <a:solidFill>
                  <a:schemeClr val="tx1"/>
                </a:solidFill>
              </a:rPr>
              <a:t>/s). </a:t>
            </a:r>
          </a:p>
          <a:p>
            <a:pPr marL="1257278" lvl="1" indent="-342900">
              <a:buFont typeface="Arial" panose="020B0604020202020204" pitchFamily="34" charset="0"/>
              <a:buChar char="•"/>
            </a:pPr>
            <a:r>
              <a:rPr lang="en-US" dirty="0" smtClean="0">
                <a:solidFill>
                  <a:schemeClr val="tx1"/>
                </a:solidFill>
              </a:rPr>
              <a:t>In 2012, Bosch released CAN</a:t>
            </a:r>
            <a:r>
              <a:rPr lang="en-US" dirty="0" smtClean="0">
                <a:solidFill>
                  <a:schemeClr val="tx1"/>
                </a:solidFill>
                <a:hlinkClick r:id="rId3" tooltip="CAN FD"/>
              </a:rPr>
              <a:t> </a:t>
            </a:r>
            <a:r>
              <a:rPr lang="en-US" dirty="0" smtClean="0">
                <a:solidFill>
                  <a:schemeClr val="tx1"/>
                </a:solidFill>
              </a:rPr>
              <a:t>FD 1.0 or CAN with Flexible Data-Rate. This specification uses a different frame format that allows a different data length as well as optionally switching to a faster bit rate after the arbitration is decided.</a:t>
            </a:r>
          </a:p>
          <a:p>
            <a:pPr marL="647693" indent="-342900">
              <a:buFont typeface="Wingdings" panose="05000000000000000000" pitchFamily="2" charset="2"/>
              <a:buChar char="v"/>
            </a:pPr>
            <a:r>
              <a:rPr lang="en-US" dirty="0" smtClean="0"/>
              <a:t>Why is it?</a:t>
            </a:r>
          </a:p>
          <a:p>
            <a:pPr marL="1257278" lvl="1" indent="-342900">
              <a:buFont typeface="Arial" panose="020B0604020202020204" pitchFamily="34" charset="0"/>
              <a:buChar char="•"/>
            </a:pPr>
            <a:r>
              <a:rPr lang="en-US" dirty="0" smtClean="0"/>
              <a:t>High immunity to electrical interference</a:t>
            </a:r>
          </a:p>
          <a:p>
            <a:pPr marL="1257278" lvl="1" indent="-342900">
              <a:buFont typeface="Arial" panose="020B0604020202020204" pitchFamily="34" charset="0"/>
              <a:buChar char="•"/>
            </a:pPr>
            <a:r>
              <a:rPr lang="en-US" dirty="0" smtClean="0"/>
              <a:t>The ability to self-diagnose and repair data errors.</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3</a:t>
            </a:fld>
            <a:endParaRPr lang="en-US"/>
          </a:p>
        </p:txBody>
      </p:sp>
      <p:pic>
        <p:nvPicPr>
          <p:cNvPr id="8" name="Picture 7"/>
          <p:cNvPicPr>
            <a:picLocks noChangeAspect="1"/>
          </p:cNvPicPr>
          <p:nvPr/>
        </p:nvPicPr>
        <p:blipFill>
          <a:blip r:embed="rId4"/>
          <a:stretch>
            <a:fillRect/>
          </a:stretch>
        </p:blipFill>
        <p:spPr>
          <a:xfrm>
            <a:off x="6839176" y="1604333"/>
            <a:ext cx="5275528" cy="2926103"/>
          </a:xfrm>
          <a:prstGeom prst="rect">
            <a:avLst/>
          </a:prstGeom>
        </p:spPr>
      </p:pic>
    </p:spTree>
    <p:extLst>
      <p:ext uri="{BB962C8B-B14F-4D97-AF65-F5344CB8AC3E}">
        <p14:creationId xmlns:p14="http://schemas.microsoft.com/office/powerpoint/2010/main" val="2979349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CLASSIC AND CANFD (2/3)</a:t>
            </a:r>
            <a:endParaRPr lang="en-US" dirty="0"/>
          </a:p>
        </p:txBody>
      </p:sp>
      <p:sp>
        <p:nvSpPr>
          <p:cNvPr id="3" name="Content Placeholder 2"/>
          <p:cNvSpPr>
            <a:spLocks noGrp="1"/>
          </p:cNvSpPr>
          <p:nvPr>
            <p:ph type="body" idx="1"/>
          </p:nvPr>
        </p:nvSpPr>
        <p:spPr>
          <a:xfrm>
            <a:off x="436600" y="1296869"/>
            <a:ext cx="11018800" cy="4164131"/>
          </a:xfrm>
        </p:spPr>
        <p:txBody>
          <a:bodyPr>
            <a:normAutofit/>
          </a:bodyPr>
          <a:lstStyle/>
          <a:p>
            <a:pPr marL="647693" indent="-342900" algn="just">
              <a:buFont typeface="Wingdings" panose="05000000000000000000" pitchFamily="2" charset="2"/>
              <a:buChar char="v"/>
            </a:pPr>
            <a:r>
              <a:rPr lang="en-US" dirty="0"/>
              <a:t>As there are no Remote Frames for CAN FD the RTR bit is not necessary and is substituted by the always dominant Remote Request Substitution bit (RRS). Start of Frame (SOF), Identifier and Identifier </a:t>
            </a:r>
            <a:r>
              <a:rPr lang="en-US" dirty="0" smtClean="0"/>
              <a:t>Extension </a:t>
            </a:r>
            <a:r>
              <a:rPr lang="en-US" dirty="0"/>
              <a:t>Bit (IDE) remain unchanged. Also at the end of the CAN FD frame the Acknowledge Bit (ACK), the corresponding Delimiter (DEL), the End of Frame (EOF) as well as the Intermission Field (ITM) remain as in traditional CAN frames.</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30</a:t>
            </a:fld>
            <a:endParaRPr lang="en-US"/>
          </a:p>
        </p:txBody>
      </p:sp>
      <p:pic>
        <p:nvPicPr>
          <p:cNvPr id="5" name="Picture 4"/>
          <p:cNvPicPr>
            <a:picLocks noChangeAspect="1"/>
          </p:cNvPicPr>
          <p:nvPr/>
        </p:nvPicPr>
        <p:blipFill>
          <a:blip r:embed="rId3"/>
          <a:stretch>
            <a:fillRect/>
          </a:stretch>
        </p:blipFill>
        <p:spPr>
          <a:xfrm>
            <a:off x="1967480" y="3254375"/>
            <a:ext cx="8248650" cy="3467100"/>
          </a:xfrm>
          <a:prstGeom prst="rect">
            <a:avLst/>
          </a:prstGeom>
        </p:spPr>
      </p:pic>
    </p:spTree>
    <p:extLst>
      <p:ext uri="{BB962C8B-B14F-4D97-AF65-F5344CB8AC3E}">
        <p14:creationId xmlns:p14="http://schemas.microsoft.com/office/powerpoint/2010/main" val="2934710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CLASSIC AND CANFD (3/3)</a:t>
            </a:r>
            <a:endParaRPr lang="en-US" dirty="0"/>
          </a:p>
        </p:txBody>
      </p:sp>
      <p:sp>
        <p:nvSpPr>
          <p:cNvPr id="3" name="Content Placeholder 2"/>
          <p:cNvSpPr>
            <a:spLocks noGrp="1"/>
          </p:cNvSpPr>
          <p:nvPr>
            <p:ph type="body" idx="1"/>
          </p:nvPr>
        </p:nvSpPr>
        <p:spPr>
          <a:xfrm>
            <a:off x="436600" y="1296869"/>
            <a:ext cx="9113799" cy="4278432"/>
          </a:xfrm>
        </p:spPr>
        <p:txBody>
          <a:bodyPr>
            <a:normAutofit/>
          </a:bodyPr>
          <a:lstStyle/>
          <a:p>
            <a:pPr marL="647693" indent="-342900" algn="just">
              <a:buFont typeface="Wingdings" panose="05000000000000000000" pitchFamily="2" charset="2"/>
              <a:buChar char="v"/>
            </a:pPr>
            <a:r>
              <a:rPr lang="en-US" dirty="0" smtClean="0"/>
              <a:t>Distinguishing CAN from CAN FD Frames</a:t>
            </a:r>
          </a:p>
          <a:p>
            <a:pPr marL="1257278" lvl="1" indent="-342900" algn="just"/>
            <a:r>
              <a:rPr lang="en-US" dirty="0" smtClean="0"/>
              <a:t>The </a:t>
            </a:r>
            <a:r>
              <a:rPr lang="en-US" dirty="0"/>
              <a:t>reserve bit of the traditional CAN frame now becomes the switch for the CAN FD format. If transferred dominant as 0, it denotes a classical CAN frame. If it contains the recessive value 1, it denotes a CAN FD frame.</a:t>
            </a:r>
          </a:p>
          <a:p>
            <a:pPr marL="1257278" lvl="1" indent="-342900" algn="just"/>
            <a:r>
              <a:rPr lang="en-US" dirty="0"/>
              <a:t>The bit's new name is FDF for Flexible Data Rate Format which establishes the opportunity to transmit a much larger payload. The actual length of the data field and the decision whether to switch to a higher transmission rate or not, follow later in the frame.</a:t>
            </a:r>
          </a:p>
          <a:p>
            <a:pPr marL="1257278" lvl="1" indent="-342900" algn="just"/>
            <a:r>
              <a:rPr lang="en-US" dirty="0"/>
              <a:t>CAN FD controllers can send and receive classical CAN frames as well as CAN FD frames. On the other hand, a classical CAN controller will always react with an error frame when receiving a CAN FD </a:t>
            </a:r>
            <a:r>
              <a:rPr lang="en-US" dirty="0" smtClean="0"/>
              <a:t>frame remain as in traditional CAN frames.</a:t>
            </a:r>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31</a:t>
            </a:fld>
            <a:endParaRPr lang="en-US"/>
          </a:p>
        </p:txBody>
      </p:sp>
    </p:spTree>
    <p:extLst>
      <p:ext uri="{BB962C8B-B14F-4D97-AF65-F5344CB8AC3E}">
        <p14:creationId xmlns:p14="http://schemas.microsoft.com/office/powerpoint/2010/main" val="3550454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80"/>
          <p:cNvSpPr txBox="1">
            <a:spLocks noGrp="1"/>
          </p:cNvSpPr>
          <p:nvPr>
            <p:ph type="title"/>
          </p:nvPr>
        </p:nvSpPr>
        <p:spPr>
          <a:xfrm>
            <a:off x="372767" y="2838433"/>
            <a:ext cx="11446400" cy="2014400"/>
          </a:xfrm>
          <a:prstGeom prst="rect">
            <a:avLst/>
          </a:prstGeom>
        </p:spPr>
        <p:txBody>
          <a:bodyPr spcFirstLastPara="1" wrap="square" lIns="91433" tIns="45700" rIns="91433" bIns="45700" anchor="ctr" anchorCtr="0">
            <a:noAutofit/>
          </a:bodyPr>
          <a:lstStyle/>
          <a:p>
            <a:r>
              <a:rPr lang="en"/>
              <a:t>Thank You!!</a:t>
            </a:r>
            <a:endParaRPr/>
          </a:p>
        </p:txBody>
      </p:sp>
    </p:spTree>
    <p:extLst>
      <p:ext uri="{BB962C8B-B14F-4D97-AF65-F5344CB8AC3E}">
        <p14:creationId xmlns:p14="http://schemas.microsoft.com/office/powerpoint/2010/main" val="29417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4505" y="1827045"/>
            <a:ext cx="5067300" cy="2971800"/>
          </a:xfrm>
          <a:prstGeom prst="rect">
            <a:avLst/>
          </a:prstGeom>
        </p:spPr>
      </p:pic>
      <p:pic>
        <p:nvPicPr>
          <p:cNvPr id="5" name="Picture 4"/>
          <p:cNvPicPr>
            <a:picLocks noChangeAspect="1"/>
          </p:cNvPicPr>
          <p:nvPr/>
        </p:nvPicPr>
        <p:blipFill>
          <a:blip r:embed="rId3"/>
          <a:stretch>
            <a:fillRect/>
          </a:stretch>
        </p:blipFill>
        <p:spPr>
          <a:xfrm>
            <a:off x="6374905" y="1827045"/>
            <a:ext cx="5372100" cy="2943225"/>
          </a:xfrm>
          <a:prstGeom prst="rect">
            <a:avLst/>
          </a:prstGeom>
        </p:spPr>
      </p:pic>
      <p:sp>
        <p:nvSpPr>
          <p:cNvPr id="8" name="Content Placeholder 2"/>
          <p:cNvSpPr>
            <a:spLocks noGrp="1"/>
          </p:cNvSpPr>
          <p:nvPr>
            <p:ph type="body" idx="1"/>
          </p:nvPr>
        </p:nvSpPr>
        <p:spPr>
          <a:xfrm>
            <a:off x="436600" y="1296867"/>
            <a:ext cx="6383300" cy="5237283"/>
          </a:xfrm>
        </p:spPr>
        <p:txBody>
          <a:bodyPr>
            <a:normAutofit/>
          </a:bodyPr>
          <a:lstStyle/>
          <a:p>
            <a:pPr marL="647693" indent="-342900">
              <a:buFont typeface="Wingdings" panose="05000000000000000000" pitchFamily="2" charset="2"/>
              <a:buChar char="v"/>
            </a:pPr>
            <a:r>
              <a:rPr lang="en-US" dirty="0" smtClean="0"/>
              <a:t>Comparing: without CAN and with CAN</a:t>
            </a:r>
          </a:p>
        </p:txBody>
      </p:sp>
      <p:sp>
        <p:nvSpPr>
          <p:cNvPr id="12" name="Title 1"/>
          <p:cNvSpPr>
            <a:spLocks noGrp="1"/>
          </p:cNvSpPr>
          <p:nvPr>
            <p:ph type="title"/>
          </p:nvPr>
        </p:nvSpPr>
        <p:spPr>
          <a:xfrm>
            <a:off x="436605" y="255716"/>
            <a:ext cx="11310400" cy="837600"/>
          </a:xfrm>
        </p:spPr>
        <p:txBody>
          <a:bodyPr/>
          <a:lstStyle/>
          <a:p>
            <a:r>
              <a:rPr lang="en-US" dirty="0" smtClean="0"/>
              <a:t>CAN Introduction</a:t>
            </a:r>
            <a:endParaRPr lang="en-US" dirty="0"/>
          </a:p>
        </p:txBody>
      </p:sp>
    </p:spTree>
    <p:extLst>
      <p:ext uri="{BB962C8B-B14F-4D97-AF65-F5344CB8AC3E}">
        <p14:creationId xmlns:p14="http://schemas.microsoft.com/office/powerpoint/2010/main" val="2736057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a:t>
            </a:r>
            <a:r>
              <a:rPr lang="en-US" dirty="0"/>
              <a:t>-</a:t>
            </a:r>
            <a:r>
              <a:rPr lang="en-US" dirty="0" smtClean="0"/>
              <a:t> CAN Layer</a:t>
            </a:r>
            <a:endParaRPr lang="en-US" dirty="0"/>
          </a:p>
        </p:txBody>
      </p:sp>
      <p:sp>
        <p:nvSpPr>
          <p:cNvPr id="3" name="Content Placeholder 2"/>
          <p:cNvSpPr>
            <a:spLocks noGrp="1"/>
          </p:cNvSpPr>
          <p:nvPr>
            <p:ph type="body" idx="1"/>
          </p:nvPr>
        </p:nvSpPr>
        <p:spPr>
          <a:xfrm>
            <a:off x="436600" y="1296867"/>
            <a:ext cx="6321309" cy="4751007"/>
          </a:xfrm>
        </p:spPr>
        <p:txBody>
          <a:bodyPr>
            <a:normAutofit/>
          </a:bodyPr>
          <a:lstStyle/>
          <a:p>
            <a:pPr marL="647693" indent="-342900" algn="just">
              <a:buFont typeface="Wingdings" panose="05000000000000000000" pitchFamily="2" charset="2"/>
              <a:buChar char="v"/>
            </a:pPr>
            <a:r>
              <a:rPr lang="en-US" dirty="0"/>
              <a:t>Object Layer</a:t>
            </a:r>
          </a:p>
          <a:p>
            <a:pPr lvl="1" algn="just"/>
            <a:r>
              <a:rPr lang="en-US" dirty="0"/>
              <a:t>Responsible for message handling.</a:t>
            </a:r>
          </a:p>
          <a:p>
            <a:pPr marL="647693" indent="-342900" algn="just">
              <a:buFont typeface="Wingdings" panose="05000000000000000000" pitchFamily="2" charset="2"/>
              <a:buChar char="v"/>
            </a:pPr>
            <a:r>
              <a:rPr lang="en-US" dirty="0"/>
              <a:t>Transfer Layer</a:t>
            </a:r>
          </a:p>
          <a:p>
            <a:pPr lvl="1" algn="just"/>
            <a:r>
              <a:rPr lang="en-US" dirty="0"/>
              <a:t>Arbitration, message validation, error handling.</a:t>
            </a:r>
          </a:p>
          <a:p>
            <a:pPr marL="647693" indent="-342900" algn="just">
              <a:buFont typeface="Wingdings" panose="05000000000000000000" pitchFamily="2" charset="2"/>
              <a:buChar char="v"/>
            </a:pPr>
            <a:r>
              <a:rPr lang="en-US" dirty="0"/>
              <a:t>Physical Layer</a:t>
            </a:r>
          </a:p>
          <a:p>
            <a:pPr lvl="1" algn="just"/>
            <a:r>
              <a:rPr lang="en-US" dirty="0"/>
              <a:t>Signals handle, how bits are represented and the actual transmission medium covered.</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5</a:t>
            </a:fld>
            <a:endParaRPr lang="en-US"/>
          </a:p>
        </p:txBody>
      </p:sp>
      <p:grpSp>
        <p:nvGrpSpPr>
          <p:cNvPr id="6" name="Group 5"/>
          <p:cNvGrpSpPr/>
          <p:nvPr/>
        </p:nvGrpSpPr>
        <p:grpSpPr>
          <a:xfrm>
            <a:off x="7098628" y="1077594"/>
            <a:ext cx="4355435" cy="5515711"/>
            <a:chOff x="7194881" y="375716"/>
            <a:chExt cx="4411579" cy="5757124"/>
          </a:xfrm>
        </p:grpSpPr>
        <p:grpSp>
          <p:nvGrpSpPr>
            <p:cNvPr id="8" name="Group 7"/>
            <p:cNvGrpSpPr/>
            <p:nvPr/>
          </p:nvGrpSpPr>
          <p:grpSpPr>
            <a:xfrm>
              <a:off x="7194881" y="375716"/>
              <a:ext cx="4411579" cy="5757124"/>
              <a:chOff x="7194881" y="375716"/>
              <a:chExt cx="4411579" cy="5757124"/>
            </a:xfrm>
          </p:grpSpPr>
          <p:sp>
            <p:nvSpPr>
              <p:cNvPr id="13" name="Rectangle 12"/>
              <p:cNvSpPr/>
              <p:nvPr/>
            </p:nvSpPr>
            <p:spPr>
              <a:xfrm>
                <a:off x="7194883" y="375716"/>
                <a:ext cx="4411577" cy="39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4" name="Rectangle 13"/>
              <p:cNvSpPr/>
              <p:nvPr/>
            </p:nvSpPr>
            <p:spPr>
              <a:xfrm>
                <a:off x="7194881" y="1047492"/>
                <a:ext cx="4411577" cy="50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65955" y="1183609"/>
                <a:ext cx="2069431" cy="3947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 LAYERS</a:t>
                </a:r>
                <a:endParaRPr lang="en-US" dirty="0">
                  <a:solidFill>
                    <a:schemeClr val="tx1"/>
                  </a:solidFill>
                </a:endParaRPr>
              </a:p>
            </p:txBody>
          </p:sp>
          <p:cxnSp>
            <p:nvCxnSpPr>
              <p:cNvPr id="16" name="Straight Arrow Connector 15"/>
              <p:cNvCxnSpPr>
                <a:stCxn id="15" idx="0"/>
                <a:endCxn id="13" idx="2"/>
              </p:cNvCxnSpPr>
              <p:nvPr/>
            </p:nvCxnSpPr>
            <p:spPr>
              <a:xfrm flipV="1">
                <a:off x="9400671" y="770502"/>
                <a:ext cx="1" cy="41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2"/>
                <a:endCxn id="10" idx="0"/>
              </p:cNvCxnSpPr>
              <p:nvPr/>
            </p:nvCxnSpPr>
            <p:spPr>
              <a:xfrm>
                <a:off x="9400671" y="1578395"/>
                <a:ext cx="2" cy="309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7447546" y="1888081"/>
              <a:ext cx="3906254" cy="4143751"/>
              <a:chOff x="6902112" y="2085473"/>
              <a:chExt cx="3906254" cy="4014727"/>
            </a:xfrm>
          </p:grpSpPr>
          <p:sp>
            <p:nvSpPr>
              <p:cNvPr id="10" name="Rectangle 9"/>
              <p:cNvSpPr/>
              <p:nvPr/>
            </p:nvSpPr>
            <p:spPr>
              <a:xfrm>
                <a:off x="6902112" y="2085473"/>
                <a:ext cx="3906253" cy="89417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ysClr val="windowText" lastClr="000000"/>
                    </a:solidFill>
                  </a:rPr>
                  <a:t>Object Layer</a:t>
                </a:r>
              </a:p>
              <a:p>
                <a:pPr marL="285750" indent="-285750">
                  <a:buFontTx/>
                  <a:buChar char="-"/>
                </a:pPr>
                <a:r>
                  <a:rPr lang="en-US" dirty="0" smtClean="0">
                    <a:solidFill>
                      <a:sysClr val="windowText" lastClr="000000"/>
                    </a:solidFill>
                  </a:rPr>
                  <a:t>Message Filtering</a:t>
                </a:r>
              </a:p>
              <a:p>
                <a:pPr marL="285750" indent="-285750">
                  <a:buFontTx/>
                  <a:buChar char="-"/>
                </a:pPr>
                <a:r>
                  <a:rPr lang="en-US" dirty="0" smtClean="0">
                    <a:solidFill>
                      <a:sysClr val="windowText" lastClr="000000"/>
                    </a:solidFill>
                  </a:rPr>
                  <a:t>Message and Status Handling</a:t>
                </a:r>
                <a:endParaRPr lang="en-US" dirty="0">
                  <a:solidFill>
                    <a:sysClr val="windowText" lastClr="000000"/>
                  </a:solidFill>
                </a:endParaRPr>
              </a:p>
            </p:txBody>
          </p:sp>
          <p:sp>
            <p:nvSpPr>
              <p:cNvPr id="11" name="Rectangle 10"/>
              <p:cNvSpPr/>
              <p:nvPr/>
            </p:nvSpPr>
            <p:spPr>
              <a:xfrm>
                <a:off x="6902113" y="2966746"/>
                <a:ext cx="3906253" cy="2276936"/>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ysClr val="windowText" lastClr="000000"/>
                    </a:solidFill>
                  </a:rPr>
                  <a:t>Transfer Layer</a:t>
                </a:r>
              </a:p>
              <a:p>
                <a:pPr marL="285750" indent="-285750">
                  <a:buFontTx/>
                  <a:buChar char="-"/>
                </a:pPr>
                <a:r>
                  <a:rPr lang="en-US" dirty="0" smtClean="0">
                    <a:solidFill>
                      <a:sysClr val="windowText" lastClr="000000"/>
                    </a:solidFill>
                  </a:rPr>
                  <a:t>Fault Confinement</a:t>
                </a:r>
              </a:p>
              <a:p>
                <a:pPr marL="285750" indent="-285750">
                  <a:buFontTx/>
                  <a:buChar char="-"/>
                </a:pPr>
                <a:r>
                  <a:rPr lang="en-US" dirty="0" smtClean="0">
                    <a:solidFill>
                      <a:sysClr val="windowText" lastClr="000000"/>
                    </a:solidFill>
                  </a:rPr>
                  <a:t>Error Detection and Signaling</a:t>
                </a:r>
              </a:p>
              <a:p>
                <a:pPr marL="285750" indent="-285750">
                  <a:buFontTx/>
                  <a:buChar char="-"/>
                </a:pPr>
                <a:r>
                  <a:rPr lang="en-US" dirty="0" smtClean="0">
                    <a:solidFill>
                      <a:sysClr val="windowText" lastClr="000000"/>
                    </a:solidFill>
                  </a:rPr>
                  <a:t>Message Validation</a:t>
                </a:r>
              </a:p>
              <a:p>
                <a:pPr marL="285750" indent="-285750">
                  <a:buFontTx/>
                  <a:buChar char="-"/>
                </a:pPr>
                <a:r>
                  <a:rPr lang="en-US" dirty="0" smtClean="0">
                    <a:solidFill>
                      <a:sysClr val="windowText" lastClr="000000"/>
                    </a:solidFill>
                  </a:rPr>
                  <a:t>Acknowledgement</a:t>
                </a:r>
              </a:p>
              <a:p>
                <a:pPr marL="285750" indent="-285750">
                  <a:buFontTx/>
                  <a:buChar char="-"/>
                </a:pPr>
                <a:r>
                  <a:rPr lang="en-US" dirty="0" smtClean="0">
                    <a:solidFill>
                      <a:sysClr val="windowText" lastClr="000000"/>
                    </a:solidFill>
                  </a:rPr>
                  <a:t>Arbitration</a:t>
                </a:r>
              </a:p>
              <a:p>
                <a:pPr marL="285750" indent="-285750">
                  <a:buFontTx/>
                  <a:buChar char="-"/>
                </a:pPr>
                <a:r>
                  <a:rPr lang="en-US" dirty="0" smtClean="0">
                    <a:solidFill>
                      <a:sysClr val="windowText" lastClr="000000"/>
                    </a:solidFill>
                  </a:rPr>
                  <a:t>Message Framing</a:t>
                </a:r>
              </a:p>
              <a:p>
                <a:pPr marL="285750" indent="-285750">
                  <a:buFontTx/>
                  <a:buChar char="-"/>
                </a:pPr>
                <a:r>
                  <a:rPr lang="en-US" dirty="0" smtClean="0">
                    <a:solidFill>
                      <a:sysClr val="windowText" lastClr="000000"/>
                    </a:solidFill>
                  </a:rPr>
                  <a:t>Transfer Rate &amp; Timing</a:t>
                </a:r>
                <a:endParaRPr lang="en-US" dirty="0">
                  <a:solidFill>
                    <a:sysClr val="windowText" lastClr="000000"/>
                  </a:solidFill>
                </a:endParaRPr>
              </a:p>
            </p:txBody>
          </p:sp>
          <p:sp>
            <p:nvSpPr>
              <p:cNvPr id="12" name="Rectangle 11"/>
              <p:cNvSpPr/>
              <p:nvPr/>
            </p:nvSpPr>
            <p:spPr>
              <a:xfrm>
                <a:off x="6902113" y="5243682"/>
                <a:ext cx="3906253" cy="85651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ysClr val="windowText" lastClr="000000"/>
                    </a:solidFill>
                  </a:rPr>
                  <a:t>Physical Layer</a:t>
                </a:r>
              </a:p>
              <a:p>
                <a:pPr marL="285750" indent="-285750">
                  <a:buFontTx/>
                  <a:buChar char="-"/>
                </a:pPr>
                <a:r>
                  <a:rPr lang="en-US" dirty="0" smtClean="0">
                    <a:solidFill>
                      <a:sysClr val="windowText" lastClr="000000"/>
                    </a:solidFill>
                  </a:rPr>
                  <a:t>Signal Level and Bit Representation</a:t>
                </a:r>
              </a:p>
              <a:p>
                <a:pPr marL="285750" indent="-285750">
                  <a:buFontTx/>
                  <a:buChar char="-"/>
                </a:pPr>
                <a:r>
                  <a:rPr lang="en-US" dirty="0" smtClean="0">
                    <a:solidFill>
                      <a:sysClr val="windowText" lastClr="000000"/>
                    </a:solidFill>
                  </a:rPr>
                  <a:t>Transmission Medium</a:t>
                </a:r>
                <a:endParaRPr lang="en-US" dirty="0">
                  <a:solidFill>
                    <a:sysClr val="windowText" lastClr="000000"/>
                  </a:solidFill>
                </a:endParaRPr>
              </a:p>
            </p:txBody>
          </p:sp>
        </p:grpSp>
      </p:grpSp>
    </p:spTree>
    <p:extLst>
      <p:ext uri="{BB962C8B-B14F-4D97-AF65-F5344CB8AC3E}">
        <p14:creationId xmlns:p14="http://schemas.microsoft.com/office/powerpoint/2010/main" val="4009085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Network</a:t>
            </a:r>
            <a:endParaRPr lang="en-US" dirty="0"/>
          </a:p>
        </p:txBody>
      </p:sp>
      <p:sp>
        <p:nvSpPr>
          <p:cNvPr id="3" name="Content Placeholder 2"/>
          <p:cNvSpPr>
            <a:spLocks noGrp="1"/>
          </p:cNvSpPr>
          <p:nvPr>
            <p:ph type="body" idx="1"/>
          </p:nvPr>
        </p:nvSpPr>
        <p:spPr>
          <a:xfrm>
            <a:off x="436600" y="1296867"/>
            <a:ext cx="6321309" cy="4751007"/>
          </a:xfrm>
        </p:spPr>
        <p:txBody>
          <a:bodyPr>
            <a:normAutofit/>
          </a:bodyPr>
          <a:lstStyle/>
          <a:p>
            <a:pPr marL="304793" indent="0"/>
            <a:r>
              <a:rPr lang="en-US" dirty="0" smtClean="0"/>
              <a:t>Include:</a:t>
            </a:r>
          </a:p>
          <a:p>
            <a:pPr marL="647693" indent="-342900">
              <a:buFont typeface="Wingdings" panose="05000000000000000000" pitchFamily="2" charset="2"/>
              <a:buChar char="q"/>
            </a:pPr>
            <a:r>
              <a:rPr lang="en-US" dirty="0" smtClean="0"/>
              <a:t>CAN Node: CAN Controller &amp; Transceiver</a:t>
            </a:r>
          </a:p>
          <a:p>
            <a:pPr marL="1257278" lvl="1" indent="-342900">
              <a:buFontTx/>
              <a:buChar char="−"/>
            </a:pPr>
            <a:r>
              <a:rPr lang="en-US" dirty="0" smtClean="0"/>
              <a:t>CAN </a:t>
            </a:r>
            <a:r>
              <a:rPr lang="en-US" dirty="0"/>
              <a:t>Controller: CAN </a:t>
            </a:r>
            <a:r>
              <a:rPr lang="en-US" dirty="0" err="1"/>
              <a:t>TxD</a:t>
            </a:r>
            <a:r>
              <a:rPr lang="en-US" dirty="0"/>
              <a:t> &amp; </a:t>
            </a:r>
            <a:r>
              <a:rPr lang="en-US" dirty="0" smtClean="0"/>
              <a:t>CAN </a:t>
            </a:r>
            <a:r>
              <a:rPr lang="en-US" dirty="0" err="1" smtClean="0"/>
              <a:t>RxD</a:t>
            </a:r>
            <a:endParaRPr lang="en-US" dirty="0" smtClean="0"/>
          </a:p>
          <a:p>
            <a:pPr marL="1257278" lvl="1" indent="-342900">
              <a:buFontTx/>
              <a:buChar char="−"/>
            </a:pPr>
            <a:r>
              <a:rPr lang="en-US" dirty="0"/>
              <a:t>CAN Transceiver: Convert signal from CAN Controller to CAN Bus CAN L &amp; CAN H</a:t>
            </a:r>
          </a:p>
          <a:p>
            <a:pPr marL="1257278" lvl="1" indent="-342900">
              <a:buFontTx/>
              <a:buChar char="−"/>
            </a:pPr>
            <a:r>
              <a:rPr lang="en-US" dirty="0"/>
              <a:t>Number of CAN nodes in network depends on the performance of the CAN transceiver used and the network speed</a:t>
            </a:r>
            <a:r>
              <a:rPr lang="en-US" dirty="0" smtClean="0"/>
              <a:t>.</a:t>
            </a:r>
          </a:p>
          <a:p>
            <a:pPr marL="647693" indent="-342900">
              <a:buFont typeface="Wingdings" panose="05000000000000000000" pitchFamily="2" charset="2"/>
              <a:buChar char="q"/>
            </a:pPr>
            <a:r>
              <a:rPr lang="en-US" dirty="0"/>
              <a:t>CAN Bus: A pair of differential </a:t>
            </a:r>
            <a:r>
              <a:rPr lang="en-US" dirty="0" smtClean="0"/>
              <a:t>signal: CAN Low (CANL), </a:t>
            </a:r>
            <a:r>
              <a:rPr lang="en-US" dirty="0"/>
              <a:t>CAN High </a:t>
            </a:r>
            <a:r>
              <a:rPr lang="en-US" dirty="0" smtClean="0"/>
              <a:t>(CANH) with </a:t>
            </a:r>
            <a:r>
              <a:rPr lang="en-US" dirty="0"/>
              <a:t>120 Ohm at the terminals (prevents reflections in a high-speed CAN </a:t>
            </a:r>
            <a:r>
              <a:rPr lang="en-US" dirty="0" smtClean="0"/>
              <a:t>network)</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6</a:t>
            </a:fld>
            <a:endParaRPr lang="en-US"/>
          </a:p>
        </p:txBody>
      </p:sp>
      <p:pic>
        <p:nvPicPr>
          <p:cNvPr id="7" name="Picture 6"/>
          <p:cNvPicPr>
            <a:picLocks noChangeAspect="1"/>
          </p:cNvPicPr>
          <p:nvPr/>
        </p:nvPicPr>
        <p:blipFill>
          <a:blip r:embed="rId3"/>
          <a:stretch>
            <a:fillRect/>
          </a:stretch>
        </p:blipFill>
        <p:spPr>
          <a:xfrm>
            <a:off x="6608759" y="2323561"/>
            <a:ext cx="5583241" cy="2392817"/>
          </a:xfrm>
          <a:prstGeom prst="rect">
            <a:avLst/>
          </a:prstGeom>
        </p:spPr>
      </p:pic>
    </p:spTree>
    <p:extLst>
      <p:ext uri="{BB962C8B-B14F-4D97-AF65-F5344CB8AC3E}">
        <p14:creationId xmlns:p14="http://schemas.microsoft.com/office/powerpoint/2010/main" val="240656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Node (1/3)</a:t>
            </a:r>
            <a:endParaRPr lang="en-US" dirty="0"/>
          </a:p>
        </p:txBody>
      </p:sp>
      <p:sp>
        <p:nvSpPr>
          <p:cNvPr id="3" name="Content Placeholder 2"/>
          <p:cNvSpPr>
            <a:spLocks noGrp="1"/>
          </p:cNvSpPr>
          <p:nvPr>
            <p:ph type="body" idx="1"/>
          </p:nvPr>
        </p:nvSpPr>
        <p:spPr>
          <a:xfrm>
            <a:off x="436601" y="1296868"/>
            <a:ext cx="6777000" cy="4770104"/>
          </a:xfrm>
        </p:spPr>
        <p:txBody>
          <a:bodyPr>
            <a:normAutofit fontScale="77500" lnSpcReduction="20000"/>
          </a:bodyPr>
          <a:lstStyle/>
          <a:p>
            <a:pPr marL="647693" indent="-342900">
              <a:buFont typeface="Wingdings" panose="05000000000000000000" pitchFamily="2" charset="2"/>
              <a:buChar char="v"/>
            </a:pPr>
            <a:r>
              <a:rPr lang="en-US" dirty="0" smtClean="0"/>
              <a:t>Characteristic:</a:t>
            </a:r>
          </a:p>
          <a:p>
            <a:pPr marL="1257278" lvl="1" indent="-342900"/>
            <a:r>
              <a:rPr lang="en-US" dirty="0" smtClean="0"/>
              <a:t>Transmit/receive </a:t>
            </a:r>
            <a:r>
              <a:rPr lang="en-US" dirty="0"/>
              <a:t>the packet data (message) and each message has an </a:t>
            </a:r>
            <a:r>
              <a:rPr lang="en-US" dirty="0" smtClean="0"/>
              <a:t>ID according </a:t>
            </a:r>
            <a:r>
              <a:rPr lang="en-US" dirty="0"/>
              <a:t>to the priority of message.</a:t>
            </a:r>
          </a:p>
          <a:p>
            <a:pPr marL="1257278" lvl="1" indent="-342900"/>
            <a:r>
              <a:rPr lang="en-US" dirty="0" smtClean="0"/>
              <a:t>Each node can receive many different types of </a:t>
            </a:r>
            <a:r>
              <a:rPr lang="en-US" dirty="0"/>
              <a:t>message, and each message can be received by many nodes</a:t>
            </a:r>
            <a:r>
              <a:rPr lang="en-US" dirty="0" smtClean="0"/>
              <a:t>.</a:t>
            </a:r>
            <a:endParaRPr lang="en-US" dirty="0" smtClean="0"/>
          </a:p>
          <a:p>
            <a:pPr marL="1257278" lvl="1" indent="-342900"/>
            <a:r>
              <a:rPr lang="en-US" dirty="0" smtClean="0"/>
              <a:t>CAN Controller may be:</a:t>
            </a:r>
          </a:p>
          <a:p>
            <a:pPr marL="1866862" lvl="2" indent="-342900">
              <a:buFont typeface="Courier New" panose="02070309020205020404" pitchFamily="49" charset="0"/>
              <a:buChar char="o"/>
            </a:pPr>
            <a:r>
              <a:rPr lang="en-US" dirty="0" smtClean="0"/>
              <a:t>Integrated components (more flexible)</a:t>
            </a:r>
          </a:p>
          <a:p>
            <a:pPr marL="1866862" lvl="2" indent="-342900">
              <a:buFont typeface="Courier New" panose="02070309020205020404" pitchFamily="49" charset="0"/>
              <a:buChar char="o"/>
            </a:pPr>
            <a:r>
              <a:rPr lang="en-US" dirty="0" smtClean="0"/>
              <a:t>Stand-alone chip components (less space, faster and more reliable communication)</a:t>
            </a:r>
          </a:p>
          <a:p>
            <a:pPr marL="1200128" lvl="1" indent="-285750"/>
            <a:r>
              <a:rPr lang="en-US" dirty="0" smtClean="0">
                <a:solidFill>
                  <a:schemeClr val="tx1"/>
                </a:solidFill>
              </a:rPr>
              <a:t>There are two fundamental CAN controller architectures:</a:t>
            </a:r>
          </a:p>
          <a:p>
            <a:pPr marL="1866862" lvl="2" indent="-342900">
              <a:buFont typeface="Courier New" panose="02070309020205020404" pitchFamily="49" charset="0"/>
              <a:buChar char="o"/>
            </a:pPr>
            <a:r>
              <a:rPr lang="en-US" dirty="0" smtClean="0">
                <a:solidFill>
                  <a:schemeClr val="tx1"/>
                </a:solidFill>
              </a:rPr>
              <a:t>CAN controllers with object storage (Full CAN)</a:t>
            </a:r>
          </a:p>
          <a:p>
            <a:pPr marL="1866862" lvl="2" indent="-342900">
              <a:buFont typeface="Courier New" panose="02070309020205020404" pitchFamily="49" charset="0"/>
              <a:buChar char="o"/>
            </a:pPr>
            <a:r>
              <a:rPr lang="en-US" dirty="0" smtClean="0">
                <a:solidFill>
                  <a:schemeClr val="tx1"/>
                </a:solidFill>
              </a:rPr>
              <a:t>CAN controller without object storage (Basic CAN)</a:t>
            </a:r>
          </a:p>
          <a:p>
            <a:pPr marL="1200128" lvl="1" indent="-285750"/>
            <a:r>
              <a:rPr lang="en-US" dirty="0" smtClean="0">
                <a:solidFill>
                  <a:schemeClr val="tx1"/>
                </a:solidFill>
              </a:rPr>
              <a:t>CAN Transceiver:</a:t>
            </a:r>
            <a:endParaRPr lang="en-US" dirty="0" smtClean="0"/>
          </a:p>
          <a:p>
            <a:pPr marL="1809712" lvl="2" indent="-285750">
              <a:buFont typeface="Courier New" panose="02070309020205020404" pitchFamily="49" charset="0"/>
              <a:buChar char="o"/>
            </a:pPr>
            <a:r>
              <a:rPr lang="en-US" dirty="0" smtClean="0"/>
              <a:t>CAN transceivers handle the bus connection.</a:t>
            </a:r>
          </a:p>
          <a:p>
            <a:pPr marL="1809712" lvl="2" indent="-285750">
              <a:buFont typeface="Courier New" panose="02070309020205020404" pitchFamily="49" charset="0"/>
              <a:buChar char="o"/>
            </a:pPr>
            <a:r>
              <a:rPr lang="en-US" dirty="0" smtClean="0"/>
              <a:t>A CAN transceiver always has two bus pins: one for the CAN high line (CANH) and one for the CAN low line (CANL).</a:t>
            </a:r>
            <a:endParaRPr lang="en-US" dirty="0" smtClean="0">
              <a:solidFill>
                <a:schemeClr val="tx1"/>
              </a:solidFill>
            </a:endParaRP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7</a:t>
            </a:fld>
            <a:endParaRPr lang="en-US"/>
          </a:p>
        </p:txBody>
      </p:sp>
      <p:pic>
        <p:nvPicPr>
          <p:cNvPr id="6" name="Picture 5"/>
          <p:cNvPicPr>
            <a:picLocks noChangeAspect="1"/>
          </p:cNvPicPr>
          <p:nvPr/>
        </p:nvPicPr>
        <p:blipFill>
          <a:blip r:embed="rId3"/>
          <a:stretch>
            <a:fillRect/>
          </a:stretch>
        </p:blipFill>
        <p:spPr>
          <a:xfrm>
            <a:off x="7213601" y="1630345"/>
            <a:ext cx="4181475" cy="3848100"/>
          </a:xfrm>
          <a:prstGeom prst="rect">
            <a:avLst/>
          </a:prstGeom>
        </p:spPr>
      </p:pic>
    </p:spTree>
    <p:extLst>
      <p:ext uri="{BB962C8B-B14F-4D97-AF65-F5344CB8AC3E}">
        <p14:creationId xmlns:p14="http://schemas.microsoft.com/office/powerpoint/2010/main" val="265271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Node (2/3)</a:t>
            </a:r>
            <a:endParaRPr lang="en-US" dirty="0"/>
          </a:p>
        </p:txBody>
      </p:sp>
      <p:sp>
        <p:nvSpPr>
          <p:cNvPr id="3" name="Content Placeholder 2"/>
          <p:cNvSpPr>
            <a:spLocks noGrp="1"/>
          </p:cNvSpPr>
          <p:nvPr>
            <p:ph type="body" idx="1"/>
          </p:nvPr>
        </p:nvSpPr>
        <p:spPr>
          <a:xfrm>
            <a:off x="436601" y="1296868"/>
            <a:ext cx="4557179" cy="4786432"/>
          </a:xfrm>
        </p:spPr>
        <p:txBody>
          <a:bodyPr>
            <a:normAutofit/>
          </a:bodyPr>
          <a:lstStyle/>
          <a:p>
            <a:pPr marL="647693" indent="-342900">
              <a:buFont typeface="Wingdings" panose="05000000000000000000" pitchFamily="2" charset="2"/>
              <a:buChar char="v"/>
            </a:pPr>
            <a:r>
              <a:rPr lang="en-US" dirty="0" smtClean="0"/>
              <a:t>Basic CAN Controller:</a:t>
            </a:r>
          </a:p>
          <a:p>
            <a:pPr marL="1200128" lvl="1" indent="-285750"/>
            <a:r>
              <a:rPr lang="en-US" dirty="0" smtClean="0"/>
              <a:t>Limited number of RX and TX Buffers</a:t>
            </a:r>
          </a:p>
          <a:p>
            <a:pPr marL="1200128" lvl="1" indent="-285750"/>
            <a:r>
              <a:rPr lang="en-US" dirty="0" smtClean="0"/>
              <a:t>Reception of all CAN identifiers, all the time</a:t>
            </a:r>
          </a:p>
          <a:p>
            <a:pPr marL="1200128" lvl="1" indent="-285750"/>
            <a:r>
              <a:rPr lang="en-US" dirty="0" smtClean="0"/>
              <a:t>High CPU load</a:t>
            </a:r>
          </a:p>
          <a:p>
            <a:pPr marL="1200128" lvl="1" indent="-285750"/>
            <a:r>
              <a:rPr lang="en-US" dirty="0" smtClean="0"/>
              <a:t>Cheap implementation</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8</a:t>
            </a:fld>
            <a:endParaRPr lang="en-US"/>
          </a:p>
        </p:txBody>
      </p:sp>
      <p:pic>
        <p:nvPicPr>
          <p:cNvPr id="5" name="Picture 4"/>
          <p:cNvPicPr>
            <a:picLocks noChangeAspect="1"/>
          </p:cNvPicPr>
          <p:nvPr/>
        </p:nvPicPr>
        <p:blipFill>
          <a:blip r:embed="rId3"/>
          <a:stretch>
            <a:fillRect/>
          </a:stretch>
        </p:blipFill>
        <p:spPr>
          <a:xfrm>
            <a:off x="5235080" y="1552575"/>
            <a:ext cx="6753225" cy="2695575"/>
          </a:xfrm>
          <a:prstGeom prst="rect">
            <a:avLst/>
          </a:prstGeom>
        </p:spPr>
      </p:pic>
    </p:spTree>
    <p:extLst>
      <p:ext uri="{BB962C8B-B14F-4D97-AF65-F5344CB8AC3E}">
        <p14:creationId xmlns:p14="http://schemas.microsoft.com/office/powerpoint/2010/main" val="2753877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protocol - CAN Node (3/3)</a:t>
            </a:r>
            <a:endParaRPr lang="en-US" dirty="0"/>
          </a:p>
        </p:txBody>
      </p:sp>
      <p:sp>
        <p:nvSpPr>
          <p:cNvPr id="3" name="Content Placeholder 2"/>
          <p:cNvSpPr>
            <a:spLocks noGrp="1"/>
          </p:cNvSpPr>
          <p:nvPr>
            <p:ph type="body" idx="1"/>
          </p:nvPr>
        </p:nvSpPr>
        <p:spPr>
          <a:xfrm>
            <a:off x="436601" y="1296868"/>
            <a:ext cx="4478299" cy="4659432"/>
          </a:xfrm>
        </p:spPr>
        <p:txBody>
          <a:bodyPr>
            <a:normAutofit lnSpcReduction="10000"/>
          </a:bodyPr>
          <a:lstStyle/>
          <a:p>
            <a:pPr marL="647693" indent="-342900" algn="just">
              <a:buFont typeface="Wingdings" panose="05000000000000000000" pitchFamily="2" charset="2"/>
              <a:buChar char="v"/>
            </a:pPr>
            <a:r>
              <a:rPr lang="en-US" dirty="0" smtClean="0"/>
              <a:t>Full CAN Controller:</a:t>
            </a:r>
          </a:p>
          <a:p>
            <a:pPr marL="1200128" lvl="1" indent="-285750" algn="just"/>
            <a:r>
              <a:rPr lang="en-US" dirty="0" smtClean="0"/>
              <a:t>Many Full – CAN controller provide a “Basic – CAN Feature”</a:t>
            </a:r>
          </a:p>
          <a:p>
            <a:pPr marL="1200128" lvl="1" indent="-285750" algn="just"/>
            <a:r>
              <a:rPr lang="en-US" dirty="0" smtClean="0"/>
              <a:t>Large number of buffers for RX and TX</a:t>
            </a:r>
          </a:p>
          <a:p>
            <a:pPr marL="1200128" lvl="1" indent="-285750" algn="just"/>
            <a:r>
              <a:rPr lang="en-US" dirty="0" smtClean="0"/>
              <a:t>Buffers can be pre-defined for specific identifiers</a:t>
            </a:r>
          </a:p>
          <a:p>
            <a:pPr marL="1200128" lvl="1" indent="-285750" algn="just"/>
            <a:r>
              <a:rPr lang="en-US" dirty="0" smtClean="0"/>
              <a:t>All transmit frames in these buffers participate in arbitration</a:t>
            </a:r>
          </a:p>
          <a:p>
            <a:pPr marL="1200128" lvl="1" indent="-285750" algn="just"/>
            <a:r>
              <a:rPr lang="en-US" dirty="0" smtClean="0"/>
              <a:t>Less CPU load</a:t>
            </a:r>
          </a:p>
          <a:p>
            <a:pPr marL="1200128" lvl="1" indent="-285750" algn="just"/>
            <a:r>
              <a:rPr lang="en-US" dirty="0" smtClean="0"/>
              <a:t>More expensive</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CCBD6197-C464-485D-9296-5C53D2BC9EA4}" type="slidenum">
              <a:rPr lang="en-US" smtClean="0"/>
              <a:t>9</a:t>
            </a:fld>
            <a:endParaRPr lang="en-US"/>
          </a:p>
        </p:txBody>
      </p:sp>
      <p:pic>
        <p:nvPicPr>
          <p:cNvPr id="8" name="Picture 7"/>
          <p:cNvPicPr>
            <a:picLocks noChangeAspect="1"/>
          </p:cNvPicPr>
          <p:nvPr/>
        </p:nvPicPr>
        <p:blipFill>
          <a:blip r:embed="rId3"/>
          <a:stretch>
            <a:fillRect/>
          </a:stretch>
        </p:blipFill>
        <p:spPr>
          <a:xfrm>
            <a:off x="5263655" y="2149475"/>
            <a:ext cx="6572250" cy="2743200"/>
          </a:xfrm>
          <a:prstGeom prst="rect">
            <a:avLst/>
          </a:prstGeom>
        </p:spPr>
      </p:pic>
    </p:spTree>
    <p:extLst>
      <p:ext uri="{BB962C8B-B14F-4D97-AF65-F5344CB8AC3E}">
        <p14:creationId xmlns:p14="http://schemas.microsoft.com/office/powerpoint/2010/main" val="474484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BV_Template" id="{AE4286E9-6D15-45CA-AC42-A3C8004D00F9}" vid="{B1248758-F45F-44C9-A47D-3D81BDC65B9C}"/>
    </a:ext>
  </a:ext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BV_Template" id="{AE4286E9-6D15-45CA-AC42-A3C8004D00F9}" vid="{B1248758-F45F-44C9-A47D-3D81BDC65B9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PowerPointBV_Template</Template>
  <TotalTime>2634</TotalTime>
  <Words>2443</Words>
  <Application>Microsoft Office PowerPoint</Application>
  <PresentationFormat>Widescreen</PresentationFormat>
  <Paragraphs>304</Paragraphs>
  <Slides>32</Slides>
  <Notes>30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vt:lpstr>
      <vt:lpstr>Calibri</vt:lpstr>
      <vt:lpstr>Calibri Light</vt:lpstr>
      <vt:lpstr>Courier New</vt:lpstr>
      <vt:lpstr>Roboto Condensed</vt:lpstr>
      <vt:lpstr>Wingdings</vt:lpstr>
      <vt:lpstr>Office Theme</vt:lpstr>
      <vt:lpstr>1_Office Theme</vt:lpstr>
      <vt:lpstr>2_Office Theme</vt:lpstr>
      <vt:lpstr>CAN Protocol</vt:lpstr>
      <vt:lpstr>Contents</vt:lpstr>
      <vt:lpstr>CAN Introduction</vt:lpstr>
      <vt:lpstr>CAN Introduction</vt:lpstr>
      <vt:lpstr>CAN protocol - CAN Layer</vt:lpstr>
      <vt:lpstr>CAN protocol - CAN Network</vt:lpstr>
      <vt:lpstr>CAN protocol - CAN Node (1/3)</vt:lpstr>
      <vt:lpstr>CAN protocol - CAN Node (2/3)</vt:lpstr>
      <vt:lpstr>CAN protocol - CAN Node (3/3)</vt:lpstr>
      <vt:lpstr>CAN protocol - CAN Bus (1/2)</vt:lpstr>
      <vt:lpstr>CAN protocol - CAN Bus (2/2)</vt:lpstr>
      <vt:lpstr>CAN protocol - CAN Stack in Autosar</vt:lpstr>
      <vt:lpstr>CAN protocol - CAN Frame (1/6)</vt:lpstr>
      <vt:lpstr>CAN protocol - CAN Frame (2/6)</vt:lpstr>
      <vt:lpstr>CAN protocol - CAN Frame (3/6)</vt:lpstr>
      <vt:lpstr>CAN protocol - CAN Frame (4/6)</vt:lpstr>
      <vt:lpstr>CAN protocol - CAN Frame (5/6)</vt:lpstr>
      <vt:lpstr>CAN protocol - CAN Frame (6/6)</vt:lpstr>
      <vt:lpstr>CAN protocol - CAN BUS ACCESS (1/5)</vt:lpstr>
      <vt:lpstr>CAN protocol - CAN BUS ACCESS (2/5)</vt:lpstr>
      <vt:lpstr>CAN protocol - CAN BUS ACCESS (3/5)</vt:lpstr>
      <vt:lpstr>CAN protocol - CAN BUS ACCESS (4/5)</vt:lpstr>
      <vt:lpstr>CAN protocol - CAN BUS ACCESS (5/5)</vt:lpstr>
      <vt:lpstr>CAN protocol - Buffer &amp; Protocol Engine</vt:lpstr>
      <vt:lpstr>CAN Transmit Procedure</vt:lpstr>
      <vt:lpstr>CAN Receive Procedure</vt:lpstr>
      <vt:lpstr>CAN Error Detection</vt:lpstr>
      <vt:lpstr>CAN Mode Operations</vt:lpstr>
      <vt:lpstr>CAN CLASSIC AND CANFD (1/3)</vt:lpstr>
      <vt:lpstr>CAN CLASSIC AND CANFD (2/3)</vt:lpstr>
      <vt:lpstr>CAN CLASSIC AND CANFD (3/3)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Huu Tai</dc:creator>
  <cp:lastModifiedBy>Nguyen Trung Hieu</cp:lastModifiedBy>
  <cp:revision>173</cp:revision>
  <dcterms:created xsi:type="dcterms:W3CDTF">2019-12-04T03:22:40Z</dcterms:created>
  <dcterms:modified xsi:type="dcterms:W3CDTF">2019-12-27T10:02:41Z</dcterms:modified>
</cp:coreProperties>
</file>