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5" r:id="rId3"/>
    <p:sldId id="329" r:id="rId4"/>
    <p:sldId id="328" r:id="rId5"/>
    <p:sldId id="330" r:id="rId6"/>
    <p:sldId id="334" r:id="rId7"/>
    <p:sldId id="335" r:id="rId8"/>
    <p:sldId id="336" r:id="rId9"/>
    <p:sldId id="333" r:id="rId10"/>
    <p:sldId id="331" r:id="rId11"/>
    <p:sldId id="337" r:id="rId12"/>
    <p:sldId id="338" r:id="rId13"/>
    <p:sldId id="332" r:id="rId14"/>
    <p:sldId id="339" r:id="rId15"/>
    <p:sldId id="345" r:id="rId16"/>
    <p:sldId id="347" r:id="rId17"/>
    <p:sldId id="348" r:id="rId18"/>
    <p:sldId id="340" r:id="rId19"/>
    <p:sldId id="343" r:id="rId20"/>
    <p:sldId id="344" r:id="rId21"/>
    <p:sldId id="349" r:id="rId22"/>
    <p:sldId id="350" r:id="rId23"/>
    <p:sldId id="351" r:id="rId24"/>
    <p:sldId id="352" r:id="rId25"/>
    <p:sldId id="353" r:id="rId26"/>
    <p:sldId id="354" r:id="rId27"/>
    <p:sldId id="341" r:id="rId28"/>
    <p:sldId id="313" r:id="rId29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 autoAdjust="0"/>
    <p:restoredTop sz="81379" autoAdjust="0"/>
  </p:normalViewPr>
  <p:slideViewPr>
    <p:cSldViewPr snapToGrid="0">
      <p:cViewPr varScale="1">
        <p:scale>
          <a:sx n="94" d="100"/>
          <a:sy n="94" d="100"/>
        </p:scale>
        <p:origin x="96" y="52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erl/perl_operators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erl/perl_operators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0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>
                <a:hlinkClick r:id="rId3"/>
              </a:rPr>
              <a:t>https://www.tutorialspoint.com/perl/perl_operators.htm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>
                <a:hlinkClick r:id="rId3"/>
              </a:rPr>
              <a:t>shttps://www.tutorialspoint.com/perl/perl_operators.htm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conditions.ht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loops.ht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regular_expressions.htm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padre-perl-ide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Perl Basic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Variables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Variable </a:t>
            </a:r>
            <a:r>
              <a:rPr lang="en-US" dirty="0" smtClean="0"/>
              <a:t>Context.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treats same variable differently based on Context, i.e., situation where a variable is being 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334" y="1738904"/>
            <a:ext cx="7315200" cy="17595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 Paul'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'Lisa'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'Kumar'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@copy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$size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"Given names are :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@copy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names are : John Paul Lisa Kumar </a:t>
            </a: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 of names are :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names are : 3</a:t>
            </a:r>
          </a:p>
        </p:txBody>
      </p:sp>
    </p:spTree>
    <p:extLst>
      <p:ext uri="{BB962C8B-B14F-4D97-AF65-F5344CB8AC3E}">
        <p14:creationId xmlns:p14="http://schemas.microsoft.com/office/powerpoint/2010/main" val="2436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Conditional Statements - IF...ELSE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conditional statements: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if...else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if</a:t>
            </a:r>
            <a:r>
              <a:rPr lang="en-US" dirty="0"/>
              <a:t>...</a:t>
            </a:r>
            <a:r>
              <a:rPr lang="en-US" dirty="0" err="1"/>
              <a:t>elsif</a:t>
            </a:r>
            <a:r>
              <a:rPr lang="en-US" dirty="0"/>
              <a:t>...else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unless...else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unless...</a:t>
            </a:r>
            <a:r>
              <a:rPr lang="en-US" dirty="0" err="1"/>
              <a:t>elsif</a:t>
            </a:r>
            <a:r>
              <a:rPr lang="en-US" dirty="0"/>
              <a:t>..else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switch </a:t>
            </a:r>
            <a:r>
              <a:rPr lang="en-US" dirty="0" smtClean="0"/>
              <a:t>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conditional operator </a:t>
            </a:r>
            <a:r>
              <a:rPr lang="en-US" dirty="0" smtClean="0"/>
              <a:t>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more details, refer: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www.tutorialspoint.com/perl/perl_conditions.htm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Next: Example Per Conditional.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</a:t>
            </a:r>
            <a:r>
              <a:rPr lang="en-US" dirty="0" smtClean="0"/>
              <a:t>Perl </a:t>
            </a:r>
            <a:r>
              <a:rPr lang="en-US" dirty="0"/>
              <a:t>Conditional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1498" y="1515603"/>
            <a:ext cx="3967702" cy="26155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 using if statement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20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condition is true then print the following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20\n"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30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condition is true then print the following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30\n"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none of the above conditions is true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Output: a has a value which is 100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11" y="1128999"/>
            <a:ext cx="2864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if…</a:t>
            </a:r>
            <a:r>
              <a:rPr lang="en-US" dirty="0" err="1" smtClean="0"/>
              <a:t>elsif</a:t>
            </a:r>
            <a:r>
              <a:rPr lang="en-US" dirty="0" smtClean="0"/>
              <a:t>…else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4394322" cy="2511529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types of loop to handle the </a:t>
            </a:r>
            <a:r>
              <a:rPr lang="en-US" dirty="0" smtClean="0"/>
              <a:t>looping in perl: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while </a:t>
            </a:r>
            <a:r>
              <a:rPr lang="en-US" dirty="0" smtClean="0"/>
              <a:t>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until </a:t>
            </a:r>
            <a:r>
              <a:rPr lang="en-US" dirty="0" smtClean="0"/>
              <a:t>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for </a:t>
            </a:r>
            <a:r>
              <a:rPr lang="en-US" dirty="0" smtClean="0"/>
              <a:t>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do...while </a:t>
            </a:r>
            <a:r>
              <a:rPr lang="en-US" dirty="0" smtClean="0"/>
              <a:t>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nested </a:t>
            </a:r>
            <a:r>
              <a:rPr lang="en-US" dirty="0" smtClean="0"/>
              <a:t>loops.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68853" y="981978"/>
            <a:ext cx="4394322" cy="23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Loop control </a:t>
            </a:r>
            <a:r>
              <a:rPr lang="en-US" dirty="0" smtClean="0"/>
              <a:t>statement: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next </a:t>
            </a:r>
            <a:r>
              <a:rPr lang="en-US" dirty="0" smtClean="0"/>
              <a:t>statement.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last </a:t>
            </a:r>
            <a:r>
              <a:rPr lang="en-US" dirty="0" smtClean="0"/>
              <a:t>statement.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continue </a:t>
            </a:r>
            <a:r>
              <a:rPr lang="en-US" dirty="0" smtClean="0"/>
              <a:t>statement.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redo </a:t>
            </a:r>
            <a:r>
              <a:rPr lang="en-US" dirty="0" smtClean="0"/>
              <a:t>statement.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14162" y="3497843"/>
            <a:ext cx="8309383" cy="75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more details, refer: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www.tutorialspoint.com/perl/perl_loops.htm</a:t>
            </a:r>
            <a:r>
              <a:rPr lang="en-US" dirty="0" smtClean="0"/>
              <a:t> 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Next: Example Loops In Perl.</a:t>
            </a:r>
          </a:p>
        </p:txBody>
      </p:sp>
    </p:spTree>
    <p:extLst>
      <p:ext uri="{BB962C8B-B14F-4D97-AF65-F5344CB8AC3E}">
        <p14:creationId xmlns:p14="http://schemas.microsoft.com/office/powerpoint/2010/main" val="421911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while </a:t>
            </a:r>
            <a:r>
              <a:rPr lang="en-US" b="1" dirty="0" smtClean="0"/>
              <a:t>loop</a:t>
            </a:r>
            <a:r>
              <a:rPr lang="en-US" dirty="0" smtClean="0"/>
              <a:t> with </a:t>
            </a:r>
            <a:r>
              <a:rPr lang="en-US" b="1" dirty="0" smtClean="0"/>
              <a:t>redo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redo command restarts the loop block without evaluating the conditional </a:t>
            </a:r>
            <a:r>
              <a:rPr lang="en-US" dirty="0" smtClean="0"/>
              <a:t>again.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89" y="1962618"/>
            <a:ext cx="3967702" cy="2102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of a =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0630" y="2270395"/>
            <a:ext cx="2280792" cy="17595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0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1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2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3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4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6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7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8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9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0630" y="1962618"/>
            <a:ext cx="22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language supports many operator types, but following is a list of important and most frequently used </a:t>
            </a:r>
            <a:r>
              <a:rPr lang="en-US" dirty="0" smtClean="0"/>
              <a:t>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Arithmetic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Equality </a:t>
            </a:r>
            <a:r>
              <a:rPr lang="en-US" b="1" dirty="0" smtClean="0"/>
              <a:t>Operators.</a:t>
            </a: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Logical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Assignment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Bitwise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Logical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Quote-like </a:t>
            </a:r>
            <a:r>
              <a:rPr lang="en-US" dirty="0" smtClean="0"/>
              <a:t>Operators.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Miscellaneous </a:t>
            </a:r>
            <a:r>
              <a:rPr lang="en-US" dirty="0" smtClean="0"/>
              <a:t>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9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Equality </a:t>
            </a:r>
            <a:r>
              <a:rPr lang="en-US" dirty="0" smtClean="0"/>
              <a:t>Operators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Assume variable </a:t>
            </a:r>
            <a:r>
              <a:rPr lang="en-US" b="1" dirty="0"/>
              <a:t>$a </a:t>
            </a:r>
            <a:r>
              <a:rPr lang="en-US" dirty="0"/>
              <a:t>holds 10 and variable </a:t>
            </a:r>
            <a:r>
              <a:rPr lang="en-US" b="1" dirty="0"/>
              <a:t>$b </a:t>
            </a:r>
            <a:r>
              <a:rPr lang="en-US" dirty="0"/>
              <a:t>holds </a:t>
            </a:r>
            <a:r>
              <a:rPr lang="en-US" dirty="0" smtClean="0"/>
              <a:t>20 then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06542"/>
              </p:ext>
            </p:extLst>
          </p:nvPr>
        </p:nvGraphicFramePr>
        <p:xfrm>
          <a:off x="622738" y="1363716"/>
          <a:ext cx="7835462" cy="3561602"/>
        </p:xfrm>
        <a:graphic>
          <a:graphicData uri="http://schemas.openxmlformats.org/drawingml/2006/table">
            <a:tbl>
              <a:tblPr/>
              <a:tblGrid>
                <a:gridCol w="504496">
                  <a:extLst>
                    <a:ext uri="{9D8B030D-6E8A-4147-A177-3AD203B41FA5}">
                      <a16:colId xmlns:a16="http://schemas.microsoft.com/office/drawing/2014/main" val="660554014"/>
                    </a:ext>
                  </a:extLst>
                </a:gridCol>
                <a:gridCol w="7330966">
                  <a:extLst>
                    <a:ext uri="{9D8B030D-6E8A-4147-A177-3AD203B41FA5}">
                      <a16:colId xmlns:a16="http://schemas.microsoft.com/office/drawing/2014/main" val="1166393435"/>
                    </a:ext>
                  </a:extLst>
                </a:gridCol>
              </a:tblGrid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== (equal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==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96700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!= (not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!=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86813"/>
                  </a:ext>
                </a:extLst>
              </a:tr>
              <a:tr h="60381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3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&lt;=&gt;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and returns -1, 0, or 1 depending on whether the left argument is numerically less than, equal to, or greater than the right argument.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&lt;=&gt; $b) returns -1.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47511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&gt; (greater than)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greater than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&gt;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0807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 (less than)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less than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19465"/>
                  </a:ext>
                </a:extLst>
              </a:tr>
              <a:tr h="52554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&gt;= (greater than or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greater than or equal to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&gt;=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81426"/>
                  </a:ext>
                </a:extLst>
              </a:tr>
              <a:tr h="52554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&lt;= (less than or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less than or equal to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&lt;=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9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6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Equality </a:t>
            </a:r>
            <a:r>
              <a:rPr lang="en-US" dirty="0" smtClean="0"/>
              <a:t>Operators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25354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Assume variable $a holds "</a:t>
            </a:r>
            <a:r>
              <a:rPr lang="en-US" dirty="0" err="1"/>
              <a:t>abc</a:t>
            </a:r>
            <a:r>
              <a:rPr lang="en-US" dirty="0"/>
              <a:t>" and variable $b holds "xyz" then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89341"/>
              </p:ext>
            </p:extLst>
          </p:nvPr>
        </p:nvGraphicFramePr>
        <p:xfrm>
          <a:off x="513171" y="1301947"/>
          <a:ext cx="8111358" cy="3716466"/>
        </p:xfrm>
        <a:graphic>
          <a:graphicData uri="http://schemas.openxmlformats.org/drawingml/2006/table">
            <a:tbl>
              <a:tblPr/>
              <a:tblGrid>
                <a:gridCol w="488731">
                  <a:extLst>
                    <a:ext uri="{9D8B030D-6E8A-4147-A177-3AD203B41FA5}">
                      <a16:colId xmlns:a16="http://schemas.microsoft.com/office/drawing/2014/main" val="3281698776"/>
                    </a:ext>
                  </a:extLst>
                </a:gridCol>
                <a:gridCol w="7622627">
                  <a:extLst>
                    <a:ext uri="{9D8B030D-6E8A-4147-A177-3AD203B41FA5}">
                      <a16:colId xmlns:a16="http://schemas.microsoft.com/office/drawing/2014/main" val="739277953"/>
                    </a:ext>
                  </a:extLst>
                </a:gridCol>
              </a:tblGrid>
              <a:tr h="40539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lt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Returns true if the left argument is stringwise less than the right argument.</a:t>
                      </a:r>
                    </a:p>
                    <a:p>
                      <a:pPr algn="just" fontAlgn="t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− ($a lt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10863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greater than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645346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le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less than or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le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59685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ge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greater than or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42207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43227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ne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not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ne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77533"/>
                  </a:ext>
                </a:extLst>
              </a:tr>
              <a:tr h="545514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-1, 0, or 1 depending on whether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less than, equal to, or greater than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-1.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13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en-US" dirty="0" smtClean="0"/>
              <a:t>– Subroutines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Define and </a:t>
            </a:r>
            <a:r>
              <a:rPr lang="en-US" dirty="0" smtClean="0"/>
              <a:t>Call Subroutine.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Passing </a:t>
            </a:r>
            <a:r>
              <a:rPr lang="en-US" dirty="0"/>
              <a:t>Arguments to a </a:t>
            </a:r>
            <a:r>
              <a:rPr lang="en-US" dirty="0" smtClean="0"/>
              <a:t>Subroutine.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1250" y="1161793"/>
            <a:ext cx="7315200" cy="16850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Subroutine or Function definition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 World!\n"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Function call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250" y="3184345"/>
            <a:ext cx="7315200" cy="18662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total number of arguments passed.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"Average for the given numbers 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4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en-US" dirty="0" smtClean="0"/>
              <a:t>– Subroutines (2/3)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W</a:t>
            </a:r>
            <a:r>
              <a:rPr lang="en-US" dirty="0" smtClean="0">
                <a:latin typeface="Arial" panose="020B0604020202020204" pitchFamily="34" charset="0"/>
              </a:rPr>
              <a:t>e can also passing the following data type to Subroutines.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Lists and Hashes.</a:t>
            </a:r>
          </a:p>
          <a:p>
            <a:pPr marL="685800" lvl="1" indent="0"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Returning </a:t>
            </a:r>
            <a:r>
              <a:rPr lang="en-US" dirty="0">
                <a:latin typeface="Arial" panose="020B0604020202020204" pitchFamily="34" charset="0"/>
              </a:rPr>
              <a:t>Value from a </a:t>
            </a:r>
            <a:r>
              <a:rPr lang="en-US" dirty="0" smtClean="0">
                <a:latin typeface="Arial" panose="020B0604020202020204" pitchFamily="34" charset="0"/>
              </a:rPr>
              <a:t>Subroutine, using keyword </a:t>
            </a:r>
            <a:r>
              <a:rPr lang="en-US" b="1" dirty="0" smtClean="0">
                <a:latin typeface="Arial" panose="020B0604020202020204" pitchFamily="34" charset="0"/>
              </a:rPr>
              <a:t>return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Private </a:t>
            </a:r>
            <a:r>
              <a:rPr lang="en-US" dirty="0">
                <a:latin typeface="Arial" panose="020B0604020202020204" pitchFamily="34" charset="0"/>
              </a:rPr>
              <a:t>Variables in a </a:t>
            </a:r>
            <a:r>
              <a:rPr lang="en-US" dirty="0" smtClean="0">
                <a:latin typeface="Arial" panose="020B0604020202020204" pitchFamily="34" charset="0"/>
              </a:rPr>
              <a:t>Subroutine.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By default, all variables in Perl are global variables, which means they can be accessed from anywhere in the program. But you can create </a:t>
            </a:r>
            <a:r>
              <a:rPr lang="en-US" b="1" dirty="0">
                <a:latin typeface="Arial" panose="020B0604020202020204" pitchFamily="34" charset="0"/>
              </a:rPr>
              <a:t>private</a:t>
            </a:r>
            <a:r>
              <a:rPr lang="en-US" dirty="0">
                <a:latin typeface="Arial" panose="020B0604020202020204" pitchFamily="34" charset="0"/>
              </a:rPr>
              <a:t> variables called </a:t>
            </a:r>
            <a:r>
              <a:rPr lang="en-US" b="1" dirty="0">
                <a:latin typeface="Arial" panose="020B0604020202020204" pitchFamily="34" charset="0"/>
              </a:rPr>
              <a:t>lexical variables</a:t>
            </a:r>
            <a:r>
              <a:rPr lang="en-US" dirty="0">
                <a:latin typeface="Arial" panose="020B0604020202020204" pitchFamily="34" charset="0"/>
              </a:rPr>
              <a:t> at any time with the </a:t>
            </a:r>
            <a:r>
              <a:rPr lang="en-US" b="1" dirty="0">
                <a:latin typeface="Arial" panose="020B0604020202020204" pitchFamily="34" charset="0"/>
              </a:rPr>
              <a:t>my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Example: variable </a:t>
            </a:r>
            <a:r>
              <a:rPr lang="en-US" b="1" dirty="0">
                <a:latin typeface="Arial" panose="020B0604020202020204" pitchFamily="34" charset="0"/>
              </a:rPr>
              <a:t>l</a:t>
            </a:r>
            <a:r>
              <a:rPr lang="en-US" b="1" dirty="0" smtClean="0">
                <a:latin typeface="Arial" panose="020B0604020202020204" pitchFamily="34" charset="0"/>
              </a:rPr>
              <a:t>ist</a:t>
            </a:r>
            <a:r>
              <a:rPr lang="en-US" dirty="0" smtClean="0">
                <a:latin typeface="Arial" panose="020B0604020202020204" pitchFamily="34" charset="0"/>
              </a:rPr>
              <a:t> in </a:t>
            </a:r>
            <a:r>
              <a:rPr lang="en-US" b="1" dirty="0" err="1" smtClean="0">
                <a:latin typeface="Arial" panose="020B0604020202020204" pitchFamily="34" charset="0"/>
              </a:rPr>
              <a:t>PrintList</a:t>
            </a:r>
            <a:r>
              <a:rPr lang="en-US" dirty="0" smtClean="0">
                <a:latin typeface="Arial" panose="020B0604020202020204" pitchFamily="34" charset="0"/>
              </a:rPr>
              <a:t> function above is private.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0348" y="1631450"/>
            <a:ext cx="2784812" cy="817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@list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"Given list is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@list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8501" y="1138847"/>
            <a:ext cx="2784812" cy="162769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PrintHash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%hash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%hash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$hash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...</a:t>
            </a:r>
            <a:endParaRPr lang="en-US" sz="1000" b="1" dirty="0" smtClean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$average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4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704636"/>
            <a:ext cx="8482800" cy="4348212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and Its Features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Install Perl on </a:t>
            </a:r>
            <a:r>
              <a:rPr lang="en-US" dirty="0" smtClean="0"/>
              <a:t>Windows.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Hello world.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Syntax </a:t>
            </a:r>
            <a:r>
              <a:rPr lang="en-US" dirty="0" smtClean="0"/>
              <a:t>Overview.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Data </a:t>
            </a:r>
            <a:r>
              <a:rPr lang="en-US" dirty="0" smtClean="0"/>
              <a:t>Type.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</a:t>
            </a:r>
            <a:r>
              <a:rPr lang="en-US" dirty="0" smtClean="0"/>
              <a:t>Variables.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Conditional </a:t>
            </a:r>
            <a:r>
              <a:rPr lang="en-US" dirty="0" smtClean="0"/>
              <a:t>Statements.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</a:t>
            </a:r>
            <a:r>
              <a:rPr lang="en-US" dirty="0" smtClean="0"/>
              <a:t>Loops.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</a:t>
            </a:r>
            <a:r>
              <a:rPr lang="en-US" dirty="0" smtClean="0"/>
              <a:t>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Equality </a:t>
            </a:r>
            <a:r>
              <a:rPr lang="en-US" dirty="0" smtClean="0"/>
              <a:t>Operators.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– Subroutines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Regular </a:t>
            </a:r>
            <a:r>
              <a:rPr lang="en-US" dirty="0" smtClean="0"/>
              <a:t>Expressions.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Match Regular </a:t>
            </a:r>
            <a:r>
              <a:rPr lang="en-US" dirty="0" smtClean="0"/>
              <a:t>Expression.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Running external </a:t>
            </a:r>
            <a:r>
              <a:rPr lang="en-US" dirty="0" smtClean="0"/>
              <a:t>programs.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en-US" dirty="0" smtClean="0"/>
              <a:t>– Subroutines (3/3)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</a:rPr>
              <a:t>Temporary </a:t>
            </a:r>
            <a:r>
              <a:rPr lang="en-US" dirty="0">
                <a:latin typeface="Arial" panose="020B0604020202020204" pitchFamily="34" charset="0"/>
              </a:rPr>
              <a:t>Values via local</a:t>
            </a:r>
            <a:r>
              <a:rPr lang="en-US" dirty="0" smtClean="0">
                <a:latin typeface="Arial" panose="020B0604020202020204" pitchFamily="34" charset="0"/>
              </a:rPr>
              <a:t>().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local</a:t>
            </a:r>
            <a:r>
              <a:rPr lang="en-US" dirty="0">
                <a:latin typeface="Arial" panose="020B0604020202020204" pitchFamily="34" charset="0"/>
              </a:rPr>
              <a:t> is mostly used when the current value of a variable must be </a:t>
            </a:r>
            <a:r>
              <a:rPr lang="en-US" b="1" dirty="0">
                <a:latin typeface="Arial" panose="020B0604020202020204" pitchFamily="34" charset="0"/>
              </a:rPr>
              <a:t>visible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to called </a:t>
            </a:r>
            <a:r>
              <a:rPr lang="en-US" b="1" dirty="0" smtClean="0">
                <a:latin typeface="Arial" panose="020B0604020202020204" pitchFamily="34" charset="0"/>
              </a:rPr>
              <a:t>subroutines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State Variables via state</a:t>
            </a:r>
            <a:r>
              <a:rPr lang="en-US" dirty="0" smtClean="0">
                <a:latin typeface="Arial" panose="020B0604020202020204" pitchFamily="34" charset="0"/>
              </a:rPr>
              <a:t>().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State Variables </a:t>
            </a:r>
            <a:r>
              <a:rPr lang="en-US" dirty="0" smtClean="0">
                <a:latin typeface="Arial" panose="020B0604020202020204" pitchFamily="34" charset="0"/>
              </a:rPr>
              <a:t>do </a:t>
            </a:r>
            <a:r>
              <a:rPr lang="en-US" dirty="0">
                <a:latin typeface="Arial" panose="020B0604020202020204" pitchFamily="34" charset="0"/>
              </a:rPr>
              <a:t>not get reinitialized upon multiple calls of the </a:t>
            </a:r>
            <a:r>
              <a:rPr lang="en-US" dirty="0" smtClean="0">
                <a:latin typeface="Arial" panose="020B0604020202020204" pitchFamily="34" charset="0"/>
              </a:rPr>
              <a:t>subroutines.</a:t>
            </a:r>
            <a:endParaRPr lang="en-US" dirty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Subroutine Call </a:t>
            </a:r>
            <a:r>
              <a:rPr lang="en-US" dirty="0" smtClean="0">
                <a:latin typeface="Arial" panose="020B0604020202020204" pitchFamily="34" charset="0"/>
              </a:rPr>
              <a:t>Context.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context of a subroutine  </a:t>
            </a:r>
            <a:r>
              <a:rPr lang="en-US" dirty="0" smtClean="0"/>
              <a:t>allows </a:t>
            </a:r>
            <a:r>
              <a:rPr lang="en-US" dirty="0" smtClean="0">
                <a:latin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</a:rPr>
              <a:t>single function that returns different values based on what the user is expecting to </a:t>
            </a:r>
            <a:r>
              <a:rPr lang="en-US" dirty="0" smtClean="0">
                <a:latin typeface="Arial" panose="020B0604020202020204" pitchFamily="34" charset="0"/>
              </a:rPr>
              <a:t>receive.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9762" y="1913036"/>
            <a:ext cx="5930031" cy="8454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func_A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50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var_a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func_B</a:t>
            </a: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func_B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you variable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There are three regular expression operators within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Match Regular Expression - m</a:t>
            </a:r>
            <a:r>
              <a:rPr lang="en-US" b="1" dirty="0" smtClean="0"/>
              <a:t>//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Substitute Regular Expression - s///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Transliterate Regular Expression - </a:t>
            </a:r>
            <a:r>
              <a:rPr lang="en-US" dirty="0" err="1"/>
              <a:t>tr</a:t>
            </a:r>
            <a:r>
              <a:rPr lang="en-US" dirty="0"/>
              <a:t>///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6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</a:t>
            </a:r>
            <a:r>
              <a:rPr lang="en-US" dirty="0" smtClean="0"/>
              <a:t>Expression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match operator, m//, is used to match a string </a:t>
            </a:r>
            <a:r>
              <a:rPr lang="en-US" dirty="0" smtClean="0"/>
              <a:t>or </a:t>
            </a:r>
            <a:r>
              <a:rPr lang="en-US" dirty="0"/>
              <a:t>statement to a regular </a:t>
            </a:r>
            <a:r>
              <a:rPr lang="en-US" dirty="0" smtClean="0"/>
              <a:t>expression.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8914" y="1636367"/>
            <a:ext cx="5930031" cy="17345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$bar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$bar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m/world/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match\n"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$perl main.pl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0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</a:t>
            </a:r>
            <a:r>
              <a:rPr lang="en-US" dirty="0" smtClean="0"/>
              <a:t>Expression (2/3)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Regular Expression </a:t>
            </a:r>
            <a:r>
              <a:rPr lang="en-US" dirty="0" smtClean="0"/>
              <a:t>Variables includes: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$</a:t>
            </a:r>
            <a:r>
              <a:rPr lang="en-US" dirty="0" smtClean="0"/>
              <a:t>, which </a:t>
            </a:r>
            <a:r>
              <a:rPr lang="en-US" dirty="0"/>
              <a:t>contains whatever the last grouping match </a:t>
            </a:r>
            <a:r>
              <a:rPr lang="en-US" dirty="0" smtClean="0"/>
              <a:t>matched.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$&amp;</a:t>
            </a:r>
            <a:r>
              <a:rPr lang="en-US" dirty="0"/>
              <a:t>, which contains the entire matched </a:t>
            </a:r>
            <a:r>
              <a:rPr lang="en-US" dirty="0" smtClean="0"/>
              <a:t>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$`</a:t>
            </a:r>
            <a:r>
              <a:rPr lang="en-US" dirty="0" smtClean="0"/>
              <a:t>, </a:t>
            </a:r>
            <a:r>
              <a:rPr lang="en-US" dirty="0"/>
              <a:t>which contains everything before the matched </a:t>
            </a:r>
            <a:r>
              <a:rPr lang="en-US" dirty="0" smtClean="0"/>
              <a:t>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$'</a:t>
            </a:r>
            <a:r>
              <a:rPr lang="en-US" dirty="0" smtClean="0"/>
              <a:t>, </a:t>
            </a:r>
            <a:r>
              <a:rPr lang="en-US" dirty="0"/>
              <a:t>which contains everything after the matched </a:t>
            </a:r>
            <a:r>
              <a:rPr lang="en-US" dirty="0" smtClean="0"/>
              <a:t>string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5753" y="3160468"/>
            <a:ext cx="5930031" cy="18579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is in the salad bar"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"Before: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$`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"Matched: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$&amp;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"After: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$'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05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$perl main.pl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 The 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Matched: foo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After: d is in the salad bar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3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</a:t>
            </a:r>
            <a:r>
              <a:rPr lang="en-US" dirty="0" smtClean="0"/>
              <a:t>Expression (3/3)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Substitution </a:t>
            </a:r>
            <a:r>
              <a:rPr lang="en-US" dirty="0" smtClean="0"/>
              <a:t>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substitution operator, s///, is really just an extension of the match operator that allows you to replace the text matched with some new </a:t>
            </a:r>
            <a:r>
              <a:rPr lang="en-US" dirty="0" smtClean="0"/>
              <a:t>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0055" y="2348059"/>
            <a:ext cx="5930031" cy="16850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cat sat on the mat"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s/cat/dog/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05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1050" b="1" dirty="0" smtClean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 main.pl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dog sat on the mat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2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supports many expression </a:t>
            </a:r>
            <a:r>
              <a:rPr lang="en-US" dirty="0" smtClean="0"/>
              <a:t>syntax to match anything you want.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There are </a:t>
            </a:r>
            <a:r>
              <a:rPr lang="en-US" dirty="0"/>
              <a:t>some expression </a:t>
            </a: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endParaRPr lang="en-US" dirty="0" smtClean="0"/>
          </a:p>
          <a:p>
            <a:pPr marL="228600" indent="0"/>
            <a:endParaRPr lang="en-US" dirty="0"/>
          </a:p>
          <a:p>
            <a:pPr marL="228600" indent="0"/>
            <a:endParaRPr lang="en-US" dirty="0" smtClean="0"/>
          </a:p>
          <a:p>
            <a:pPr marL="228600" indent="0"/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more, refer:  </a:t>
            </a:r>
            <a:r>
              <a:rPr lang="en-US" dirty="0">
                <a:hlinkClick r:id="rId2"/>
              </a:rPr>
              <a:t>https://www.tutorialspoint.com/perl/perl_regular_expressions.htm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71008"/>
              </p:ext>
            </p:extLst>
          </p:nvPr>
        </p:nvGraphicFramePr>
        <p:xfrm>
          <a:off x="993736" y="1581145"/>
          <a:ext cx="6129604" cy="3008212"/>
        </p:xfrm>
        <a:graphic>
          <a:graphicData uri="http://schemas.openxmlformats.org/drawingml/2006/table">
            <a:tbl>
              <a:tblPr/>
              <a:tblGrid>
                <a:gridCol w="638362">
                  <a:extLst>
                    <a:ext uri="{9D8B030D-6E8A-4147-A177-3AD203B41FA5}">
                      <a16:colId xmlns:a16="http://schemas.microsoft.com/office/drawing/2014/main" val="1283761733"/>
                    </a:ext>
                  </a:extLst>
                </a:gridCol>
                <a:gridCol w="5491242">
                  <a:extLst>
                    <a:ext uri="{9D8B030D-6E8A-4147-A177-3AD203B41FA5}">
                      <a16:colId xmlns:a16="http://schemas.microsoft.com/office/drawing/2014/main" val="2849087416"/>
                    </a:ext>
                  </a:extLst>
                </a:gridCol>
              </a:tblGrid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^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beginning of line.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41147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end of line.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633302"/>
                  </a:ext>
                </a:extLst>
              </a:tr>
              <a:tr h="410162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any single character except newline. Using m option allows it to match newline as well.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44242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any single character in brackets.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381344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[^...]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any single character not in brackets.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786079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0 or more occurrences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76214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1 or more occurrence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60650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0 or 1 occurrence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1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8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External 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Perl provides </a:t>
            </a:r>
            <a:r>
              <a:rPr lang="en-US" sz="1400" dirty="0" smtClean="0"/>
              <a:t>many </a:t>
            </a:r>
            <a:r>
              <a:rPr lang="en-US" sz="1400" dirty="0"/>
              <a:t>different </a:t>
            </a:r>
            <a:r>
              <a:rPr lang="en-US" sz="1400" dirty="0" smtClean="0"/>
              <a:t>solutions to call external programs. There are some </a:t>
            </a:r>
            <a:r>
              <a:rPr lang="en-US" sz="1400" dirty="0"/>
              <a:t>of </a:t>
            </a:r>
            <a:r>
              <a:rPr lang="en-US" sz="1400" dirty="0" smtClean="0"/>
              <a:t>them: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Using system: </a:t>
            </a:r>
            <a:r>
              <a:rPr lang="en-US" sz="1200" b="1" dirty="0"/>
              <a:t>system</a:t>
            </a:r>
            <a:r>
              <a:rPr lang="en-US" sz="1200" dirty="0"/>
              <a:t>($command, @</a:t>
            </a:r>
            <a:r>
              <a:rPr lang="en-US" sz="1200" dirty="0" smtClean="0"/>
              <a:t>arguments); 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Using </a:t>
            </a:r>
            <a:r>
              <a:rPr lang="en-US" sz="1200" dirty="0"/>
              <a:t>exec. This is very similar to the use of system, but it will terminate your script upon </a:t>
            </a:r>
            <a:r>
              <a:rPr lang="en-US" sz="1200" dirty="0" smtClean="0"/>
              <a:t>execution.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Using </a:t>
            </a:r>
            <a:r>
              <a:rPr lang="en-US" sz="1200" dirty="0" err="1"/>
              <a:t>backticks</a:t>
            </a:r>
            <a:r>
              <a:rPr lang="en-US" sz="1200" dirty="0"/>
              <a:t> or </a:t>
            </a:r>
            <a:r>
              <a:rPr lang="en-US" sz="1200" dirty="0" err="1"/>
              <a:t>qx</a:t>
            </a:r>
            <a:r>
              <a:rPr lang="en-US" sz="1200" dirty="0" smtClean="0"/>
              <a:t>// Example: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Some useful external program: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err="1"/>
              <a:t>b</a:t>
            </a:r>
            <a:r>
              <a:rPr lang="en-US" dirty="0" err="1" smtClean="0"/>
              <a:t>asename</a:t>
            </a:r>
            <a:r>
              <a:rPr lang="en-US" dirty="0" smtClean="0"/>
              <a:t> </a:t>
            </a:r>
            <a:r>
              <a:rPr lang="en-US" dirty="0"/>
              <a:t>- strip directory and suffix from filenames</a:t>
            </a:r>
            <a:endParaRPr lang="en-US" sz="1200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err="1"/>
              <a:t>d</a:t>
            </a:r>
            <a:r>
              <a:rPr lang="en-US" dirty="0" err="1" smtClean="0"/>
              <a:t>irname</a:t>
            </a:r>
            <a:r>
              <a:rPr lang="en-US" dirty="0" smtClean="0"/>
              <a:t> </a:t>
            </a:r>
            <a:r>
              <a:rPr lang="en-US" dirty="0"/>
              <a:t>-  parse pathname components</a:t>
            </a:r>
            <a:endParaRPr lang="en-US" sz="1200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f</a:t>
            </a:r>
            <a:r>
              <a:rPr lang="en-US" sz="1200" dirty="0" smtClean="0"/>
              <a:t>ind </a:t>
            </a:r>
            <a:r>
              <a:rPr lang="en-US" sz="1200" dirty="0"/>
              <a:t>- search for files in a directory hierarchy</a:t>
            </a:r>
            <a:endParaRPr lang="en-US" sz="1200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err="1" smtClean="0"/>
              <a:t>grep</a:t>
            </a:r>
            <a:r>
              <a:rPr lang="en-US" sz="1200" dirty="0" smtClean="0"/>
              <a:t> </a:t>
            </a:r>
            <a:r>
              <a:rPr lang="en-US" sz="1200" dirty="0"/>
              <a:t>- print lines that match </a:t>
            </a:r>
            <a:r>
              <a:rPr lang="en-US" sz="1200" dirty="0" smtClean="0"/>
              <a:t>patterns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…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239" y="1449170"/>
            <a:ext cx="5930031" cy="2908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</a:rPr>
              <a:t>system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</a:rPr>
              <a:t>"cat"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</a:rPr>
              <a:t>"--help"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05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1949" y="2489719"/>
            <a:ext cx="5930031" cy="4524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05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</a:t>
            </a:r>
            <a:r>
              <a:rPr lang="fr-FR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$file</a:t>
            </a:r>
            <a:r>
              <a:rPr lang="fr-FR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05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`</a:t>
            </a:r>
            <a:r>
              <a:rPr lang="fr-FR" sz="105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ls</a:t>
            </a:r>
            <a:r>
              <a:rPr lang="fr-FR" sz="105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-la</a:t>
            </a:r>
            <a:r>
              <a:rPr lang="fr-FR" sz="105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`;</a:t>
            </a:r>
            <a:endParaRPr lang="fr-FR" sz="1050" dirty="0" smtClean="0">
              <a:solidFill>
                <a:schemeClr val="bg2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sz="105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fr-FR" sz="105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$file</a:t>
            </a:r>
            <a:r>
              <a:rPr lang="fr-FR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fr-F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467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1. Finding </a:t>
            </a:r>
            <a:r>
              <a:rPr lang="en-US" dirty="0"/>
              <a:t>a file in all </a:t>
            </a:r>
            <a:r>
              <a:rPr lang="en-US" dirty="0" smtClean="0"/>
              <a:t>subdirectories 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E.g.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Passing unit test report.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E.g.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104" y="1653431"/>
            <a:ext cx="7575330" cy="10987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mkdir ./perl ./perl/</a:t>
            </a:r>
            <a:r>
              <a:rPr lang="en-US" sz="105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_{1..3} ./perl/dir_3/dir3_{1..2}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touch 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perl/dir_2/</a:t>
            </a:r>
            <a:r>
              <a:rPr lang="en-US" sz="105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./perl/dir_3/dir3_1/</a:t>
            </a:r>
            <a:r>
              <a:rPr lang="en-US" sz="105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perl 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./exercise_1.pl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Found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in 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perl/dir_2/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Found </a:t>
            </a:r>
            <a:r>
              <a:rPr lang="en-US" sz="105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in </a:t>
            </a:r>
            <a:r>
              <a:rPr lang="en-US" sz="105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perl/dir_3/dir3_1/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45477" y="3594671"/>
            <a:ext cx="6180082" cy="9833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exercise_2.pl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googletest-output-test-golden-lin.txt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Number of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Test Ran: 89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Test Passed: 32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Test Failed: 58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Test Disable: 1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8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and Its Features.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perl?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Perl </a:t>
            </a:r>
            <a:r>
              <a:rPr lang="en-US" dirty="0"/>
              <a:t>stands for </a:t>
            </a:r>
            <a:r>
              <a:rPr lang="en-US" b="1" dirty="0"/>
              <a:t>P</a:t>
            </a:r>
            <a:r>
              <a:rPr lang="en-US" dirty="0"/>
              <a:t>ractical </a:t>
            </a:r>
            <a:r>
              <a:rPr lang="en-US" b="1" dirty="0"/>
              <a:t>E</a:t>
            </a:r>
            <a:r>
              <a:rPr lang="en-US" dirty="0"/>
              <a:t>xtraction and </a:t>
            </a:r>
            <a:r>
              <a:rPr lang="en-US" b="1" dirty="0"/>
              <a:t>R</a:t>
            </a:r>
            <a:r>
              <a:rPr lang="en-US" dirty="0"/>
              <a:t>eport </a:t>
            </a:r>
            <a:r>
              <a:rPr lang="en-US" b="1" dirty="0" smtClean="0"/>
              <a:t>L</a:t>
            </a:r>
            <a:r>
              <a:rPr lang="en-US" dirty="0" smtClean="0"/>
              <a:t>anguage.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 programming </a:t>
            </a:r>
            <a:r>
              <a:rPr lang="en-US" dirty="0" smtClean="0"/>
              <a:t>language </a:t>
            </a:r>
            <a:r>
              <a:rPr lang="en-US" dirty="0"/>
              <a:t>which run on a variety of </a:t>
            </a:r>
            <a:r>
              <a:rPr lang="en-US" dirty="0" smtClean="0"/>
              <a:t>platforms, such as Window, Linux, Mac OS.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</a:t>
            </a:r>
            <a:r>
              <a:rPr lang="en-US" dirty="0" smtClean="0"/>
              <a:t>Features: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works with HTML, XML, and other mark-up </a:t>
            </a:r>
            <a:r>
              <a:rPr lang="en-US" dirty="0" smtClean="0"/>
              <a:t>languages.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supports </a:t>
            </a:r>
            <a:r>
              <a:rPr lang="en-US" dirty="0" smtClean="0"/>
              <a:t>Unicode.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supports both procedural and object-oriented programming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is extensible. There are over 20,000 third party </a:t>
            </a:r>
            <a:r>
              <a:rPr lang="en-US" dirty="0" smtClean="0"/>
              <a:t>modules.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Perl interpreter can be embedded into other systems.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0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Perl on Windows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Perl</a:t>
            </a:r>
            <a:r>
              <a:rPr lang="en-US" dirty="0" smtClean="0"/>
              <a:t> is integrated with “git bash”, so we can you </a:t>
            </a:r>
            <a:r>
              <a:rPr lang="en-US" b="1" dirty="0" smtClean="0"/>
              <a:t>perl</a:t>
            </a:r>
            <a:r>
              <a:rPr lang="en-US" dirty="0"/>
              <a:t> </a:t>
            </a:r>
            <a:r>
              <a:rPr lang="en-US" dirty="0" smtClean="0"/>
              <a:t>immediately.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Or we </a:t>
            </a:r>
            <a:r>
              <a:rPr lang="en-US" dirty="0"/>
              <a:t>can download it at: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code.google.com/archive/p/padre-perl-ide/downloads</a:t>
            </a:r>
            <a:r>
              <a:rPr lang="en-US" dirty="0" smtClean="0"/>
              <a:t>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To confirm the installation worked </a:t>
            </a:r>
            <a:r>
              <a:rPr lang="en-US" dirty="0" smtClean="0"/>
              <a:t>type: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output should looks like: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96536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perl -v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634193"/>
            <a:ext cx="7315200" cy="17912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perl -v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This is perl 5, version 26, subversion 2 (v5.26.2) built for x86_64-msys-thread-multi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Copyright 1987-2018, Larry Wall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...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Creating a file </a:t>
            </a:r>
            <a:r>
              <a:rPr lang="en-US" i="1" dirty="0" smtClean="0"/>
              <a:t>“hello_world.pl” </a:t>
            </a:r>
            <a:r>
              <a:rPr lang="en-US" dirty="0" smtClean="0"/>
              <a:t>that contains:</a:t>
            </a:r>
            <a:endParaRPr lang="en-US" i="1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Then run </a:t>
            </a:r>
            <a:r>
              <a:rPr lang="en-US" i="1" dirty="0" smtClean="0"/>
              <a:t>“hello_world.pl”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Or we can run perl as a interpreter.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250" y="1339270"/>
            <a:ext cx="7315200" cy="91653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This will print the string "Hello world" to console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250" y="2600652"/>
            <a:ext cx="7315200" cy="6832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100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100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/d/workspace/src/perl</a:t>
            </a:r>
            <a:endParaRPr lang="en-US" sz="11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./hello_world.pl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Hello 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250" y="3628765"/>
            <a:ext cx="7315200" cy="6832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100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100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/d/workspace/src/perl</a:t>
            </a:r>
            <a:endParaRPr lang="en-US" sz="11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>
                <a:latin typeface="Courier New" panose="02070309020205020404" pitchFamily="49" charset="0"/>
              </a:rPr>
              <a:t>perl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-e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'print "Hello world"'</a:t>
            </a:r>
            <a:endParaRPr 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Hello world</a:t>
            </a: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Syntax Overview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One line </a:t>
            </a:r>
            <a:r>
              <a:rPr lang="en-US" dirty="0"/>
              <a:t>comment </a:t>
            </a:r>
            <a:r>
              <a:rPr lang="en-US" dirty="0" smtClean="0"/>
              <a:t>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Multiple lines comment: with </a:t>
            </a:r>
            <a:r>
              <a:rPr lang="en-US" b="1" dirty="0" smtClean="0"/>
              <a:t>=begin </a:t>
            </a:r>
            <a:r>
              <a:rPr lang="en-US" dirty="0" smtClean="0"/>
              <a:t>and </a:t>
            </a:r>
            <a:r>
              <a:rPr lang="en-US" b="1" dirty="0" smtClean="0"/>
              <a:t>=end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Whitespaces in </a:t>
            </a:r>
            <a:r>
              <a:rPr lang="en-US" dirty="0" smtClean="0"/>
              <a:t>Perl.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 Perl program does not care about whitespaces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But if </a:t>
            </a:r>
            <a:r>
              <a:rPr lang="en-US" dirty="0"/>
              <a:t>spaces are inside the quoted strings, then they would be printed as </a:t>
            </a:r>
            <a:r>
              <a:rPr lang="en-US" dirty="0" smtClean="0"/>
              <a:t>is.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Single and Double Quotes in </a:t>
            </a:r>
            <a:r>
              <a:rPr lang="en-US" dirty="0" smtClean="0"/>
              <a:t>Perl.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Only </a:t>
            </a:r>
            <a:r>
              <a:rPr lang="en-US" dirty="0"/>
              <a:t>double quotes interpolate variables and special characters such as </a:t>
            </a:r>
            <a:r>
              <a:rPr lang="en-US" dirty="0" smtClean="0"/>
              <a:t>newlines, </a:t>
            </a:r>
            <a:r>
              <a:rPr lang="en-US" dirty="0"/>
              <a:t>whereas single quote does not interpolate any variable or special </a:t>
            </a:r>
            <a:r>
              <a:rPr lang="en-US" dirty="0" smtClean="0"/>
              <a:t>character.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0636" y="1350466"/>
            <a:ext cx="3022247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This is a single line comment</a:t>
            </a:r>
            <a:endParaRPr lang="en-US" sz="11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0636" y="1992940"/>
            <a:ext cx="3022247" cy="8063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=begin this is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multiple line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comments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=end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22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Syntax </a:t>
            </a:r>
            <a:r>
              <a:rPr lang="en-US" dirty="0" smtClean="0"/>
              <a:t>Overview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"Here" </a:t>
            </a:r>
            <a:r>
              <a:rPr lang="en-US" dirty="0" smtClean="0"/>
              <a:t>Documents.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You can store or print multiline text with a great </a:t>
            </a:r>
            <a:r>
              <a:rPr lang="en-US" dirty="0" smtClean="0"/>
              <a:t>comfort, 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Escaping </a:t>
            </a:r>
            <a:r>
              <a:rPr lang="en-US" dirty="0" smtClean="0"/>
              <a:t>Characters.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uses the backslash </a:t>
            </a:r>
            <a:r>
              <a:rPr lang="en-US" dirty="0" smtClean="0"/>
              <a:t>(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smtClean="0"/>
              <a:t>) </a:t>
            </a:r>
            <a:r>
              <a:rPr lang="en-US" dirty="0"/>
              <a:t>character to escape any type of character that might interfere with our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554" y="1721975"/>
            <a:ext cx="7315200" cy="21712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&lt;&lt;"EOF"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document and it will continue until a EOF in the first line.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case of double quote so variable value will be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interpolated. For example value of a = $a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Data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dirty="0"/>
              <a:t>Perl is a loosely typed language and there is no need to specify a type for your data while using in your program. The Perl interpreter will choose the type based on the context of the data itself</a:t>
            </a:r>
            <a:r>
              <a:rPr lang="en-US" dirty="0" smtClean="0"/>
              <a:t>.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dirty="0"/>
              <a:t>Perl has three basic data types: </a:t>
            </a:r>
            <a:r>
              <a:rPr lang="en-US" b="1" dirty="0"/>
              <a:t>scalars, arrays of scalars</a:t>
            </a:r>
            <a:r>
              <a:rPr lang="en-US" dirty="0"/>
              <a:t>, and </a:t>
            </a:r>
            <a:r>
              <a:rPr lang="en-US" b="1" dirty="0"/>
              <a:t>hashes of </a:t>
            </a:r>
            <a:r>
              <a:rPr lang="en-US" b="1" dirty="0" smtClean="0"/>
              <a:t>scalars</a:t>
            </a:r>
            <a:r>
              <a:rPr lang="en-US" dirty="0"/>
              <a:t> (</a:t>
            </a:r>
            <a:r>
              <a:rPr lang="en-US" dirty="0" smtClean="0"/>
              <a:t>also </a:t>
            </a:r>
            <a:r>
              <a:rPr lang="en-US" dirty="0"/>
              <a:t>known as associative </a:t>
            </a:r>
            <a:r>
              <a:rPr lang="en-US" dirty="0" smtClean="0"/>
              <a:t>arrays).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51571"/>
              </p:ext>
            </p:extLst>
          </p:nvPr>
        </p:nvGraphicFramePr>
        <p:xfrm>
          <a:off x="1079938" y="2144156"/>
          <a:ext cx="6369268" cy="2189220"/>
        </p:xfrm>
        <a:graphic>
          <a:graphicData uri="http://schemas.openxmlformats.org/drawingml/2006/table">
            <a:tbl>
              <a:tblPr/>
              <a:tblGrid>
                <a:gridCol w="6369268">
                  <a:extLst>
                    <a:ext uri="{9D8B030D-6E8A-4147-A177-3AD203B41FA5}">
                      <a16:colId xmlns:a16="http://schemas.microsoft.com/office/drawing/2014/main" val="2146244600"/>
                    </a:ext>
                  </a:extLst>
                </a:gridCol>
              </a:tblGrid>
              <a:tr h="7817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Scalar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Scalars are simple variables. They are preceded by a dollar sign ($). A scalar is either a number, a string, or a reference. A reference is actually an address of a variable, which we will see in the upcoming chapters.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12011"/>
                  </a:ext>
                </a:extLst>
              </a:tr>
              <a:tr h="540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Arrays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Arrays are ordered lists of scalars that you access with a numeric index, which starts with 0. They are preceded by an "at" sign (@).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99069"/>
                  </a:ext>
                </a:extLst>
              </a:tr>
              <a:tr h="540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Hashes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Hashes are unordered sets of key/value pairs that you access using the keys as subscripts. They are preceded by a percent sign (%).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5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Variables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Perl </a:t>
            </a:r>
            <a:r>
              <a:rPr lang="en-US" dirty="0"/>
              <a:t>has </a:t>
            </a:r>
            <a:r>
              <a:rPr lang="en-US" dirty="0" smtClean="0"/>
              <a:t>three basic </a:t>
            </a:r>
            <a:r>
              <a:rPr lang="en-US" dirty="0"/>
              <a:t>data type (Scalars, Arrays, </a:t>
            </a:r>
            <a:r>
              <a:rPr lang="en-US" dirty="0" smtClean="0"/>
              <a:t>Hashes), so there are </a:t>
            </a:r>
            <a:r>
              <a:rPr lang="en-US" dirty="0"/>
              <a:t>three types of variables in Perl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 smtClean="0"/>
              <a:t>Scalar</a:t>
            </a:r>
            <a:r>
              <a:rPr lang="en-US" dirty="0" smtClean="0"/>
              <a:t> </a:t>
            </a:r>
            <a:r>
              <a:rPr lang="en-US" dirty="0"/>
              <a:t>variable will precede by a dollar sign ($) and it can store either a number, a string, or a </a:t>
            </a:r>
            <a:r>
              <a:rPr lang="en-US" dirty="0" smtClean="0"/>
              <a:t>reference.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variable will precede by sign @ and it will store ordered lists of </a:t>
            </a:r>
            <a:r>
              <a:rPr lang="en-US" dirty="0" smtClean="0"/>
              <a:t>scalars.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/>
              <a:t>Hash</a:t>
            </a:r>
            <a:r>
              <a:rPr lang="en-US" dirty="0"/>
              <a:t> variable will precede by sign % and will be used to store sets of key/value </a:t>
            </a:r>
            <a:r>
              <a:rPr lang="en-US" dirty="0" smtClean="0"/>
              <a:t>pairs.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4451" y="2604643"/>
            <a:ext cx="7315200" cy="22036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 integer assignment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 Paul"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string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$salary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1445.50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floating point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@ages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Access: print "ages[0] = $ages[0]\n";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 Paul"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"Lisa"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"Kumar"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%data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 Paul'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'Lisa'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'Kumar'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 Hash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"data{'John Paul'} =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$data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{'John Paul'}\n"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12196</TotalTime>
  <Words>2342</Words>
  <Application>Microsoft Office PowerPoint</Application>
  <PresentationFormat>On-screen Show (16:9)</PresentationFormat>
  <Paragraphs>495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Lucida Console</vt:lpstr>
      <vt:lpstr>Wingdings</vt:lpstr>
      <vt:lpstr>Calibri</vt:lpstr>
      <vt:lpstr>Roboto Condensed</vt:lpstr>
      <vt:lpstr>Times New Roman</vt:lpstr>
      <vt:lpstr>Arial</vt:lpstr>
      <vt:lpstr>Courier New</vt:lpstr>
      <vt:lpstr>Office Theme</vt:lpstr>
      <vt:lpstr>Perl Basic</vt:lpstr>
      <vt:lpstr>Contents</vt:lpstr>
      <vt:lpstr>Perl and Its Features.</vt:lpstr>
      <vt:lpstr>Install Perl on Windows</vt:lpstr>
      <vt:lpstr>Hello World</vt:lpstr>
      <vt:lpstr>Perl Syntax Overview (1/2)</vt:lpstr>
      <vt:lpstr>Perl Syntax Overview (2/2)</vt:lpstr>
      <vt:lpstr>Perl Data Type</vt:lpstr>
      <vt:lpstr>Perl Variables (1/2)</vt:lpstr>
      <vt:lpstr>Perl Variables (2/2)</vt:lpstr>
      <vt:lpstr>Perl Conditional Statements - IF...ELSE</vt:lpstr>
      <vt:lpstr> Example Perl Conditional</vt:lpstr>
      <vt:lpstr>Perl Loops</vt:lpstr>
      <vt:lpstr>Example Loops</vt:lpstr>
      <vt:lpstr>Perl Operator</vt:lpstr>
      <vt:lpstr>Perl Equality Operators (1/2)</vt:lpstr>
      <vt:lpstr>Perl Equality Operators (2/2)</vt:lpstr>
      <vt:lpstr>Perl – Subroutines (1/3)</vt:lpstr>
      <vt:lpstr>Perl – Subroutines (2/3)</vt:lpstr>
      <vt:lpstr>Perl – Subroutines (3/3)</vt:lpstr>
      <vt:lpstr>Perl Regular Expressions</vt:lpstr>
      <vt:lpstr>Match Regular Expression (1/3)</vt:lpstr>
      <vt:lpstr>Match Regular Expression (2/3)</vt:lpstr>
      <vt:lpstr>Match Regular Expression (3/3)</vt:lpstr>
      <vt:lpstr>More Complex Regular Expressions</vt:lpstr>
      <vt:lpstr>Running External Programs</vt:lpstr>
      <vt:lpstr>Exercise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612</cp:revision>
  <dcterms:modified xsi:type="dcterms:W3CDTF">2020-01-17T03:54:20Z</dcterms:modified>
</cp:coreProperties>
</file>