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257" r:id="rId6"/>
    <p:sldId id="258" r:id="rId7"/>
    <p:sldId id="259" r:id="rId8"/>
    <p:sldId id="260" r:id="rId9"/>
    <p:sldId id="261" r:id="rId10"/>
    <p:sldId id="262" r:id="rId11"/>
    <p:sldId id="298"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7" r:id="rId39"/>
    <p:sldId id="290" r:id="rId40"/>
    <p:sldId id="291" r:id="rId41"/>
    <p:sldId id="292" r:id="rId42"/>
    <p:sldId id="294" r:id="rId43"/>
    <p:sldId id="295" r:id="rId44"/>
    <p:sldId id="296" r:id="rId45"/>
  </p:sldIdLst>
  <p:sldSz cx="9144000" cy="5143500" type="screen16x9"/>
  <p:notesSz cx="7077075" cy="9051925"/>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 userDrawn="1">
          <p15:clr>
            <a:srgbClr val="A4A3A4"/>
          </p15:clr>
        </p15:guide>
        <p15:guide id="2" pos="72" userDrawn="1">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guide id="3" pos="179">
          <p15:clr>
            <a:srgbClr val="A4A3A4"/>
          </p15:clr>
        </p15:guide>
        <p15:guide id="4" pos="42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8E1E"/>
    <a:srgbClr val="999999"/>
    <a:srgbClr val="2C4B80"/>
    <a:srgbClr val="011E2D"/>
    <a:srgbClr val="135295"/>
    <a:srgbClr val="032F46"/>
    <a:srgbClr val="06252F"/>
    <a:srgbClr val="0B3F4E"/>
    <a:srgbClr val="0A2F3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79562" autoAdjust="0"/>
  </p:normalViewPr>
  <p:slideViewPr>
    <p:cSldViewPr snapToGrid="0" showGuides="1">
      <p:cViewPr varScale="1">
        <p:scale>
          <a:sx n="95" d="100"/>
          <a:sy n="95" d="100"/>
        </p:scale>
        <p:origin x="1134" y="78"/>
      </p:cViewPr>
      <p:guideLst>
        <p:guide orient="horz" pos="60"/>
        <p:guide pos="72"/>
      </p:guideLst>
    </p:cSldViewPr>
  </p:slideViewPr>
  <p:notesTextViewPr>
    <p:cViewPr>
      <p:scale>
        <a:sx n="1" d="1"/>
        <a:sy n="1" d="1"/>
      </p:scale>
      <p:origin x="0" y="0"/>
    </p:cViewPr>
  </p:notesTextViewPr>
  <p:sorterViewPr>
    <p:cViewPr>
      <p:scale>
        <a:sx n="166" d="100"/>
        <a:sy n="166" d="100"/>
      </p:scale>
      <p:origin x="0" y="0"/>
    </p:cViewPr>
  </p:sorterViewPr>
  <p:notesViewPr>
    <p:cSldViewPr snapToGrid="0">
      <p:cViewPr varScale="1">
        <p:scale>
          <a:sx n="79" d="100"/>
          <a:sy n="79" d="100"/>
        </p:scale>
        <p:origin x="3984" y="200"/>
      </p:cViewPr>
      <p:guideLst>
        <p:guide orient="horz" pos="2851"/>
        <p:guide pos="2229"/>
        <p:guide pos="179"/>
        <p:guide pos="428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pPr/>
              <a:t>2/19/2019</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dirty="0"/>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9539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5526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934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9221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75562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77224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5708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r>
              <a:rPr lang="en-US" sz="1400" b="0" i="0" kern="1200" dirty="0" smtClean="0">
                <a:solidFill>
                  <a:schemeClr val="tx1"/>
                </a:solidFill>
                <a:effectLst/>
                <a:latin typeface="+mn-lt"/>
                <a:ea typeface="+mn-ea"/>
                <a:cs typeface="+mn-cs"/>
              </a:rPr>
              <a:t>Failure Modes are the anti-functions or requirements not being met</a:t>
            </a:r>
          </a:p>
          <a:p>
            <a:pPr marL="171450" marR="0" lvl="0" indent="-171450" algn="l" defTabSz="914400" rtl="0" eaLnBrk="1" fontAlgn="auto" latinLnBrk="0" hangingPunct="1">
              <a:lnSpc>
                <a:spcPct val="95000"/>
              </a:lnSpc>
              <a:spcBef>
                <a:spcPts val="800"/>
              </a:spcBef>
              <a:spcAft>
                <a:spcPts val="600"/>
              </a:spcAft>
              <a:buClr>
                <a:schemeClr val="accent2"/>
              </a:buClr>
              <a:buSzTx/>
              <a:buFont typeface="Wingdings" pitchFamily="2" charset="2"/>
              <a:buChar char="§"/>
              <a:tabLst/>
              <a:defRPr/>
            </a:pPr>
            <a:r>
              <a:rPr lang="en-US" dirty="0" smtClean="0"/>
              <a:t>There are 5 types of Failure Modes:</a:t>
            </a:r>
            <a:endParaRPr lang="en-US" sz="1400" b="0" i="0" kern="1200" dirty="0" smtClean="0">
              <a:solidFill>
                <a:schemeClr val="tx1"/>
              </a:solidFill>
              <a:effectLst/>
              <a:latin typeface="+mn-lt"/>
              <a:ea typeface="+mn-ea"/>
              <a:cs typeface="+mn-cs"/>
            </a:endParaRPr>
          </a:p>
          <a:p>
            <a:pPr lvl="1"/>
            <a:r>
              <a:rPr lang="en-US" dirty="0" smtClean="0"/>
              <a:t>Failure to perform a function within defined limits</a:t>
            </a:r>
          </a:p>
          <a:p>
            <a:pPr lvl="1"/>
            <a:r>
              <a:rPr lang="en-US" dirty="0" smtClean="0"/>
              <a:t>Inadequate or poor performance of the function</a:t>
            </a:r>
          </a:p>
          <a:p>
            <a:pPr lvl="1"/>
            <a:r>
              <a:rPr lang="en-US" dirty="0" smtClean="0"/>
              <a:t>Intermittent performance of a function</a:t>
            </a:r>
          </a:p>
          <a:p>
            <a:pPr lvl="1"/>
            <a:r>
              <a:rPr lang="en-US" dirty="0" smtClean="0"/>
              <a:t>Performing an unintended or undesired function</a:t>
            </a:r>
          </a:p>
          <a:p>
            <a:endParaRPr lang="en-US" dirty="0"/>
          </a:p>
        </p:txBody>
      </p:sp>
    </p:spTree>
    <p:extLst>
      <p:ext uri="{BB962C8B-B14F-4D97-AF65-F5344CB8AC3E}">
        <p14:creationId xmlns:p14="http://schemas.microsoft.com/office/powerpoint/2010/main" val="415937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03614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93655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71835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54421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1805156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6014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r>
              <a:rPr lang="en-US" dirty="0" smtClean="0"/>
              <a:t>An indication of a design weakness resulting in the failure mode (Material failures, Incorrect Assumptions, Design Errors, Component Selection Errors, etc.) </a:t>
            </a:r>
          </a:p>
          <a:p>
            <a:r>
              <a:rPr lang="en-US" dirty="0" smtClean="0"/>
              <a:t>How the failure could occur during production (Human Error, Equipment Error, Calibration Issue Improper mold set-up, Insufficient shot size, mold temperature too high, etc.)</a:t>
            </a:r>
          </a:p>
        </p:txBody>
      </p:sp>
    </p:spTree>
    <p:extLst>
      <p:ext uri="{BB962C8B-B14F-4D97-AF65-F5344CB8AC3E}">
        <p14:creationId xmlns:p14="http://schemas.microsoft.com/office/powerpoint/2010/main" val="320067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5970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36712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79573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14583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5677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34913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9136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77754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24153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61177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79026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90631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40388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56659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smtClean="0"/>
          </a:p>
        </p:txBody>
      </p:sp>
      <p:sp>
        <p:nvSpPr>
          <p:cNvPr id="4" name="Slide Number Placeholder 3"/>
          <p:cNvSpPr>
            <a:spLocks noGrp="1"/>
          </p:cNvSpPr>
          <p:nvPr>
            <p:ph type="sldNum" sz="quarter" idx="10"/>
          </p:nvPr>
        </p:nvSpPr>
        <p:spPr>
          <a:xfrm>
            <a:off x="4008705" y="8597758"/>
            <a:ext cx="3066733" cy="452596"/>
          </a:xfrm>
          <a:prstGeom prst="rect">
            <a:avLst/>
          </a:prstGeom>
        </p:spPr>
        <p:txBody>
          <a:bodyPr/>
          <a:lstStyle/>
          <a:p>
            <a:fld id="{8C0C476F-0CA1-774D-AAC3-443B5D954A71}" type="slidenum">
              <a:rPr lang="en-US" smtClean="0">
                <a:solidFill>
                  <a:prstClr val="black"/>
                </a:solidFill>
                <a:latin typeface="Calibri"/>
              </a:rPr>
              <a:pPr/>
              <a:t>40</a:t>
            </a:fld>
            <a:endParaRPr lang="en-US" dirty="0">
              <a:solidFill>
                <a:prstClr val="black"/>
              </a:solidFill>
              <a:latin typeface="Calibri"/>
            </a:endParaRPr>
          </a:p>
        </p:txBody>
      </p:sp>
    </p:spTree>
    <p:extLst>
      <p:ext uri="{BB962C8B-B14F-4D97-AF65-F5344CB8AC3E}">
        <p14:creationId xmlns:p14="http://schemas.microsoft.com/office/powerpoint/2010/main" val="361557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33726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78863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8703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6380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212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5437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 2 li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2057426"/>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HCC Title Slide Placeholder </a:t>
            </a:r>
            <a:br>
              <a:rPr lang="en-US" dirty="0" smtClean="0"/>
            </a:br>
            <a:r>
              <a:rPr lang="en-US" dirty="0" smtClean="0"/>
              <a:t>2 Line HCC Title Slide Placeholder</a:t>
            </a:r>
            <a:endParaRPr lang="en-US" dirty="0"/>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br>
              <a:rPr lang="en-US" dirty="0" smtClean="0"/>
            </a:br>
            <a:r>
              <a:rPr lang="en-US" dirty="0" smtClean="0"/>
              <a:t>Date</a:t>
            </a:r>
            <a:endParaRPr lang="en-US" dirty="0"/>
          </a:p>
        </p:txBody>
      </p:sp>
      <p:pic>
        <p:nvPicPr>
          <p:cNvPr id="52" name="Picture 2" descr="Y:\DeptBackup\ES\SMS\DATA\03-Design\Logo GCS and logo Customer\GCS-logo\Logo GCS\GCS Logo file  - no transparency.png"/>
          <p:cNvPicPr>
            <a:picLocks noChangeAspect="1" noChangeArrowheads="1"/>
          </p:cNvPicPr>
          <p:nvPr userDrawn="1"/>
        </p:nvPicPr>
        <p:blipFill>
          <a:blip r:embed="rId3"/>
          <a:srcRect/>
          <a:stretch>
            <a:fillRect/>
          </a:stretch>
        </p:blipFill>
        <p:spPr bwMode="auto">
          <a:xfrm>
            <a:off x="8004023" y="3953414"/>
            <a:ext cx="840854" cy="830843"/>
          </a:xfrm>
          <a:prstGeom prst="rect">
            <a:avLst/>
          </a:prstGeom>
          <a:noFill/>
          <a:ln w="9525">
            <a:noFill/>
            <a:miter lim="800000"/>
            <a:headEnd/>
            <a:tailEnd/>
          </a:ln>
        </p:spPr>
      </p:pic>
      <p:sp>
        <p:nvSpPr>
          <p:cNvPr id="81"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defRPr/>
            </a:pPr>
            <a:endParaRPr lang="ja-JP" altLang="en-US">
              <a:solidFill>
                <a:prstClr val="white"/>
              </a:solidFill>
            </a:endParaRPr>
          </a:p>
        </p:txBody>
      </p:sp>
      <p:sp>
        <p:nvSpPr>
          <p:cNvPr id="55" name="Rectangle 54"/>
          <p:cNvSpPr/>
          <p:nvPr userDrawn="1"/>
        </p:nvSpPr>
        <p:spPr>
          <a:xfrm>
            <a:off x="-3736"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0"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1"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2"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3"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4"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5"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6"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grpSp>
        <p:nvGrpSpPr>
          <p:cNvPr id="127" name="Group 126"/>
          <p:cNvGrpSpPr>
            <a:grpSpLocks noChangeAspect="1"/>
          </p:cNvGrpSpPr>
          <p:nvPr userDrawn="1"/>
        </p:nvGrpSpPr>
        <p:grpSpPr>
          <a:xfrm>
            <a:off x="328614" y="271991"/>
            <a:ext cx="1708440" cy="201172"/>
            <a:chOff x="2106606" y="3457564"/>
            <a:chExt cx="5446719" cy="641361"/>
          </a:xfrm>
          <a:solidFill>
            <a:schemeClr val="bg1"/>
          </a:solidFill>
        </p:grpSpPr>
        <p:sp>
          <p:nvSpPr>
            <p:cNvPr id="128" name="Freeform 1"/>
            <p:cNvSpPr>
              <a:spLocks noChangeArrowheads="1"/>
            </p:cNvSpPr>
            <p:nvPr/>
          </p:nvSpPr>
          <p:spPr bwMode="auto">
            <a:xfrm>
              <a:off x="2786056" y="3563926"/>
              <a:ext cx="325437" cy="411159"/>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9" name="Freeform 2"/>
            <p:cNvSpPr>
              <a:spLocks noChangeArrowheads="1"/>
            </p:cNvSpPr>
            <p:nvPr/>
          </p:nvSpPr>
          <p:spPr bwMode="auto">
            <a:xfrm>
              <a:off x="3179754"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0" name="Freeform 3"/>
            <p:cNvSpPr>
              <a:spLocks noChangeArrowheads="1"/>
            </p:cNvSpPr>
            <p:nvPr/>
          </p:nvSpPr>
          <p:spPr bwMode="auto">
            <a:xfrm>
              <a:off x="3294055" y="3587738"/>
              <a:ext cx="168276" cy="390523"/>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1" name="Freeform 4"/>
            <p:cNvSpPr>
              <a:spLocks noChangeArrowheads="1"/>
            </p:cNvSpPr>
            <p:nvPr/>
          </p:nvSpPr>
          <p:spPr bwMode="auto">
            <a:xfrm>
              <a:off x="3497253" y="3662350"/>
              <a:ext cx="279401" cy="320674"/>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2" name="Freeform 5"/>
            <p:cNvSpPr>
              <a:spLocks noChangeArrowheads="1"/>
            </p:cNvSpPr>
            <p:nvPr/>
          </p:nvSpPr>
          <p:spPr bwMode="auto">
            <a:xfrm>
              <a:off x="3805226" y="3662350"/>
              <a:ext cx="276225" cy="320674"/>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3" name="Freeform 6"/>
            <p:cNvSpPr>
              <a:spLocks noChangeArrowheads="1"/>
            </p:cNvSpPr>
            <p:nvPr/>
          </p:nvSpPr>
          <p:spPr bwMode="auto">
            <a:xfrm>
              <a:off x="4124312" y="3563926"/>
              <a:ext cx="269875" cy="411159"/>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4" name="Freeform 7"/>
            <p:cNvSpPr>
              <a:spLocks noChangeArrowheads="1"/>
            </p:cNvSpPr>
            <p:nvPr/>
          </p:nvSpPr>
          <p:spPr bwMode="auto">
            <a:xfrm>
              <a:off x="4457688"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5" name="Freeform 8"/>
            <p:cNvSpPr>
              <a:spLocks noChangeArrowheads="1"/>
            </p:cNvSpPr>
            <p:nvPr/>
          </p:nvSpPr>
          <p:spPr bwMode="auto">
            <a:xfrm>
              <a:off x="2106606" y="3457564"/>
              <a:ext cx="623884" cy="623887"/>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6" name="Freeform 9"/>
            <p:cNvSpPr>
              <a:spLocks noChangeArrowheads="1"/>
            </p:cNvSpPr>
            <p:nvPr/>
          </p:nvSpPr>
          <p:spPr bwMode="auto">
            <a:xfrm>
              <a:off x="4718037" y="3551231"/>
              <a:ext cx="366711"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7" name="Freeform 10"/>
            <p:cNvSpPr>
              <a:spLocks noChangeArrowheads="1"/>
            </p:cNvSpPr>
            <p:nvPr/>
          </p:nvSpPr>
          <p:spPr bwMode="auto">
            <a:xfrm>
              <a:off x="5119674" y="3660765"/>
              <a:ext cx="311148" cy="320674"/>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8" name="Freeform 11"/>
            <p:cNvSpPr>
              <a:spLocks noChangeArrowheads="1"/>
            </p:cNvSpPr>
            <p:nvPr/>
          </p:nvSpPr>
          <p:spPr bwMode="auto">
            <a:xfrm>
              <a:off x="5475274" y="3660765"/>
              <a:ext cx="276225" cy="312736"/>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9" name="Freeform 12"/>
            <p:cNvSpPr>
              <a:spLocks noChangeArrowheads="1"/>
            </p:cNvSpPr>
            <p:nvPr/>
          </p:nvSpPr>
          <p:spPr bwMode="auto">
            <a:xfrm>
              <a:off x="5791185" y="3660765"/>
              <a:ext cx="279401" cy="320674"/>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0" name="Freeform 13"/>
            <p:cNvSpPr>
              <a:spLocks noChangeArrowheads="1"/>
            </p:cNvSpPr>
            <p:nvPr/>
          </p:nvSpPr>
          <p:spPr bwMode="auto">
            <a:xfrm>
              <a:off x="6110275" y="3668703"/>
              <a:ext cx="274638" cy="312736"/>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1" name="Freeform 14"/>
            <p:cNvSpPr>
              <a:spLocks noChangeArrowheads="1"/>
            </p:cNvSpPr>
            <p:nvPr/>
          </p:nvSpPr>
          <p:spPr bwMode="auto">
            <a:xfrm>
              <a:off x="6446829" y="3562341"/>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2" name="Freeform 15"/>
            <p:cNvSpPr>
              <a:spLocks noChangeArrowheads="1"/>
            </p:cNvSpPr>
            <p:nvPr/>
          </p:nvSpPr>
          <p:spPr bwMode="auto">
            <a:xfrm>
              <a:off x="6572243" y="3587741"/>
              <a:ext cx="171451" cy="388939"/>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3" name="Freeform 16"/>
            <p:cNvSpPr>
              <a:spLocks noChangeArrowheads="1"/>
            </p:cNvSpPr>
            <p:nvPr/>
          </p:nvSpPr>
          <p:spPr bwMode="auto">
            <a:xfrm>
              <a:off x="6800841" y="3559169"/>
              <a:ext cx="80962" cy="414339"/>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4" name="Freeform 17"/>
            <p:cNvSpPr>
              <a:spLocks noChangeArrowheads="1"/>
            </p:cNvSpPr>
            <p:nvPr/>
          </p:nvSpPr>
          <p:spPr bwMode="auto">
            <a:xfrm>
              <a:off x="6942126" y="3660771"/>
              <a:ext cx="276226" cy="312736"/>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5" name="Freeform 18"/>
            <p:cNvSpPr>
              <a:spLocks noChangeArrowheads="1"/>
            </p:cNvSpPr>
            <p:nvPr/>
          </p:nvSpPr>
          <p:spPr bwMode="auto">
            <a:xfrm>
              <a:off x="7259638" y="3660774"/>
              <a:ext cx="293687" cy="438151"/>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spTree>
    <p:extLst>
      <p:ext uri="{BB962C8B-B14F-4D97-AF65-F5344CB8AC3E}">
        <p14:creationId xmlns:p14="http://schemas.microsoft.com/office/powerpoint/2010/main" val="3537447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grpSp>
        <p:nvGrpSpPr>
          <p:cNvPr id="54" name="Group 53"/>
          <p:cNvGrpSpPr/>
          <p:nvPr userDrawn="1"/>
        </p:nvGrpSpPr>
        <p:grpSpPr>
          <a:xfrm>
            <a:off x="14288" y="25400"/>
            <a:ext cx="9163049" cy="2117416"/>
            <a:chOff x="14288" y="25400"/>
            <a:chExt cx="9163049" cy="2117416"/>
          </a:xfrm>
          <a:solidFill>
            <a:srgbClr val="000000">
              <a:alpha val="20000"/>
            </a:srgbClr>
          </a:solidFill>
        </p:grpSpPr>
        <p:sp>
          <p:nvSpPr>
            <p:cNvPr id="55" name="Freeform 5"/>
            <p:cNvSpPr>
              <a:spLocks noEditPoints="1"/>
            </p:cNvSpPr>
            <p:nvPr userDrawn="1"/>
          </p:nvSpPr>
          <p:spPr bwMode="auto">
            <a:xfrm>
              <a:off x="8289925" y="1704975"/>
              <a:ext cx="90487"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3"/>
            <p:cNvSpPr>
              <a:spLocks noEditPoints="1"/>
            </p:cNvSpPr>
            <p:nvPr userDrawn="1"/>
          </p:nvSpPr>
          <p:spPr bwMode="auto">
            <a:xfrm>
              <a:off x="8964613" y="928688"/>
              <a:ext cx="169862"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4"/>
            <p:cNvSpPr>
              <a:spLocks/>
            </p:cNvSpPr>
            <p:nvPr userDrawn="1"/>
          </p:nvSpPr>
          <p:spPr bwMode="auto">
            <a:xfrm>
              <a:off x="8921750" y="1200150"/>
              <a:ext cx="255587"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5"/>
            <p:cNvSpPr>
              <a:spLocks/>
            </p:cNvSpPr>
            <p:nvPr userDrawn="1"/>
          </p:nvSpPr>
          <p:spPr bwMode="auto">
            <a:xfrm>
              <a:off x="8921750" y="1250950"/>
              <a:ext cx="255587"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9"/>
            <p:cNvSpPr>
              <a:spLocks noEditPoints="1"/>
            </p:cNvSpPr>
            <p:nvPr userDrawn="1"/>
          </p:nvSpPr>
          <p:spPr bwMode="auto">
            <a:xfrm>
              <a:off x="7264400"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0"/>
            <p:cNvSpPr>
              <a:spLocks/>
            </p:cNvSpPr>
            <p:nvPr userDrawn="1"/>
          </p:nvSpPr>
          <p:spPr bwMode="auto">
            <a:xfrm>
              <a:off x="7418388"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1"/>
            <p:cNvSpPr>
              <a:spLocks/>
            </p:cNvSpPr>
            <p:nvPr userDrawn="1"/>
          </p:nvSpPr>
          <p:spPr bwMode="auto">
            <a:xfrm>
              <a:off x="7377113" y="981075"/>
              <a:ext cx="23812"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2"/>
            <p:cNvSpPr>
              <a:spLocks/>
            </p:cNvSpPr>
            <p:nvPr userDrawn="1"/>
          </p:nvSpPr>
          <p:spPr bwMode="auto">
            <a:xfrm>
              <a:off x="7340600"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23"/>
            <p:cNvSpPr>
              <a:spLocks/>
            </p:cNvSpPr>
            <p:nvPr userDrawn="1"/>
          </p:nvSpPr>
          <p:spPr bwMode="auto">
            <a:xfrm>
              <a:off x="7307263"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24"/>
            <p:cNvSpPr>
              <a:spLocks/>
            </p:cNvSpPr>
            <p:nvPr userDrawn="1"/>
          </p:nvSpPr>
          <p:spPr bwMode="auto">
            <a:xfrm>
              <a:off x="7283450"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5"/>
            <p:cNvSpPr>
              <a:spLocks/>
            </p:cNvSpPr>
            <p:nvPr userDrawn="1"/>
          </p:nvSpPr>
          <p:spPr bwMode="auto">
            <a:xfrm>
              <a:off x="7267575" y="1090613"/>
              <a:ext cx="39687"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26"/>
            <p:cNvSpPr>
              <a:spLocks/>
            </p:cNvSpPr>
            <p:nvPr userDrawn="1"/>
          </p:nvSpPr>
          <p:spPr bwMode="auto">
            <a:xfrm>
              <a:off x="7543800" y="1090613"/>
              <a:ext cx="39687"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
            <p:cNvSpPr>
              <a:spLocks/>
            </p:cNvSpPr>
            <p:nvPr userDrawn="1"/>
          </p:nvSpPr>
          <p:spPr bwMode="auto">
            <a:xfrm>
              <a:off x="7531100"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8"/>
            <p:cNvSpPr>
              <a:spLocks/>
            </p:cNvSpPr>
            <p:nvPr userDrawn="1"/>
          </p:nvSpPr>
          <p:spPr bwMode="auto">
            <a:xfrm>
              <a:off x="7508875"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9"/>
            <p:cNvSpPr>
              <a:spLocks/>
            </p:cNvSpPr>
            <p:nvPr userDrawn="1"/>
          </p:nvSpPr>
          <p:spPr bwMode="auto">
            <a:xfrm>
              <a:off x="7481888" y="995363"/>
              <a:ext cx="30162"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0"/>
            <p:cNvSpPr>
              <a:spLocks/>
            </p:cNvSpPr>
            <p:nvPr userDrawn="1"/>
          </p:nvSpPr>
          <p:spPr bwMode="auto">
            <a:xfrm>
              <a:off x="7451725"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3"/>
            <p:cNvSpPr>
              <a:spLocks/>
            </p:cNvSpPr>
            <p:nvPr userDrawn="1"/>
          </p:nvSpPr>
          <p:spPr bwMode="auto">
            <a:xfrm>
              <a:off x="7375525" y="1068388"/>
              <a:ext cx="106362"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
            <p:cNvSpPr>
              <a:spLocks noEditPoints="1"/>
            </p:cNvSpPr>
            <p:nvPr userDrawn="1"/>
          </p:nvSpPr>
          <p:spPr bwMode="auto">
            <a:xfrm>
              <a:off x="7902575" y="393700"/>
              <a:ext cx="236537"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8"/>
            <p:cNvSpPr>
              <a:spLocks/>
            </p:cNvSpPr>
            <p:nvPr userDrawn="1"/>
          </p:nvSpPr>
          <p:spPr bwMode="auto">
            <a:xfrm>
              <a:off x="8191500"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9"/>
            <p:cNvSpPr>
              <a:spLocks/>
            </p:cNvSpPr>
            <p:nvPr userDrawn="1"/>
          </p:nvSpPr>
          <p:spPr bwMode="auto">
            <a:xfrm>
              <a:off x="8161338" y="1606550"/>
              <a:ext cx="227012"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0"/>
            <p:cNvSpPr>
              <a:spLocks noEditPoints="1"/>
            </p:cNvSpPr>
            <p:nvPr userDrawn="1"/>
          </p:nvSpPr>
          <p:spPr bwMode="auto">
            <a:xfrm>
              <a:off x="7280275"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1"/>
            <p:cNvSpPr>
              <a:spLocks/>
            </p:cNvSpPr>
            <p:nvPr userDrawn="1"/>
          </p:nvSpPr>
          <p:spPr bwMode="auto">
            <a:xfrm>
              <a:off x="8534400"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3"/>
            <p:cNvSpPr>
              <a:spLocks/>
            </p:cNvSpPr>
            <p:nvPr userDrawn="1"/>
          </p:nvSpPr>
          <p:spPr bwMode="auto">
            <a:xfrm>
              <a:off x="8267700" y="825500"/>
              <a:ext cx="884237"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44"/>
            <p:cNvSpPr>
              <a:spLocks noEditPoints="1"/>
            </p:cNvSpPr>
            <p:nvPr userDrawn="1"/>
          </p:nvSpPr>
          <p:spPr bwMode="auto">
            <a:xfrm>
              <a:off x="8229600"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5"/>
            <p:cNvSpPr>
              <a:spLocks noEditPoints="1"/>
            </p:cNvSpPr>
            <p:nvPr userDrawn="1"/>
          </p:nvSpPr>
          <p:spPr bwMode="auto">
            <a:xfrm>
              <a:off x="7265988" y="1822141"/>
              <a:ext cx="446087"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
            <p:cNvSpPr>
              <a:spLocks noEditPoints="1"/>
            </p:cNvSpPr>
            <p:nvPr userDrawn="1"/>
          </p:nvSpPr>
          <p:spPr bwMode="auto">
            <a:xfrm>
              <a:off x="7362825"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51"/>
            <p:cNvSpPr>
              <a:spLocks/>
            </p:cNvSpPr>
            <p:nvPr userDrawn="1"/>
          </p:nvSpPr>
          <p:spPr bwMode="auto">
            <a:xfrm>
              <a:off x="8107363" y="55563"/>
              <a:ext cx="496887"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52"/>
            <p:cNvSpPr>
              <a:spLocks/>
            </p:cNvSpPr>
            <p:nvPr userDrawn="1"/>
          </p:nvSpPr>
          <p:spPr bwMode="auto">
            <a:xfrm>
              <a:off x="7591425" y="1185863"/>
              <a:ext cx="484187"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55"/>
            <p:cNvSpPr>
              <a:spLocks/>
            </p:cNvSpPr>
            <p:nvPr userDrawn="1"/>
          </p:nvSpPr>
          <p:spPr bwMode="auto">
            <a:xfrm>
              <a:off x="7742238"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62"/>
            <p:cNvSpPr>
              <a:spLocks noEditPoints="1"/>
            </p:cNvSpPr>
            <p:nvPr userDrawn="1"/>
          </p:nvSpPr>
          <p:spPr bwMode="auto">
            <a:xfrm>
              <a:off x="7629525" y="239713"/>
              <a:ext cx="198437"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63"/>
            <p:cNvSpPr>
              <a:spLocks noEditPoints="1"/>
            </p:cNvSpPr>
            <p:nvPr userDrawn="1"/>
          </p:nvSpPr>
          <p:spPr bwMode="auto">
            <a:xfrm>
              <a:off x="7837488"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64"/>
            <p:cNvSpPr>
              <a:spLocks noEditPoints="1"/>
            </p:cNvSpPr>
            <p:nvPr userDrawn="1"/>
          </p:nvSpPr>
          <p:spPr bwMode="auto">
            <a:xfrm>
              <a:off x="8883650" y="280988"/>
              <a:ext cx="198437"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67"/>
            <p:cNvSpPr>
              <a:spLocks/>
            </p:cNvSpPr>
            <p:nvPr userDrawn="1"/>
          </p:nvSpPr>
          <p:spPr bwMode="auto">
            <a:xfrm>
              <a:off x="7264400" y="182563"/>
              <a:ext cx="338137"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69"/>
            <p:cNvSpPr>
              <a:spLocks/>
            </p:cNvSpPr>
            <p:nvPr userDrawn="1"/>
          </p:nvSpPr>
          <p:spPr bwMode="auto">
            <a:xfrm>
              <a:off x="7264400"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70"/>
            <p:cNvSpPr>
              <a:spLocks/>
            </p:cNvSpPr>
            <p:nvPr userDrawn="1"/>
          </p:nvSpPr>
          <p:spPr bwMode="auto">
            <a:xfrm>
              <a:off x="8574088"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71"/>
            <p:cNvSpPr>
              <a:spLocks/>
            </p:cNvSpPr>
            <p:nvPr userDrawn="1"/>
          </p:nvSpPr>
          <p:spPr bwMode="auto">
            <a:xfrm>
              <a:off x="7385050"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2"/>
            <p:cNvSpPr>
              <a:spLocks noEditPoints="1"/>
            </p:cNvSpPr>
            <p:nvPr userDrawn="1"/>
          </p:nvSpPr>
          <p:spPr bwMode="auto">
            <a:xfrm>
              <a:off x="7316788"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73"/>
            <p:cNvSpPr>
              <a:spLocks noEditPoints="1"/>
            </p:cNvSpPr>
            <p:nvPr userDrawn="1"/>
          </p:nvSpPr>
          <p:spPr bwMode="auto">
            <a:xfrm>
              <a:off x="7312025" y="806450"/>
              <a:ext cx="55562"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4"/>
            <p:cNvSpPr>
              <a:spLocks noEditPoints="1"/>
            </p:cNvSpPr>
            <p:nvPr userDrawn="1"/>
          </p:nvSpPr>
          <p:spPr bwMode="auto">
            <a:xfrm>
              <a:off x="7278688" y="677863"/>
              <a:ext cx="211137"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75"/>
            <p:cNvSpPr>
              <a:spLocks noEditPoints="1"/>
            </p:cNvSpPr>
            <p:nvPr userDrawn="1"/>
          </p:nvSpPr>
          <p:spPr bwMode="auto">
            <a:xfrm>
              <a:off x="7400925"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76"/>
            <p:cNvSpPr>
              <a:spLocks/>
            </p:cNvSpPr>
            <p:nvPr userDrawn="1"/>
          </p:nvSpPr>
          <p:spPr bwMode="auto">
            <a:xfrm>
              <a:off x="7331075"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77"/>
            <p:cNvSpPr>
              <a:spLocks noEditPoints="1"/>
            </p:cNvSpPr>
            <p:nvPr userDrawn="1"/>
          </p:nvSpPr>
          <p:spPr bwMode="auto">
            <a:xfrm>
              <a:off x="7864475"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8"/>
            <p:cNvSpPr>
              <a:spLocks noEditPoints="1"/>
            </p:cNvSpPr>
            <p:nvPr userDrawn="1"/>
          </p:nvSpPr>
          <p:spPr bwMode="auto">
            <a:xfrm>
              <a:off x="7507288"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9"/>
            <p:cNvSpPr>
              <a:spLocks noEditPoints="1"/>
            </p:cNvSpPr>
            <p:nvPr userDrawn="1"/>
          </p:nvSpPr>
          <p:spPr bwMode="auto">
            <a:xfrm>
              <a:off x="7270750" y="398463"/>
              <a:ext cx="382587"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80"/>
            <p:cNvSpPr>
              <a:spLocks noEditPoints="1"/>
            </p:cNvSpPr>
            <p:nvPr userDrawn="1"/>
          </p:nvSpPr>
          <p:spPr bwMode="auto">
            <a:xfrm>
              <a:off x="7323138"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81"/>
            <p:cNvSpPr>
              <a:spLocks/>
            </p:cNvSpPr>
            <p:nvPr userDrawn="1"/>
          </p:nvSpPr>
          <p:spPr bwMode="auto">
            <a:xfrm>
              <a:off x="7300913"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82"/>
            <p:cNvSpPr>
              <a:spLocks noEditPoints="1"/>
            </p:cNvSpPr>
            <p:nvPr userDrawn="1"/>
          </p:nvSpPr>
          <p:spPr bwMode="auto">
            <a:xfrm>
              <a:off x="7856538" y="884238"/>
              <a:ext cx="344487"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83"/>
            <p:cNvSpPr>
              <a:spLocks noEditPoints="1"/>
            </p:cNvSpPr>
            <p:nvPr userDrawn="1"/>
          </p:nvSpPr>
          <p:spPr bwMode="auto">
            <a:xfrm>
              <a:off x="8648700"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84"/>
            <p:cNvSpPr>
              <a:spLocks noEditPoints="1"/>
            </p:cNvSpPr>
            <p:nvPr userDrawn="1"/>
          </p:nvSpPr>
          <p:spPr bwMode="auto">
            <a:xfrm>
              <a:off x="8507413"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85"/>
            <p:cNvSpPr>
              <a:spLocks noEditPoints="1"/>
            </p:cNvSpPr>
            <p:nvPr userDrawn="1"/>
          </p:nvSpPr>
          <p:spPr bwMode="auto">
            <a:xfrm>
              <a:off x="7535863" y="665163"/>
              <a:ext cx="300037"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86"/>
            <p:cNvSpPr>
              <a:spLocks/>
            </p:cNvSpPr>
            <p:nvPr userDrawn="1"/>
          </p:nvSpPr>
          <p:spPr bwMode="auto">
            <a:xfrm>
              <a:off x="8355013"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87"/>
            <p:cNvSpPr>
              <a:spLocks/>
            </p:cNvSpPr>
            <p:nvPr userDrawn="1"/>
          </p:nvSpPr>
          <p:spPr bwMode="auto">
            <a:xfrm>
              <a:off x="8234363"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88"/>
            <p:cNvSpPr>
              <a:spLocks noEditPoints="1"/>
            </p:cNvSpPr>
            <p:nvPr userDrawn="1"/>
          </p:nvSpPr>
          <p:spPr bwMode="auto">
            <a:xfrm>
              <a:off x="8243888"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89"/>
            <p:cNvSpPr>
              <a:spLocks/>
            </p:cNvSpPr>
            <p:nvPr userDrawn="1"/>
          </p:nvSpPr>
          <p:spPr bwMode="auto">
            <a:xfrm>
              <a:off x="8313738"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90"/>
            <p:cNvSpPr>
              <a:spLocks/>
            </p:cNvSpPr>
            <p:nvPr userDrawn="1"/>
          </p:nvSpPr>
          <p:spPr bwMode="auto">
            <a:xfrm>
              <a:off x="8329613"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91"/>
            <p:cNvSpPr>
              <a:spLocks/>
            </p:cNvSpPr>
            <p:nvPr userDrawn="1"/>
          </p:nvSpPr>
          <p:spPr bwMode="auto">
            <a:xfrm>
              <a:off x="8455025" y="246063"/>
              <a:ext cx="36512"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95"/>
            <p:cNvSpPr>
              <a:spLocks/>
            </p:cNvSpPr>
            <p:nvPr userDrawn="1"/>
          </p:nvSpPr>
          <p:spPr bwMode="auto">
            <a:xfrm>
              <a:off x="9004300" y="85725"/>
              <a:ext cx="36512"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96"/>
            <p:cNvSpPr>
              <a:spLocks/>
            </p:cNvSpPr>
            <p:nvPr userDrawn="1"/>
          </p:nvSpPr>
          <p:spPr bwMode="auto">
            <a:xfrm>
              <a:off x="9032875" y="103188"/>
              <a:ext cx="30162"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97"/>
            <p:cNvSpPr>
              <a:spLocks/>
            </p:cNvSpPr>
            <p:nvPr userDrawn="1"/>
          </p:nvSpPr>
          <p:spPr bwMode="auto">
            <a:xfrm>
              <a:off x="9061450"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99"/>
            <p:cNvSpPr>
              <a:spLocks/>
            </p:cNvSpPr>
            <p:nvPr userDrawn="1"/>
          </p:nvSpPr>
          <p:spPr bwMode="auto">
            <a:xfrm>
              <a:off x="8574088"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00"/>
            <p:cNvSpPr>
              <a:spLocks/>
            </p:cNvSpPr>
            <p:nvPr userDrawn="1"/>
          </p:nvSpPr>
          <p:spPr bwMode="auto">
            <a:xfrm>
              <a:off x="8836025" y="1093788"/>
              <a:ext cx="49212"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01"/>
            <p:cNvSpPr>
              <a:spLocks/>
            </p:cNvSpPr>
            <p:nvPr userDrawn="1"/>
          </p:nvSpPr>
          <p:spPr bwMode="auto">
            <a:xfrm>
              <a:off x="8574088"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02"/>
            <p:cNvSpPr>
              <a:spLocks/>
            </p:cNvSpPr>
            <p:nvPr userDrawn="1"/>
          </p:nvSpPr>
          <p:spPr bwMode="auto">
            <a:xfrm>
              <a:off x="8842375" y="949325"/>
              <a:ext cx="42862"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03"/>
            <p:cNvSpPr>
              <a:spLocks noEditPoints="1"/>
            </p:cNvSpPr>
            <p:nvPr userDrawn="1"/>
          </p:nvSpPr>
          <p:spPr bwMode="auto">
            <a:xfrm>
              <a:off x="8683625" y="998538"/>
              <a:ext cx="93662"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04"/>
            <p:cNvSpPr>
              <a:spLocks noEditPoints="1"/>
            </p:cNvSpPr>
            <p:nvPr userDrawn="1"/>
          </p:nvSpPr>
          <p:spPr bwMode="auto">
            <a:xfrm>
              <a:off x="8618538"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05"/>
            <p:cNvSpPr>
              <a:spLocks noEditPoints="1"/>
            </p:cNvSpPr>
            <p:nvPr userDrawn="1"/>
          </p:nvSpPr>
          <p:spPr bwMode="auto">
            <a:xfrm>
              <a:off x="8542338" y="1023938"/>
              <a:ext cx="61912"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06"/>
            <p:cNvSpPr>
              <a:spLocks noEditPoints="1"/>
            </p:cNvSpPr>
            <p:nvPr userDrawn="1"/>
          </p:nvSpPr>
          <p:spPr bwMode="auto">
            <a:xfrm>
              <a:off x="8618538" y="887413"/>
              <a:ext cx="61912"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07"/>
            <p:cNvSpPr>
              <a:spLocks noEditPoints="1"/>
            </p:cNvSpPr>
            <p:nvPr userDrawn="1"/>
          </p:nvSpPr>
          <p:spPr bwMode="auto">
            <a:xfrm>
              <a:off x="8778875" y="887413"/>
              <a:ext cx="61912"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08"/>
            <p:cNvSpPr>
              <a:spLocks noEditPoints="1"/>
            </p:cNvSpPr>
            <p:nvPr userDrawn="1"/>
          </p:nvSpPr>
          <p:spPr bwMode="auto">
            <a:xfrm>
              <a:off x="8856663"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109"/>
            <p:cNvSpPr>
              <a:spLocks/>
            </p:cNvSpPr>
            <p:nvPr userDrawn="1"/>
          </p:nvSpPr>
          <p:spPr bwMode="auto">
            <a:xfrm>
              <a:off x="8691563" y="892175"/>
              <a:ext cx="77787"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10"/>
            <p:cNvSpPr>
              <a:spLocks noEditPoints="1"/>
            </p:cNvSpPr>
            <p:nvPr userDrawn="1"/>
          </p:nvSpPr>
          <p:spPr bwMode="auto">
            <a:xfrm>
              <a:off x="7681913" y="1377950"/>
              <a:ext cx="74612"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111"/>
            <p:cNvSpPr>
              <a:spLocks noEditPoints="1"/>
            </p:cNvSpPr>
            <p:nvPr userDrawn="1"/>
          </p:nvSpPr>
          <p:spPr bwMode="auto">
            <a:xfrm>
              <a:off x="8053388" y="1585913"/>
              <a:ext cx="52387"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12"/>
            <p:cNvSpPr>
              <a:spLocks noEditPoints="1"/>
            </p:cNvSpPr>
            <p:nvPr userDrawn="1"/>
          </p:nvSpPr>
          <p:spPr bwMode="auto">
            <a:xfrm>
              <a:off x="7920038" y="1390650"/>
              <a:ext cx="52387"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13"/>
            <p:cNvSpPr>
              <a:spLocks noEditPoints="1"/>
            </p:cNvSpPr>
            <p:nvPr userDrawn="1"/>
          </p:nvSpPr>
          <p:spPr bwMode="auto">
            <a:xfrm>
              <a:off x="7643813"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14"/>
            <p:cNvSpPr>
              <a:spLocks noEditPoints="1"/>
            </p:cNvSpPr>
            <p:nvPr userDrawn="1"/>
          </p:nvSpPr>
          <p:spPr bwMode="auto">
            <a:xfrm>
              <a:off x="8113713" y="1143000"/>
              <a:ext cx="544512"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115"/>
            <p:cNvSpPr>
              <a:spLocks noEditPoints="1"/>
            </p:cNvSpPr>
            <p:nvPr userDrawn="1"/>
          </p:nvSpPr>
          <p:spPr bwMode="auto">
            <a:xfrm>
              <a:off x="8496300"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16"/>
            <p:cNvSpPr>
              <a:spLocks noEditPoints="1"/>
            </p:cNvSpPr>
            <p:nvPr userDrawn="1"/>
          </p:nvSpPr>
          <p:spPr bwMode="auto">
            <a:xfrm>
              <a:off x="9024938" y="1481138"/>
              <a:ext cx="128587"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8" name="Group 157"/>
            <p:cNvGrpSpPr/>
            <p:nvPr userDrawn="1"/>
          </p:nvGrpSpPr>
          <p:grpSpPr>
            <a:xfrm>
              <a:off x="8245868" y="1917712"/>
              <a:ext cx="263525" cy="214313"/>
              <a:chOff x="8116888" y="1951038"/>
              <a:chExt cx="263525" cy="214313"/>
            </a:xfrm>
            <a:grpFill/>
          </p:grpSpPr>
          <p:sp>
            <p:nvSpPr>
              <p:cNvPr id="603" name="Freeform 117"/>
              <p:cNvSpPr>
                <a:spLocks noEditPoints="1"/>
              </p:cNvSpPr>
              <p:nvPr userDrawn="1"/>
            </p:nvSpPr>
            <p:spPr bwMode="auto">
              <a:xfrm>
                <a:off x="8116888"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4" name="Freeform 118"/>
              <p:cNvSpPr>
                <a:spLocks/>
              </p:cNvSpPr>
              <p:nvPr userDrawn="1"/>
            </p:nvSpPr>
            <p:spPr bwMode="auto">
              <a:xfrm>
                <a:off x="8142288" y="1963738"/>
                <a:ext cx="36512"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5" name="Freeform 119"/>
              <p:cNvSpPr>
                <a:spLocks/>
              </p:cNvSpPr>
              <p:nvPr userDrawn="1"/>
            </p:nvSpPr>
            <p:spPr bwMode="auto">
              <a:xfrm>
                <a:off x="8320088" y="1963738"/>
                <a:ext cx="36512"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9" name="Freeform 124"/>
            <p:cNvSpPr>
              <a:spLocks noEditPoints="1"/>
            </p:cNvSpPr>
            <p:nvPr userDrawn="1"/>
          </p:nvSpPr>
          <p:spPr bwMode="auto">
            <a:xfrm>
              <a:off x="8702675" y="1401763"/>
              <a:ext cx="280987"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125"/>
            <p:cNvSpPr>
              <a:spLocks noEditPoints="1"/>
            </p:cNvSpPr>
            <p:nvPr userDrawn="1"/>
          </p:nvSpPr>
          <p:spPr bwMode="auto">
            <a:xfrm>
              <a:off x="8748713"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26"/>
            <p:cNvSpPr>
              <a:spLocks/>
            </p:cNvSpPr>
            <p:nvPr userDrawn="1"/>
          </p:nvSpPr>
          <p:spPr bwMode="auto">
            <a:xfrm>
              <a:off x="8748713" y="1670050"/>
              <a:ext cx="188912"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27"/>
            <p:cNvSpPr>
              <a:spLocks/>
            </p:cNvSpPr>
            <p:nvPr userDrawn="1"/>
          </p:nvSpPr>
          <p:spPr bwMode="auto">
            <a:xfrm>
              <a:off x="890111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28"/>
            <p:cNvSpPr>
              <a:spLocks/>
            </p:cNvSpPr>
            <p:nvPr userDrawn="1"/>
          </p:nvSpPr>
          <p:spPr bwMode="auto">
            <a:xfrm>
              <a:off x="8869363"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29"/>
            <p:cNvSpPr>
              <a:spLocks/>
            </p:cNvSpPr>
            <p:nvPr userDrawn="1"/>
          </p:nvSpPr>
          <p:spPr bwMode="auto">
            <a:xfrm>
              <a:off x="8836025"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130"/>
            <p:cNvSpPr>
              <a:spLocks/>
            </p:cNvSpPr>
            <p:nvPr userDrawn="1"/>
          </p:nvSpPr>
          <p:spPr bwMode="auto">
            <a:xfrm>
              <a:off x="88026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131"/>
            <p:cNvSpPr>
              <a:spLocks/>
            </p:cNvSpPr>
            <p:nvPr userDrawn="1"/>
          </p:nvSpPr>
          <p:spPr bwMode="auto">
            <a:xfrm>
              <a:off x="8770938"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134"/>
            <p:cNvSpPr>
              <a:spLocks noEditPoints="1"/>
            </p:cNvSpPr>
            <p:nvPr userDrawn="1"/>
          </p:nvSpPr>
          <p:spPr bwMode="auto">
            <a:xfrm>
              <a:off x="8277225" y="909638"/>
              <a:ext cx="236537"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136"/>
            <p:cNvSpPr>
              <a:spLocks noEditPoints="1"/>
            </p:cNvSpPr>
            <p:nvPr userDrawn="1"/>
          </p:nvSpPr>
          <p:spPr bwMode="auto">
            <a:xfrm>
              <a:off x="7748588" y="1754188"/>
              <a:ext cx="96837"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137"/>
            <p:cNvSpPr>
              <a:spLocks noEditPoints="1"/>
            </p:cNvSpPr>
            <p:nvPr userDrawn="1"/>
          </p:nvSpPr>
          <p:spPr bwMode="auto">
            <a:xfrm>
              <a:off x="8751888"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140"/>
            <p:cNvSpPr>
              <a:spLocks noEditPoints="1"/>
            </p:cNvSpPr>
            <p:nvPr userDrawn="1"/>
          </p:nvSpPr>
          <p:spPr bwMode="auto">
            <a:xfrm>
              <a:off x="8050213"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141"/>
            <p:cNvSpPr>
              <a:spLocks noEditPoints="1"/>
            </p:cNvSpPr>
            <p:nvPr userDrawn="1"/>
          </p:nvSpPr>
          <p:spPr bwMode="auto">
            <a:xfrm>
              <a:off x="7640638" y="1092200"/>
              <a:ext cx="96837"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45"/>
            <p:cNvSpPr>
              <a:spLocks noEditPoints="1"/>
            </p:cNvSpPr>
            <p:nvPr userDrawn="1"/>
          </p:nvSpPr>
          <p:spPr bwMode="auto">
            <a:xfrm>
              <a:off x="7886700"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148"/>
            <p:cNvSpPr>
              <a:spLocks noChangeArrowheads="1"/>
            </p:cNvSpPr>
            <p:nvPr userDrawn="1"/>
          </p:nvSpPr>
          <p:spPr bwMode="auto">
            <a:xfrm>
              <a:off x="8834438" y="1539875"/>
              <a:ext cx="17462"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Oval 149"/>
            <p:cNvSpPr>
              <a:spLocks noChangeArrowheads="1"/>
            </p:cNvSpPr>
            <p:nvPr userDrawn="1"/>
          </p:nvSpPr>
          <p:spPr bwMode="auto">
            <a:xfrm>
              <a:off x="8013700" y="706438"/>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Oval 150"/>
            <p:cNvSpPr>
              <a:spLocks noChangeArrowheads="1"/>
            </p:cNvSpPr>
            <p:nvPr userDrawn="1"/>
          </p:nvSpPr>
          <p:spPr bwMode="auto">
            <a:xfrm>
              <a:off x="8345488" y="10477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Oval 151"/>
            <p:cNvSpPr>
              <a:spLocks noChangeArrowheads="1"/>
            </p:cNvSpPr>
            <p:nvPr userDrawn="1"/>
          </p:nvSpPr>
          <p:spPr bwMode="auto">
            <a:xfrm>
              <a:off x="8388350" y="10477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152"/>
            <p:cNvSpPr>
              <a:spLocks noChangeArrowheads="1"/>
            </p:cNvSpPr>
            <p:nvPr userDrawn="1"/>
          </p:nvSpPr>
          <p:spPr bwMode="auto">
            <a:xfrm>
              <a:off x="8345488" y="1012825"/>
              <a:ext cx="17462"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Oval 153"/>
            <p:cNvSpPr>
              <a:spLocks noChangeArrowheads="1"/>
            </p:cNvSpPr>
            <p:nvPr userDrawn="1"/>
          </p:nvSpPr>
          <p:spPr bwMode="auto">
            <a:xfrm>
              <a:off x="8388350" y="1012825"/>
              <a:ext cx="17462"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Oval 154"/>
            <p:cNvSpPr>
              <a:spLocks noChangeArrowheads="1"/>
            </p:cNvSpPr>
            <p:nvPr userDrawn="1"/>
          </p:nvSpPr>
          <p:spPr bwMode="auto">
            <a:xfrm>
              <a:off x="8345488" y="979488"/>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Oval 155"/>
            <p:cNvSpPr>
              <a:spLocks noChangeArrowheads="1"/>
            </p:cNvSpPr>
            <p:nvPr userDrawn="1"/>
          </p:nvSpPr>
          <p:spPr bwMode="auto">
            <a:xfrm>
              <a:off x="8388350" y="979488"/>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Oval 156"/>
            <p:cNvSpPr>
              <a:spLocks noChangeArrowheads="1"/>
            </p:cNvSpPr>
            <p:nvPr userDrawn="1"/>
          </p:nvSpPr>
          <p:spPr bwMode="auto">
            <a:xfrm>
              <a:off x="8345488" y="9461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Oval 157"/>
            <p:cNvSpPr>
              <a:spLocks noChangeArrowheads="1"/>
            </p:cNvSpPr>
            <p:nvPr userDrawn="1"/>
          </p:nvSpPr>
          <p:spPr bwMode="auto">
            <a:xfrm>
              <a:off x="8388350" y="946150"/>
              <a:ext cx="17462"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58"/>
            <p:cNvSpPr>
              <a:spLocks/>
            </p:cNvSpPr>
            <p:nvPr userDrawn="1"/>
          </p:nvSpPr>
          <p:spPr bwMode="auto">
            <a:xfrm>
              <a:off x="8930025" y="1856293"/>
              <a:ext cx="96837" cy="130175"/>
            </a:xfrm>
            <a:custGeom>
              <a:avLst/>
              <a:gdLst>
                <a:gd name="T0" fmla="*/ 101 w 101"/>
                <a:gd name="T1" fmla="*/ 116 h 136"/>
                <a:gd name="T2" fmla="*/ 97 w 101"/>
                <a:gd name="T3" fmla="*/ 111 h 136"/>
                <a:gd name="T4" fmla="*/ 88 w 101"/>
                <a:gd name="T5" fmla="*/ 114 h 136"/>
                <a:gd name="T6" fmla="*/ 76 w 101"/>
                <a:gd name="T7" fmla="*/ 120 h 136"/>
                <a:gd name="T8" fmla="*/ 62 w 101"/>
                <a:gd name="T9" fmla="*/ 117 h 136"/>
                <a:gd name="T10" fmla="*/ 43 w 101"/>
                <a:gd name="T11" fmla="*/ 114 h 136"/>
                <a:gd name="T12" fmla="*/ 30 w 101"/>
                <a:gd name="T13" fmla="*/ 116 h 136"/>
                <a:gd name="T14" fmla="*/ 39 w 101"/>
                <a:gd name="T15" fmla="*/ 92 h 136"/>
                <a:gd name="T16" fmla="*/ 37 w 101"/>
                <a:gd name="T17" fmla="*/ 78 h 136"/>
                <a:gd name="T18" fmla="*/ 67 w 101"/>
                <a:gd name="T19" fmla="*/ 78 h 136"/>
                <a:gd name="T20" fmla="*/ 73 w 101"/>
                <a:gd name="T21" fmla="*/ 72 h 136"/>
                <a:gd name="T22" fmla="*/ 67 w 101"/>
                <a:gd name="T23" fmla="*/ 66 h 136"/>
                <a:gd name="T24" fmla="*/ 33 w 101"/>
                <a:gd name="T25" fmla="*/ 66 h 136"/>
                <a:gd name="T26" fmla="*/ 31 w 101"/>
                <a:gd name="T27" fmla="*/ 61 h 136"/>
                <a:gd name="T28" fmla="*/ 25 w 101"/>
                <a:gd name="T29" fmla="*/ 39 h 136"/>
                <a:gd name="T30" fmla="*/ 52 w 101"/>
                <a:gd name="T31" fmla="*/ 15 h 136"/>
                <a:gd name="T32" fmla="*/ 79 w 101"/>
                <a:gd name="T33" fmla="*/ 27 h 136"/>
                <a:gd name="T34" fmla="*/ 89 w 101"/>
                <a:gd name="T35" fmla="*/ 28 h 136"/>
                <a:gd name="T36" fmla="*/ 93 w 101"/>
                <a:gd name="T37" fmla="*/ 23 h 136"/>
                <a:gd name="T38" fmla="*/ 91 w 101"/>
                <a:gd name="T39" fmla="*/ 16 h 136"/>
                <a:gd name="T40" fmla="*/ 52 w 101"/>
                <a:gd name="T41" fmla="*/ 0 h 136"/>
                <a:gd name="T42" fmla="*/ 8 w 101"/>
                <a:gd name="T43" fmla="*/ 39 h 136"/>
                <a:gd name="T44" fmla="*/ 16 w 101"/>
                <a:gd name="T45" fmla="*/ 66 h 136"/>
                <a:gd name="T46" fmla="*/ 6 w 101"/>
                <a:gd name="T47" fmla="*/ 66 h 136"/>
                <a:gd name="T48" fmla="*/ 0 w 101"/>
                <a:gd name="T49" fmla="*/ 72 h 136"/>
                <a:gd name="T50" fmla="*/ 6 w 101"/>
                <a:gd name="T51" fmla="*/ 78 h 136"/>
                <a:gd name="T52" fmla="*/ 20 w 101"/>
                <a:gd name="T53" fmla="*/ 78 h 136"/>
                <a:gd name="T54" fmla="*/ 24 w 101"/>
                <a:gd name="T55" fmla="*/ 95 h 136"/>
                <a:gd name="T56" fmla="*/ 8 w 101"/>
                <a:gd name="T57" fmla="*/ 121 h 136"/>
                <a:gd name="T58" fmla="*/ 6 w 101"/>
                <a:gd name="T59" fmla="*/ 130 h 136"/>
                <a:gd name="T60" fmla="*/ 6 w 101"/>
                <a:gd name="T61" fmla="*/ 131 h 136"/>
                <a:gd name="T62" fmla="*/ 15 w 101"/>
                <a:gd name="T63" fmla="*/ 133 h 136"/>
                <a:gd name="T64" fmla="*/ 39 w 101"/>
                <a:gd name="T65" fmla="*/ 128 h 136"/>
                <a:gd name="T66" fmla="*/ 58 w 101"/>
                <a:gd name="T67" fmla="*/ 132 h 136"/>
                <a:gd name="T68" fmla="*/ 77 w 101"/>
                <a:gd name="T69" fmla="*/ 136 h 136"/>
                <a:gd name="T70" fmla="*/ 100 w 101"/>
                <a:gd name="T71" fmla="*/ 121 h 136"/>
                <a:gd name="T72" fmla="*/ 101 w 101"/>
                <a:gd name="T73"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36">
                  <a:moveTo>
                    <a:pt x="101" y="116"/>
                  </a:moveTo>
                  <a:cubicBezTo>
                    <a:pt x="100" y="114"/>
                    <a:pt x="99" y="112"/>
                    <a:pt x="97" y="111"/>
                  </a:cubicBezTo>
                  <a:cubicBezTo>
                    <a:pt x="94" y="109"/>
                    <a:pt x="90" y="110"/>
                    <a:pt x="88" y="114"/>
                  </a:cubicBezTo>
                  <a:cubicBezTo>
                    <a:pt x="85" y="118"/>
                    <a:pt x="81" y="120"/>
                    <a:pt x="76" y="120"/>
                  </a:cubicBezTo>
                  <a:cubicBezTo>
                    <a:pt x="71" y="120"/>
                    <a:pt x="67" y="119"/>
                    <a:pt x="62" y="117"/>
                  </a:cubicBezTo>
                  <a:cubicBezTo>
                    <a:pt x="56" y="116"/>
                    <a:pt x="50" y="114"/>
                    <a:pt x="43" y="114"/>
                  </a:cubicBezTo>
                  <a:cubicBezTo>
                    <a:pt x="38" y="114"/>
                    <a:pt x="34" y="115"/>
                    <a:pt x="30" y="116"/>
                  </a:cubicBezTo>
                  <a:cubicBezTo>
                    <a:pt x="36" y="108"/>
                    <a:pt x="39" y="100"/>
                    <a:pt x="39" y="92"/>
                  </a:cubicBezTo>
                  <a:cubicBezTo>
                    <a:pt x="39" y="87"/>
                    <a:pt x="38" y="82"/>
                    <a:pt x="37" y="78"/>
                  </a:cubicBezTo>
                  <a:cubicBezTo>
                    <a:pt x="67" y="78"/>
                    <a:pt x="67" y="78"/>
                    <a:pt x="67" y="78"/>
                  </a:cubicBezTo>
                  <a:cubicBezTo>
                    <a:pt x="71" y="78"/>
                    <a:pt x="73" y="75"/>
                    <a:pt x="73" y="72"/>
                  </a:cubicBezTo>
                  <a:cubicBezTo>
                    <a:pt x="73" y="69"/>
                    <a:pt x="71" y="66"/>
                    <a:pt x="67" y="66"/>
                  </a:cubicBezTo>
                  <a:cubicBezTo>
                    <a:pt x="33" y="66"/>
                    <a:pt x="33" y="66"/>
                    <a:pt x="33" y="66"/>
                  </a:cubicBezTo>
                  <a:cubicBezTo>
                    <a:pt x="32" y="64"/>
                    <a:pt x="32" y="63"/>
                    <a:pt x="31" y="61"/>
                  </a:cubicBezTo>
                  <a:cubicBezTo>
                    <a:pt x="28" y="54"/>
                    <a:pt x="25" y="47"/>
                    <a:pt x="25" y="39"/>
                  </a:cubicBezTo>
                  <a:cubicBezTo>
                    <a:pt x="25" y="24"/>
                    <a:pt x="35" y="15"/>
                    <a:pt x="52" y="15"/>
                  </a:cubicBezTo>
                  <a:cubicBezTo>
                    <a:pt x="63" y="15"/>
                    <a:pt x="72" y="19"/>
                    <a:pt x="79" y="27"/>
                  </a:cubicBezTo>
                  <a:cubicBezTo>
                    <a:pt x="81" y="30"/>
                    <a:pt x="86" y="30"/>
                    <a:pt x="89" y="28"/>
                  </a:cubicBezTo>
                  <a:cubicBezTo>
                    <a:pt x="91" y="27"/>
                    <a:pt x="92" y="25"/>
                    <a:pt x="93" y="23"/>
                  </a:cubicBezTo>
                  <a:cubicBezTo>
                    <a:pt x="93" y="20"/>
                    <a:pt x="92" y="18"/>
                    <a:pt x="91" y="16"/>
                  </a:cubicBezTo>
                  <a:cubicBezTo>
                    <a:pt x="81" y="5"/>
                    <a:pt x="67" y="0"/>
                    <a:pt x="52" y="0"/>
                  </a:cubicBezTo>
                  <a:cubicBezTo>
                    <a:pt x="26" y="0"/>
                    <a:pt x="8" y="15"/>
                    <a:pt x="8" y="39"/>
                  </a:cubicBezTo>
                  <a:cubicBezTo>
                    <a:pt x="8" y="47"/>
                    <a:pt x="11" y="54"/>
                    <a:pt x="16" y="66"/>
                  </a:cubicBezTo>
                  <a:cubicBezTo>
                    <a:pt x="6" y="66"/>
                    <a:pt x="6" y="66"/>
                    <a:pt x="6" y="66"/>
                  </a:cubicBezTo>
                  <a:cubicBezTo>
                    <a:pt x="3" y="66"/>
                    <a:pt x="0" y="69"/>
                    <a:pt x="0" y="72"/>
                  </a:cubicBezTo>
                  <a:cubicBezTo>
                    <a:pt x="0" y="75"/>
                    <a:pt x="3" y="78"/>
                    <a:pt x="6" y="78"/>
                  </a:cubicBezTo>
                  <a:cubicBezTo>
                    <a:pt x="20" y="78"/>
                    <a:pt x="20" y="78"/>
                    <a:pt x="20" y="78"/>
                  </a:cubicBezTo>
                  <a:cubicBezTo>
                    <a:pt x="23" y="83"/>
                    <a:pt x="24" y="89"/>
                    <a:pt x="24" y="95"/>
                  </a:cubicBezTo>
                  <a:cubicBezTo>
                    <a:pt x="24" y="105"/>
                    <a:pt x="19" y="114"/>
                    <a:pt x="8" y="121"/>
                  </a:cubicBezTo>
                  <a:cubicBezTo>
                    <a:pt x="5" y="123"/>
                    <a:pt x="4" y="127"/>
                    <a:pt x="6" y="130"/>
                  </a:cubicBezTo>
                  <a:cubicBezTo>
                    <a:pt x="6" y="131"/>
                    <a:pt x="6" y="131"/>
                    <a:pt x="6" y="131"/>
                  </a:cubicBezTo>
                  <a:cubicBezTo>
                    <a:pt x="8" y="134"/>
                    <a:pt x="12" y="135"/>
                    <a:pt x="15" y="133"/>
                  </a:cubicBezTo>
                  <a:cubicBezTo>
                    <a:pt x="26" y="128"/>
                    <a:pt x="36" y="128"/>
                    <a:pt x="39" y="128"/>
                  </a:cubicBezTo>
                  <a:cubicBezTo>
                    <a:pt x="45" y="128"/>
                    <a:pt x="52" y="130"/>
                    <a:pt x="58" y="132"/>
                  </a:cubicBezTo>
                  <a:cubicBezTo>
                    <a:pt x="65" y="134"/>
                    <a:pt x="71" y="136"/>
                    <a:pt x="77" y="136"/>
                  </a:cubicBezTo>
                  <a:cubicBezTo>
                    <a:pt x="87" y="136"/>
                    <a:pt x="95" y="131"/>
                    <a:pt x="100" y="121"/>
                  </a:cubicBezTo>
                  <a:cubicBezTo>
                    <a:pt x="101" y="119"/>
                    <a:pt x="101" y="117"/>
                    <a:pt x="101"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159"/>
            <p:cNvSpPr>
              <a:spLocks/>
            </p:cNvSpPr>
            <p:nvPr userDrawn="1"/>
          </p:nvSpPr>
          <p:spPr bwMode="auto">
            <a:xfrm>
              <a:off x="7223125"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160"/>
            <p:cNvSpPr>
              <a:spLocks/>
            </p:cNvSpPr>
            <p:nvPr userDrawn="1"/>
          </p:nvSpPr>
          <p:spPr bwMode="auto">
            <a:xfrm>
              <a:off x="8958263"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161"/>
            <p:cNvSpPr>
              <a:spLocks noEditPoints="1"/>
            </p:cNvSpPr>
            <p:nvPr userDrawn="1"/>
          </p:nvSpPr>
          <p:spPr bwMode="auto">
            <a:xfrm>
              <a:off x="7704138" y="471488"/>
              <a:ext cx="93662"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165"/>
            <p:cNvSpPr>
              <a:spLocks noEditPoints="1"/>
            </p:cNvSpPr>
            <p:nvPr userDrawn="1"/>
          </p:nvSpPr>
          <p:spPr bwMode="auto">
            <a:xfrm>
              <a:off x="5888038" y="1704975"/>
              <a:ext cx="88900"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166"/>
            <p:cNvSpPr>
              <a:spLocks noEditPoints="1"/>
            </p:cNvSpPr>
            <p:nvPr userDrawn="1"/>
          </p:nvSpPr>
          <p:spPr bwMode="auto">
            <a:xfrm>
              <a:off x="7016751"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167"/>
            <p:cNvSpPr>
              <a:spLocks noEditPoints="1"/>
            </p:cNvSpPr>
            <p:nvPr userDrawn="1"/>
          </p:nvSpPr>
          <p:spPr bwMode="auto">
            <a:xfrm>
              <a:off x="710088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173"/>
            <p:cNvSpPr>
              <a:spLocks noEditPoints="1"/>
            </p:cNvSpPr>
            <p:nvPr userDrawn="1"/>
          </p:nvSpPr>
          <p:spPr bwMode="auto">
            <a:xfrm>
              <a:off x="6562726"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174"/>
            <p:cNvSpPr>
              <a:spLocks/>
            </p:cNvSpPr>
            <p:nvPr userDrawn="1"/>
          </p:nvSpPr>
          <p:spPr bwMode="auto">
            <a:xfrm>
              <a:off x="651986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175"/>
            <p:cNvSpPr>
              <a:spLocks/>
            </p:cNvSpPr>
            <p:nvPr userDrawn="1"/>
          </p:nvSpPr>
          <p:spPr bwMode="auto">
            <a:xfrm>
              <a:off x="651986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176"/>
            <p:cNvSpPr>
              <a:spLocks/>
            </p:cNvSpPr>
            <p:nvPr userDrawn="1"/>
          </p:nvSpPr>
          <p:spPr bwMode="auto">
            <a:xfrm>
              <a:off x="713263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177"/>
            <p:cNvSpPr>
              <a:spLocks/>
            </p:cNvSpPr>
            <p:nvPr userDrawn="1"/>
          </p:nvSpPr>
          <p:spPr bwMode="auto">
            <a:xfrm>
              <a:off x="7121526"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178"/>
            <p:cNvSpPr>
              <a:spLocks/>
            </p:cNvSpPr>
            <p:nvPr userDrawn="1"/>
          </p:nvSpPr>
          <p:spPr bwMode="auto">
            <a:xfrm>
              <a:off x="711041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179"/>
            <p:cNvSpPr>
              <a:spLocks noEditPoints="1"/>
            </p:cNvSpPr>
            <p:nvPr userDrawn="1"/>
          </p:nvSpPr>
          <p:spPr bwMode="auto">
            <a:xfrm>
              <a:off x="4860926"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180"/>
            <p:cNvSpPr>
              <a:spLocks/>
            </p:cNvSpPr>
            <p:nvPr userDrawn="1"/>
          </p:nvSpPr>
          <p:spPr bwMode="auto">
            <a:xfrm>
              <a:off x="5014913"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181"/>
            <p:cNvSpPr>
              <a:spLocks/>
            </p:cNvSpPr>
            <p:nvPr userDrawn="1"/>
          </p:nvSpPr>
          <p:spPr bwMode="auto">
            <a:xfrm>
              <a:off x="4973638"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82"/>
            <p:cNvSpPr>
              <a:spLocks/>
            </p:cNvSpPr>
            <p:nvPr userDrawn="1"/>
          </p:nvSpPr>
          <p:spPr bwMode="auto">
            <a:xfrm>
              <a:off x="4937126"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83"/>
            <p:cNvSpPr>
              <a:spLocks/>
            </p:cNvSpPr>
            <p:nvPr userDrawn="1"/>
          </p:nvSpPr>
          <p:spPr bwMode="auto">
            <a:xfrm>
              <a:off x="4903788"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84"/>
            <p:cNvSpPr>
              <a:spLocks/>
            </p:cNvSpPr>
            <p:nvPr userDrawn="1"/>
          </p:nvSpPr>
          <p:spPr bwMode="auto">
            <a:xfrm>
              <a:off x="4879976"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185"/>
            <p:cNvSpPr>
              <a:spLocks/>
            </p:cNvSpPr>
            <p:nvPr userDrawn="1"/>
          </p:nvSpPr>
          <p:spPr bwMode="auto">
            <a:xfrm>
              <a:off x="4864101"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186"/>
            <p:cNvSpPr>
              <a:spLocks/>
            </p:cNvSpPr>
            <p:nvPr userDrawn="1"/>
          </p:nvSpPr>
          <p:spPr bwMode="auto">
            <a:xfrm>
              <a:off x="5140326"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187"/>
            <p:cNvSpPr>
              <a:spLocks/>
            </p:cNvSpPr>
            <p:nvPr userDrawn="1"/>
          </p:nvSpPr>
          <p:spPr bwMode="auto">
            <a:xfrm>
              <a:off x="5127626"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188"/>
            <p:cNvSpPr>
              <a:spLocks/>
            </p:cNvSpPr>
            <p:nvPr userDrawn="1"/>
          </p:nvSpPr>
          <p:spPr bwMode="auto">
            <a:xfrm>
              <a:off x="5105401"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189"/>
            <p:cNvSpPr>
              <a:spLocks/>
            </p:cNvSpPr>
            <p:nvPr userDrawn="1"/>
          </p:nvSpPr>
          <p:spPr bwMode="auto">
            <a:xfrm>
              <a:off x="5080001" y="995363"/>
              <a:ext cx="28575"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190"/>
            <p:cNvSpPr>
              <a:spLocks/>
            </p:cNvSpPr>
            <p:nvPr userDrawn="1"/>
          </p:nvSpPr>
          <p:spPr bwMode="auto">
            <a:xfrm>
              <a:off x="5048251"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191"/>
            <p:cNvSpPr>
              <a:spLocks/>
            </p:cNvSpPr>
            <p:nvPr userDrawn="1"/>
          </p:nvSpPr>
          <p:spPr bwMode="auto">
            <a:xfrm>
              <a:off x="7000876"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192"/>
            <p:cNvSpPr>
              <a:spLocks/>
            </p:cNvSpPr>
            <p:nvPr userDrawn="1"/>
          </p:nvSpPr>
          <p:spPr bwMode="auto">
            <a:xfrm>
              <a:off x="7000876"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193"/>
            <p:cNvSpPr>
              <a:spLocks/>
            </p:cNvSpPr>
            <p:nvPr userDrawn="1"/>
          </p:nvSpPr>
          <p:spPr bwMode="auto">
            <a:xfrm>
              <a:off x="4972051"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194"/>
            <p:cNvSpPr>
              <a:spLocks noEditPoints="1"/>
            </p:cNvSpPr>
            <p:nvPr userDrawn="1"/>
          </p:nvSpPr>
          <p:spPr bwMode="auto">
            <a:xfrm>
              <a:off x="550068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195"/>
            <p:cNvSpPr>
              <a:spLocks noEditPoints="1"/>
            </p:cNvSpPr>
            <p:nvPr userDrawn="1"/>
          </p:nvSpPr>
          <p:spPr bwMode="auto">
            <a:xfrm>
              <a:off x="6953251"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196"/>
            <p:cNvSpPr>
              <a:spLocks noEditPoints="1"/>
            </p:cNvSpPr>
            <p:nvPr userDrawn="1"/>
          </p:nvSpPr>
          <p:spPr bwMode="auto">
            <a:xfrm>
              <a:off x="6711951"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197"/>
            <p:cNvSpPr>
              <a:spLocks noEditPoints="1"/>
            </p:cNvSpPr>
            <p:nvPr userDrawn="1"/>
          </p:nvSpPr>
          <p:spPr bwMode="auto">
            <a:xfrm>
              <a:off x="6819901"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198"/>
            <p:cNvSpPr>
              <a:spLocks/>
            </p:cNvSpPr>
            <p:nvPr userDrawn="1"/>
          </p:nvSpPr>
          <p:spPr bwMode="auto">
            <a:xfrm>
              <a:off x="5789613" y="1636713"/>
              <a:ext cx="255588"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199"/>
            <p:cNvSpPr>
              <a:spLocks/>
            </p:cNvSpPr>
            <p:nvPr userDrawn="1"/>
          </p:nvSpPr>
          <p:spPr bwMode="auto">
            <a:xfrm>
              <a:off x="5757863"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200"/>
            <p:cNvSpPr>
              <a:spLocks noEditPoints="1"/>
            </p:cNvSpPr>
            <p:nvPr userDrawn="1"/>
          </p:nvSpPr>
          <p:spPr bwMode="auto">
            <a:xfrm>
              <a:off x="4876801"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201"/>
            <p:cNvSpPr>
              <a:spLocks/>
            </p:cNvSpPr>
            <p:nvPr userDrawn="1"/>
          </p:nvSpPr>
          <p:spPr bwMode="auto">
            <a:xfrm>
              <a:off x="6130926" y="1855788"/>
              <a:ext cx="68263"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203"/>
            <p:cNvSpPr>
              <a:spLocks/>
            </p:cNvSpPr>
            <p:nvPr userDrawn="1"/>
          </p:nvSpPr>
          <p:spPr bwMode="auto">
            <a:xfrm>
              <a:off x="586581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204"/>
            <p:cNvSpPr>
              <a:spLocks noEditPoints="1"/>
            </p:cNvSpPr>
            <p:nvPr userDrawn="1"/>
          </p:nvSpPr>
          <p:spPr bwMode="auto">
            <a:xfrm>
              <a:off x="5827713" y="573088"/>
              <a:ext cx="919163"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205"/>
            <p:cNvSpPr>
              <a:spLocks noEditPoints="1"/>
            </p:cNvSpPr>
            <p:nvPr userDrawn="1"/>
          </p:nvSpPr>
          <p:spPr bwMode="auto">
            <a:xfrm>
              <a:off x="4862513"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206"/>
            <p:cNvSpPr>
              <a:spLocks noEditPoints="1"/>
            </p:cNvSpPr>
            <p:nvPr userDrawn="1"/>
          </p:nvSpPr>
          <p:spPr bwMode="auto">
            <a:xfrm>
              <a:off x="4959351"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207"/>
            <p:cNvSpPr>
              <a:spLocks noEditPoints="1"/>
            </p:cNvSpPr>
            <p:nvPr userDrawn="1"/>
          </p:nvSpPr>
          <p:spPr bwMode="auto">
            <a:xfrm>
              <a:off x="6838951" y="930275"/>
              <a:ext cx="131763"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208"/>
            <p:cNvSpPr>
              <a:spLocks noEditPoints="1"/>
            </p:cNvSpPr>
            <p:nvPr userDrawn="1"/>
          </p:nvSpPr>
          <p:spPr bwMode="auto">
            <a:xfrm>
              <a:off x="679291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209"/>
            <p:cNvSpPr>
              <a:spLocks noEditPoints="1"/>
            </p:cNvSpPr>
            <p:nvPr userDrawn="1"/>
          </p:nvSpPr>
          <p:spPr bwMode="auto">
            <a:xfrm>
              <a:off x="6842126"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210"/>
            <p:cNvSpPr>
              <a:spLocks/>
            </p:cNvSpPr>
            <p:nvPr userDrawn="1"/>
          </p:nvSpPr>
          <p:spPr bwMode="auto">
            <a:xfrm>
              <a:off x="6997701"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211"/>
            <p:cNvSpPr>
              <a:spLocks/>
            </p:cNvSpPr>
            <p:nvPr userDrawn="1"/>
          </p:nvSpPr>
          <p:spPr bwMode="auto">
            <a:xfrm>
              <a:off x="5703888" y="55563"/>
              <a:ext cx="498475"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212"/>
            <p:cNvSpPr>
              <a:spLocks/>
            </p:cNvSpPr>
            <p:nvPr userDrawn="1"/>
          </p:nvSpPr>
          <p:spPr bwMode="auto">
            <a:xfrm>
              <a:off x="5187951"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213"/>
            <p:cNvSpPr>
              <a:spLocks noEditPoints="1"/>
            </p:cNvSpPr>
            <p:nvPr userDrawn="1"/>
          </p:nvSpPr>
          <p:spPr bwMode="auto">
            <a:xfrm>
              <a:off x="6905626"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15"/>
            <p:cNvSpPr>
              <a:spLocks/>
            </p:cNvSpPr>
            <p:nvPr userDrawn="1"/>
          </p:nvSpPr>
          <p:spPr bwMode="auto">
            <a:xfrm>
              <a:off x="5338763"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216"/>
            <p:cNvSpPr>
              <a:spLocks noEditPoints="1"/>
            </p:cNvSpPr>
            <p:nvPr userDrawn="1"/>
          </p:nvSpPr>
          <p:spPr bwMode="auto">
            <a:xfrm>
              <a:off x="7045326"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217"/>
            <p:cNvSpPr>
              <a:spLocks noEditPoints="1"/>
            </p:cNvSpPr>
            <p:nvPr userDrawn="1"/>
          </p:nvSpPr>
          <p:spPr bwMode="auto">
            <a:xfrm>
              <a:off x="701198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218"/>
            <p:cNvSpPr>
              <a:spLocks noEditPoints="1"/>
            </p:cNvSpPr>
            <p:nvPr userDrawn="1"/>
          </p:nvSpPr>
          <p:spPr bwMode="auto">
            <a:xfrm>
              <a:off x="6961188" y="387350"/>
              <a:ext cx="60325"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219"/>
            <p:cNvSpPr>
              <a:spLocks/>
            </p:cNvSpPr>
            <p:nvPr userDrawn="1"/>
          </p:nvSpPr>
          <p:spPr bwMode="auto">
            <a:xfrm>
              <a:off x="693261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220"/>
            <p:cNvSpPr>
              <a:spLocks noEditPoints="1"/>
            </p:cNvSpPr>
            <p:nvPr userDrawn="1"/>
          </p:nvSpPr>
          <p:spPr bwMode="auto">
            <a:xfrm>
              <a:off x="7127876"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221"/>
            <p:cNvSpPr>
              <a:spLocks/>
            </p:cNvSpPr>
            <p:nvPr userDrawn="1"/>
          </p:nvSpPr>
          <p:spPr bwMode="auto">
            <a:xfrm>
              <a:off x="712946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222"/>
            <p:cNvSpPr>
              <a:spLocks noEditPoints="1"/>
            </p:cNvSpPr>
            <p:nvPr userDrawn="1"/>
          </p:nvSpPr>
          <p:spPr bwMode="auto">
            <a:xfrm>
              <a:off x="5226051"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23"/>
            <p:cNvSpPr>
              <a:spLocks noEditPoints="1"/>
            </p:cNvSpPr>
            <p:nvPr userDrawn="1"/>
          </p:nvSpPr>
          <p:spPr bwMode="auto">
            <a:xfrm>
              <a:off x="5434013" y="52388"/>
              <a:ext cx="239713"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224"/>
            <p:cNvSpPr>
              <a:spLocks noEditPoints="1"/>
            </p:cNvSpPr>
            <p:nvPr userDrawn="1"/>
          </p:nvSpPr>
          <p:spPr bwMode="auto">
            <a:xfrm>
              <a:off x="648176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227"/>
            <p:cNvSpPr>
              <a:spLocks/>
            </p:cNvSpPr>
            <p:nvPr userDrawn="1"/>
          </p:nvSpPr>
          <p:spPr bwMode="auto">
            <a:xfrm>
              <a:off x="4860926"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229"/>
            <p:cNvSpPr>
              <a:spLocks/>
            </p:cNvSpPr>
            <p:nvPr userDrawn="1"/>
          </p:nvSpPr>
          <p:spPr bwMode="auto">
            <a:xfrm>
              <a:off x="4860926"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230"/>
            <p:cNvSpPr>
              <a:spLocks/>
            </p:cNvSpPr>
            <p:nvPr userDrawn="1"/>
          </p:nvSpPr>
          <p:spPr bwMode="auto">
            <a:xfrm>
              <a:off x="6170613"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31"/>
            <p:cNvSpPr>
              <a:spLocks/>
            </p:cNvSpPr>
            <p:nvPr userDrawn="1"/>
          </p:nvSpPr>
          <p:spPr bwMode="auto">
            <a:xfrm>
              <a:off x="4981576"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32"/>
            <p:cNvSpPr>
              <a:spLocks noEditPoints="1"/>
            </p:cNvSpPr>
            <p:nvPr userDrawn="1"/>
          </p:nvSpPr>
          <p:spPr bwMode="auto">
            <a:xfrm>
              <a:off x="4913313"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33"/>
            <p:cNvSpPr>
              <a:spLocks noEditPoints="1"/>
            </p:cNvSpPr>
            <p:nvPr userDrawn="1"/>
          </p:nvSpPr>
          <p:spPr bwMode="auto">
            <a:xfrm>
              <a:off x="4908551"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234"/>
            <p:cNvSpPr>
              <a:spLocks noEditPoints="1"/>
            </p:cNvSpPr>
            <p:nvPr userDrawn="1"/>
          </p:nvSpPr>
          <p:spPr bwMode="auto">
            <a:xfrm>
              <a:off x="4875213"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235"/>
            <p:cNvSpPr>
              <a:spLocks noEditPoints="1"/>
            </p:cNvSpPr>
            <p:nvPr userDrawn="1"/>
          </p:nvSpPr>
          <p:spPr bwMode="auto">
            <a:xfrm>
              <a:off x="4997451"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236"/>
            <p:cNvSpPr>
              <a:spLocks/>
            </p:cNvSpPr>
            <p:nvPr userDrawn="1"/>
          </p:nvSpPr>
          <p:spPr bwMode="auto">
            <a:xfrm>
              <a:off x="4927601"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237"/>
            <p:cNvSpPr>
              <a:spLocks noEditPoints="1"/>
            </p:cNvSpPr>
            <p:nvPr userDrawn="1"/>
          </p:nvSpPr>
          <p:spPr bwMode="auto">
            <a:xfrm>
              <a:off x="5461001"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238"/>
            <p:cNvSpPr>
              <a:spLocks noEditPoints="1"/>
            </p:cNvSpPr>
            <p:nvPr userDrawn="1"/>
          </p:nvSpPr>
          <p:spPr bwMode="auto">
            <a:xfrm>
              <a:off x="5103813"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239"/>
            <p:cNvSpPr>
              <a:spLocks noEditPoints="1"/>
            </p:cNvSpPr>
            <p:nvPr userDrawn="1"/>
          </p:nvSpPr>
          <p:spPr bwMode="auto">
            <a:xfrm>
              <a:off x="4867276"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240"/>
            <p:cNvSpPr>
              <a:spLocks noEditPoints="1"/>
            </p:cNvSpPr>
            <p:nvPr userDrawn="1"/>
          </p:nvSpPr>
          <p:spPr bwMode="auto">
            <a:xfrm>
              <a:off x="4921251" y="542925"/>
              <a:ext cx="68263"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241"/>
            <p:cNvSpPr>
              <a:spLocks/>
            </p:cNvSpPr>
            <p:nvPr userDrawn="1"/>
          </p:nvSpPr>
          <p:spPr bwMode="auto">
            <a:xfrm>
              <a:off x="4897438"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242"/>
            <p:cNvSpPr>
              <a:spLocks noEditPoints="1"/>
            </p:cNvSpPr>
            <p:nvPr userDrawn="1"/>
          </p:nvSpPr>
          <p:spPr bwMode="auto">
            <a:xfrm>
              <a:off x="5453063"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243"/>
            <p:cNvSpPr>
              <a:spLocks noEditPoints="1"/>
            </p:cNvSpPr>
            <p:nvPr userDrawn="1"/>
          </p:nvSpPr>
          <p:spPr bwMode="auto">
            <a:xfrm>
              <a:off x="624681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244"/>
            <p:cNvSpPr>
              <a:spLocks noEditPoints="1"/>
            </p:cNvSpPr>
            <p:nvPr userDrawn="1"/>
          </p:nvSpPr>
          <p:spPr bwMode="auto">
            <a:xfrm>
              <a:off x="6105526"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245"/>
            <p:cNvSpPr>
              <a:spLocks noEditPoints="1"/>
            </p:cNvSpPr>
            <p:nvPr userDrawn="1"/>
          </p:nvSpPr>
          <p:spPr bwMode="auto">
            <a:xfrm>
              <a:off x="5132388"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246"/>
            <p:cNvSpPr>
              <a:spLocks/>
            </p:cNvSpPr>
            <p:nvPr userDrawn="1"/>
          </p:nvSpPr>
          <p:spPr bwMode="auto">
            <a:xfrm>
              <a:off x="5953126" y="196850"/>
              <a:ext cx="14288"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Freeform 247"/>
            <p:cNvSpPr>
              <a:spLocks/>
            </p:cNvSpPr>
            <p:nvPr userDrawn="1"/>
          </p:nvSpPr>
          <p:spPr bwMode="auto">
            <a:xfrm>
              <a:off x="5830888"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248"/>
            <p:cNvSpPr>
              <a:spLocks noEditPoints="1"/>
            </p:cNvSpPr>
            <p:nvPr userDrawn="1"/>
          </p:nvSpPr>
          <p:spPr bwMode="auto">
            <a:xfrm>
              <a:off x="5840413" y="255588"/>
              <a:ext cx="239713"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249"/>
            <p:cNvSpPr>
              <a:spLocks/>
            </p:cNvSpPr>
            <p:nvPr userDrawn="1"/>
          </p:nvSpPr>
          <p:spPr bwMode="auto">
            <a:xfrm>
              <a:off x="5910263"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250"/>
            <p:cNvSpPr>
              <a:spLocks/>
            </p:cNvSpPr>
            <p:nvPr userDrawn="1"/>
          </p:nvSpPr>
          <p:spPr bwMode="auto">
            <a:xfrm>
              <a:off x="5926138"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251"/>
            <p:cNvSpPr>
              <a:spLocks/>
            </p:cNvSpPr>
            <p:nvPr userDrawn="1"/>
          </p:nvSpPr>
          <p:spPr bwMode="auto">
            <a:xfrm>
              <a:off x="6053138" y="246063"/>
              <a:ext cx="34925"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252"/>
            <p:cNvSpPr>
              <a:spLocks/>
            </p:cNvSpPr>
            <p:nvPr userDrawn="1"/>
          </p:nvSpPr>
          <p:spPr bwMode="auto">
            <a:xfrm>
              <a:off x="6911976"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Freeform 253"/>
            <p:cNvSpPr>
              <a:spLocks/>
            </p:cNvSpPr>
            <p:nvPr userDrawn="1"/>
          </p:nvSpPr>
          <p:spPr bwMode="auto">
            <a:xfrm>
              <a:off x="6889751"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Freeform 254"/>
            <p:cNvSpPr>
              <a:spLocks/>
            </p:cNvSpPr>
            <p:nvPr userDrawn="1"/>
          </p:nvSpPr>
          <p:spPr bwMode="auto">
            <a:xfrm>
              <a:off x="6867526" y="119063"/>
              <a:ext cx="23813"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Freeform 255"/>
            <p:cNvSpPr>
              <a:spLocks/>
            </p:cNvSpPr>
            <p:nvPr userDrawn="1"/>
          </p:nvSpPr>
          <p:spPr bwMode="auto">
            <a:xfrm>
              <a:off x="660241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Freeform 256"/>
            <p:cNvSpPr>
              <a:spLocks/>
            </p:cNvSpPr>
            <p:nvPr userDrawn="1"/>
          </p:nvSpPr>
          <p:spPr bwMode="auto">
            <a:xfrm>
              <a:off x="663098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257"/>
            <p:cNvSpPr>
              <a:spLocks/>
            </p:cNvSpPr>
            <p:nvPr userDrawn="1"/>
          </p:nvSpPr>
          <p:spPr bwMode="auto">
            <a:xfrm>
              <a:off x="665956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258"/>
            <p:cNvSpPr>
              <a:spLocks noEditPoints="1"/>
            </p:cNvSpPr>
            <p:nvPr userDrawn="1"/>
          </p:nvSpPr>
          <p:spPr bwMode="auto">
            <a:xfrm>
              <a:off x="663733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259"/>
            <p:cNvSpPr>
              <a:spLocks/>
            </p:cNvSpPr>
            <p:nvPr userDrawn="1"/>
          </p:nvSpPr>
          <p:spPr bwMode="auto">
            <a:xfrm>
              <a:off x="6172201"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Freeform 260"/>
            <p:cNvSpPr>
              <a:spLocks/>
            </p:cNvSpPr>
            <p:nvPr userDrawn="1"/>
          </p:nvSpPr>
          <p:spPr bwMode="auto">
            <a:xfrm>
              <a:off x="6432551" y="1093788"/>
              <a:ext cx="50800"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261"/>
            <p:cNvSpPr>
              <a:spLocks/>
            </p:cNvSpPr>
            <p:nvPr userDrawn="1"/>
          </p:nvSpPr>
          <p:spPr bwMode="auto">
            <a:xfrm>
              <a:off x="6172201" y="949325"/>
              <a:ext cx="42863"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262"/>
            <p:cNvSpPr>
              <a:spLocks/>
            </p:cNvSpPr>
            <p:nvPr userDrawn="1"/>
          </p:nvSpPr>
          <p:spPr bwMode="auto">
            <a:xfrm>
              <a:off x="6438901" y="949325"/>
              <a:ext cx="44450"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263"/>
            <p:cNvSpPr>
              <a:spLocks noEditPoints="1"/>
            </p:cNvSpPr>
            <p:nvPr userDrawn="1"/>
          </p:nvSpPr>
          <p:spPr bwMode="auto">
            <a:xfrm>
              <a:off x="6280151"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264"/>
            <p:cNvSpPr>
              <a:spLocks noEditPoints="1"/>
            </p:cNvSpPr>
            <p:nvPr userDrawn="1"/>
          </p:nvSpPr>
          <p:spPr bwMode="auto">
            <a:xfrm>
              <a:off x="6215063" y="1112838"/>
              <a:ext cx="223838"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265"/>
            <p:cNvSpPr>
              <a:spLocks noEditPoints="1"/>
            </p:cNvSpPr>
            <p:nvPr userDrawn="1"/>
          </p:nvSpPr>
          <p:spPr bwMode="auto">
            <a:xfrm>
              <a:off x="6138863"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266"/>
            <p:cNvSpPr>
              <a:spLocks noEditPoints="1"/>
            </p:cNvSpPr>
            <p:nvPr userDrawn="1"/>
          </p:nvSpPr>
          <p:spPr bwMode="auto">
            <a:xfrm>
              <a:off x="6216651"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267"/>
            <p:cNvSpPr>
              <a:spLocks noEditPoints="1"/>
            </p:cNvSpPr>
            <p:nvPr userDrawn="1"/>
          </p:nvSpPr>
          <p:spPr bwMode="auto">
            <a:xfrm>
              <a:off x="637698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268"/>
            <p:cNvSpPr>
              <a:spLocks noEditPoints="1"/>
            </p:cNvSpPr>
            <p:nvPr userDrawn="1"/>
          </p:nvSpPr>
          <p:spPr bwMode="auto">
            <a:xfrm>
              <a:off x="6453188" y="1023938"/>
              <a:ext cx="61913"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Freeform 269"/>
            <p:cNvSpPr>
              <a:spLocks/>
            </p:cNvSpPr>
            <p:nvPr userDrawn="1"/>
          </p:nvSpPr>
          <p:spPr bwMode="auto">
            <a:xfrm>
              <a:off x="6288088" y="892175"/>
              <a:ext cx="79375"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2" name="Freeform 270"/>
            <p:cNvSpPr>
              <a:spLocks noEditPoints="1"/>
            </p:cNvSpPr>
            <p:nvPr userDrawn="1"/>
          </p:nvSpPr>
          <p:spPr bwMode="auto">
            <a:xfrm>
              <a:off x="5278438" y="1377950"/>
              <a:ext cx="76200"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271"/>
            <p:cNvSpPr>
              <a:spLocks noEditPoints="1"/>
            </p:cNvSpPr>
            <p:nvPr userDrawn="1"/>
          </p:nvSpPr>
          <p:spPr bwMode="auto">
            <a:xfrm>
              <a:off x="5649913"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272"/>
            <p:cNvSpPr>
              <a:spLocks noEditPoints="1"/>
            </p:cNvSpPr>
            <p:nvPr userDrawn="1"/>
          </p:nvSpPr>
          <p:spPr bwMode="auto">
            <a:xfrm>
              <a:off x="5516563" y="1390650"/>
              <a:ext cx="53975"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Freeform 273"/>
            <p:cNvSpPr>
              <a:spLocks noEditPoints="1"/>
            </p:cNvSpPr>
            <p:nvPr userDrawn="1"/>
          </p:nvSpPr>
          <p:spPr bwMode="auto">
            <a:xfrm>
              <a:off x="5240338"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274"/>
            <p:cNvSpPr>
              <a:spLocks noEditPoints="1"/>
            </p:cNvSpPr>
            <p:nvPr userDrawn="1"/>
          </p:nvSpPr>
          <p:spPr bwMode="auto">
            <a:xfrm>
              <a:off x="5710238"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Freeform 275"/>
            <p:cNvSpPr>
              <a:spLocks noEditPoints="1"/>
            </p:cNvSpPr>
            <p:nvPr userDrawn="1"/>
          </p:nvSpPr>
          <p:spPr bwMode="auto">
            <a:xfrm>
              <a:off x="6092826"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276"/>
            <p:cNvSpPr>
              <a:spLocks noEditPoints="1"/>
            </p:cNvSpPr>
            <p:nvPr userDrawn="1"/>
          </p:nvSpPr>
          <p:spPr bwMode="auto">
            <a:xfrm>
              <a:off x="6623051"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89" name="Group 288"/>
            <p:cNvGrpSpPr/>
            <p:nvPr userDrawn="1"/>
          </p:nvGrpSpPr>
          <p:grpSpPr>
            <a:xfrm>
              <a:off x="5924318" y="1917912"/>
              <a:ext cx="261938" cy="214313"/>
              <a:chOff x="5715001" y="1951038"/>
              <a:chExt cx="261938" cy="214313"/>
            </a:xfrm>
            <a:grpFill/>
          </p:grpSpPr>
          <p:sp>
            <p:nvSpPr>
              <p:cNvPr id="600" name="Freeform 277"/>
              <p:cNvSpPr>
                <a:spLocks noEditPoints="1"/>
              </p:cNvSpPr>
              <p:nvPr userDrawn="1"/>
            </p:nvSpPr>
            <p:spPr bwMode="auto">
              <a:xfrm>
                <a:off x="5715001" y="1951038"/>
                <a:ext cx="261938"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1" name="Freeform 278"/>
              <p:cNvSpPr>
                <a:spLocks/>
              </p:cNvSpPr>
              <p:nvPr userDrawn="1"/>
            </p:nvSpPr>
            <p:spPr bwMode="auto">
              <a:xfrm>
                <a:off x="5738813"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2" name="Freeform 279"/>
              <p:cNvSpPr>
                <a:spLocks/>
              </p:cNvSpPr>
              <p:nvPr userDrawn="1"/>
            </p:nvSpPr>
            <p:spPr bwMode="auto">
              <a:xfrm>
                <a:off x="5916613"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0" name="Freeform 284"/>
            <p:cNvSpPr>
              <a:spLocks noEditPoints="1"/>
            </p:cNvSpPr>
            <p:nvPr userDrawn="1"/>
          </p:nvSpPr>
          <p:spPr bwMode="auto">
            <a:xfrm>
              <a:off x="6299201" y="1401763"/>
              <a:ext cx="282575"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285"/>
            <p:cNvSpPr>
              <a:spLocks noEditPoints="1"/>
            </p:cNvSpPr>
            <p:nvPr userDrawn="1"/>
          </p:nvSpPr>
          <p:spPr bwMode="auto">
            <a:xfrm>
              <a:off x="6345238"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286"/>
            <p:cNvSpPr>
              <a:spLocks/>
            </p:cNvSpPr>
            <p:nvPr userDrawn="1"/>
          </p:nvSpPr>
          <p:spPr bwMode="auto">
            <a:xfrm>
              <a:off x="6345238" y="1670050"/>
              <a:ext cx="190500"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287"/>
            <p:cNvSpPr>
              <a:spLocks/>
            </p:cNvSpPr>
            <p:nvPr userDrawn="1"/>
          </p:nvSpPr>
          <p:spPr bwMode="auto">
            <a:xfrm>
              <a:off x="6499226"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288"/>
            <p:cNvSpPr>
              <a:spLocks/>
            </p:cNvSpPr>
            <p:nvPr userDrawn="1"/>
          </p:nvSpPr>
          <p:spPr bwMode="auto">
            <a:xfrm>
              <a:off x="64658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289"/>
            <p:cNvSpPr>
              <a:spLocks/>
            </p:cNvSpPr>
            <p:nvPr userDrawn="1"/>
          </p:nvSpPr>
          <p:spPr bwMode="auto">
            <a:xfrm>
              <a:off x="6432551"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290"/>
            <p:cNvSpPr>
              <a:spLocks/>
            </p:cNvSpPr>
            <p:nvPr userDrawn="1"/>
          </p:nvSpPr>
          <p:spPr bwMode="auto">
            <a:xfrm>
              <a:off x="6400801"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291"/>
            <p:cNvSpPr>
              <a:spLocks/>
            </p:cNvSpPr>
            <p:nvPr userDrawn="1"/>
          </p:nvSpPr>
          <p:spPr bwMode="auto">
            <a:xfrm>
              <a:off x="636746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Freeform 292"/>
            <p:cNvSpPr>
              <a:spLocks/>
            </p:cNvSpPr>
            <p:nvPr userDrawn="1"/>
          </p:nvSpPr>
          <p:spPr bwMode="auto">
            <a:xfrm>
              <a:off x="6664326"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9" name="Freeform 293"/>
            <p:cNvSpPr>
              <a:spLocks noEditPoints="1"/>
            </p:cNvSpPr>
            <p:nvPr userDrawn="1"/>
          </p:nvSpPr>
          <p:spPr bwMode="auto">
            <a:xfrm>
              <a:off x="635793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Freeform 294"/>
            <p:cNvSpPr>
              <a:spLocks noEditPoints="1"/>
            </p:cNvSpPr>
            <p:nvPr userDrawn="1"/>
          </p:nvSpPr>
          <p:spPr bwMode="auto">
            <a:xfrm>
              <a:off x="5873751"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295"/>
            <p:cNvSpPr>
              <a:spLocks noEditPoints="1"/>
            </p:cNvSpPr>
            <p:nvPr userDrawn="1"/>
          </p:nvSpPr>
          <p:spPr bwMode="auto">
            <a:xfrm>
              <a:off x="688181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296"/>
            <p:cNvSpPr>
              <a:spLocks noEditPoints="1"/>
            </p:cNvSpPr>
            <p:nvPr userDrawn="1"/>
          </p:nvSpPr>
          <p:spPr bwMode="auto">
            <a:xfrm>
              <a:off x="5346701"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297"/>
            <p:cNvSpPr>
              <a:spLocks noEditPoints="1"/>
            </p:cNvSpPr>
            <p:nvPr userDrawn="1"/>
          </p:nvSpPr>
          <p:spPr bwMode="auto">
            <a:xfrm>
              <a:off x="6350001" y="1865313"/>
              <a:ext cx="96838"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Freeform 298"/>
            <p:cNvSpPr>
              <a:spLocks noEditPoints="1"/>
            </p:cNvSpPr>
            <p:nvPr userDrawn="1"/>
          </p:nvSpPr>
          <p:spPr bwMode="auto">
            <a:xfrm>
              <a:off x="6807201"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299"/>
            <p:cNvSpPr>
              <a:spLocks noEditPoints="1"/>
            </p:cNvSpPr>
            <p:nvPr userDrawn="1"/>
          </p:nvSpPr>
          <p:spPr bwMode="auto">
            <a:xfrm>
              <a:off x="6807201"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300"/>
            <p:cNvSpPr>
              <a:spLocks noEditPoints="1"/>
            </p:cNvSpPr>
            <p:nvPr userDrawn="1"/>
          </p:nvSpPr>
          <p:spPr bwMode="auto">
            <a:xfrm>
              <a:off x="5646738" y="1341438"/>
              <a:ext cx="96838"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301"/>
            <p:cNvSpPr>
              <a:spLocks noEditPoints="1"/>
            </p:cNvSpPr>
            <p:nvPr userDrawn="1"/>
          </p:nvSpPr>
          <p:spPr bwMode="auto">
            <a:xfrm>
              <a:off x="5237163"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305"/>
            <p:cNvSpPr>
              <a:spLocks noEditPoints="1"/>
            </p:cNvSpPr>
            <p:nvPr userDrawn="1"/>
          </p:nvSpPr>
          <p:spPr bwMode="auto">
            <a:xfrm>
              <a:off x="5483226" y="777875"/>
              <a:ext cx="284163"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306"/>
            <p:cNvSpPr>
              <a:spLocks/>
            </p:cNvSpPr>
            <p:nvPr userDrawn="1"/>
          </p:nvSpPr>
          <p:spPr bwMode="auto">
            <a:xfrm>
              <a:off x="658336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Oval 308"/>
            <p:cNvSpPr>
              <a:spLocks noChangeArrowheads="1"/>
            </p:cNvSpPr>
            <p:nvPr userDrawn="1"/>
          </p:nvSpPr>
          <p:spPr bwMode="auto">
            <a:xfrm>
              <a:off x="6432551" y="153987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Oval 309"/>
            <p:cNvSpPr>
              <a:spLocks noChangeArrowheads="1"/>
            </p:cNvSpPr>
            <p:nvPr userDrawn="1"/>
          </p:nvSpPr>
          <p:spPr bwMode="auto">
            <a:xfrm>
              <a:off x="5611813" y="706438"/>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Oval 310"/>
            <p:cNvSpPr>
              <a:spLocks noChangeArrowheads="1"/>
            </p:cNvSpPr>
            <p:nvPr userDrawn="1"/>
          </p:nvSpPr>
          <p:spPr bwMode="auto">
            <a:xfrm>
              <a:off x="5942013" y="1047750"/>
              <a:ext cx="1905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Oval 311"/>
            <p:cNvSpPr>
              <a:spLocks noChangeArrowheads="1"/>
            </p:cNvSpPr>
            <p:nvPr userDrawn="1"/>
          </p:nvSpPr>
          <p:spPr bwMode="auto">
            <a:xfrm>
              <a:off x="5984876"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Oval 312"/>
            <p:cNvSpPr>
              <a:spLocks noChangeArrowheads="1"/>
            </p:cNvSpPr>
            <p:nvPr userDrawn="1"/>
          </p:nvSpPr>
          <p:spPr bwMode="auto">
            <a:xfrm>
              <a:off x="5942013" y="1012825"/>
              <a:ext cx="19050"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Oval 313"/>
            <p:cNvSpPr>
              <a:spLocks noChangeArrowheads="1"/>
            </p:cNvSpPr>
            <p:nvPr userDrawn="1"/>
          </p:nvSpPr>
          <p:spPr bwMode="auto">
            <a:xfrm>
              <a:off x="5984876"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Oval 314"/>
            <p:cNvSpPr>
              <a:spLocks noChangeArrowheads="1"/>
            </p:cNvSpPr>
            <p:nvPr userDrawn="1"/>
          </p:nvSpPr>
          <p:spPr bwMode="auto">
            <a:xfrm>
              <a:off x="5942013" y="979488"/>
              <a:ext cx="1905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Oval 315"/>
            <p:cNvSpPr>
              <a:spLocks noChangeArrowheads="1"/>
            </p:cNvSpPr>
            <p:nvPr userDrawn="1"/>
          </p:nvSpPr>
          <p:spPr bwMode="auto">
            <a:xfrm>
              <a:off x="5984876"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Oval 316"/>
            <p:cNvSpPr>
              <a:spLocks noChangeArrowheads="1"/>
            </p:cNvSpPr>
            <p:nvPr userDrawn="1"/>
          </p:nvSpPr>
          <p:spPr bwMode="auto">
            <a:xfrm>
              <a:off x="5942013" y="946150"/>
              <a:ext cx="1905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Oval 317"/>
            <p:cNvSpPr>
              <a:spLocks noChangeArrowheads="1"/>
            </p:cNvSpPr>
            <p:nvPr userDrawn="1"/>
          </p:nvSpPr>
          <p:spPr bwMode="auto">
            <a:xfrm>
              <a:off x="5984876"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319"/>
            <p:cNvSpPr>
              <a:spLocks/>
            </p:cNvSpPr>
            <p:nvPr userDrawn="1"/>
          </p:nvSpPr>
          <p:spPr bwMode="auto">
            <a:xfrm>
              <a:off x="4819651"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320"/>
            <p:cNvSpPr>
              <a:spLocks/>
            </p:cNvSpPr>
            <p:nvPr userDrawn="1"/>
          </p:nvSpPr>
          <p:spPr bwMode="auto">
            <a:xfrm>
              <a:off x="6556376" y="523875"/>
              <a:ext cx="87313"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Freeform 321"/>
            <p:cNvSpPr>
              <a:spLocks noEditPoints="1"/>
            </p:cNvSpPr>
            <p:nvPr userDrawn="1"/>
          </p:nvSpPr>
          <p:spPr bwMode="auto">
            <a:xfrm>
              <a:off x="5300663"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325"/>
            <p:cNvSpPr>
              <a:spLocks noEditPoints="1"/>
            </p:cNvSpPr>
            <p:nvPr userDrawn="1"/>
          </p:nvSpPr>
          <p:spPr bwMode="auto">
            <a:xfrm>
              <a:off x="3484563"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326"/>
            <p:cNvSpPr>
              <a:spLocks noEditPoints="1"/>
            </p:cNvSpPr>
            <p:nvPr userDrawn="1"/>
          </p:nvSpPr>
          <p:spPr bwMode="auto">
            <a:xfrm>
              <a:off x="4613275"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327"/>
            <p:cNvSpPr>
              <a:spLocks noEditPoints="1"/>
            </p:cNvSpPr>
            <p:nvPr userDrawn="1"/>
          </p:nvSpPr>
          <p:spPr bwMode="auto">
            <a:xfrm>
              <a:off x="4697413"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33"/>
            <p:cNvSpPr>
              <a:spLocks noEditPoints="1"/>
            </p:cNvSpPr>
            <p:nvPr userDrawn="1"/>
          </p:nvSpPr>
          <p:spPr bwMode="auto">
            <a:xfrm>
              <a:off x="4159250"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34"/>
            <p:cNvSpPr>
              <a:spLocks/>
            </p:cNvSpPr>
            <p:nvPr userDrawn="1"/>
          </p:nvSpPr>
          <p:spPr bwMode="auto">
            <a:xfrm>
              <a:off x="4116388"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335"/>
            <p:cNvSpPr>
              <a:spLocks/>
            </p:cNvSpPr>
            <p:nvPr userDrawn="1"/>
          </p:nvSpPr>
          <p:spPr bwMode="auto">
            <a:xfrm>
              <a:off x="4116388"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336"/>
            <p:cNvSpPr>
              <a:spLocks/>
            </p:cNvSpPr>
            <p:nvPr userDrawn="1"/>
          </p:nvSpPr>
          <p:spPr bwMode="auto">
            <a:xfrm>
              <a:off x="4729163"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337"/>
            <p:cNvSpPr>
              <a:spLocks/>
            </p:cNvSpPr>
            <p:nvPr userDrawn="1"/>
          </p:nvSpPr>
          <p:spPr bwMode="auto">
            <a:xfrm>
              <a:off x="4718050"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338"/>
            <p:cNvSpPr>
              <a:spLocks/>
            </p:cNvSpPr>
            <p:nvPr userDrawn="1"/>
          </p:nvSpPr>
          <p:spPr bwMode="auto">
            <a:xfrm>
              <a:off x="4706938"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339"/>
            <p:cNvSpPr>
              <a:spLocks noEditPoints="1"/>
            </p:cNvSpPr>
            <p:nvPr userDrawn="1"/>
          </p:nvSpPr>
          <p:spPr bwMode="auto">
            <a:xfrm>
              <a:off x="2459038"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340"/>
            <p:cNvSpPr>
              <a:spLocks/>
            </p:cNvSpPr>
            <p:nvPr userDrawn="1"/>
          </p:nvSpPr>
          <p:spPr bwMode="auto">
            <a:xfrm>
              <a:off x="2613025"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Freeform 341"/>
            <p:cNvSpPr>
              <a:spLocks/>
            </p:cNvSpPr>
            <p:nvPr userDrawn="1"/>
          </p:nvSpPr>
          <p:spPr bwMode="auto">
            <a:xfrm>
              <a:off x="2571750"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342"/>
            <p:cNvSpPr>
              <a:spLocks/>
            </p:cNvSpPr>
            <p:nvPr userDrawn="1"/>
          </p:nvSpPr>
          <p:spPr bwMode="auto">
            <a:xfrm>
              <a:off x="2535238"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Freeform 343"/>
            <p:cNvSpPr>
              <a:spLocks/>
            </p:cNvSpPr>
            <p:nvPr userDrawn="1"/>
          </p:nvSpPr>
          <p:spPr bwMode="auto">
            <a:xfrm>
              <a:off x="2501900"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344"/>
            <p:cNvSpPr>
              <a:spLocks/>
            </p:cNvSpPr>
            <p:nvPr userDrawn="1"/>
          </p:nvSpPr>
          <p:spPr bwMode="auto">
            <a:xfrm>
              <a:off x="2478088"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8" name="Freeform 345"/>
            <p:cNvSpPr>
              <a:spLocks/>
            </p:cNvSpPr>
            <p:nvPr userDrawn="1"/>
          </p:nvSpPr>
          <p:spPr bwMode="auto">
            <a:xfrm>
              <a:off x="2462213"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346"/>
            <p:cNvSpPr>
              <a:spLocks/>
            </p:cNvSpPr>
            <p:nvPr userDrawn="1"/>
          </p:nvSpPr>
          <p:spPr bwMode="auto">
            <a:xfrm>
              <a:off x="2738438"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347"/>
            <p:cNvSpPr>
              <a:spLocks/>
            </p:cNvSpPr>
            <p:nvPr userDrawn="1"/>
          </p:nvSpPr>
          <p:spPr bwMode="auto">
            <a:xfrm>
              <a:off x="2725738"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348"/>
            <p:cNvSpPr>
              <a:spLocks/>
            </p:cNvSpPr>
            <p:nvPr userDrawn="1"/>
          </p:nvSpPr>
          <p:spPr bwMode="auto">
            <a:xfrm>
              <a:off x="2703513"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349"/>
            <p:cNvSpPr>
              <a:spLocks/>
            </p:cNvSpPr>
            <p:nvPr userDrawn="1"/>
          </p:nvSpPr>
          <p:spPr bwMode="auto">
            <a:xfrm>
              <a:off x="2676525"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350"/>
            <p:cNvSpPr>
              <a:spLocks/>
            </p:cNvSpPr>
            <p:nvPr userDrawn="1"/>
          </p:nvSpPr>
          <p:spPr bwMode="auto">
            <a:xfrm>
              <a:off x="2646363"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351"/>
            <p:cNvSpPr>
              <a:spLocks/>
            </p:cNvSpPr>
            <p:nvPr userDrawn="1"/>
          </p:nvSpPr>
          <p:spPr bwMode="auto">
            <a:xfrm>
              <a:off x="4597400"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352"/>
            <p:cNvSpPr>
              <a:spLocks/>
            </p:cNvSpPr>
            <p:nvPr userDrawn="1"/>
          </p:nvSpPr>
          <p:spPr bwMode="auto">
            <a:xfrm>
              <a:off x="4597400"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353"/>
            <p:cNvSpPr>
              <a:spLocks/>
            </p:cNvSpPr>
            <p:nvPr userDrawn="1"/>
          </p:nvSpPr>
          <p:spPr bwMode="auto">
            <a:xfrm>
              <a:off x="2570163"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354"/>
            <p:cNvSpPr>
              <a:spLocks noEditPoints="1"/>
            </p:cNvSpPr>
            <p:nvPr userDrawn="1"/>
          </p:nvSpPr>
          <p:spPr bwMode="auto">
            <a:xfrm>
              <a:off x="3097213"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355"/>
            <p:cNvSpPr>
              <a:spLocks noEditPoints="1"/>
            </p:cNvSpPr>
            <p:nvPr userDrawn="1"/>
          </p:nvSpPr>
          <p:spPr bwMode="auto">
            <a:xfrm>
              <a:off x="4549775"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356"/>
            <p:cNvSpPr>
              <a:spLocks noEditPoints="1"/>
            </p:cNvSpPr>
            <p:nvPr userDrawn="1"/>
          </p:nvSpPr>
          <p:spPr bwMode="auto">
            <a:xfrm>
              <a:off x="4308475"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357"/>
            <p:cNvSpPr>
              <a:spLocks noEditPoints="1"/>
            </p:cNvSpPr>
            <p:nvPr userDrawn="1"/>
          </p:nvSpPr>
          <p:spPr bwMode="auto">
            <a:xfrm>
              <a:off x="4416425"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358"/>
            <p:cNvSpPr>
              <a:spLocks/>
            </p:cNvSpPr>
            <p:nvPr userDrawn="1"/>
          </p:nvSpPr>
          <p:spPr bwMode="auto">
            <a:xfrm>
              <a:off x="3386138"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Freeform 359"/>
            <p:cNvSpPr>
              <a:spLocks/>
            </p:cNvSpPr>
            <p:nvPr userDrawn="1"/>
          </p:nvSpPr>
          <p:spPr bwMode="auto">
            <a:xfrm>
              <a:off x="3355975"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360"/>
            <p:cNvSpPr>
              <a:spLocks noEditPoints="1"/>
            </p:cNvSpPr>
            <p:nvPr userDrawn="1"/>
          </p:nvSpPr>
          <p:spPr bwMode="auto">
            <a:xfrm>
              <a:off x="2474913"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61"/>
            <p:cNvSpPr>
              <a:spLocks/>
            </p:cNvSpPr>
            <p:nvPr userDrawn="1"/>
          </p:nvSpPr>
          <p:spPr bwMode="auto">
            <a:xfrm>
              <a:off x="3729038"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363"/>
            <p:cNvSpPr>
              <a:spLocks/>
            </p:cNvSpPr>
            <p:nvPr userDrawn="1"/>
          </p:nvSpPr>
          <p:spPr bwMode="auto">
            <a:xfrm>
              <a:off x="3462338"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364"/>
            <p:cNvSpPr>
              <a:spLocks noEditPoints="1"/>
            </p:cNvSpPr>
            <p:nvPr userDrawn="1"/>
          </p:nvSpPr>
          <p:spPr bwMode="auto">
            <a:xfrm>
              <a:off x="3424238"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365"/>
            <p:cNvSpPr>
              <a:spLocks noEditPoints="1"/>
            </p:cNvSpPr>
            <p:nvPr userDrawn="1"/>
          </p:nvSpPr>
          <p:spPr bwMode="auto">
            <a:xfrm>
              <a:off x="2460625"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366"/>
            <p:cNvSpPr>
              <a:spLocks noEditPoints="1"/>
            </p:cNvSpPr>
            <p:nvPr userDrawn="1"/>
          </p:nvSpPr>
          <p:spPr bwMode="auto">
            <a:xfrm>
              <a:off x="2557463"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367"/>
            <p:cNvSpPr>
              <a:spLocks noEditPoints="1"/>
            </p:cNvSpPr>
            <p:nvPr userDrawn="1"/>
          </p:nvSpPr>
          <p:spPr bwMode="auto">
            <a:xfrm>
              <a:off x="4435475"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Freeform 368"/>
            <p:cNvSpPr>
              <a:spLocks noEditPoints="1"/>
            </p:cNvSpPr>
            <p:nvPr userDrawn="1"/>
          </p:nvSpPr>
          <p:spPr bwMode="auto">
            <a:xfrm>
              <a:off x="4389438"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369"/>
            <p:cNvSpPr>
              <a:spLocks noEditPoints="1"/>
            </p:cNvSpPr>
            <p:nvPr userDrawn="1"/>
          </p:nvSpPr>
          <p:spPr bwMode="auto">
            <a:xfrm>
              <a:off x="4438650"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370"/>
            <p:cNvSpPr>
              <a:spLocks/>
            </p:cNvSpPr>
            <p:nvPr userDrawn="1"/>
          </p:nvSpPr>
          <p:spPr bwMode="auto">
            <a:xfrm>
              <a:off x="4594225"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Freeform 371"/>
            <p:cNvSpPr>
              <a:spLocks/>
            </p:cNvSpPr>
            <p:nvPr userDrawn="1"/>
          </p:nvSpPr>
          <p:spPr bwMode="auto">
            <a:xfrm>
              <a:off x="3302000"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372"/>
            <p:cNvSpPr>
              <a:spLocks/>
            </p:cNvSpPr>
            <p:nvPr userDrawn="1"/>
          </p:nvSpPr>
          <p:spPr bwMode="auto">
            <a:xfrm>
              <a:off x="2786063"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373"/>
            <p:cNvSpPr>
              <a:spLocks noEditPoints="1"/>
            </p:cNvSpPr>
            <p:nvPr userDrawn="1"/>
          </p:nvSpPr>
          <p:spPr bwMode="auto">
            <a:xfrm>
              <a:off x="4502150"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375"/>
            <p:cNvSpPr>
              <a:spLocks/>
            </p:cNvSpPr>
            <p:nvPr userDrawn="1"/>
          </p:nvSpPr>
          <p:spPr bwMode="auto">
            <a:xfrm>
              <a:off x="2936875"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376"/>
            <p:cNvSpPr>
              <a:spLocks noEditPoints="1"/>
            </p:cNvSpPr>
            <p:nvPr userDrawn="1"/>
          </p:nvSpPr>
          <p:spPr bwMode="auto">
            <a:xfrm>
              <a:off x="4641850"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Freeform 377"/>
            <p:cNvSpPr>
              <a:spLocks noEditPoints="1"/>
            </p:cNvSpPr>
            <p:nvPr userDrawn="1"/>
          </p:nvSpPr>
          <p:spPr bwMode="auto">
            <a:xfrm>
              <a:off x="4608513"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Freeform 378"/>
            <p:cNvSpPr>
              <a:spLocks noEditPoints="1"/>
            </p:cNvSpPr>
            <p:nvPr userDrawn="1"/>
          </p:nvSpPr>
          <p:spPr bwMode="auto">
            <a:xfrm>
              <a:off x="4559300"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Freeform 379"/>
            <p:cNvSpPr>
              <a:spLocks/>
            </p:cNvSpPr>
            <p:nvPr userDrawn="1"/>
          </p:nvSpPr>
          <p:spPr bwMode="auto">
            <a:xfrm>
              <a:off x="4529138"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380"/>
            <p:cNvSpPr>
              <a:spLocks noEditPoints="1"/>
            </p:cNvSpPr>
            <p:nvPr userDrawn="1"/>
          </p:nvSpPr>
          <p:spPr bwMode="auto">
            <a:xfrm>
              <a:off x="4724400"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381"/>
            <p:cNvSpPr>
              <a:spLocks/>
            </p:cNvSpPr>
            <p:nvPr userDrawn="1"/>
          </p:nvSpPr>
          <p:spPr bwMode="auto">
            <a:xfrm>
              <a:off x="4725988"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382"/>
            <p:cNvSpPr>
              <a:spLocks noEditPoints="1"/>
            </p:cNvSpPr>
            <p:nvPr userDrawn="1"/>
          </p:nvSpPr>
          <p:spPr bwMode="auto">
            <a:xfrm>
              <a:off x="2824163"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383"/>
            <p:cNvSpPr>
              <a:spLocks noEditPoints="1"/>
            </p:cNvSpPr>
            <p:nvPr userDrawn="1"/>
          </p:nvSpPr>
          <p:spPr bwMode="auto">
            <a:xfrm>
              <a:off x="3032125"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384"/>
            <p:cNvSpPr>
              <a:spLocks noEditPoints="1"/>
            </p:cNvSpPr>
            <p:nvPr userDrawn="1"/>
          </p:nvSpPr>
          <p:spPr bwMode="auto">
            <a:xfrm>
              <a:off x="4078288"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387"/>
            <p:cNvSpPr>
              <a:spLocks/>
            </p:cNvSpPr>
            <p:nvPr userDrawn="1"/>
          </p:nvSpPr>
          <p:spPr bwMode="auto">
            <a:xfrm>
              <a:off x="2459038"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389"/>
            <p:cNvSpPr>
              <a:spLocks/>
            </p:cNvSpPr>
            <p:nvPr userDrawn="1"/>
          </p:nvSpPr>
          <p:spPr bwMode="auto">
            <a:xfrm>
              <a:off x="2459038"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390"/>
            <p:cNvSpPr>
              <a:spLocks/>
            </p:cNvSpPr>
            <p:nvPr userDrawn="1"/>
          </p:nvSpPr>
          <p:spPr bwMode="auto">
            <a:xfrm>
              <a:off x="3768725"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391"/>
            <p:cNvSpPr>
              <a:spLocks/>
            </p:cNvSpPr>
            <p:nvPr userDrawn="1"/>
          </p:nvSpPr>
          <p:spPr bwMode="auto">
            <a:xfrm>
              <a:off x="2579688"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392"/>
            <p:cNvSpPr>
              <a:spLocks noEditPoints="1"/>
            </p:cNvSpPr>
            <p:nvPr userDrawn="1"/>
          </p:nvSpPr>
          <p:spPr bwMode="auto">
            <a:xfrm>
              <a:off x="2511425"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393"/>
            <p:cNvSpPr>
              <a:spLocks noEditPoints="1"/>
            </p:cNvSpPr>
            <p:nvPr userDrawn="1"/>
          </p:nvSpPr>
          <p:spPr bwMode="auto">
            <a:xfrm>
              <a:off x="2506663"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394"/>
            <p:cNvSpPr>
              <a:spLocks noEditPoints="1"/>
            </p:cNvSpPr>
            <p:nvPr userDrawn="1"/>
          </p:nvSpPr>
          <p:spPr bwMode="auto">
            <a:xfrm>
              <a:off x="2473325"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395"/>
            <p:cNvSpPr>
              <a:spLocks noEditPoints="1"/>
            </p:cNvSpPr>
            <p:nvPr userDrawn="1"/>
          </p:nvSpPr>
          <p:spPr bwMode="auto">
            <a:xfrm>
              <a:off x="2595563"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396"/>
            <p:cNvSpPr>
              <a:spLocks/>
            </p:cNvSpPr>
            <p:nvPr userDrawn="1"/>
          </p:nvSpPr>
          <p:spPr bwMode="auto">
            <a:xfrm>
              <a:off x="2525713"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397"/>
            <p:cNvSpPr>
              <a:spLocks noEditPoints="1"/>
            </p:cNvSpPr>
            <p:nvPr userDrawn="1"/>
          </p:nvSpPr>
          <p:spPr bwMode="auto">
            <a:xfrm>
              <a:off x="3059113"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398"/>
            <p:cNvSpPr>
              <a:spLocks noEditPoints="1"/>
            </p:cNvSpPr>
            <p:nvPr userDrawn="1"/>
          </p:nvSpPr>
          <p:spPr bwMode="auto">
            <a:xfrm>
              <a:off x="2701925"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Freeform 399"/>
            <p:cNvSpPr>
              <a:spLocks noEditPoints="1"/>
            </p:cNvSpPr>
            <p:nvPr userDrawn="1"/>
          </p:nvSpPr>
          <p:spPr bwMode="auto">
            <a:xfrm>
              <a:off x="2465388"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400"/>
            <p:cNvSpPr>
              <a:spLocks noEditPoints="1"/>
            </p:cNvSpPr>
            <p:nvPr userDrawn="1"/>
          </p:nvSpPr>
          <p:spPr bwMode="auto">
            <a:xfrm>
              <a:off x="2517775"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Freeform 401"/>
            <p:cNvSpPr>
              <a:spLocks/>
            </p:cNvSpPr>
            <p:nvPr userDrawn="1"/>
          </p:nvSpPr>
          <p:spPr bwMode="auto">
            <a:xfrm>
              <a:off x="2495550"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402"/>
            <p:cNvSpPr>
              <a:spLocks noEditPoints="1"/>
            </p:cNvSpPr>
            <p:nvPr userDrawn="1"/>
          </p:nvSpPr>
          <p:spPr bwMode="auto">
            <a:xfrm>
              <a:off x="3051175"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403"/>
            <p:cNvSpPr>
              <a:spLocks noEditPoints="1"/>
            </p:cNvSpPr>
            <p:nvPr userDrawn="1"/>
          </p:nvSpPr>
          <p:spPr bwMode="auto">
            <a:xfrm>
              <a:off x="3843338"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404"/>
            <p:cNvSpPr>
              <a:spLocks noEditPoints="1"/>
            </p:cNvSpPr>
            <p:nvPr userDrawn="1"/>
          </p:nvSpPr>
          <p:spPr bwMode="auto">
            <a:xfrm>
              <a:off x="3702050"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Freeform 405"/>
            <p:cNvSpPr>
              <a:spLocks noEditPoints="1"/>
            </p:cNvSpPr>
            <p:nvPr userDrawn="1"/>
          </p:nvSpPr>
          <p:spPr bwMode="auto">
            <a:xfrm>
              <a:off x="2730500"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406"/>
            <p:cNvSpPr>
              <a:spLocks/>
            </p:cNvSpPr>
            <p:nvPr userDrawn="1"/>
          </p:nvSpPr>
          <p:spPr bwMode="auto">
            <a:xfrm>
              <a:off x="3549650"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407"/>
            <p:cNvSpPr>
              <a:spLocks/>
            </p:cNvSpPr>
            <p:nvPr userDrawn="1"/>
          </p:nvSpPr>
          <p:spPr bwMode="auto">
            <a:xfrm>
              <a:off x="3429000"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408"/>
            <p:cNvSpPr>
              <a:spLocks noEditPoints="1"/>
            </p:cNvSpPr>
            <p:nvPr userDrawn="1"/>
          </p:nvSpPr>
          <p:spPr bwMode="auto">
            <a:xfrm>
              <a:off x="3438525"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409"/>
            <p:cNvSpPr>
              <a:spLocks/>
            </p:cNvSpPr>
            <p:nvPr userDrawn="1"/>
          </p:nvSpPr>
          <p:spPr bwMode="auto">
            <a:xfrm>
              <a:off x="3508375"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410"/>
            <p:cNvSpPr>
              <a:spLocks/>
            </p:cNvSpPr>
            <p:nvPr userDrawn="1"/>
          </p:nvSpPr>
          <p:spPr bwMode="auto">
            <a:xfrm>
              <a:off x="3524250"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411"/>
            <p:cNvSpPr>
              <a:spLocks/>
            </p:cNvSpPr>
            <p:nvPr userDrawn="1"/>
          </p:nvSpPr>
          <p:spPr bwMode="auto">
            <a:xfrm>
              <a:off x="3649663"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412"/>
            <p:cNvSpPr>
              <a:spLocks/>
            </p:cNvSpPr>
            <p:nvPr userDrawn="1"/>
          </p:nvSpPr>
          <p:spPr bwMode="auto">
            <a:xfrm>
              <a:off x="4508500"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413"/>
            <p:cNvSpPr>
              <a:spLocks/>
            </p:cNvSpPr>
            <p:nvPr userDrawn="1"/>
          </p:nvSpPr>
          <p:spPr bwMode="auto">
            <a:xfrm>
              <a:off x="4486275"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414"/>
            <p:cNvSpPr>
              <a:spLocks/>
            </p:cNvSpPr>
            <p:nvPr userDrawn="1"/>
          </p:nvSpPr>
          <p:spPr bwMode="auto">
            <a:xfrm>
              <a:off x="4464050"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415"/>
            <p:cNvSpPr>
              <a:spLocks/>
            </p:cNvSpPr>
            <p:nvPr userDrawn="1"/>
          </p:nvSpPr>
          <p:spPr bwMode="auto">
            <a:xfrm>
              <a:off x="4198938"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416"/>
            <p:cNvSpPr>
              <a:spLocks/>
            </p:cNvSpPr>
            <p:nvPr userDrawn="1"/>
          </p:nvSpPr>
          <p:spPr bwMode="auto">
            <a:xfrm>
              <a:off x="4227513"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5" name="Freeform 417"/>
            <p:cNvSpPr>
              <a:spLocks/>
            </p:cNvSpPr>
            <p:nvPr userDrawn="1"/>
          </p:nvSpPr>
          <p:spPr bwMode="auto">
            <a:xfrm>
              <a:off x="4256088"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418"/>
            <p:cNvSpPr>
              <a:spLocks noEditPoints="1"/>
            </p:cNvSpPr>
            <p:nvPr userDrawn="1"/>
          </p:nvSpPr>
          <p:spPr bwMode="auto">
            <a:xfrm>
              <a:off x="4233863"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419"/>
            <p:cNvSpPr>
              <a:spLocks/>
            </p:cNvSpPr>
            <p:nvPr userDrawn="1"/>
          </p:nvSpPr>
          <p:spPr bwMode="auto">
            <a:xfrm>
              <a:off x="3768725"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420"/>
            <p:cNvSpPr>
              <a:spLocks/>
            </p:cNvSpPr>
            <p:nvPr userDrawn="1"/>
          </p:nvSpPr>
          <p:spPr bwMode="auto">
            <a:xfrm>
              <a:off x="4030663"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9" name="Freeform 421"/>
            <p:cNvSpPr>
              <a:spLocks/>
            </p:cNvSpPr>
            <p:nvPr userDrawn="1"/>
          </p:nvSpPr>
          <p:spPr bwMode="auto">
            <a:xfrm>
              <a:off x="3768725"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422"/>
            <p:cNvSpPr>
              <a:spLocks/>
            </p:cNvSpPr>
            <p:nvPr userDrawn="1"/>
          </p:nvSpPr>
          <p:spPr bwMode="auto">
            <a:xfrm>
              <a:off x="4037013"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Freeform 423"/>
            <p:cNvSpPr>
              <a:spLocks noEditPoints="1"/>
            </p:cNvSpPr>
            <p:nvPr userDrawn="1"/>
          </p:nvSpPr>
          <p:spPr bwMode="auto">
            <a:xfrm>
              <a:off x="3878263"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424"/>
            <p:cNvSpPr>
              <a:spLocks noEditPoints="1"/>
            </p:cNvSpPr>
            <p:nvPr userDrawn="1"/>
          </p:nvSpPr>
          <p:spPr bwMode="auto">
            <a:xfrm>
              <a:off x="3813175"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3" name="Freeform 425"/>
            <p:cNvSpPr>
              <a:spLocks noEditPoints="1"/>
            </p:cNvSpPr>
            <p:nvPr userDrawn="1"/>
          </p:nvSpPr>
          <p:spPr bwMode="auto">
            <a:xfrm>
              <a:off x="3736975"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426"/>
            <p:cNvSpPr>
              <a:spLocks noEditPoints="1"/>
            </p:cNvSpPr>
            <p:nvPr userDrawn="1"/>
          </p:nvSpPr>
          <p:spPr bwMode="auto">
            <a:xfrm>
              <a:off x="3813175"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427"/>
            <p:cNvSpPr>
              <a:spLocks noEditPoints="1"/>
            </p:cNvSpPr>
            <p:nvPr userDrawn="1"/>
          </p:nvSpPr>
          <p:spPr bwMode="auto">
            <a:xfrm>
              <a:off x="3973513"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428"/>
            <p:cNvSpPr>
              <a:spLocks noEditPoints="1"/>
            </p:cNvSpPr>
            <p:nvPr userDrawn="1"/>
          </p:nvSpPr>
          <p:spPr bwMode="auto">
            <a:xfrm>
              <a:off x="4051300"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429"/>
            <p:cNvSpPr>
              <a:spLocks/>
            </p:cNvSpPr>
            <p:nvPr userDrawn="1"/>
          </p:nvSpPr>
          <p:spPr bwMode="auto">
            <a:xfrm>
              <a:off x="3886200"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430"/>
            <p:cNvSpPr>
              <a:spLocks noEditPoints="1"/>
            </p:cNvSpPr>
            <p:nvPr userDrawn="1"/>
          </p:nvSpPr>
          <p:spPr bwMode="auto">
            <a:xfrm>
              <a:off x="2876550"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Freeform 431"/>
            <p:cNvSpPr>
              <a:spLocks noEditPoints="1"/>
            </p:cNvSpPr>
            <p:nvPr userDrawn="1"/>
          </p:nvSpPr>
          <p:spPr bwMode="auto">
            <a:xfrm>
              <a:off x="3248025"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432"/>
            <p:cNvSpPr>
              <a:spLocks noEditPoints="1"/>
            </p:cNvSpPr>
            <p:nvPr userDrawn="1"/>
          </p:nvSpPr>
          <p:spPr bwMode="auto">
            <a:xfrm>
              <a:off x="3114675"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433"/>
            <p:cNvSpPr>
              <a:spLocks noEditPoints="1"/>
            </p:cNvSpPr>
            <p:nvPr userDrawn="1"/>
          </p:nvSpPr>
          <p:spPr bwMode="auto">
            <a:xfrm>
              <a:off x="2838450"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434"/>
            <p:cNvSpPr>
              <a:spLocks noEditPoints="1"/>
            </p:cNvSpPr>
            <p:nvPr userDrawn="1"/>
          </p:nvSpPr>
          <p:spPr bwMode="auto">
            <a:xfrm>
              <a:off x="3308350"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435"/>
            <p:cNvSpPr>
              <a:spLocks noEditPoints="1"/>
            </p:cNvSpPr>
            <p:nvPr userDrawn="1"/>
          </p:nvSpPr>
          <p:spPr bwMode="auto">
            <a:xfrm>
              <a:off x="3690938"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436"/>
            <p:cNvSpPr>
              <a:spLocks noEditPoints="1"/>
            </p:cNvSpPr>
            <p:nvPr userDrawn="1"/>
          </p:nvSpPr>
          <p:spPr bwMode="auto">
            <a:xfrm>
              <a:off x="4219575"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25" name="Group 424"/>
            <p:cNvGrpSpPr/>
            <p:nvPr userDrawn="1"/>
          </p:nvGrpSpPr>
          <p:grpSpPr>
            <a:xfrm>
              <a:off x="3440907" y="1910238"/>
              <a:ext cx="263525" cy="214313"/>
              <a:chOff x="3311525" y="1951038"/>
              <a:chExt cx="263525" cy="214313"/>
            </a:xfrm>
            <a:grpFill/>
          </p:grpSpPr>
          <p:sp>
            <p:nvSpPr>
              <p:cNvPr id="597" name="Freeform 437"/>
              <p:cNvSpPr>
                <a:spLocks noEditPoints="1"/>
              </p:cNvSpPr>
              <p:nvPr userDrawn="1"/>
            </p:nvSpPr>
            <p:spPr bwMode="auto">
              <a:xfrm>
                <a:off x="3311525"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8" name="Freeform 438"/>
              <p:cNvSpPr>
                <a:spLocks/>
              </p:cNvSpPr>
              <p:nvPr userDrawn="1"/>
            </p:nvSpPr>
            <p:spPr bwMode="auto">
              <a:xfrm>
                <a:off x="3336925"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9" name="Freeform 439"/>
              <p:cNvSpPr>
                <a:spLocks/>
              </p:cNvSpPr>
              <p:nvPr userDrawn="1"/>
            </p:nvSpPr>
            <p:spPr bwMode="auto">
              <a:xfrm>
                <a:off x="3514725"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6" name="Freeform 444"/>
            <p:cNvSpPr>
              <a:spLocks noEditPoints="1"/>
            </p:cNvSpPr>
            <p:nvPr userDrawn="1"/>
          </p:nvSpPr>
          <p:spPr bwMode="auto">
            <a:xfrm>
              <a:off x="3897313"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445"/>
            <p:cNvSpPr>
              <a:spLocks noEditPoints="1"/>
            </p:cNvSpPr>
            <p:nvPr userDrawn="1"/>
          </p:nvSpPr>
          <p:spPr bwMode="auto">
            <a:xfrm>
              <a:off x="3943350"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446"/>
            <p:cNvSpPr>
              <a:spLocks/>
            </p:cNvSpPr>
            <p:nvPr userDrawn="1"/>
          </p:nvSpPr>
          <p:spPr bwMode="auto">
            <a:xfrm>
              <a:off x="3943350"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447"/>
            <p:cNvSpPr>
              <a:spLocks/>
            </p:cNvSpPr>
            <p:nvPr userDrawn="1"/>
          </p:nvSpPr>
          <p:spPr bwMode="auto">
            <a:xfrm>
              <a:off x="40957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448"/>
            <p:cNvSpPr>
              <a:spLocks/>
            </p:cNvSpPr>
            <p:nvPr userDrawn="1"/>
          </p:nvSpPr>
          <p:spPr bwMode="auto">
            <a:xfrm>
              <a:off x="40640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449"/>
            <p:cNvSpPr>
              <a:spLocks/>
            </p:cNvSpPr>
            <p:nvPr userDrawn="1"/>
          </p:nvSpPr>
          <p:spPr bwMode="auto">
            <a:xfrm>
              <a:off x="4030663"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450"/>
            <p:cNvSpPr>
              <a:spLocks/>
            </p:cNvSpPr>
            <p:nvPr userDrawn="1"/>
          </p:nvSpPr>
          <p:spPr bwMode="auto">
            <a:xfrm>
              <a:off x="399732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3" name="Freeform 451"/>
            <p:cNvSpPr>
              <a:spLocks/>
            </p:cNvSpPr>
            <p:nvPr userDrawn="1"/>
          </p:nvSpPr>
          <p:spPr bwMode="auto">
            <a:xfrm>
              <a:off x="396557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452"/>
            <p:cNvSpPr>
              <a:spLocks/>
            </p:cNvSpPr>
            <p:nvPr userDrawn="1"/>
          </p:nvSpPr>
          <p:spPr bwMode="auto">
            <a:xfrm>
              <a:off x="4260850"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Freeform 453"/>
            <p:cNvSpPr>
              <a:spLocks noEditPoints="1"/>
            </p:cNvSpPr>
            <p:nvPr userDrawn="1"/>
          </p:nvSpPr>
          <p:spPr bwMode="auto">
            <a:xfrm>
              <a:off x="3954463"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454"/>
            <p:cNvSpPr>
              <a:spLocks noEditPoints="1"/>
            </p:cNvSpPr>
            <p:nvPr userDrawn="1"/>
          </p:nvSpPr>
          <p:spPr bwMode="auto">
            <a:xfrm>
              <a:off x="3471863"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7" name="Freeform 455"/>
            <p:cNvSpPr>
              <a:spLocks noEditPoints="1"/>
            </p:cNvSpPr>
            <p:nvPr userDrawn="1"/>
          </p:nvSpPr>
          <p:spPr bwMode="auto">
            <a:xfrm>
              <a:off x="4478338"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8" name="Freeform 456"/>
            <p:cNvSpPr>
              <a:spLocks noEditPoints="1"/>
            </p:cNvSpPr>
            <p:nvPr userDrawn="1"/>
          </p:nvSpPr>
          <p:spPr bwMode="auto">
            <a:xfrm>
              <a:off x="2943225"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Freeform 457"/>
            <p:cNvSpPr>
              <a:spLocks noEditPoints="1"/>
            </p:cNvSpPr>
            <p:nvPr userDrawn="1"/>
          </p:nvSpPr>
          <p:spPr bwMode="auto">
            <a:xfrm>
              <a:off x="3946525"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Freeform 458"/>
            <p:cNvSpPr>
              <a:spLocks noEditPoints="1"/>
            </p:cNvSpPr>
            <p:nvPr userDrawn="1"/>
          </p:nvSpPr>
          <p:spPr bwMode="auto">
            <a:xfrm>
              <a:off x="4403725"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1" name="Freeform 459"/>
            <p:cNvSpPr>
              <a:spLocks noEditPoints="1"/>
            </p:cNvSpPr>
            <p:nvPr userDrawn="1"/>
          </p:nvSpPr>
          <p:spPr bwMode="auto">
            <a:xfrm>
              <a:off x="4403725"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2" name="Freeform 460"/>
            <p:cNvSpPr>
              <a:spLocks noEditPoints="1"/>
            </p:cNvSpPr>
            <p:nvPr userDrawn="1"/>
          </p:nvSpPr>
          <p:spPr bwMode="auto">
            <a:xfrm>
              <a:off x="3244850"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3" name="Freeform 461"/>
            <p:cNvSpPr>
              <a:spLocks noEditPoints="1"/>
            </p:cNvSpPr>
            <p:nvPr userDrawn="1"/>
          </p:nvSpPr>
          <p:spPr bwMode="auto">
            <a:xfrm>
              <a:off x="2835275"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4" name="Freeform 465"/>
            <p:cNvSpPr>
              <a:spLocks noEditPoints="1"/>
            </p:cNvSpPr>
            <p:nvPr userDrawn="1"/>
          </p:nvSpPr>
          <p:spPr bwMode="auto">
            <a:xfrm>
              <a:off x="3081338"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5" name="Freeform 466"/>
            <p:cNvSpPr>
              <a:spLocks/>
            </p:cNvSpPr>
            <p:nvPr userDrawn="1"/>
          </p:nvSpPr>
          <p:spPr bwMode="auto">
            <a:xfrm>
              <a:off x="4179888"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6" name="Oval 468"/>
            <p:cNvSpPr>
              <a:spLocks noChangeArrowheads="1"/>
            </p:cNvSpPr>
            <p:nvPr userDrawn="1"/>
          </p:nvSpPr>
          <p:spPr bwMode="auto">
            <a:xfrm>
              <a:off x="4029075" y="153987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7" name="Oval 469"/>
            <p:cNvSpPr>
              <a:spLocks noChangeArrowheads="1"/>
            </p:cNvSpPr>
            <p:nvPr userDrawn="1"/>
          </p:nvSpPr>
          <p:spPr bwMode="auto">
            <a:xfrm>
              <a:off x="3208338" y="7064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Oval 470"/>
            <p:cNvSpPr>
              <a:spLocks noChangeArrowheads="1"/>
            </p:cNvSpPr>
            <p:nvPr userDrawn="1"/>
          </p:nvSpPr>
          <p:spPr bwMode="auto">
            <a:xfrm>
              <a:off x="3540125"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Oval 471"/>
            <p:cNvSpPr>
              <a:spLocks noChangeArrowheads="1"/>
            </p:cNvSpPr>
            <p:nvPr userDrawn="1"/>
          </p:nvSpPr>
          <p:spPr bwMode="auto">
            <a:xfrm>
              <a:off x="3582988"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Oval 472"/>
            <p:cNvSpPr>
              <a:spLocks noChangeArrowheads="1"/>
            </p:cNvSpPr>
            <p:nvPr userDrawn="1"/>
          </p:nvSpPr>
          <p:spPr bwMode="auto">
            <a:xfrm>
              <a:off x="3540125"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Oval 473"/>
            <p:cNvSpPr>
              <a:spLocks noChangeArrowheads="1"/>
            </p:cNvSpPr>
            <p:nvPr userDrawn="1"/>
          </p:nvSpPr>
          <p:spPr bwMode="auto">
            <a:xfrm>
              <a:off x="3582988"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Oval 474"/>
            <p:cNvSpPr>
              <a:spLocks noChangeArrowheads="1"/>
            </p:cNvSpPr>
            <p:nvPr userDrawn="1"/>
          </p:nvSpPr>
          <p:spPr bwMode="auto">
            <a:xfrm>
              <a:off x="3540125"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Oval 475"/>
            <p:cNvSpPr>
              <a:spLocks noChangeArrowheads="1"/>
            </p:cNvSpPr>
            <p:nvPr userDrawn="1"/>
          </p:nvSpPr>
          <p:spPr bwMode="auto">
            <a:xfrm>
              <a:off x="3582988"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Oval 476"/>
            <p:cNvSpPr>
              <a:spLocks noChangeArrowheads="1"/>
            </p:cNvSpPr>
            <p:nvPr userDrawn="1"/>
          </p:nvSpPr>
          <p:spPr bwMode="auto">
            <a:xfrm>
              <a:off x="3540125"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Oval 477"/>
            <p:cNvSpPr>
              <a:spLocks noChangeArrowheads="1"/>
            </p:cNvSpPr>
            <p:nvPr userDrawn="1"/>
          </p:nvSpPr>
          <p:spPr bwMode="auto">
            <a:xfrm>
              <a:off x="3582988"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Freeform 479"/>
            <p:cNvSpPr>
              <a:spLocks/>
            </p:cNvSpPr>
            <p:nvPr userDrawn="1"/>
          </p:nvSpPr>
          <p:spPr bwMode="auto">
            <a:xfrm>
              <a:off x="2417763"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Freeform 480"/>
            <p:cNvSpPr>
              <a:spLocks/>
            </p:cNvSpPr>
            <p:nvPr userDrawn="1"/>
          </p:nvSpPr>
          <p:spPr bwMode="auto">
            <a:xfrm>
              <a:off x="4152900"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481"/>
            <p:cNvSpPr>
              <a:spLocks noEditPoints="1"/>
            </p:cNvSpPr>
            <p:nvPr userDrawn="1"/>
          </p:nvSpPr>
          <p:spPr bwMode="auto">
            <a:xfrm>
              <a:off x="2898775"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485"/>
            <p:cNvSpPr>
              <a:spLocks noEditPoints="1"/>
            </p:cNvSpPr>
            <p:nvPr userDrawn="1"/>
          </p:nvSpPr>
          <p:spPr bwMode="auto">
            <a:xfrm>
              <a:off x="1081088"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486"/>
            <p:cNvSpPr>
              <a:spLocks noEditPoints="1"/>
            </p:cNvSpPr>
            <p:nvPr userDrawn="1"/>
          </p:nvSpPr>
          <p:spPr bwMode="auto">
            <a:xfrm>
              <a:off x="2209800"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Freeform 487"/>
            <p:cNvSpPr>
              <a:spLocks noEditPoints="1"/>
            </p:cNvSpPr>
            <p:nvPr userDrawn="1"/>
          </p:nvSpPr>
          <p:spPr bwMode="auto">
            <a:xfrm>
              <a:off x="229393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493"/>
            <p:cNvSpPr>
              <a:spLocks noEditPoints="1"/>
            </p:cNvSpPr>
            <p:nvPr userDrawn="1"/>
          </p:nvSpPr>
          <p:spPr bwMode="auto">
            <a:xfrm>
              <a:off x="1755775"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494"/>
            <p:cNvSpPr>
              <a:spLocks/>
            </p:cNvSpPr>
            <p:nvPr userDrawn="1"/>
          </p:nvSpPr>
          <p:spPr bwMode="auto">
            <a:xfrm>
              <a:off x="171291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495"/>
            <p:cNvSpPr>
              <a:spLocks/>
            </p:cNvSpPr>
            <p:nvPr userDrawn="1"/>
          </p:nvSpPr>
          <p:spPr bwMode="auto">
            <a:xfrm>
              <a:off x="171291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496"/>
            <p:cNvSpPr>
              <a:spLocks/>
            </p:cNvSpPr>
            <p:nvPr userDrawn="1"/>
          </p:nvSpPr>
          <p:spPr bwMode="auto">
            <a:xfrm>
              <a:off x="232568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497"/>
            <p:cNvSpPr>
              <a:spLocks/>
            </p:cNvSpPr>
            <p:nvPr userDrawn="1"/>
          </p:nvSpPr>
          <p:spPr bwMode="auto">
            <a:xfrm>
              <a:off x="2314575"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498"/>
            <p:cNvSpPr>
              <a:spLocks/>
            </p:cNvSpPr>
            <p:nvPr userDrawn="1"/>
          </p:nvSpPr>
          <p:spPr bwMode="auto">
            <a:xfrm>
              <a:off x="230346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499"/>
            <p:cNvSpPr>
              <a:spLocks noEditPoints="1"/>
            </p:cNvSpPr>
            <p:nvPr userDrawn="1"/>
          </p:nvSpPr>
          <p:spPr bwMode="auto">
            <a:xfrm>
              <a:off x="55563"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500"/>
            <p:cNvSpPr>
              <a:spLocks/>
            </p:cNvSpPr>
            <p:nvPr userDrawn="1"/>
          </p:nvSpPr>
          <p:spPr bwMode="auto">
            <a:xfrm>
              <a:off x="209550"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Freeform 501"/>
            <p:cNvSpPr>
              <a:spLocks/>
            </p:cNvSpPr>
            <p:nvPr userDrawn="1"/>
          </p:nvSpPr>
          <p:spPr bwMode="auto">
            <a:xfrm>
              <a:off x="168275"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502"/>
            <p:cNvSpPr>
              <a:spLocks/>
            </p:cNvSpPr>
            <p:nvPr userDrawn="1"/>
          </p:nvSpPr>
          <p:spPr bwMode="auto">
            <a:xfrm>
              <a:off x="131763"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Freeform 503"/>
            <p:cNvSpPr>
              <a:spLocks/>
            </p:cNvSpPr>
            <p:nvPr userDrawn="1"/>
          </p:nvSpPr>
          <p:spPr bwMode="auto">
            <a:xfrm>
              <a:off x="98425"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Freeform 504"/>
            <p:cNvSpPr>
              <a:spLocks/>
            </p:cNvSpPr>
            <p:nvPr userDrawn="1"/>
          </p:nvSpPr>
          <p:spPr bwMode="auto">
            <a:xfrm>
              <a:off x="74613"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Freeform 505"/>
            <p:cNvSpPr>
              <a:spLocks/>
            </p:cNvSpPr>
            <p:nvPr userDrawn="1"/>
          </p:nvSpPr>
          <p:spPr bwMode="auto">
            <a:xfrm>
              <a:off x="58738"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5" name="Freeform 506"/>
            <p:cNvSpPr>
              <a:spLocks/>
            </p:cNvSpPr>
            <p:nvPr userDrawn="1"/>
          </p:nvSpPr>
          <p:spPr bwMode="auto">
            <a:xfrm>
              <a:off x="334963"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Freeform 507"/>
            <p:cNvSpPr>
              <a:spLocks/>
            </p:cNvSpPr>
            <p:nvPr userDrawn="1"/>
          </p:nvSpPr>
          <p:spPr bwMode="auto">
            <a:xfrm>
              <a:off x="322263"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508"/>
            <p:cNvSpPr>
              <a:spLocks/>
            </p:cNvSpPr>
            <p:nvPr userDrawn="1"/>
          </p:nvSpPr>
          <p:spPr bwMode="auto">
            <a:xfrm>
              <a:off x="300038"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509"/>
            <p:cNvSpPr>
              <a:spLocks/>
            </p:cNvSpPr>
            <p:nvPr userDrawn="1"/>
          </p:nvSpPr>
          <p:spPr bwMode="auto">
            <a:xfrm>
              <a:off x="273050"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510"/>
            <p:cNvSpPr>
              <a:spLocks/>
            </p:cNvSpPr>
            <p:nvPr userDrawn="1"/>
          </p:nvSpPr>
          <p:spPr bwMode="auto">
            <a:xfrm>
              <a:off x="242888"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511"/>
            <p:cNvSpPr>
              <a:spLocks/>
            </p:cNvSpPr>
            <p:nvPr userDrawn="1"/>
          </p:nvSpPr>
          <p:spPr bwMode="auto">
            <a:xfrm>
              <a:off x="2193925"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512"/>
            <p:cNvSpPr>
              <a:spLocks/>
            </p:cNvSpPr>
            <p:nvPr userDrawn="1"/>
          </p:nvSpPr>
          <p:spPr bwMode="auto">
            <a:xfrm>
              <a:off x="2193925"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Freeform 513"/>
            <p:cNvSpPr>
              <a:spLocks/>
            </p:cNvSpPr>
            <p:nvPr userDrawn="1"/>
          </p:nvSpPr>
          <p:spPr bwMode="auto">
            <a:xfrm>
              <a:off x="166688"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Freeform 514"/>
            <p:cNvSpPr>
              <a:spLocks noEditPoints="1"/>
            </p:cNvSpPr>
            <p:nvPr userDrawn="1"/>
          </p:nvSpPr>
          <p:spPr bwMode="auto">
            <a:xfrm>
              <a:off x="69373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Freeform 515"/>
            <p:cNvSpPr>
              <a:spLocks noEditPoints="1"/>
            </p:cNvSpPr>
            <p:nvPr userDrawn="1"/>
          </p:nvSpPr>
          <p:spPr bwMode="auto">
            <a:xfrm>
              <a:off x="2146300"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Freeform 516"/>
            <p:cNvSpPr>
              <a:spLocks noEditPoints="1"/>
            </p:cNvSpPr>
            <p:nvPr userDrawn="1"/>
          </p:nvSpPr>
          <p:spPr bwMode="auto">
            <a:xfrm>
              <a:off x="1905000"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517"/>
            <p:cNvSpPr>
              <a:spLocks noEditPoints="1"/>
            </p:cNvSpPr>
            <p:nvPr userDrawn="1"/>
          </p:nvSpPr>
          <p:spPr bwMode="auto">
            <a:xfrm>
              <a:off x="2012950"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Freeform 518"/>
            <p:cNvSpPr>
              <a:spLocks/>
            </p:cNvSpPr>
            <p:nvPr userDrawn="1"/>
          </p:nvSpPr>
          <p:spPr bwMode="auto">
            <a:xfrm>
              <a:off x="982663"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Freeform 519"/>
            <p:cNvSpPr>
              <a:spLocks/>
            </p:cNvSpPr>
            <p:nvPr userDrawn="1"/>
          </p:nvSpPr>
          <p:spPr bwMode="auto">
            <a:xfrm>
              <a:off x="952500"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Freeform 520"/>
            <p:cNvSpPr>
              <a:spLocks noEditPoints="1"/>
            </p:cNvSpPr>
            <p:nvPr userDrawn="1"/>
          </p:nvSpPr>
          <p:spPr bwMode="auto">
            <a:xfrm>
              <a:off x="71438"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0" name="Freeform 521"/>
            <p:cNvSpPr>
              <a:spLocks/>
            </p:cNvSpPr>
            <p:nvPr userDrawn="1"/>
          </p:nvSpPr>
          <p:spPr bwMode="auto">
            <a:xfrm>
              <a:off x="1325563" y="181532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1" name="Freeform 523"/>
            <p:cNvSpPr>
              <a:spLocks/>
            </p:cNvSpPr>
            <p:nvPr userDrawn="1"/>
          </p:nvSpPr>
          <p:spPr bwMode="auto">
            <a:xfrm>
              <a:off x="105886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Freeform 524"/>
            <p:cNvSpPr>
              <a:spLocks noEditPoints="1"/>
            </p:cNvSpPr>
            <p:nvPr userDrawn="1"/>
          </p:nvSpPr>
          <p:spPr bwMode="auto">
            <a:xfrm>
              <a:off x="1020763"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3" name="Freeform 525"/>
            <p:cNvSpPr>
              <a:spLocks noEditPoints="1"/>
            </p:cNvSpPr>
            <p:nvPr userDrawn="1"/>
          </p:nvSpPr>
          <p:spPr bwMode="auto">
            <a:xfrm>
              <a:off x="57150"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Freeform 526"/>
            <p:cNvSpPr>
              <a:spLocks noEditPoints="1"/>
            </p:cNvSpPr>
            <p:nvPr userDrawn="1"/>
          </p:nvSpPr>
          <p:spPr bwMode="auto">
            <a:xfrm>
              <a:off x="153988"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Freeform 527"/>
            <p:cNvSpPr>
              <a:spLocks noEditPoints="1"/>
            </p:cNvSpPr>
            <p:nvPr userDrawn="1"/>
          </p:nvSpPr>
          <p:spPr bwMode="auto">
            <a:xfrm>
              <a:off x="2032000"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Freeform 528"/>
            <p:cNvSpPr>
              <a:spLocks noEditPoints="1"/>
            </p:cNvSpPr>
            <p:nvPr userDrawn="1"/>
          </p:nvSpPr>
          <p:spPr bwMode="auto">
            <a:xfrm>
              <a:off x="198596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7" name="Freeform 529"/>
            <p:cNvSpPr>
              <a:spLocks noEditPoints="1"/>
            </p:cNvSpPr>
            <p:nvPr userDrawn="1"/>
          </p:nvSpPr>
          <p:spPr bwMode="auto">
            <a:xfrm>
              <a:off x="2035175"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530"/>
            <p:cNvSpPr>
              <a:spLocks/>
            </p:cNvSpPr>
            <p:nvPr userDrawn="1"/>
          </p:nvSpPr>
          <p:spPr bwMode="auto">
            <a:xfrm>
              <a:off x="2190750"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9" name="Freeform 531"/>
            <p:cNvSpPr>
              <a:spLocks/>
            </p:cNvSpPr>
            <p:nvPr userDrawn="1"/>
          </p:nvSpPr>
          <p:spPr bwMode="auto">
            <a:xfrm>
              <a:off x="898525"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Freeform 532"/>
            <p:cNvSpPr>
              <a:spLocks/>
            </p:cNvSpPr>
            <p:nvPr userDrawn="1"/>
          </p:nvSpPr>
          <p:spPr bwMode="auto">
            <a:xfrm>
              <a:off x="382588"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533"/>
            <p:cNvSpPr>
              <a:spLocks noEditPoints="1"/>
            </p:cNvSpPr>
            <p:nvPr userDrawn="1"/>
          </p:nvSpPr>
          <p:spPr bwMode="auto">
            <a:xfrm>
              <a:off x="2098675"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Freeform 535"/>
            <p:cNvSpPr>
              <a:spLocks/>
            </p:cNvSpPr>
            <p:nvPr userDrawn="1"/>
          </p:nvSpPr>
          <p:spPr bwMode="auto">
            <a:xfrm>
              <a:off x="533400"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3" name="Freeform 536"/>
            <p:cNvSpPr>
              <a:spLocks noEditPoints="1"/>
            </p:cNvSpPr>
            <p:nvPr userDrawn="1"/>
          </p:nvSpPr>
          <p:spPr bwMode="auto">
            <a:xfrm>
              <a:off x="2238375"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4" name="Freeform 537"/>
            <p:cNvSpPr>
              <a:spLocks noEditPoints="1"/>
            </p:cNvSpPr>
            <p:nvPr userDrawn="1"/>
          </p:nvSpPr>
          <p:spPr bwMode="auto">
            <a:xfrm>
              <a:off x="220503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5" name="Freeform 538"/>
            <p:cNvSpPr>
              <a:spLocks noEditPoints="1"/>
            </p:cNvSpPr>
            <p:nvPr userDrawn="1"/>
          </p:nvSpPr>
          <p:spPr bwMode="auto">
            <a:xfrm>
              <a:off x="2155825"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6" name="Freeform 539"/>
            <p:cNvSpPr>
              <a:spLocks/>
            </p:cNvSpPr>
            <p:nvPr userDrawn="1"/>
          </p:nvSpPr>
          <p:spPr bwMode="auto">
            <a:xfrm>
              <a:off x="212566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7" name="Freeform 540"/>
            <p:cNvSpPr>
              <a:spLocks noEditPoints="1"/>
            </p:cNvSpPr>
            <p:nvPr userDrawn="1"/>
          </p:nvSpPr>
          <p:spPr bwMode="auto">
            <a:xfrm>
              <a:off x="2320925"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Freeform 541"/>
            <p:cNvSpPr>
              <a:spLocks/>
            </p:cNvSpPr>
            <p:nvPr userDrawn="1"/>
          </p:nvSpPr>
          <p:spPr bwMode="auto">
            <a:xfrm>
              <a:off x="232251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Freeform 542"/>
            <p:cNvSpPr>
              <a:spLocks noEditPoints="1"/>
            </p:cNvSpPr>
            <p:nvPr userDrawn="1"/>
          </p:nvSpPr>
          <p:spPr bwMode="auto">
            <a:xfrm>
              <a:off x="420688"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Freeform 543"/>
            <p:cNvSpPr>
              <a:spLocks noEditPoints="1"/>
            </p:cNvSpPr>
            <p:nvPr userDrawn="1"/>
          </p:nvSpPr>
          <p:spPr bwMode="auto">
            <a:xfrm>
              <a:off x="628650"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1" name="Freeform 544"/>
            <p:cNvSpPr>
              <a:spLocks noEditPoints="1"/>
            </p:cNvSpPr>
            <p:nvPr userDrawn="1"/>
          </p:nvSpPr>
          <p:spPr bwMode="auto">
            <a:xfrm>
              <a:off x="167481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 name="Freeform 547"/>
            <p:cNvSpPr>
              <a:spLocks/>
            </p:cNvSpPr>
            <p:nvPr userDrawn="1"/>
          </p:nvSpPr>
          <p:spPr bwMode="auto">
            <a:xfrm>
              <a:off x="55563"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 name="Freeform 549"/>
            <p:cNvSpPr>
              <a:spLocks/>
            </p:cNvSpPr>
            <p:nvPr userDrawn="1"/>
          </p:nvSpPr>
          <p:spPr bwMode="auto">
            <a:xfrm>
              <a:off x="55563"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 name="Freeform 550"/>
            <p:cNvSpPr>
              <a:spLocks/>
            </p:cNvSpPr>
            <p:nvPr userDrawn="1"/>
          </p:nvSpPr>
          <p:spPr bwMode="auto">
            <a:xfrm>
              <a:off x="1365250"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Freeform 551"/>
            <p:cNvSpPr>
              <a:spLocks/>
            </p:cNvSpPr>
            <p:nvPr userDrawn="1"/>
          </p:nvSpPr>
          <p:spPr bwMode="auto">
            <a:xfrm>
              <a:off x="176213"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6" name="Freeform 552"/>
            <p:cNvSpPr>
              <a:spLocks noEditPoints="1"/>
            </p:cNvSpPr>
            <p:nvPr userDrawn="1"/>
          </p:nvSpPr>
          <p:spPr bwMode="auto">
            <a:xfrm>
              <a:off x="107950"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7" name="Freeform 553"/>
            <p:cNvSpPr>
              <a:spLocks noEditPoints="1"/>
            </p:cNvSpPr>
            <p:nvPr userDrawn="1"/>
          </p:nvSpPr>
          <p:spPr bwMode="auto">
            <a:xfrm>
              <a:off x="103188"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Freeform 554"/>
            <p:cNvSpPr>
              <a:spLocks noEditPoints="1"/>
            </p:cNvSpPr>
            <p:nvPr userDrawn="1"/>
          </p:nvSpPr>
          <p:spPr bwMode="auto">
            <a:xfrm>
              <a:off x="69850"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Freeform 555"/>
            <p:cNvSpPr>
              <a:spLocks noEditPoints="1"/>
            </p:cNvSpPr>
            <p:nvPr userDrawn="1"/>
          </p:nvSpPr>
          <p:spPr bwMode="auto">
            <a:xfrm>
              <a:off x="192088"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0" name="Freeform 556"/>
            <p:cNvSpPr>
              <a:spLocks/>
            </p:cNvSpPr>
            <p:nvPr userDrawn="1"/>
          </p:nvSpPr>
          <p:spPr bwMode="auto">
            <a:xfrm>
              <a:off x="122238"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1" name="Freeform 557"/>
            <p:cNvSpPr>
              <a:spLocks noEditPoints="1"/>
            </p:cNvSpPr>
            <p:nvPr userDrawn="1"/>
          </p:nvSpPr>
          <p:spPr bwMode="auto">
            <a:xfrm>
              <a:off x="655638"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 name="Freeform 558"/>
            <p:cNvSpPr>
              <a:spLocks noEditPoints="1"/>
            </p:cNvSpPr>
            <p:nvPr userDrawn="1"/>
          </p:nvSpPr>
          <p:spPr bwMode="auto">
            <a:xfrm>
              <a:off x="298450"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 name="Freeform 559"/>
            <p:cNvSpPr>
              <a:spLocks noEditPoints="1"/>
            </p:cNvSpPr>
            <p:nvPr userDrawn="1"/>
          </p:nvSpPr>
          <p:spPr bwMode="auto">
            <a:xfrm>
              <a:off x="61913"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4" name="Freeform 560"/>
            <p:cNvSpPr>
              <a:spLocks noEditPoints="1"/>
            </p:cNvSpPr>
            <p:nvPr userDrawn="1"/>
          </p:nvSpPr>
          <p:spPr bwMode="auto">
            <a:xfrm>
              <a:off x="114300"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5" name="Freeform 561"/>
            <p:cNvSpPr>
              <a:spLocks/>
            </p:cNvSpPr>
            <p:nvPr userDrawn="1"/>
          </p:nvSpPr>
          <p:spPr bwMode="auto">
            <a:xfrm>
              <a:off x="92075"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6" name="Freeform 562"/>
            <p:cNvSpPr>
              <a:spLocks noEditPoints="1"/>
            </p:cNvSpPr>
            <p:nvPr userDrawn="1"/>
          </p:nvSpPr>
          <p:spPr bwMode="auto">
            <a:xfrm>
              <a:off x="647700"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7" name="Freeform 563"/>
            <p:cNvSpPr>
              <a:spLocks noEditPoints="1"/>
            </p:cNvSpPr>
            <p:nvPr userDrawn="1"/>
          </p:nvSpPr>
          <p:spPr bwMode="auto">
            <a:xfrm>
              <a:off x="143986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8" name="Freeform 564"/>
            <p:cNvSpPr>
              <a:spLocks noEditPoints="1"/>
            </p:cNvSpPr>
            <p:nvPr userDrawn="1"/>
          </p:nvSpPr>
          <p:spPr bwMode="auto">
            <a:xfrm>
              <a:off x="1298575"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 name="Freeform 565"/>
            <p:cNvSpPr>
              <a:spLocks noEditPoints="1"/>
            </p:cNvSpPr>
            <p:nvPr userDrawn="1"/>
          </p:nvSpPr>
          <p:spPr bwMode="auto">
            <a:xfrm>
              <a:off x="327025"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 name="Freeform 566"/>
            <p:cNvSpPr>
              <a:spLocks/>
            </p:cNvSpPr>
            <p:nvPr userDrawn="1"/>
          </p:nvSpPr>
          <p:spPr bwMode="auto">
            <a:xfrm>
              <a:off x="1146175"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 name="Freeform 567"/>
            <p:cNvSpPr>
              <a:spLocks/>
            </p:cNvSpPr>
            <p:nvPr userDrawn="1"/>
          </p:nvSpPr>
          <p:spPr bwMode="auto">
            <a:xfrm>
              <a:off x="1025525"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 name="Freeform 568"/>
            <p:cNvSpPr>
              <a:spLocks noEditPoints="1"/>
            </p:cNvSpPr>
            <p:nvPr userDrawn="1"/>
          </p:nvSpPr>
          <p:spPr bwMode="auto">
            <a:xfrm>
              <a:off x="1035050"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 name="Freeform 569"/>
            <p:cNvSpPr>
              <a:spLocks/>
            </p:cNvSpPr>
            <p:nvPr userDrawn="1"/>
          </p:nvSpPr>
          <p:spPr bwMode="auto">
            <a:xfrm>
              <a:off x="1104900"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4" name="Freeform 570"/>
            <p:cNvSpPr>
              <a:spLocks/>
            </p:cNvSpPr>
            <p:nvPr userDrawn="1"/>
          </p:nvSpPr>
          <p:spPr bwMode="auto">
            <a:xfrm>
              <a:off x="1120775"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5" name="Freeform 571"/>
            <p:cNvSpPr>
              <a:spLocks/>
            </p:cNvSpPr>
            <p:nvPr userDrawn="1"/>
          </p:nvSpPr>
          <p:spPr bwMode="auto">
            <a:xfrm>
              <a:off x="1246188"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6" name="Freeform 572"/>
            <p:cNvSpPr>
              <a:spLocks/>
            </p:cNvSpPr>
            <p:nvPr userDrawn="1"/>
          </p:nvSpPr>
          <p:spPr bwMode="auto">
            <a:xfrm>
              <a:off x="2105025"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7" name="Freeform 573"/>
            <p:cNvSpPr>
              <a:spLocks/>
            </p:cNvSpPr>
            <p:nvPr userDrawn="1"/>
          </p:nvSpPr>
          <p:spPr bwMode="auto">
            <a:xfrm>
              <a:off x="2082800"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8" name="Freeform 574"/>
            <p:cNvSpPr>
              <a:spLocks/>
            </p:cNvSpPr>
            <p:nvPr userDrawn="1"/>
          </p:nvSpPr>
          <p:spPr bwMode="auto">
            <a:xfrm>
              <a:off x="2060575"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9" name="Freeform 575"/>
            <p:cNvSpPr>
              <a:spLocks/>
            </p:cNvSpPr>
            <p:nvPr userDrawn="1"/>
          </p:nvSpPr>
          <p:spPr bwMode="auto">
            <a:xfrm>
              <a:off x="179546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0" name="Freeform 576"/>
            <p:cNvSpPr>
              <a:spLocks/>
            </p:cNvSpPr>
            <p:nvPr userDrawn="1"/>
          </p:nvSpPr>
          <p:spPr bwMode="auto">
            <a:xfrm>
              <a:off x="182403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1" name="Freeform 577"/>
            <p:cNvSpPr>
              <a:spLocks/>
            </p:cNvSpPr>
            <p:nvPr userDrawn="1"/>
          </p:nvSpPr>
          <p:spPr bwMode="auto">
            <a:xfrm>
              <a:off x="185261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2" name="Freeform 578"/>
            <p:cNvSpPr>
              <a:spLocks noEditPoints="1"/>
            </p:cNvSpPr>
            <p:nvPr userDrawn="1"/>
          </p:nvSpPr>
          <p:spPr bwMode="auto">
            <a:xfrm>
              <a:off x="183038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3" name="Freeform 579"/>
            <p:cNvSpPr>
              <a:spLocks/>
            </p:cNvSpPr>
            <p:nvPr userDrawn="1"/>
          </p:nvSpPr>
          <p:spPr bwMode="auto">
            <a:xfrm>
              <a:off x="1365250"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4" name="Freeform 580"/>
            <p:cNvSpPr>
              <a:spLocks/>
            </p:cNvSpPr>
            <p:nvPr userDrawn="1"/>
          </p:nvSpPr>
          <p:spPr bwMode="auto">
            <a:xfrm>
              <a:off x="1627188"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5" name="Freeform 581"/>
            <p:cNvSpPr>
              <a:spLocks/>
            </p:cNvSpPr>
            <p:nvPr userDrawn="1"/>
          </p:nvSpPr>
          <p:spPr bwMode="auto">
            <a:xfrm>
              <a:off x="1365250"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6" name="Freeform 582"/>
            <p:cNvSpPr>
              <a:spLocks/>
            </p:cNvSpPr>
            <p:nvPr userDrawn="1"/>
          </p:nvSpPr>
          <p:spPr bwMode="auto">
            <a:xfrm>
              <a:off x="1633538"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7" name="Freeform 583"/>
            <p:cNvSpPr>
              <a:spLocks noEditPoints="1"/>
            </p:cNvSpPr>
            <p:nvPr userDrawn="1"/>
          </p:nvSpPr>
          <p:spPr bwMode="auto">
            <a:xfrm>
              <a:off x="1474788"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8" name="Freeform 584"/>
            <p:cNvSpPr>
              <a:spLocks noEditPoints="1"/>
            </p:cNvSpPr>
            <p:nvPr userDrawn="1"/>
          </p:nvSpPr>
          <p:spPr bwMode="auto">
            <a:xfrm>
              <a:off x="1409700"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9" name="Freeform 585"/>
            <p:cNvSpPr>
              <a:spLocks noEditPoints="1"/>
            </p:cNvSpPr>
            <p:nvPr userDrawn="1"/>
          </p:nvSpPr>
          <p:spPr bwMode="auto">
            <a:xfrm>
              <a:off x="1333500"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0" name="Freeform 586"/>
            <p:cNvSpPr>
              <a:spLocks noEditPoints="1"/>
            </p:cNvSpPr>
            <p:nvPr userDrawn="1"/>
          </p:nvSpPr>
          <p:spPr bwMode="auto">
            <a:xfrm>
              <a:off x="1409700"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1" name="Freeform 587"/>
            <p:cNvSpPr>
              <a:spLocks noEditPoints="1"/>
            </p:cNvSpPr>
            <p:nvPr userDrawn="1"/>
          </p:nvSpPr>
          <p:spPr bwMode="auto">
            <a:xfrm>
              <a:off x="157003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2" name="Freeform 588"/>
            <p:cNvSpPr>
              <a:spLocks noEditPoints="1"/>
            </p:cNvSpPr>
            <p:nvPr userDrawn="1"/>
          </p:nvSpPr>
          <p:spPr bwMode="auto">
            <a:xfrm>
              <a:off x="1647825"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3" name="Freeform 589"/>
            <p:cNvSpPr>
              <a:spLocks/>
            </p:cNvSpPr>
            <p:nvPr userDrawn="1"/>
          </p:nvSpPr>
          <p:spPr bwMode="auto">
            <a:xfrm>
              <a:off x="1482725"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4" name="Freeform 590"/>
            <p:cNvSpPr>
              <a:spLocks noEditPoints="1"/>
            </p:cNvSpPr>
            <p:nvPr userDrawn="1"/>
          </p:nvSpPr>
          <p:spPr bwMode="auto">
            <a:xfrm>
              <a:off x="473075"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5" name="Freeform 591"/>
            <p:cNvSpPr>
              <a:spLocks noEditPoints="1"/>
            </p:cNvSpPr>
            <p:nvPr userDrawn="1"/>
          </p:nvSpPr>
          <p:spPr bwMode="auto">
            <a:xfrm>
              <a:off x="844550"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6" name="Freeform 592"/>
            <p:cNvSpPr>
              <a:spLocks noEditPoints="1"/>
            </p:cNvSpPr>
            <p:nvPr userDrawn="1"/>
          </p:nvSpPr>
          <p:spPr bwMode="auto">
            <a:xfrm>
              <a:off x="711200"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7" name="Freeform 593"/>
            <p:cNvSpPr>
              <a:spLocks noEditPoints="1"/>
            </p:cNvSpPr>
            <p:nvPr userDrawn="1"/>
          </p:nvSpPr>
          <p:spPr bwMode="auto">
            <a:xfrm>
              <a:off x="434975"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8" name="Freeform 594"/>
            <p:cNvSpPr>
              <a:spLocks noEditPoints="1"/>
            </p:cNvSpPr>
            <p:nvPr userDrawn="1"/>
          </p:nvSpPr>
          <p:spPr bwMode="auto">
            <a:xfrm>
              <a:off x="904875"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9" name="Freeform 595"/>
            <p:cNvSpPr>
              <a:spLocks noEditPoints="1"/>
            </p:cNvSpPr>
            <p:nvPr userDrawn="1"/>
          </p:nvSpPr>
          <p:spPr bwMode="auto">
            <a:xfrm>
              <a:off x="1287463"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Freeform 596"/>
            <p:cNvSpPr>
              <a:spLocks noEditPoints="1"/>
            </p:cNvSpPr>
            <p:nvPr userDrawn="1"/>
          </p:nvSpPr>
          <p:spPr bwMode="auto">
            <a:xfrm>
              <a:off x="1816100"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1" name="Freeform 597"/>
            <p:cNvSpPr>
              <a:spLocks noEditPoints="1"/>
            </p:cNvSpPr>
            <p:nvPr userDrawn="1"/>
          </p:nvSpPr>
          <p:spPr bwMode="auto">
            <a:xfrm>
              <a:off x="1217612" y="1910569"/>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2" name="Freeform 598"/>
            <p:cNvSpPr>
              <a:spLocks/>
            </p:cNvSpPr>
            <p:nvPr userDrawn="1"/>
          </p:nvSpPr>
          <p:spPr bwMode="auto">
            <a:xfrm>
              <a:off x="933450"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3" name="Freeform 599"/>
            <p:cNvSpPr>
              <a:spLocks/>
            </p:cNvSpPr>
            <p:nvPr userDrawn="1"/>
          </p:nvSpPr>
          <p:spPr bwMode="auto">
            <a:xfrm>
              <a:off x="1111250"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4" name="Freeform 604"/>
            <p:cNvSpPr>
              <a:spLocks noEditPoints="1"/>
            </p:cNvSpPr>
            <p:nvPr userDrawn="1"/>
          </p:nvSpPr>
          <p:spPr bwMode="auto">
            <a:xfrm>
              <a:off x="1493838"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5" name="Freeform 605"/>
            <p:cNvSpPr>
              <a:spLocks noEditPoints="1"/>
            </p:cNvSpPr>
            <p:nvPr userDrawn="1"/>
          </p:nvSpPr>
          <p:spPr bwMode="auto">
            <a:xfrm>
              <a:off x="1539875"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6" name="Freeform 606"/>
            <p:cNvSpPr>
              <a:spLocks/>
            </p:cNvSpPr>
            <p:nvPr userDrawn="1"/>
          </p:nvSpPr>
          <p:spPr bwMode="auto">
            <a:xfrm>
              <a:off x="1539875"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7" name="Freeform 607"/>
            <p:cNvSpPr>
              <a:spLocks/>
            </p:cNvSpPr>
            <p:nvPr userDrawn="1"/>
          </p:nvSpPr>
          <p:spPr bwMode="auto">
            <a:xfrm>
              <a:off x="169227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8" name="Freeform 608"/>
            <p:cNvSpPr>
              <a:spLocks/>
            </p:cNvSpPr>
            <p:nvPr userDrawn="1"/>
          </p:nvSpPr>
          <p:spPr bwMode="auto">
            <a:xfrm>
              <a:off x="166052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9" name="Freeform 609"/>
            <p:cNvSpPr>
              <a:spLocks/>
            </p:cNvSpPr>
            <p:nvPr userDrawn="1"/>
          </p:nvSpPr>
          <p:spPr bwMode="auto">
            <a:xfrm>
              <a:off x="1627188"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0" name="Freeform 610"/>
            <p:cNvSpPr>
              <a:spLocks/>
            </p:cNvSpPr>
            <p:nvPr userDrawn="1"/>
          </p:nvSpPr>
          <p:spPr bwMode="auto">
            <a:xfrm>
              <a:off x="15938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1" name="Freeform 611"/>
            <p:cNvSpPr>
              <a:spLocks/>
            </p:cNvSpPr>
            <p:nvPr userDrawn="1"/>
          </p:nvSpPr>
          <p:spPr bwMode="auto">
            <a:xfrm>
              <a:off x="15621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2" name="Freeform 612"/>
            <p:cNvSpPr>
              <a:spLocks/>
            </p:cNvSpPr>
            <p:nvPr userDrawn="1"/>
          </p:nvSpPr>
          <p:spPr bwMode="auto">
            <a:xfrm>
              <a:off x="1857375"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3" name="Freeform 613"/>
            <p:cNvSpPr>
              <a:spLocks noEditPoints="1"/>
            </p:cNvSpPr>
            <p:nvPr userDrawn="1"/>
          </p:nvSpPr>
          <p:spPr bwMode="auto">
            <a:xfrm>
              <a:off x="155098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4" name="Freeform 614"/>
            <p:cNvSpPr>
              <a:spLocks noEditPoints="1"/>
            </p:cNvSpPr>
            <p:nvPr userDrawn="1"/>
          </p:nvSpPr>
          <p:spPr bwMode="auto">
            <a:xfrm>
              <a:off x="1068388"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5" name="Freeform 615"/>
            <p:cNvSpPr>
              <a:spLocks noEditPoints="1"/>
            </p:cNvSpPr>
            <p:nvPr userDrawn="1"/>
          </p:nvSpPr>
          <p:spPr bwMode="auto">
            <a:xfrm>
              <a:off x="207486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6" name="Freeform 616"/>
            <p:cNvSpPr>
              <a:spLocks noEditPoints="1"/>
            </p:cNvSpPr>
            <p:nvPr userDrawn="1"/>
          </p:nvSpPr>
          <p:spPr bwMode="auto">
            <a:xfrm>
              <a:off x="539750"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7" name="Freeform 617"/>
            <p:cNvSpPr>
              <a:spLocks noEditPoints="1"/>
            </p:cNvSpPr>
            <p:nvPr userDrawn="1"/>
          </p:nvSpPr>
          <p:spPr bwMode="auto">
            <a:xfrm>
              <a:off x="1543050"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8" name="Freeform 618"/>
            <p:cNvSpPr>
              <a:spLocks noEditPoints="1"/>
            </p:cNvSpPr>
            <p:nvPr userDrawn="1"/>
          </p:nvSpPr>
          <p:spPr bwMode="auto">
            <a:xfrm>
              <a:off x="2000250"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9" name="Freeform 619"/>
            <p:cNvSpPr>
              <a:spLocks noEditPoints="1"/>
            </p:cNvSpPr>
            <p:nvPr userDrawn="1"/>
          </p:nvSpPr>
          <p:spPr bwMode="auto">
            <a:xfrm>
              <a:off x="2000250"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0" name="Freeform 620"/>
            <p:cNvSpPr>
              <a:spLocks noEditPoints="1"/>
            </p:cNvSpPr>
            <p:nvPr userDrawn="1"/>
          </p:nvSpPr>
          <p:spPr bwMode="auto">
            <a:xfrm>
              <a:off x="841375"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1" name="Freeform 621"/>
            <p:cNvSpPr>
              <a:spLocks noEditPoints="1"/>
            </p:cNvSpPr>
            <p:nvPr userDrawn="1"/>
          </p:nvSpPr>
          <p:spPr bwMode="auto">
            <a:xfrm>
              <a:off x="431800"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2" name="Freeform 625"/>
            <p:cNvSpPr>
              <a:spLocks noEditPoints="1"/>
            </p:cNvSpPr>
            <p:nvPr userDrawn="1"/>
          </p:nvSpPr>
          <p:spPr bwMode="auto">
            <a:xfrm>
              <a:off x="677863"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3" name="Freeform 626"/>
            <p:cNvSpPr>
              <a:spLocks/>
            </p:cNvSpPr>
            <p:nvPr userDrawn="1"/>
          </p:nvSpPr>
          <p:spPr bwMode="auto">
            <a:xfrm>
              <a:off x="177641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4" name="Oval 628"/>
            <p:cNvSpPr>
              <a:spLocks noChangeArrowheads="1"/>
            </p:cNvSpPr>
            <p:nvPr userDrawn="1"/>
          </p:nvSpPr>
          <p:spPr bwMode="auto">
            <a:xfrm>
              <a:off x="1625600" y="153987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5" name="Oval 629"/>
            <p:cNvSpPr>
              <a:spLocks noChangeArrowheads="1"/>
            </p:cNvSpPr>
            <p:nvPr userDrawn="1"/>
          </p:nvSpPr>
          <p:spPr bwMode="auto">
            <a:xfrm>
              <a:off x="804863" y="7064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6" name="Oval 630"/>
            <p:cNvSpPr>
              <a:spLocks noChangeArrowheads="1"/>
            </p:cNvSpPr>
            <p:nvPr userDrawn="1"/>
          </p:nvSpPr>
          <p:spPr bwMode="auto">
            <a:xfrm>
              <a:off x="1136650"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7" name="Oval 631"/>
            <p:cNvSpPr>
              <a:spLocks noChangeArrowheads="1"/>
            </p:cNvSpPr>
            <p:nvPr userDrawn="1"/>
          </p:nvSpPr>
          <p:spPr bwMode="auto">
            <a:xfrm>
              <a:off x="1179513" y="10477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8" name="Oval 632"/>
            <p:cNvSpPr>
              <a:spLocks noChangeArrowheads="1"/>
            </p:cNvSpPr>
            <p:nvPr userDrawn="1"/>
          </p:nvSpPr>
          <p:spPr bwMode="auto">
            <a:xfrm>
              <a:off x="1136650"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9" name="Oval 633"/>
            <p:cNvSpPr>
              <a:spLocks noChangeArrowheads="1"/>
            </p:cNvSpPr>
            <p:nvPr userDrawn="1"/>
          </p:nvSpPr>
          <p:spPr bwMode="auto">
            <a:xfrm>
              <a:off x="1179513" y="1012825"/>
              <a:ext cx="17463"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0" name="Oval 634"/>
            <p:cNvSpPr>
              <a:spLocks noChangeArrowheads="1"/>
            </p:cNvSpPr>
            <p:nvPr userDrawn="1"/>
          </p:nvSpPr>
          <p:spPr bwMode="auto">
            <a:xfrm>
              <a:off x="1136650"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1" name="Oval 635"/>
            <p:cNvSpPr>
              <a:spLocks noChangeArrowheads="1"/>
            </p:cNvSpPr>
            <p:nvPr userDrawn="1"/>
          </p:nvSpPr>
          <p:spPr bwMode="auto">
            <a:xfrm>
              <a:off x="1179513" y="9794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2" name="Oval 636"/>
            <p:cNvSpPr>
              <a:spLocks noChangeArrowheads="1"/>
            </p:cNvSpPr>
            <p:nvPr userDrawn="1"/>
          </p:nvSpPr>
          <p:spPr bwMode="auto">
            <a:xfrm>
              <a:off x="1136650"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3" name="Oval 637"/>
            <p:cNvSpPr>
              <a:spLocks noChangeArrowheads="1"/>
            </p:cNvSpPr>
            <p:nvPr userDrawn="1"/>
          </p:nvSpPr>
          <p:spPr bwMode="auto">
            <a:xfrm>
              <a:off x="1179513" y="946150"/>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4" name="Freeform 639"/>
            <p:cNvSpPr>
              <a:spLocks/>
            </p:cNvSpPr>
            <p:nvPr userDrawn="1"/>
          </p:nvSpPr>
          <p:spPr bwMode="auto">
            <a:xfrm>
              <a:off x="14288"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5" name="Freeform 640"/>
            <p:cNvSpPr>
              <a:spLocks/>
            </p:cNvSpPr>
            <p:nvPr userDrawn="1"/>
          </p:nvSpPr>
          <p:spPr bwMode="auto">
            <a:xfrm>
              <a:off x="1749425"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6" name="Freeform 641"/>
            <p:cNvSpPr>
              <a:spLocks noEditPoints="1"/>
            </p:cNvSpPr>
            <p:nvPr userDrawn="1"/>
          </p:nvSpPr>
          <p:spPr bwMode="auto">
            <a:xfrm>
              <a:off x="495300"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p:cNvGrpSpPr/>
          <p:nvPr userDrawn="1"/>
        </p:nvGrpSpPr>
        <p:grpSpPr>
          <a:xfrm>
            <a:off x="7661372" y="276622"/>
            <a:ext cx="1200300" cy="343060"/>
            <a:chOff x="2751138" y="3262313"/>
            <a:chExt cx="4665662" cy="1333500"/>
          </a:xfrm>
          <a:solidFill>
            <a:schemeClr val="bg1"/>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smtClean="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510" y="-2"/>
            <a:ext cx="9154510" cy="2070539"/>
          </a:xfrm>
          <a:prstGeom prst="rect">
            <a:avLst/>
          </a:prstGeom>
        </p:spPr>
      </p:pic>
      <p:sp>
        <p:nvSpPr>
          <p:cNvPr id="59" name="Rectangle 58"/>
          <p:cNvSpPr/>
          <p:nvPr userDrawn="1"/>
        </p:nvSpPr>
        <p:spPr>
          <a:xfrm>
            <a:off x="1611" y="-2"/>
            <a:ext cx="9151219" cy="591912"/>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endParaRPr>
          </a:p>
        </p:txBody>
      </p:sp>
      <p:grpSp>
        <p:nvGrpSpPr>
          <p:cNvPr id="52" name="Group 51"/>
          <p:cNvGrpSpPr/>
          <p:nvPr userDrawn="1"/>
        </p:nvGrpSpPr>
        <p:grpSpPr>
          <a:xfrm>
            <a:off x="7661372" y="276622"/>
            <a:ext cx="1200302" cy="343060"/>
            <a:chOff x="2751136" y="3262323"/>
            <a:chExt cx="4665664" cy="1333503"/>
          </a:xfrm>
          <a:solidFill>
            <a:srgbClr val="FFFFFF"/>
          </a:solidFill>
        </p:grpSpPr>
        <p:sp>
          <p:nvSpPr>
            <p:cNvPr id="53" name="Freeform 1"/>
            <p:cNvSpPr>
              <a:spLocks noChangeArrowheads="1"/>
            </p:cNvSpPr>
            <p:nvPr/>
          </p:nvSpPr>
          <p:spPr bwMode="auto">
            <a:xfrm>
              <a:off x="6180131"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4" name="Freeform 2"/>
            <p:cNvSpPr>
              <a:spLocks noChangeArrowheads="1"/>
            </p:cNvSpPr>
            <p:nvPr/>
          </p:nvSpPr>
          <p:spPr bwMode="auto">
            <a:xfrm>
              <a:off x="4083046" y="3275022"/>
              <a:ext cx="677863" cy="631826"/>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5" name="Freeform 3"/>
            <p:cNvSpPr>
              <a:spLocks noChangeArrowheads="1"/>
            </p:cNvSpPr>
            <p:nvPr/>
          </p:nvSpPr>
          <p:spPr bwMode="auto">
            <a:xfrm>
              <a:off x="4614860" y="3275022"/>
              <a:ext cx="796924" cy="631826"/>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6" name="Freeform 4"/>
            <p:cNvSpPr>
              <a:spLocks noChangeArrowheads="1"/>
            </p:cNvSpPr>
            <p:nvPr/>
          </p:nvSpPr>
          <p:spPr bwMode="auto">
            <a:xfrm>
              <a:off x="6984993" y="3275022"/>
              <a:ext cx="166689" cy="631826"/>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7" name="Freeform 5"/>
            <p:cNvSpPr>
              <a:spLocks noChangeArrowheads="1"/>
            </p:cNvSpPr>
            <p:nvPr/>
          </p:nvSpPr>
          <p:spPr bwMode="auto">
            <a:xfrm>
              <a:off x="3049586"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9" name="Freeform 6"/>
            <p:cNvSpPr>
              <a:spLocks noChangeArrowheads="1"/>
            </p:cNvSpPr>
            <p:nvPr/>
          </p:nvSpPr>
          <p:spPr bwMode="auto">
            <a:xfrm>
              <a:off x="3854447" y="3275022"/>
              <a:ext cx="168275" cy="631826"/>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0" name="Freeform 7"/>
            <p:cNvSpPr>
              <a:spLocks noChangeArrowheads="1"/>
            </p:cNvSpPr>
            <p:nvPr/>
          </p:nvSpPr>
          <p:spPr bwMode="auto">
            <a:xfrm>
              <a:off x="5383207" y="3262323"/>
              <a:ext cx="715960" cy="663576"/>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1" name="Freeform 8"/>
            <p:cNvSpPr>
              <a:spLocks noChangeArrowheads="1"/>
            </p:cNvSpPr>
            <p:nvPr/>
          </p:nvSpPr>
          <p:spPr bwMode="auto">
            <a:xfrm>
              <a:off x="2751136" y="4083061"/>
              <a:ext cx="153986" cy="398465"/>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2" name="Freeform 9"/>
            <p:cNvSpPr>
              <a:spLocks noChangeArrowheads="1"/>
            </p:cNvSpPr>
            <p:nvPr/>
          </p:nvSpPr>
          <p:spPr bwMode="auto">
            <a:xfrm>
              <a:off x="2986086" y="4198951"/>
              <a:ext cx="315910"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3" name="Freeform 10"/>
            <p:cNvSpPr>
              <a:spLocks noChangeArrowheads="1"/>
            </p:cNvSpPr>
            <p:nvPr/>
          </p:nvSpPr>
          <p:spPr bwMode="auto">
            <a:xfrm>
              <a:off x="3386136" y="4200537"/>
              <a:ext cx="212724" cy="288927"/>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4" name="Freeform 11"/>
            <p:cNvSpPr>
              <a:spLocks noChangeArrowheads="1"/>
            </p:cNvSpPr>
            <p:nvPr/>
          </p:nvSpPr>
          <p:spPr bwMode="auto">
            <a:xfrm>
              <a:off x="3635371" y="4198951"/>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5" name="Freeform 12"/>
            <p:cNvSpPr>
              <a:spLocks noChangeArrowheads="1"/>
            </p:cNvSpPr>
            <p:nvPr/>
          </p:nvSpPr>
          <p:spPr bwMode="auto">
            <a:xfrm>
              <a:off x="4013195" y="4198951"/>
              <a:ext cx="123827" cy="28257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6" name="Freeform 13"/>
            <p:cNvSpPr>
              <a:spLocks noChangeArrowheads="1"/>
            </p:cNvSpPr>
            <p:nvPr/>
          </p:nvSpPr>
          <p:spPr bwMode="auto">
            <a:xfrm>
              <a:off x="4056058" y="4084651"/>
              <a:ext cx="93663"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7" name="Freeform 14"/>
            <p:cNvSpPr>
              <a:spLocks noChangeArrowheads="1"/>
            </p:cNvSpPr>
            <p:nvPr/>
          </p:nvSpPr>
          <p:spPr bwMode="auto">
            <a:xfrm>
              <a:off x="4211634" y="4200537"/>
              <a:ext cx="244474" cy="280990"/>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8" name="Freeform 15"/>
            <p:cNvSpPr>
              <a:spLocks noChangeArrowheads="1"/>
            </p:cNvSpPr>
            <p:nvPr/>
          </p:nvSpPr>
          <p:spPr bwMode="auto">
            <a:xfrm>
              <a:off x="4486271" y="4200537"/>
              <a:ext cx="266700" cy="287337"/>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9" name="Freeform 16"/>
            <p:cNvSpPr>
              <a:spLocks noChangeArrowheads="1"/>
            </p:cNvSpPr>
            <p:nvPr/>
          </p:nvSpPr>
          <p:spPr bwMode="auto">
            <a:xfrm>
              <a:off x="5210169" y="4071948"/>
              <a:ext cx="314325" cy="409574"/>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0" name="Freeform 17"/>
            <p:cNvSpPr>
              <a:spLocks noChangeArrowheads="1"/>
            </p:cNvSpPr>
            <p:nvPr/>
          </p:nvSpPr>
          <p:spPr bwMode="auto">
            <a:xfrm>
              <a:off x="5594344" y="4200537"/>
              <a:ext cx="266700" cy="287337"/>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1" name="Freeform 18"/>
            <p:cNvSpPr>
              <a:spLocks noChangeArrowheads="1"/>
            </p:cNvSpPr>
            <p:nvPr/>
          </p:nvSpPr>
          <p:spPr bwMode="auto">
            <a:xfrm>
              <a:off x="4964109" y="4121163"/>
              <a:ext cx="212724" cy="366715"/>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2" name="Freeform 19"/>
            <p:cNvSpPr>
              <a:spLocks noChangeArrowheads="1"/>
            </p:cNvSpPr>
            <p:nvPr/>
          </p:nvSpPr>
          <p:spPr bwMode="auto">
            <a:xfrm>
              <a:off x="6049956" y="4087823"/>
              <a:ext cx="450850" cy="395289"/>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3" name="Freeform 20"/>
            <p:cNvSpPr>
              <a:spLocks noChangeArrowheads="1"/>
            </p:cNvSpPr>
            <p:nvPr/>
          </p:nvSpPr>
          <p:spPr bwMode="auto">
            <a:xfrm>
              <a:off x="6573833" y="4200537"/>
              <a:ext cx="266700" cy="287337"/>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4" name="Freeform 21"/>
            <p:cNvSpPr>
              <a:spLocks noChangeArrowheads="1"/>
            </p:cNvSpPr>
            <p:nvPr/>
          </p:nvSpPr>
          <p:spPr bwMode="auto">
            <a:xfrm>
              <a:off x="7204076" y="4121159"/>
              <a:ext cx="212724" cy="366715"/>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5" name="Freeform 22"/>
            <p:cNvSpPr>
              <a:spLocks noChangeArrowheads="1"/>
            </p:cNvSpPr>
            <p:nvPr/>
          </p:nvSpPr>
          <p:spPr bwMode="auto">
            <a:xfrm>
              <a:off x="6850064" y="4206888"/>
              <a:ext cx="331786"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6" name="Freeform 23"/>
            <p:cNvSpPr>
              <a:spLocks noChangeArrowheads="1"/>
            </p:cNvSpPr>
            <p:nvPr/>
          </p:nvSpPr>
          <p:spPr bwMode="auto">
            <a:xfrm>
              <a:off x="7175502" y="4010027"/>
              <a:ext cx="176213" cy="111124"/>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grpSp>
        <p:nvGrpSpPr>
          <p:cNvPr id="101" name="Group 100"/>
          <p:cNvGrpSpPr>
            <a:grpSpLocks noChangeAspect="1"/>
          </p:cNvGrpSpPr>
          <p:nvPr userDrawn="1"/>
        </p:nvGrpSpPr>
        <p:grpSpPr>
          <a:xfrm>
            <a:off x="328614" y="271991"/>
            <a:ext cx="1708434" cy="201168"/>
            <a:chOff x="2106613" y="3457575"/>
            <a:chExt cx="5446712" cy="641350"/>
          </a:xfrm>
          <a:solidFill>
            <a:schemeClr val="bg1"/>
          </a:solidFill>
        </p:grpSpPr>
        <p:sp>
          <p:nvSpPr>
            <p:cNvPr id="10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5"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6"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7"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2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3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4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ITACHI">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5" y="2167156"/>
            <a:ext cx="2691994" cy="772380"/>
          </a:xfrm>
          <a:prstGeom prst="rect">
            <a:avLst/>
          </a:prstGeom>
        </p:spPr>
      </p:pic>
    </p:spTree>
    <p:extLst>
      <p:ext uri="{BB962C8B-B14F-4D97-AF65-F5344CB8AC3E}">
        <p14:creationId xmlns:p14="http://schemas.microsoft.com/office/powerpoint/2010/main" val="333135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edit Master title style</a:t>
            </a:r>
            <a:endParaRPr lang="en-US" dirty="0"/>
          </a:p>
        </p:txBody>
      </p:sp>
      <p:sp>
        <p:nvSpPr>
          <p:cNvPr id="37" name="TextBox 36"/>
          <p:cNvSpPr txBox="1"/>
          <p:nvPr/>
        </p:nvSpPr>
        <p:spPr>
          <a:xfrm>
            <a:off x="8715818"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40" name="TextBox 39"/>
          <p:cNvSpPr txBox="1"/>
          <p:nvPr userDrawn="1"/>
        </p:nvSpPr>
        <p:spPr>
          <a:xfrm>
            <a:off x="161623" y="4911221"/>
            <a:ext cx="3940502" cy="215444"/>
          </a:xfrm>
          <a:prstGeom prst="rect">
            <a:avLst/>
          </a:prstGeom>
          <a:noFill/>
        </p:spPr>
        <p:txBody>
          <a:bodyPr wrap="none" rtlCol="0">
            <a:spAutoFit/>
          </a:bodyPr>
          <a:lstStyle/>
          <a:p>
            <a:pPr algn="l"/>
            <a:r>
              <a:rPr lang="en-US" sz="800" kern="1200" dirty="0" smtClean="0">
                <a:solidFill>
                  <a:schemeClr val="tx1">
                    <a:tint val="75000"/>
                  </a:schemeClr>
                </a:solidFill>
                <a:effectLst/>
                <a:latin typeface="+mn-lt"/>
                <a:ea typeface="+mn-ea"/>
                <a:cs typeface="+mn-cs"/>
              </a:rPr>
              <a:t>© Hitachi Consulting Corporation. All rights reserved. Proprietary and confidential.</a:t>
            </a:r>
            <a:endParaRPr lang="en-US" sz="800" kern="1200" dirty="0">
              <a:solidFill>
                <a:schemeClr val="tx1">
                  <a:tint val="75000"/>
                </a:schemeClr>
              </a:solidFill>
              <a:effectLst/>
              <a:latin typeface="+mn-lt"/>
              <a:ea typeface="+mn-ea"/>
              <a:cs typeface="+mn-cs"/>
            </a:endParaRPr>
          </a:p>
        </p:txBody>
      </p:sp>
      <p:pic>
        <p:nvPicPr>
          <p:cNvPr id="36" name="Picture 3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795421"/>
            <a:ext cx="9144000" cy="66676"/>
          </a:xfrm>
          <a:prstGeom prst="rect">
            <a:avLst/>
          </a:prstGeom>
        </p:spPr>
      </p:pic>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824" r:id="rId1"/>
    <p:sldLayoutId id="2147483728" r:id="rId2"/>
    <p:sldLayoutId id="2147483669" r:id="rId3"/>
    <p:sldLayoutId id="2147483780" r:id="rId4"/>
    <p:sldLayoutId id="214748382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FAILURE MODE AND EFFECTS ANALYSIS</a:t>
            </a:r>
            <a:br>
              <a:rPr lang="en-US" dirty="0" smtClean="0"/>
            </a:br>
            <a:endParaRPr lang="en-US" dirty="0"/>
          </a:p>
        </p:txBody>
      </p:sp>
      <p:sp>
        <p:nvSpPr>
          <p:cNvPr id="13" name="Text Placeholder 12"/>
          <p:cNvSpPr>
            <a:spLocks noGrp="1"/>
          </p:cNvSpPr>
          <p:nvPr>
            <p:ph type="body" sz="quarter" idx="11"/>
          </p:nvPr>
        </p:nvSpPr>
        <p:spPr/>
        <p:txBody>
          <a:bodyPr/>
          <a:lstStyle/>
          <a:p>
            <a:r>
              <a:rPr lang="en-US" dirty="0" smtClean="0"/>
              <a:t>Hieu Nguyen</a:t>
            </a:r>
            <a:endParaRPr lang="en-US" dirty="0"/>
          </a:p>
        </p:txBody>
      </p:sp>
      <p:sp>
        <p:nvSpPr>
          <p:cNvPr id="14" name="Text Placeholder 13"/>
          <p:cNvSpPr>
            <a:spLocks noGrp="1"/>
          </p:cNvSpPr>
          <p:nvPr>
            <p:ph type="body" sz="quarter" idx="12"/>
          </p:nvPr>
        </p:nvSpPr>
        <p:spPr>
          <a:xfrm>
            <a:off x="1187862" y="4298226"/>
            <a:ext cx="5221816" cy="500137"/>
          </a:xfrm>
        </p:spPr>
        <p:txBody>
          <a:bodyPr/>
          <a:lstStyle/>
          <a:p>
            <a:r>
              <a:rPr lang="en-US" dirty="0" smtClean="0"/>
              <a:t>Consultant/EMB</a:t>
            </a:r>
            <a:endParaRPr lang="en-US" dirty="0"/>
          </a:p>
          <a:p>
            <a:r>
              <a:rPr lang="en-US" dirty="0" smtClean="0"/>
              <a:t>January 18, 2019</a:t>
            </a:r>
            <a:endParaRPr lang="en-US" dirty="0"/>
          </a:p>
        </p:txBody>
      </p:sp>
    </p:spTree>
    <p:extLst>
      <p:ext uri="{BB962C8B-B14F-4D97-AF65-F5344CB8AC3E}">
        <p14:creationId xmlns:p14="http://schemas.microsoft.com/office/powerpoint/2010/main" val="299619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637884"/>
          </a:xfrm>
        </p:spPr>
        <p:txBody>
          <a:bodyPr/>
          <a:lstStyle/>
          <a:p>
            <a:r>
              <a:rPr lang="en-US" dirty="0" smtClean="0"/>
              <a:t>The three most common types of FMEAs are:</a:t>
            </a:r>
          </a:p>
          <a:p>
            <a:pPr lvl="1"/>
            <a:r>
              <a:rPr lang="en-US" dirty="0" smtClean="0"/>
              <a:t>System FMEA</a:t>
            </a:r>
          </a:p>
          <a:p>
            <a:pPr lvl="1"/>
            <a:r>
              <a:rPr lang="en-US" dirty="0" smtClean="0"/>
              <a:t>Design FMEA</a:t>
            </a:r>
          </a:p>
          <a:p>
            <a:pPr lvl="1"/>
            <a:r>
              <a:rPr lang="en-US" dirty="0" smtClean="0"/>
              <a:t>Process FMEA</a:t>
            </a:r>
            <a:endParaRPr lang="en-US" dirty="0"/>
          </a:p>
        </p:txBody>
      </p:sp>
      <p:sp>
        <p:nvSpPr>
          <p:cNvPr id="4" name="Title 3"/>
          <p:cNvSpPr>
            <a:spLocks noGrp="1"/>
          </p:cNvSpPr>
          <p:nvPr>
            <p:ph type="title"/>
          </p:nvPr>
        </p:nvSpPr>
        <p:spPr/>
        <p:txBody>
          <a:bodyPr>
            <a:normAutofit/>
          </a:bodyPr>
          <a:lstStyle/>
          <a:p>
            <a:r>
              <a:rPr lang="en-US" dirty="0"/>
              <a:t>Types of </a:t>
            </a:r>
            <a:r>
              <a:rPr lang="en-US" dirty="0" smtClean="0"/>
              <a:t>FMEAs</a:t>
            </a:r>
            <a:endParaRPr lang="en-US" sz="2400" dirty="0"/>
          </a:p>
        </p:txBody>
      </p:sp>
    </p:spTree>
    <p:extLst>
      <p:ext uri="{BB962C8B-B14F-4D97-AF65-F5344CB8AC3E}">
        <p14:creationId xmlns:p14="http://schemas.microsoft.com/office/powerpoint/2010/main" val="274080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52850"/>
          </a:xfrm>
        </p:spPr>
        <p:txBody>
          <a:bodyPr/>
          <a:lstStyle/>
          <a:p>
            <a:pPr algn="just"/>
            <a:r>
              <a:rPr lang="en-US" dirty="0"/>
              <a:t>Analysis is at highest-level analysis of an entire system, </a:t>
            </a:r>
            <a:r>
              <a:rPr lang="en-US" dirty="0" smtClean="0"/>
              <a:t>including various subsystems.</a:t>
            </a:r>
          </a:p>
          <a:p>
            <a:pPr algn="just"/>
            <a:r>
              <a:rPr lang="en-US" dirty="0" smtClean="0"/>
              <a:t>Focus on system-related deficiencies, including:</a:t>
            </a:r>
          </a:p>
          <a:p>
            <a:pPr lvl="1" algn="just"/>
            <a:r>
              <a:rPr lang="en-US" dirty="0" smtClean="0"/>
              <a:t>System </a:t>
            </a:r>
            <a:r>
              <a:rPr lang="en-US" dirty="0"/>
              <a:t>safety and system integration </a:t>
            </a:r>
            <a:endParaRPr lang="en-US" dirty="0" smtClean="0"/>
          </a:p>
          <a:p>
            <a:pPr lvl="1" algn="just"/>
            <a:r>
              <a:rPr lang="en-US" dirty="0" smtClean="0"/>
              <a:t>Interfaces </a:t>
            </a:r>
            <a:r>
              <a:rPr lang="en-US" dirty="0"/>
              <a:t>between subsystems or with other </a:t>
            </a:r>
            <a:r>
              <a:rPr lang="en-US" dirty="0" smtClean="0"/>
              <a:t>systems, between </a:t>
            </a:r>
            <a:r>
              <a:rPr lang="en-US" dirty="0"/>
              <a:t>subsystems or with the surrounding </a:t>
            </a:r>
            <a:r>
              <a:rPr lang="en-US" dirty="0" smtClean="0"/>
              <a:t>environment</a:t>
            </a:r>
          </a:p>
          <a:p>
            <a:pPr lvl="1" algn="just"/>
            <a:r>
              <a:rPr lang="en-US" dirty="0" smtClean="0"/>
              <a:t>Single-point failures</a:t>
            </a:r>
          </a:p>
          <a:p>
            <a:pPr lvl="1" algn="just"/>
            <a:r>
              <a:rPr lang="en-US" dirty="0" smtClean="0"/>
              <a:t>Functions </a:t>
            </a:r>
            <a:r>
              <a:rPr lang="en-US" dirty="0"/>
              <a:t>and relationships that are unique to the system as a </a:t>
            </a:r>
            <a:r>
              <a:rPr lang="en-US" dirty="0" smtClean="0"/>
              <a:t>whole </a:t>
            </a:r>
            <a:r>
              <a:rPr lang="en-US" dirty="0"/>
              <a:t>and could cause the overall system not to work as intended</a:t>
            </a:r>
          </a:p>
          <a:p>
            <a:pPr lvl="1" algn="just"/>
            <a:r>
              <a:rPr lang="en-US" dirty="0"/>
              <a:t>Human </a:t>
            </a:r>
            <a:r>
              <a:rPr lang="en-US" dirty="0" smtClean="0"/>
              <a:t>interactions and service</a:t>
            </a:r>
            <a:endParaRPr lang="en-US" dirty="0"/>
          </a:p>
        </p:txBody>
      </p:sp>
      <p:sp>
        <p:nvSpPr>
          <p:cNvPr id="4" name="Title 3"/>
          <p:cNvSpPr>
            <a:spLocks noGrp="1"/>
          </p:cNvSpPr>
          <p:nvPr>
            <p:ph type="title"/>
          </p:nvPr>
        </p:nvSpPr>
        <p:spPr/>
        <p:txBody>
          <a:bodyPr>
            <a:normAutofit/>
          </a:bodyPr>
          <a:lstStyle/>
          <a:p>
            <a:r>
              <a:rPr lang="en-US" dirty="0"/>
              <a:t>Types of </a:t>
            </a:r>
            <a:r>
              <a:rPr lang="en-US" dirty="0" smtClean="0"/>
              <a:t>FMEAs – System FMEA</a:t>
            </a:r>
            <a:endParaRPr lang="en-US" sz="2400" dirty="0"/>
          </a:p>
        </p:txBody>
      </p:sp>
    </p:spTree>
    <p:extLst>
      <p:ext uri="{BB962C8B-B14F-4D97-AF65-F5344CB8AC3E}">
        <p14:creationId xmlns:p14="http://schemas.microsoft.com/office/powerpoint/2010/main" val="11753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439642"/>
          </a:xfrm>
        </p:spPr>
        <p:txBody>
          <a:bodyPr/>
          <a:lstStyle/>
          <a:p>
            <a:pPr algn="just"/>
            <a:r>
              <a:rPr lang="en-US" dirty="0"/>
              <a:t>Analysis is at the subsystem </a:t>
            </a:r>
            <a:r>
              <a:rPr lang="en-US" dirty="0" smtClean="0"/>
              <a:t>level </a:t>
            </a:r>
            <a:r>
              <a:rPr lang="en-US" dirty="0"/>
              <a:t>or component </a:t>
            </a:r>
            <a:r>
              <a:rPr lang="en-US" dirty="0" smtClean="0"/>
              <a:t>level.</a:t>
            </a:r>
          </a:p>
          <a:p>
            <a:pPr algn="just"/>
            <a:r>
              <a:rPr lang="en-US" dirty="0" smtClean="0"/>
              <a:t>Focus on </a:t>
            </a:r>
            <a:r>
              <a:rPr lang="en-US" dirty="0"/>
              <a:t>product design-related deficiencies, </a:t>
            </a:r>
            <a:r>
              <a:rPr lang="en-US" dirty="0" smtClean="0"/>
              <a:t>including:</a:t>
            </a:r>
          </a:p>
          <a:p>
            <a:pPr lvl="1" algn="just"/>
            <a:r>
              <a:rPr lang="en-US" dirty="0" smtClean="0"/>
              <a:t>Improving </a:t>
            </a:r>
            <a:r>
              <a:rPr lang="en-US" dirty="0"/>
              <a:t>the </a:t>
            </a:r>
            <a:r>
              <a:rPr lang="en-US" dirty="0" smtClean="0"/>
              <a:t>design</a:t>
            </a:r>
          </a:p>
          <a:p>
            <a:pPr lvl="1" algn="just"/>
            <a:r>
              <a:rPr lang="en-US" dirty="0" smtClean="0"/>
              <a:t>Ensuring </a:t>
            </a:r>
            <a:r>
              <a:rPr lang="en-US" dirty="0"/>
              <a:t>product operation is safe and reliable during the useful life of the </a:t>
            </a:r>
            <a:r>
              <a:rPr lang="en-US" dirty="0" smtClean="0"/>
              <a:t>equipment.</a:t>
            </a:r>
          </a:p>
          <a:p>
            <a:pPr lvl="1" algn="just"/>
            <a:r>
              <a:rPr lang="en-US" dirty="0"/>
              <a:t>I</a:t>
            </a:r>
            <a:r>
              <a:rPr lang="en-US" dirty="0" smtClean="0"/>
              <a:t>nterfaces </a:t>
            </a:r>
            <a:r>
              <a:rPr lang="en-US" dirty="0"/>
              <a:t>between adjacent </a:t>
            </a:r>
            <a:r>
              <a:rPr lang="en-US" dirty="0" smtClean="0"/>
              <a:t>components.</a:t>
            </a:r>
          </a:p>
        </p:txBody>
      </p:sp>
      <p:sp>
        <p:nvSpPr>
          <p:cNvPr id="4" name="Title 3"/>
          <p:cNvSpPr>
            <a:spLocks noGrp="1"/>
          </p:cNvSpPr>
          <p:nvPr>
            <p:ph type="title"/>
          </p:nvPr>
        </p:nvSpPr>
        <p:spPr/>
        <p:txBody>
          <a:bodyPr>
            <a:normAutofit/>
          </a:bodyPr>
          <a:lstStyle/>
          <a:p>
            <a:r>
              <a:rPr lang="en-US" dirty="0"/>
              <a:t>Types of </a:t>
            </a:r>
            <a:r>
              <a:rPr lang="en-US" dirty="0" smtClean="0"/>
              <a:t>FMEAs – Design FMEA</a:t>
            </a:r>
            <a:endParaRPr lang="en-US" sz="2400" dirty="0"/>
          </a:p>
        </p:txBody>
      </p:sp>
    </p:spTree>
    <p:extLst>
      <p:ext uri="{BB962C8B-B14F-4D97-AF65-F5344CB8AC3E}">
        <p14:creationId xmlns:p14="http://schemas.microsoft.com/office/powerpoint/2010/main" val="140002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965940"/>
          </a:xfrm>
        </p:spPr>
        <p:txBody>
          <a:bodyPr/>
          <a:lstStyle/>
          <a:p>
            <a:r>
              <a:rPr lang="en-US" dirty="0"/>
              <a:t>Analysis is at the manufacturing/assembly process </a:t>
            </a:r>
            <a:r>
              <a:rPr lang="en-US" dirty="0" smtClean="0"/>
              <a:t>level.</a:t>
            </a:r>
          </a:p>
          <a:p>
            <a:r>
              <a:rPr lang="en-US" dirty="0" smtClean="0"/>
              <a:t>Focus on </a:t>
            </a:r>
            <a:r>
              <a:rPr lang="en-US" dirty="0"/>
              <a:t>manufacturing related deficiencies, </a:t>
            </a:r>
            <a:r>
              <a:rPr lang="en-US" dirty="0" smtClean="0"/>
              <a:t>including:</a:t>
            </a:r>
          </a:p>
          <a:p>
            <a:pPr lvl="1"/>
            <a:r>
              <a:rPr lang="en-US" dirty="0" smtClean="0"/>
              <a:t>Improving </a:t>
            </a:r>
            <a:r>
              <a:rPr lang="en-US" dirty="0"/>
              <a:t>the manufacturing process </a:t>
            </a:r>
            <a:endParaRPr lang="en-US" dirty="0" smtClean="0"/>
          </a:p>
          <a:p>
            <a:pPr lvl="1"/>
            <a:r>
              <a:rPr lang="en-US" dirty="0" smtClean="0"/>
              <a:t>Ensuring </a:t>
            </a:r>
            <a:r>
              <a:rPr lang="en-US" dirty="0"/>
              <a:t>the product is built to design requirements in a safe manner, with minimal downtime, scrap and rework</a:t>
            </a:r>
            <a:r>
              <a:rPr lang="en-US" dirty="0" smtClean="0"/>
              <a:t>.</a:t>
            </a:r>
          </a:p>
          <a:p>
            <a:pPr lvl="1"/>
            <a:r>
              <a:rPr lang="en-US" dirty="0" smtClean="0"/>
              <a:t>Manufacturing </a:t>
            </a:r>
            <a:r>
              <a:rPr lang="en-US" dirty="0"/>
              <a:t>and assembly operations, shipping, incoming parts, transporting of materials, storage, conveyors, tool maintenance, and </a:t>
            </a:r>
            <a:r>
              <a:rPr lang="en-US" dirty="0" smtClean="0"/>
              <a:t>labeling.</a:t>
            </a:r>
          </a:p>
        </p:txBody>
      </p:sp>
      <p:sp>
        <p:nvSpPr>
          <p:cNvPr id="4" name="Title 3"/>
          <p:cNvSpPr>
            <a:spLocks noGrp="1"/>
          </p:cNvSpPr>
          <p:nvPr>
            <p:ph type="title"/>
          </p:nvPr>
        </p:nvSpPr>
        <p:spPr/>
        <p:txBody>
          <a:bodyPr>
            <a:normAutofit/>
          </a:bodyPr>
          <a:lstStyle/>
          <a:p>
            <a:r>
              <a:rPr lang="en-US" dirty="0"/>
              <a:t>Types of </a:t>
            </a:r>
            <a:r>
              <a:rPr lang="en-US" dirty="0" smtClean="0"/>
              <a:t>FMEAs – Process FMEA</a:t>
            </a:r>
            <a:endParaRPr lang="en-US" sz="2400" dirty="0"/>
          </a:p>
        </p:txBody>
      </p:sp>
    </p:spTree>
    <p:extLst>
      <p:ext uri="{BB962C8B-B14F-4D97-AF65-F5344CB8AC3E}">
        <p14:creationId xmlns:p14="http://schemas.microsoft.com/office/powerpoint/2010/main" val="75704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FMEA</a:t>
            </a:r>
            <a:endParaRPr lang="en-US" dirty="0"/>
          </a:p>
        </p:txBody>
      </p:sp>
    </p:spTree>
    <p:extLst>
      <p:ext uri="{BB962C8B-B14F-4D97-AF65-F5344CB8AC3E}">
        <p14:creationId xmlns:p14="http://schemas.microsoft.com/office/powerpoint/2010/main" val="20665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0110"/>
          </a:xfrm>
        </p:spPr>
        <p:txBody>
          <a:bodyPr/>
          <a:lstStyle/>
          <a:p>
            <a:r>
              <a:rPr lang="en-US" dirty="0" smtClean="0"/>
              <a:t>Sample format for FMEA:</a:t>
            </a:r>
            <a:endParaRPr lang="en-US" dirty="0"/>
          </a:p>
        </p:txBody>
      </p:sp>
      <p:sp>
        <p:nvSpPr>
          <p:cNvPr id="4" name="Title 3"/>
          <p:cNvSpPr>
            <a:spLocks noGrp="1"/>
          </p:cNvSpPr>
          <p:nvPr>
            <p:ph type="title"/>
          </p:nvPr>
        </p:nvSpPr>
        <p:spPr/>
        <p:txBody>
          <a:bodyPr>
            <a:normAutofit/>
          </a:bodyPr>
          <a:lstStyle/>
          <a:p>
            <a:r>
              <a:rPr lang="en-US" dirty="0" smtClean="0"/>
              <a:t>FMEA – Definition</a:t>
            </a:r>
            <a:endParaRPr lang="en-US" sz="2400" dirty="0"/>
          </a:p>
        </p:txBody>
      </p:sp>
      <p:pic>
        <p:nvPicPr>
          <p:cNvPr id="5" name="Picture 4"/>
          <p:cNvPicPr>
            <a:picLocks noChangeAspect="1"/>
          </p:cNvPicPr>
          <p:nvPr/>
        </p:nvPicPr>
        <p:blipFill>
          <a:blip r:embed="rId3"/>
          <a:stretch>
            <a:fillRect/>
          </a:stretch>
        </p:blipFill>
        <p:spPr>
          <a:xfrm>
            <a:off x="0" y="1656293"/>
            <a:ext cx="9144000" cy="1268205"/>
          </a:xfrm>
          <a:prstGeom prst="rect">
            <a:avLst/>
          </a:prstGeom>
        </p:spPr>
      </p:pic>
    </p:spTree>
    <p:extLst>
      <p:ext uri="{BB962C8B-B14F-4D97-AF65-F5344CB8AC3E}">
        <p14:creationId xmlns:p14="http://schemas.microsoft.com/office/powerpoint/2010/main" val="52266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164182"/>
          </a:xfrm>
        </p:spPr>
        <p:txBody>
          <a:bodyPr/>
          <a:lstStyle/>
          <a:p>
            <a:r>
              <a:rPr lang="en-US" dirty="0" smtClean="0"/>
              <a:t>An “Item” (1):</a:t>
            </a:r>
          </a:p>
          <a:p>
            <a:pPr lvl="1"/>
            <a:r>
              <a:rPr lang="en-US" dirty="0" smtClean="0"/>
              <a:t>For a System FMEA this is the system itself.</a:t>
            </a:r>
          </a:p>
          <a:p>
            <a:pPr lvl="1"/>
            <a:r>
              <a:rPr lang="en-US" dirty="0" smtClean="0"/>
              <a:t>For a Design FMEA, this is the subsystem or component under analysis.</a:t>
            </a:r>
          </a:p>
          <a:p>
            <a:pPr lvl="1"/>
            <a:r>
              <a:rPr lang="en-US" dirty="0" smtClean="0"/>
              <a:t>For a Process FMEA, this is usually one of the specific steps of the manufacturing or assembly process under analysis, as represented by an operation description.</a:t>
            </a:r>
          </a:p>
        </p:txBody>
      </p:sp>
      <p:sp>
        <p:nvSpPr>
          <p:cNvPr id="4" name="Title 3"/>
          <p:cNvSpPr>
            <a:spLocks noGrp="1"/>
          </p:cNvSpPr>
          <p:nvPr>
            <p:ph type="title"/>
          </p:nvPr>
        </p:nvSpPr>
        <p:spPr/>
        <p:txBody>
          <a:bodyPr>
            <a:normAutofit/>
          </a:bodyPr>
          <a:lstStyle/>
          <a:p>
            <a:r>
              <a:rPr lang="en-US" dirty="0" smtClean="0"/>
              <a:t>FMEA – Definition – Item</a:t>
            </a:r>
            <a:endParaRPr lang="en-US" sz="2400" dirty="0"/>
          </a:p>
        </p:txBody>
      </p:sp>
    </p:spTree>
    <p:extLst>
      <p:ext uri="{BB962C8B-B14F-4D97-AF65-F5344CB8AC3E}">
        <p14:creationId xmlns:p14="http://schemas.microsoft.com/office/powerpoint/2010/main" val="167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Item</a:t>
            </a:r>
            <a:endParaRPr lang="en-US" sz="2400" dirty="0"/>
          </a:p>
        </p:txBody>
      </p:sp>
      <p:sp>
        <p:nvSpPr>
          <p:cNvPr id="5" name="Content Placeholder 2"/>
          <p:cNvSpPr>
            <a:spLocks noGrp="1"/>
          </p:cNvSpPr>
          <p:nvPr>
            <p:ph idx="1"/>
          </p:nvPr>
        </p:nvSpPr>
        <p:spPr>
          <a:xfrm>
            <a:off x="264160" y="967575"/>
            <a:ext cx="8312574" cy="400110"/>
          </a:xfrm>
        </p:spPr>
        <p:txBody>
          <a:bodyPr/>
          <a:lstStyle/>
          <a:p>
            <a:r>
              <a:rPr lang="en-US" dirty="0" smtClean="0"/>
              <a:t>Example:</a:t>
            </a:r>
          </a:p>
        </p:txBody>
      </p:sp>
      <p:sp>
        <p:nvSpPr>
          <p:cNvPr id="3" name="TextBox 2"/>
          <p:cNvSpPr txBox="1"/>
          <p:nvPr/>
        </p:nvSpPr>
        <p:spPr>
          <a:xfrm>
            <a:off x="800100" y="1517286"/>
            <a:ext cx="3493264" cy="2862322"/>
          </a:xfrm>
          <a:prstGeom prst="rect">
            <a:avLst/>
          </a:prstGeom>
          <a:noFill/>
        </p:spPr>
        <p:txBody>
          <a:bodyPr wrap="none" rtlCol="0">
            <a:spAutoFit/>
          </a:bodyPr>
          <a:lstStyle/>
          <a:p>
            <a:r>
              <a:rPr lang="en-US" dirty="0"/>
              <a:t>1.0 All – Terrain Bicycle System</a:t>
            </a:r>
          </a:p>
          <a:p>
            <a:pPr lvl="1"/>
            <a:r>
              <a:rPr lang="en-US" dirty="0"/>
              <a:t>1.1 Frame Subsystem</a:t>
            </a:r>
          </a:p>
          <a:p>
            <a:pPr lvl="1"/>
            <a:r>
              <a:rPr lang="en-US" dirty="0"/>
              <a:t>1.2 Front Wheel Subsystem</a:t>
            </a:r>
          </a:p>
          <a:p>
            <a:pPr lvl="1"/>
            <a:r>
              <a:rPr lang="en-US" dirty="0"/>
              <a:t>1.3 Rear Wheel Subsystem</a:t>
            </a:r>
          </a:p>
          <a:p>
            <a:pPr lvl="1"/>
            <a:r>
              <a:rPr lang="en-US" dirty="0"/>
              <a:t>1.4 …</a:t>
            </a:r>
          </a:p>
          <a:p>
            <a:pPr lvl="1"/>
            <a:r>
              <a:rPr lang="en-US" dirty="0"/>
              <a:t>1.8 Hand Brake Subsystem</a:t>
            </a:r>
          </a:p>
          <a:p>
            <a:pPr lvl="2"/>
            <a:r>
              <a:rPr lang="en-US" dirty="0"/>
              <a:t>1.8.1 Brake Cable</a:t>
            </a:r>
          </a:p>
          <a:p>
            <a:pPr lvl="2"/>
            <a:r>
              <a:rPr lang="en-US" dirty="0"/>
              <a:t>1.8.2 Brake Pads</a:t>
            </a:r>
          </a:p>
          <a:p>
            <a:pPr lvl="2"/>
            <a:r>
              <a:rPr lang="en-US" dirty="0"/>
              <a:t>1.8.3 Brake </a:t>
            </a:r>
            <a:r>
              <a:rPr lang="en-US" dirty="0" smtClean="0"/>
              <a:t>Caliper</a:t>
            </a:r>
            <a:endParaRPr lang="en-US" dirty="0"/>
          </a:p>
          <a:p>
            <a:pPr lvl="1"/>
            <a:r>
              <a:rPr lang="en-US" dirty="0" smtClean="0"/>
              <a:t>1.9 Suspension Subsystem</a:t>
            </a:r>
          </a:p>
        </p:txBody>
      </p:sp>
      <p:cxnSp>
        <p:nvCxnSpPr>
          <p:cNvPr id="10" name="Straight Arrow Connector 9"/>
          <p:cNvCxnSpPr/>
          <p:nvPr/>
        </p:nvCxnSpPr>
        <p:spPr>
          <a:xfrm flipH="1" flipV="1">
            <a:off x="4293365" y="1702276"/>
            <a:ext cx="1237485"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632450" y="1846368"/>
            <a:ext cx="1467068" cy="369332"/>
          </a:xfrm>
          <a:prstGeom prst="rect">
            <a:avLst/>
          </a:prstGeom>
          <a:noFill/>
        </p:spPr>
        <p:txBody>
          <a:bodyPr wrap="none" rtlCol="0">
            <a:spAutoFit/>
          </a:bodyPr>
          <a:lstStyle/>
          <a:p>
            <a:r>
              <a:rPr lang="en-US" dirty="0" smtClean="0"/>
              <a:t>System Item</a:t>
            </a:r>
            <a:endParaRPr lang="en-US" dirty="0"/>
          </a:p>
        </p:txBody>
      </p:sp>
      <p:cxnSp>
        <p:nvCxnSpPr>
          <p:cNvPr id="13" name="Straight Arrow Connector 12"/>
          <p:cNvCxnSpPr/>
          <p:nvPr/>
        </p:nvCxnSpPr>
        <p:spPr>
          <a:xfrm flipH="1" flipV="1">
            <a:off x="4344164" y="3064597"/>
            <a:ext cx="1237485"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632450" y="3238222"/>
            <a:ext cx="1838965" cy="369332"/>
          </a:xfrm>
          <a:prstGeom prst="rect">
            <a:avLst/>
          </a:prstGeom>
          <a:noFill/>
        </p:spPr>
        <p:txBody>
          <a:bodyPr wrap="none" rtlCol="0">
            <a:spAutoFit/>
          </a:bodyPr>
          <a:lstStyle/>
          <a:p>
            <a:r>
              <a:rPr lang="en-US" dirty="0" smtClean="0"/>
              <a:t>Subsystem Item</a:t>
            </a:r>
            <a:endParaRPr lang="en-US" dirty="0"/>
          </a:p>
        </p:txBody>
      </p:sp>
      <p:cxnSp>
        <p:nvCxnSpPr>
          <p:cNvPr id="15" name="Straight Arrow Connector 14"/>
          <p:cNvCxnSpPr/>
          <p:nvPr/>
        </p:nvCxnSpPr>
        <p:spPr>
          <a:xfrm flipH="1" flipV="1">
            <a:off x="3931918" y="3607980"/>
            <a:ext cx="1237485"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169403" y="3755816"/>
            <a:ext cx="1890261" cy="369332"/>
          </a:xfrm>
          <a:prstGeom prst="rect">
            <a:avLst/>
          </a:prstGeom>
          <a:noFill/>
        </p:spPr>
        <p:txBody>
          <a:bodyPr wrap="none" rtlCol="0">
            <a:spAutoFit/>
          </a:bodyPr>
          <a:lstStyle/>
          <a:p>
            <a:r>
              <a:rPr lang="en-US" dirty="0" smtClean="0"/>
              <a:t>Component Item</a:t>
            </a:r>
            <a:endParaRPr lang="en-US" dirty="0"/>
          </a:p>
        </p:txBody>
      </p:sp>
      <p:sp>
        <p:nvSpPr>
          <p:cNvPr id="17" name="Rectangle 16"/>
          <p:cNvSpPr/>
          <p:nvPr/>
        </p:nvSpPr>
        <p:spPr>
          <a:xfrm>
            <a:off x="800100" y="1517286"/>
            <a:ext cx="3493264" cy="329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8" name="Rectangle 17"/>
          <p:cNvSpPr/>
          <p:nvPr/>
        </p:nvSpPr>
        <p:spPr>
          <a:xfrm>
            <a:off x="1219200" y="2879992"/>
            <a:ext cx="3074164" cy="3582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 name="Rectangle 18"/>
          <p:cNvSpPr/>
          <p:nvPr/>
        </p:nvSpPr>
        <p:spPr>
          <a:xfrm>
            <a:off x="1765299" y="3462123"/>
            <a:ext cx="2103883" cy="293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422099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050818"/>
          </a:xfrm>
        </p:spPr>
        <p:txBody>
          <a:bodyPr/>
          <a:lstStyle/>
          <a:p>
            <a:r>
              <a:rPr lang="en-US" dirty="0" smtClean="0"/>
              <a:t>A “function” (2) is what the item or process is intended to do, usually to a given standard of performance or requirement.</a:t>
            </a:r>
          </a:p>
          <a:p>
            <a:pPr lvl="1"/>
            <a:r>
              <a:rPr lang="en-US" dirty="0" smtClean="0"/>
              <a:t>For Design FMEAs, this is the primary purpose or design intent of the item.</a:t>
            </a:r>
          </a:p>
          <a:p>
            <a:pPr lvl="1"/>
            <a:r>
              <a:rPr lang="en-US" dirty="0" smtClean="0"/>
              <a:t>For Process FMEAs, this is the primary purpose of the manufacturing or assembly operation.</a:t>
            </a:r>
          </a:p>
        </p:txBody>
      </p:sp>
      <p:sp>
        <p:nvSpPr>
          <p:cNvPr id="4" name="Title 3"/>
          <p:cNvSpPr>
            <a:spLocks noGrp="1"/>
          </p:cNvSpPr>
          <p:nvPr>
            <p:ph type="title"/>
          </p:nvPr>
        </p:nvSpPr>
        <p:spPr/>
        <p:txBody>
          <a:bodyPr>
            <a:normAutofit/>
          </a:bodyPr>
          <a:lstStyle/>
          <a:p>
            <a:r>
              <a:rPr lang="en-US" dirty="0" smtClean="0"/>
              <a:t>FMEA – Definition – Function</a:t>
            </a:r>
            <a:endParaRPr lang="en-US" sz="2400" dirty="0"/>
          </a:p>
        </p:txBody>
      </p:sp>
    </p:spTree>
    <p:extLst>
      <p:ext uri="{BB962C8B-B14F-4D97-AF65-F5344CB8AC3E}">
        <p14:creationId xmlns:p14="http://schemas.microsoft.com/office/powerpoint/2010/main" val="318975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Function</a:t>
            </a:r>
            <a:endParaRPr lang="en-US" sz="2400" dirty="0"/>
          </a:p>
        </p:txBody>
      </p:sp>
      <p:sp>
        <p:nvSpPr>
          <p:cNvPr id="3" name="Content Placeholder 2"/>
          <p:cNvSpPr>
            <a:spLocks noGrp="1"/>
          </p:cNvSpPr>
          <p:nvPr>
            <p:ph idx="1"/>
          </p:nvPr>
        </p:nvSpPr>
        <p:spPr>
          <a:xfrm>
            <a:off x="264160" y="967575"/>
            <a:ext cx="8312574" cy="400110"/>
          </a:xfrm>
        </p:spPr>
        <p:txBody>
          <a:bodyPr/>
          <a:lstStyle/>
          <a:p>
            <a:r>
              <a:rPr lang="en-US" dirty="0" smtClean="0"/>
              <a:t>Example:</a:t>
            </a:r>
          </a:p>
        </p:txBody>
      </p:sp>
      <p:graphicFrame>
        <p:nvGraphicFramePr>
          <p:cNvPr id="15" name="Table 14"/>
          <p:cNvGraphicFramePr>
            <a:graphicFrameLocks noGrp="1"/>
          </p:cNvGraphicFramePr>
          <p:nvPr>
            <p:extLst>
              <p:ext uri="{D42A27DB-BD31-4B8C-83A1-F6EECF244321}">
                <p14:modId xmlns:p14="http://schemas.microsoft.com/office/powerpoint/2010/main" val="3548613088"/>
              </p:ext>
            </p:extLst>
          </p:nvPr>
        </p:nvGraphicFramePr>
        <p:xfrm>
          <a:off x="-3" y="1517746"/>
          <a:ext cx="9057507" cy="2761939"/>
        </p:xfrm>
        <a:graphic>
          <a:graphicData uri="http://schemas.openxmlformats.org/drawingml/2006/table">
            <a:tbl>
              <a:tblPr firstRow="1" bandRow="1">
                <a:tableStyleId>{5C22544A-7EE6-4342-B048-85BDC9FD1C3A}</a:tableStyleId>
              </a:tblPr>
              <a:tblGrid>
                <a:gridCol w="1710401"/>
                <a:gridCol w="1239594"/>
                <a:gridCol w="1327001"/>
                <a:gridCol w="222492"/>
                <a:gridCol w="1400504"/>
                <a:gridCol w="177722"/>
                <a:gridCol w="1406462"/>
                <a:gridCol w="1406462"/>
                <a:gridCol w="166869"/>
              </a:tblGrid>
              <a:tr h="663821">
                <a:tc>
                  <a:txBody>
                    <a:bodyPr/>
                    <a:lstStyle/>
                    <a:p>
                      <a:pPr algn="l" rtl="0" fontAlgn="t"/>
                      <a:r>
                        <a:rPr lang="en-US" sz="1300" u="none" strike="noStrike" dirty="0">
                          <a:effectLst/>
                        </a:rPr>
                        <a:t>Item/Function</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Failure Mode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Potential Effect(s) of Failure</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S</a:t>
                      </a:r>
                      <a:br>
                        <a:rPr lang="en-US" sz="1300" u="none" strike="noStrike">
                          <a:effectLst/>
                        </a:rPr>
                      </a:br>
                      <a:r>
                        <a:rPr lang="en-US" sz="1300" u="none" strike="noStrike">
                          <a:effectLst/>
                        </a:rPr>
                        <a:t>E</a:t>
                      </a:r>
                      <a:br>
                        <a:rPr lang="en-US" sz="1300" u="none" strike="noStrike">
                          <a:effectLst/>
                        </a:rPr>
                      </a:br>
                      <a:r>
                        <a:rPr lang="en-US" sz="1300" u="none" strike="noStrike">
                          <a:effectLst/>
                        </a:rPr>
                        <a:t>V</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Cause(s) of Failure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O</a:t>
                      </a:r>
                      <a:br>
                        <a:rPr lang="en-US" sz="1300" u="none" strike="noStrike" dirty="0">
                          <a:effectLst/>
                        </a:rPr>
                      </a:br>
                      <a:r>
                        <a:rPr lang="en-US" sz="1300" u="none" strike="noStrike" dirty="0">
                          <a:effectLst/>
                        </a:rPr>
                        <a:t>C</a:t>
                      </a:r>
                      <a:br>
                        <a:rPr lang="en-US" sz="1300" u="none" strike="noStrike" dirty="0">
                          <a:effectLst/>
                        </a:rPr>
                      </a:br>
                      <a:r>
                        <a:rPr lang="en-US" sz="1300" u="none" strike="noStrike" dirty="0" err="1">
                          <a:effectLst/>
                        </a:rPr>
                        <a:t>C</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(Prevention)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(Detection)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ctr"/>
                      <a:r>
                        <a:rPr lang="en-US" sz="1300" u="none" strike="noStrike">
                          <a:effectLst/>
                        </a:rPr>
                        <a:t>D</a:t>
                      </a:r>
                      <a:br>
                        <a:rPr lang="en-US" sz="1300" u="none" strike="noStrike">
                          <a:effectLst/>
                        </a:rPr>
                      </a:br>
                      <a:r>
                        <a:rPr lang="en-US" sz="1300" u="none" strike="noStrike">
                          <a:effectLst/>
                        </a:rPr>
                        <a:t>E</a:t>
                      </a:r>
                      <a:br>
                        <a:rPr lang="en-US" sz="1300" u="none" strike="noStrike">
                          <a:effectLst/>
                        </a:rPr>
                      </a:br>
                      <a:r>
                        <a:rPr lang="en-US" sz="1300" u="none" strike="noStrike">
                          <a:effectLst/>
                        </a:rPr>
                        <a:t>T</a:t>
                      </a:r>
                      <a:endParaRPr lang="en-US" sz="1300" b="1" i="0" u="none" strike="noStrike">
                        <a:solidFill>
                          <a:srgbClr val="FFFFFF"/>
                        </a:solidFill>
                        <a:effectLst/>
                        <a:latin typeface="Arial" panose="020B0604020202020204" pitchFamily="34" charset="0"/>
                      </a:endParaRPr>
                    </a:p>
                  </a:txBody>
                  <a:tcPr marL="6772" marR="6772" marT="6772" marB="0" anchor="ctr"/>
                </a:tc>
              </a:tr>
              <a:tr h="853486">
                <a:tc rowSpan="3">
                  <a:txBody>
                    <a:bodyPr/>
                    <a:lstStyle/>
                    <a:p>
                      <a:pPr algn="l" rtl="0" fontAlgn="t"/>
                      <a:r>
                        <a:rPr lang="en-US" sz="1300" u="none" strike="noStrike" dirty="0">
                          <a:effectLst/>
                        </a:rPr>
                        <a:t>Hand Brake S/S: Provide the correct level of friction between brake pad assembly and wheel rim to safety stop bicycle in the required distance, under all operating conditions.</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Insufficient friction delivered by hand brake subsystem between brake pads and wheels during heavy rain conditions.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dirty="0">
                          <a:effectLst/>
                        </a:rPr>
                        <a:t>Bicycle wheel does not slow down when the brake lever is pulled potentially resulting in accident.</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10</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Cable Binds due to inadequate lubrication or poor routing</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Hand Brake Design Guide #123</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2</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594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dirty="0">
                          <a:effectLst/>
                        </a:rPr>
                        <a:t>External foreign material reduces friction</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2</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3</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643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a:effectLst/>
                        </a:rPr>
                        <a:t>Cable breaks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6</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Cable material selection based on ANSI #ABC</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bl>
          </a:graphicData>
        </a:graphic>
      </p:graphicFrame>
      <p:sp>
        <p:nvSpPr>
          <p:cNvPr id="16" name="Rectangle 15"/>
          <p:cNvSpPr/>
          <p:nvPr/>
        </p:nvSpPr>
        <p:spPr>
          <a:xfrm>
            <a:off x="0" y="1517746"/>
            <a:ext cx="1680519" cy="27528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213433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597634"/>
          </a:xfrm>
        </p:spPr>
        <p:txBody>
          <a:bodyPr/>
          <a:lstStyle/>
          <a:p>
            <a:r>
              <a:rPr lang="en-US" dirty="0" smtClean="0"/>
              <a:t>The objectives of training course:</a:t>
            </a:r>
          </a:p>
          <a:p>
            <a:pPr lvl="1"/>
            <a:r>
              <a:rPr lang="en-US" dirty="0" smtClean="0"/>
              <a:t>Provide the concepts of FMEA.</a:t>
            </a:r>
          </a:p>
          <a:p>
            <a:pPr lvl="1"/>
            <a:r>
              <a:rPr lang="en-US" dirty="0" smtClean="0"/>
              <a:t>Provide the process of FMEA.</a:t>
            </a:r>
            <a:endParaRPr lang="en-US" dirty="0"/>
          </a:p>
          <a:p>
            <a:r>
              <a:rPr lang="en-US" dirty="0" smtClean="0"/>
              <a:t>The training is not to:</a:t>
            </a:r>
          </a:p>
          <a:p>
            <a:pPr lvl="1"/>
            <a:r>
              <a:rPr lang="en-US" dirty="0" smtClean="0"/>
              <a:t>Introduce all FMEA types</a:t>
            </a:r>
          </a:p>
          <a:p>
            <a:pPr lvl="1"/>
            <a:r>
              <a:rPr lang="en-US" dirty="0" smtClean="0"/>
              <a:t>A detail guidelines for FMEA.</a:t>
            </a:r>
          </a:p>
        </p:txBody>
      </p:sp>
      <p:sp>
        <p:nvSpPr>
          <p:cNvPr id="4" name="Title 3"/>
          <p:cNvSpPr>
            <a:spLocks noGrp="1"/>
          </p:cNvSpPr>
          <p:nvPr>
            <p:ph type="title"/>
          </p:nvPr>
        </p:nvSpPr>
        <p:spPr/>
        <p:txBody>
          <a:bodyPr>
            <a:normAutofit/>
          </a:bodyPr>
          <a:lstStyle/>
          <a:p>
            <a:r>
              <a:rPr lang="en-US" sz="2400" dirty="0" smtClean="0"/>
              <a:t>Objectives</a:t>
            </a:r>
            <a:endParaRPr lang="en-US" sz="2400" dirty="0"/>
          </a:p>
        </p:txBody>
      </p:sp>
    </p:spTree>
    <p:extLst>
      <p:ext uri="{BB962C8B-B14F-4D97-AF65-F5344CB8AC3E}">
        <p14:creationId xmlns:p14="http://schemas.microsoft.com/office/powerpoint/2010/main" val="42936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018775"/>
          </a:xfrm>
        </p:spPr>
        <p:txBody>
          <a:bodyPr/>
          <a:lstStyle/>
          <a:p>
            <a:r>
              <a:rPr lang="en-US" dirty="0" smtClean="0"/>
              <a:t>A “failure mode” (3)  is the anti-function </a:t>
            </a:r>
            <a:r>
              <a:rPr lang="en-US" dirty="0"/>
              <a:t>or </a:t>
            </a:r>
            <a:r>
              <a:rPr lang="en-US" dirty="0" smtClean="0"/>
              <a:t>requirement </a:t>
            </a:r>
            <a:r>
              <a:rPr lang="en-US" dirty="0"/>
              <a:t>not being </a:t>
            </a:r>
            <a:r>
              <a:rPr lang="en-US" dirty="0" smtClean="0"/>
              <a:t>met.</a:t>
            </a:r>
          </a:p>
          <a:p>
            <a:r>
              <a:rPr lang="en-US" dirty="0" smtClean="0"/>
              <a:t>There are 5 types of Failure Modes:</a:t>
            </a:r>
          </a:p>
          <a:p>
            <a:pPr lvl="1" fontAlgn="base"/>
            <a:r>
              <a:rPr lang="en-US" dirty="0"/>
              <a:t>Full Failure</a:t>
            </a:r>
          </a:p>
          <a:p>
            <a:pPr lvl="1" fontAlgn="base"/>
            <a:r>
              <a:rPr lang="en-US" dirty="0"/>
              <a:t>Partial Failure</a:t>
            </a:r>
          </a:p>
          <a:p>
            <a:pPr lvl="1" fontAlgn="base"/>
            <a:r>
              <a:rPr lang="en-US" dirty="0"/>
              <a:t>Intermittent Failure</a:t>
            </a:r>
          </a:p>
          <a:p>
            <a:pPr lvl="1" fontAlgn="base"/>
            <a:r>
              <a:rPr lang="en-US" dirty="0"/>
              <a:t>Degraded Failure</a:t>
            </a:r>
          </a:p>
          <a:p>
            <a:pPr lvl="1" fontAlgn="base"/>
            <a:r>
              <a:rPr lang="en-US" dirty="0"/>
              <a:t>Unintentional Failure</a:t>
            </a:r>
          </a:p>
        </p:txBody>
      </p:sp>
      <p:sp>
        <p:nvSpPr>
          <p:cNvPr id="4" name="Title 3"/>
          <p:cNvSpPr>
            <a:spLocks noGrp="1"/>
          </p:cNvSpPr>
          <p:nvPr>
            <p:ph type="title"/>
          </p:nvPr>
        </p:nvSpPr>
        <p:spPr/>
        <p:txBody>
          <a:bodyPr>
            <a:normAutofit/>
          </a:bodyPr>
          <a:lstStyle/>
          <a:p>
            <a:r>
              <a:rPr lang="en-US" dirty="0" smtClean="0"/>
              <a:t>FMEA – Definition – Failure Mode</a:t>
            </a:r>
            <a:endParaRPr lang="en-US" sz="2400" dirty="0"/>
          </a:p>
        </p:txBody>
      </p:sp>
    </p:spTree>
    <p:extLst>
      <p:ext uri="{BB962C8B-B14F-4D97-AF65-F5344CB8AC3E}">
        <p14:creationId xmlns:p14="http://schemas.microsoft.com/office/powerpoint/2010/main" val="101476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Failure Mode</a:t>
            </a:r>
            <a:endParaRPr lang="en-US" sz="2400" dirty="0"/>
          </a:p>
        </p:txBody>
      </p:sp>
      <p:sp>
        <p:nvSpPr>
          <p:cNvPr id="7" name="Content Placeholder 2"/>
          <p:cNvSpPr>
            <a:spLocks noGrp="1"/>
          </p:cNvSpPr>
          <p:nvPr>
            <p:ph idx="1"/>
          </p:nvPr>
        </p:nvSpPr>
        <p:spPr>
          <a:xfrm>
            <a:off x="264160" y="967575"/>
            <a:ext cx="8312574" cy="400110"/>
          </a:xfrm>
        </p:spPr>
        <p:txBody>
          <a:bodyPr/>
          <a:lstStyle/>
          <a:p>
            <a:r>
              <a:rPr lang="en-US" dirty="0" smtClean="0"/>
              <a:t>Example:</a:t>
            </a:r>
          </a:p>
        </p:txBody>
      </p:sp>
      <p:graphicFrame>
        <p:nvGraphicFramePr>
          <p:cNvPr id="15" name="Table 14"/>
          <p:cNvGraphicFramePr>
            <a:graphicFrameLocks noGrp="1"/>
          </p:cNvGraphicFramePr>
          <p:nvPr>
            <p:extLst>
              <p:ext uri="{D42A27DB-BD31-4B8C-83A1-F6EECF244321}">
                <p14:modId xmlns:p14="http://schemas.microsoft.com/office/powerpoint/2010/main" val="390154249"/>
              </p:ext>
            </p:extLst>
          </p:nvPr>
        </p:nvGraphicFramePr>
        <p:xfrm>
          <a:off x="-3" y="1517746"/>
          <a:ext cx="9057507" cy="2761939"/>
        </p:xfrm>
        <a:graphic>
          <a:graphicData uri="http://schemas.openxmlformats.org/drawingml/2006/table">
            <a:tbl>
              <a:tblPr firstRow="1" bandRow="1">
                <a:tableStyleId>{5C22544A-7EE6-4342-B048-85BDC9FD1C3A}</a:tableStyleId>
              </a:tblPr>
              <a:tblGrid>
                <a:gridCol w="1710401"/>
                <a:gridCol w="1239594"/>
                <a:gridCol w="1327001"/>
                <a:gridCol w="222492"/>
                <a:gridCol w="1400504"/>
                <a:gridCol w="177722"/>
                <a:gridCol w="1406462"/>
                <a:gridCol w="1406462"/>
                <a:gridCol w="166869"/>
              </a:tblGrid>
              <a:tr h="663821">
                <a:tc>
                  <a:txBody>
                    <a:bodyPr/>
                    <a:lstStyle/>
                    <a:p>
                      <a:pPr algn="l" rtl="0" fontAlgn="t"/>
                      <a:r>
                        <a:rPr lang="en-US" sz="1300" u="none" strike="noStrike" dirty="0">
                          <a:effectLst/>
                        </a:rPr>
                        <a:t>Item/Function</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Failure Mode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Potential Effect(s) of Failure</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S</a:t>
                      </a:r>
                      <a:br>
                        <a:rPr lang="en-US" sz="1300" u="none" strike="noStrike">
                          <a:effectLst/>
                        </a:rPr>
                      </a:br>
                      <a:r>
                        <a:rPr lang="en-US" sz="1300" u="none" strike="noStrike">
                          <a:effectLst/>
                        </a:rPr>
                        <a:t>E</a:t>
                      </a:r>
                      <a:br>
                        <a:rPr lang="en-US" sz="1300" u="none" strike="noStrike">
                          <a:effectLst/>
                        </a:rPr>
                      </a:br>
                      <a:r>
                        <a:rPr lang="en-US" sz="1300" u="none" strike="noStrike">
                          <a:effectLst/>
                        </a:rPr>
                        <a:t>V</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Cause(s) of Failure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O</a:t>
                      </a:r>
                      <a:br>
                        <a:rPr lang="en-US" sz="1300" u="none" strike="noStrike" dirty="0">
                          <a:effectLst/>
                        </a:rPr>
                      </a:br>
                      <a:r>
                        <a:rPr lang="en-US" sz="1300" u="none" strike="noStrike" dirty="0">
                          <a:effectLst/>
                        </a:rPr>
                        <a:t>C</a:t>
                      </a:r>
                      <a:br>
                        <a:rPr lang="en-US" sz="1300" u="none" strike="noStrike" dirty="0">
                          <a:effectLst/>
                        </a:rPr>
                      </a:br>
                      <a:r>
                        <a:rPr lang="en-US" sz="1300" u="none" strike="noStrike" dirty="0" err="1">
                          <a:effectLst/>
                        </a:rPr>
                        <a:t>C</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(Prevention)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(Detection)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ctr"/>
                      <a:r>
                        <a:rPr lang="en-US" sz="1300" u="none" strike="noStrike">
                          <a:effectLst/>
                        </a:rPr>
                        <a:t>D</a:t>
                      </a:r>
                      <a:br>
                        <a:rPr lang="en-US" sz="1300" u="none" strike="noStrike">
                          <a:effectLst/>
                        </a:rPr>
                      </a:br>
                      <a:r>
                        <a:rPr lang="en-US" sz="1300" u="none" strike="noStrike">
                          <a:effectLst/>
                        </a:rPr>
                        <a:t>E</a:t>
                      </a:r>
                      <a:br>
                        <a:rPr lang="en-US" sz="1300" u="none" strike="noStrike">
                          <a:effectLst/>
                        </a:rPr>
                      </a:br>
                      <a:r>
                        <a:rPr lang="en-US" sz="1300" u="none" strike="noStrike">
                          <a:effectLst/>
                        </a:rPr>
                        <a:t>T</a:t>
                      </a:r>
                      <a:endParaRPr lang="en-US" sz="1300" b="1" i="0" u="none" strike="noStrike">
                        <a:solidFill>
                          <a:srgbClr val="FFFFFF"/>
                        </a:solidFill>
                        <a:effectLst/>
                        <a:latin typeface="Arial" panose="020B0604020202020204" pitchFamily="34" charset="0"/>
                      </a:endParaRPr>
                    </a:p>
                  </a:txBody>
                  <a:tcPr marL="6772" marR="6772" marT="6772" marB="0" anchor="ctr"/>
                </a:tc>
              </a:tr>
              <a:tr h="853486">
                <a:tc rowSpan="3">
                  <a:txBody>
                    <a:bodyPr/>
                    <a:lstStyle/>
                    <a:p>
                      <a:pPr algn="l" rtl="0" fontAlgn="t"/>
                      <a:r>
                        <a:rPr lang="en-US" sz="1300" u="none" strike="noStrike" dirty="0">
                          <a:effectLst/>
                        </a:rPr>
                        <a:t>Hand Brake S/S: Provide the correct level of friction between brake pad assembly and wheel rim to safety stop bicycle in the required distance, under all operating conditions.</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Insufficient friction delivered by hand brake subsystem between brake pads and wheels during heavy rain conditions.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dirty="0">
                          <a:effectLst/>
                        </a:rPr>
                        <a:t>Bicycle wheel does not slow down when the brake lever is pulled potentially resulting in accident.</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10</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Cable Binds due to inadequate lubrication or poor routing</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Hand Brake Design Guide #123</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2</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594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dirty="0">
                          <a:effectLst/>
                        </a:rPr>
                        <a:t>External foreign material reduces friction</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2</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3</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643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a:effectLst/>
                        </a:rPr>
                        <a:t>Cable breaks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6</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Cable material selection based on ANSI #ABC</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bl>
          </a:graphicData>
        </a:graphic>
      </p:graphicFrame>
      <p:sp>
        <p:nvSpPr>
          <p:cNvPr id="16" name="Rectangle 15"/>
          <p:cNvSpPr/>
          <p:nvPr/>
        </p:nvSpPr>
        <p:spPr>
          <a:xfrm>
            <a:off x="1692876" y="1517746"/>
            <a:ext cx="1260389" cy="27528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287212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246495"/>
          </a:xfrm>
        </p:spPr>
        <p:txBody>
          <a:bodyPr/>
          <a:lstStyle/>
          <a:p>
            <a:r>
              <a:rPr lang="en-US" dirty="0"/>
              <a:t>An “effect” (4) is the consequence of the failure on the system or end user</a:t>
            </a:r>
            <a:r>
              <a:rPr lang="en-US" dirty="0" smtClean="0"/>
              <a:t>.</a:t>
            </a:r>
          </a:p>
          <a:p>
            <a:r>
              <a:rPr lang="en-US" dirty="0"/>
              <a:t>Many effects could be possible for any one failure mode.</a:t>
            </a:r>
            <a:endParaRPr lang="en-US" dirty="0" smtClean="0"/>
          </a:p>
        </p:txBody>
      </p:sp>
      <p:sp>
        <p:nvSpPr>
          <p:cNvPr id="4" name="Title 3"/>
          <p:cNvSpPr>
            <a:spLocks noGrp="1"/>
          </p:cNvSpPr>
          <p:nvPr>
            <p:ph type="title"/>
          </p:nvPr>
        </p:nvSpPr>
        <p:spPr/>
        <p:txBody>
          <a:bodyPr>
            <a:normAutofit/>
          </a:bodyPr>
          <a:lstStyle/>
          <a:p>
            <a:r>
              <a:rPr lang="en-US" dirty="0" smtClean="0"/>
              <a:t>FMEA – Definition – Effect</a:t>
            </a:r>
            <a:endParaRPr lang="en-US" sz="2400" dirty="0"/>
          </a:p>
        </p:txBody>
      </p:sp>
    </p:spTree>
    <p:extLst>
      <p:ext uri="{BB962C8B-B14F-4D97-AF65-F5344CB8AC3E}">
        <p14:creationId xmlns:p14="http://schemas.microsoft.com/office/powerpoint/2010/main" val="15104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Effect</a:t>
            </a:r>
            <a:endParaRPr lang="en-US" sz="2400" dirty="0"/>
          </a:p>
        </p:txBody>
      </p:sp>
      <p:sp>
        <p:nvSpPr>
          <p:cNvPr id="5" name="Content Placeholder 2"/>
          <p:cNvSpPr>
            <a:spLocks noGrp="1"/>
          </p:cNvSpPr>
          <p:nvPr>
            <p:ph idx="1"/>
          </p:nvPr>
        </p:nvSpPr>
        <p:spPr>
          <a:xfrm>
            <a:off x="264160" y="967575"/>
            <a:ext cx="8312574" cy="400110"/>
          </a:xfrm>
        </p:spPr>
        <p:txBody>
          <a:bodyPr/>
          <a:lstStyle/>
          <a:p>
            <a:r>
              <a:rPr lang="en-US" dirty="0" smtClean="0"/>
              <a:t>Example:</a:t>
            </a:r>
          </a:p>
        </p:txBody>
      </p:sp>
      <p:graphicFrame>
        <p:nvGraphicFramePr>
          <p:cNvPr id="13" name="Table 12"/>
          <p:cNvGraphicFramePr>
            <a:graphicFrameLocks noGrp="1"/>
          </p:cNvGraphicFramePr>
          <p:nvPr>
            <p:extLst>
              <p:ext uri="{D42A27DB-BD31-4B8C-83A1-F6EECF244321}">
                <p14:modId xmlns:p14="http://schemas.microsoft.com/office/powerpoint/2010/main" val="3521998345"/>
              </p:ext>
            </p:extLst>
          </p:nvPr>
        </p:nvGraphicFramePr>
        <p:xfrm>
          <a:off x="-3" y="1517746"/>
          <a:ext cx="9057507" cy="2761939"/>
        </p:xfrm>
        <a:graphic>
          <a:graphicData uri="http://schemas.openxmlformats.org/drawingml/2006/table">
            <a:tbl>
              <a:tblPr firstRow="1" bandRow="1">
                <a:tableStyleId>{5C22544A-7EE6-4342-B048-85BDC9FD1C3A}</a:tableStyleId>
              </a:tblPr>
              <a:tblGrid>
                <a:gridCol w="1710401"/>
                <a:gridCol w="1239594"/>
                <a:gridCol w="1327001"/>
                <a:gridCol w="222492"/>
                <a:gridCol w="1400504"/>
                <a:gridCol w="177722"/>
                <a:gridCol w="1406462"/>
                <a:gridCol w="1406462"/>
                <a:gridCol w="166869"/>
              </a:tblGrid>
              <a:tr h="663821">
                <a:tc>
                  <a:txBody>
                    <a:bodyPr/>
                    <a:lstStyle/>
                    <a:p>
                      <a:pPr algn="l" rtl="0" fontAlgn="t"/>
                      <a:r>
                        <a:rPr lang="en-US" sz="1300" u="none" strike="noStrike" dirty="0">
                          <a:effectLst/>
                        </a:rPr>
                        <a:t>Item/Function</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Failure Mode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Potential Effect(s) of Failure</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S</a:t>
                      </a:r>
                      <a:br>
                        <a:rPr lang="en-US" sz="1300" u="none" strike="noStrike">
                          <a:effectLst/>
                        </a:rPr>
                      </a:br>
                      <a:r>
                        <a:rPr lang="en-US" sz="1300" u="none" strike="noStrike">
                          <a:effectLst/>
                        </a:rPr>
                        <a:t>E</a:t>
                      </a:r>
                      <a:br>
                        <a:rPr lang="en-US" sz="1300" u="none" strike="noStrike">
                          <a:effectLst/>
                        </a:rPr>
                      </a:br>
                      <a:r>
                        <a:rPr lang="en-US" sz="1300" u="none" strike="noStrike">
                          <a:effectLst/>
                        </a:rPr>
                        <a:t>V</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Cause(s) of Failure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O</a:t>
                      </a:r>
                      <a:br>
                        <a:rPr lang="en-US" sz="1300" u="none" strike="noStrike" dirty="0">
                          <a:effectLst/>
                        </a:rPr>
                      </a:br>
                      <a:r>
                        <a:rPr lang="en-US" sz="1300" u="none" strike="noStrike" dirty="0">
                          <a:effectLst/>
                        </a:rPr>
                        <a:t>C</a:t>
                      </a:r>
                      <a:br>
                        <a:rPr lang="en-US" sz="1300" u="none" strike="noStrike" dirty="0">
                          <a:effectLst/>
                        </a:rPr>
                      </a:br>
                      <a:r>
                        <a:rPr lang="en-US" sz="1300" u="none" strike="noStrike" dirty="0" err="1">
                          <a:effectLst/>
                        </a:rPr>
                        <a:t>C</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(Prevention)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(Detection)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ctr"/>
                      <a:r>
                        <a:rPr lang="en-US" sz="1300" u="none" strike="noStrike">
                          <a:effectLst/>
                        </a:rPr>
                        <a:t>D</a:t>
                      </a:r>
                      <a:br>
                        <a:rPr lang="en-US" sz="1300" u="none" strike="noStrike">
                          <a:effectLst/>
                        </a:rPr>
                      </a:br>
                      <a:r>
                        <a:rPr lang="en-US" sz="1300" u="none" strike="noStrike">
                          <a:effectLst/>
                        </a:rPr>
                        <a:t>E</a:t>
                      </a:r>
                      <a:br>
                        <a:rPr lang="en-US" sz="1300" u="none" strike="noStrike">
                          <a:effectLst/>
                        </a:rPr>
                      </a:br>
                      <a:r>
                        <a:rPr lang="en-US" sz="1300" u="none" strike="noStrike">
                          <a:effectLst/>
                        </a:rPr>
                        <a:t>T</a:t>
                      </a:r>
                      <a:endParaRPr lang="en-US" sz="1300" b="1" i="0" u="none" strike="noStrike">
                        <a:solidFill>
                          <a:srgbClr val="FFFFFF"/>
                        </a:solidFill>
                        <a:effectLst/>
                        <a:latin typeface="Arial" panose="020B0604020202020204" pitchFamily="34" charset="0"/>
                      </a:endParaRPr>
                    </a:p>
                  </a:txBody>
                  <a:tcPr marL="6772" marR="6772" marT="6772" marB="0" anchor="ctr"/>
                </a:tc>
              </a:tr>
              <a:tr h="853486">
                <a:tc rowSpan="3">
                  <a:txBody>
                    <a:bodyPr/>
                    <a:lstStyle/>
                    <a:p>
                      <a:pPr algn="l" rtl="0" fontAlgn="t"/>
                      <a:r>
                        <a:rPr lang="en-US" sz="1300" u="none" strike="noStrike" dirty="0">
                          <a:effectLst/>
                        </a:rPr>
                        <a:t>Hand Brake S/S: Provide the correct level of friction between brake pad assembly and wheel rim to safety stop bicycle in the required distance, under all operating conditions.</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Insufficient friction delivered by hand brake subsystem between brake pads and wheels during heavy rain conditions.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dirty="0">
                          <a:effectLst/>
                        </a:rPr>
                        <a:t>Bicycle wheel does not slow down when the brake lever is pulled potentially resulting in accident.</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10</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Cable Binds due to inadequate lubrication or poor routing</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Hand Brake Design Guide #123</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2</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594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dirty="0">
                          <a:effectLst/>
                        </a:rPr>
                        <a:t>External foreign material reduces friction</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2</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3</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643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a:effectLst/>
                        </a:rPr>
                        <a:t>Cable breaks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6</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Cable material selection based on ANSI #ABC</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bl>
          </a:graphicData>
        </a:graphic>
      </p:graphicFrame>
      <p:sp>
        <p:nvSpPr>
          <p:cNvPr id="14" name="Rectangle 13"/>
          <p:cNvSpPr/>
          <p:nvPr/>
        </p:nvSpPr>
        <p:spPr>
          <a:xfrm>
            <a:off x="2940908" y="1517746"/>
            <a:ext cx="1322173" cy="27528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341269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217291"/>
          </a:xfrm>
        </p:spPr>
        <p:txBody>
          <a:bodyPr/>
          <a:lstStyle/>
          <a:p>
            <a:r>
              <a:rPr lang="en-US" dirty="0"/>
              <a:t>“Severity” (5) is a ranking number associated with the most serious effect for a given failure mode, based on the criteria from a severity scale</a:t>
            </a:r>
            <a:r>
              <a:rPr lang="en-US" dirty="0" smtClean="0"/>
              <a:t>.</a:t>
            </a:r>
          </a:p>
          <a:p>
            <a:r>
              <a:rPr lang="en-US" dirty="0"/>
              <a:t>It is a relative ranking within the scope of the specific FMEA determined without regard to the likelihood of occurrence or detection</a:t>
            </a:r>
          </a:p>
          <a:p>
            <a:r>
              <a:rPr lang="en-US" dirty="0" smtClean="0"/>
              <a:t>To </a:t>
            </a:r>
            <a:r>
              <a:rPr lang="en-US" dirty="0"/>
              <a:t>assign this rating, must assume the failure mode has </a:t>
            </a:r>
            <a:r>
              <a:rPr lang="en-US" dirty="0" smtClean="0"/>
              <a:t>occurred.</a:t>
            </a:r>
          </a:p>
          <a:p>
            <a:pPr lvl="1"/>
            <a:r>
              <a:rPr lang="en-US" dirty="0" smtClean="0"/>
              <a:t>Understand </a:t>
            </a:r>
            <a:r>
              <a:rPr lang="en-US" dirty="0"/>
              <a:t>customer effects </a:t>
            </a:r>
            <a:endParaRPr lang="en-US" dirty="0" smtClean="0"/>
          </a:p>
          <a:p>
            <a:pPr lvl="1"/>
            <a:r>
              <a:rPr lang="en-US" dirty="0" smtClean="0"/>
              <a:t>Understand </a:t>
            </a:r>
            <a:r>
              <a:rPr lang="en-US" dirty="0"/>
              <a:t>internal </a:t>
            </a:r>
            <a:r>
              <a:rPr lang="en-US" dirty="0" smtClean="0"/>
              <a:t>effects.</a:t>
            </a:r>
          </a:p>
        </p:txBody>
      </p:sp>
      <p:sp>
        <p:nvSpPr>
          <p:cNvPr id="4" name="Title 3"/>
          <p:cNvSpPr>
            <a:spLocks noGrp="1"/>
          </p:cNvSpPr>
          <p:nvPr>
            <p:ph type="title"/>
          </p:nvPr>
        </p:nvSpPr>
        <p:spPr/>
        <p:txBody>
          <a:bodyPr>
            <a:normAutofit/>
          </a:bodyPr>
          <a:lstStyle/>
          <a:p>
            <a:r>
              <a:rPr lang="en-US" dirty="0" smtClean="0"/>
              <a:t>FMEA – Definition – Severity</a:t>
            </a:r>
            <a:endParaRPr lang="en-US" sz="2400" dirty="0"/>
          </a:p>
        </p:txBody>
      </p:sp>
    </p:spTree>
    <p:extLst>
      <p:ext uri="{BB962C8B-B14F-4D97-AF65-F5344CB8AC3E}">
        <p14:creationId xmlns:p14="http://schemas.microsoft.com/office/powerpoint/2010/main" val="354043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Severity</a:t>
            </a:r>
            <a:endParaRPr lang="en-US" sz="2400" dirty="0"/>
          </a:p>
        </p:txBody>
      </p:sp>
      <p:sp>
        <p:nvSpPr>
          <p:cNvPr id="6" name="Content Placeholder 2"/>
          <p:cNvSpPr>
            <a:spLocks noGrp="1"/>
          </p:cNvSpPr>
          <p:nvPr>
            <p:ph idx="1"/>
          </p:nvPr>
        </p:nvSpPr>
        <p:spPr>
          <a:xfrm>
            <a:off x="264160" y="967575"/>
            <a:ext cx="8312574" cy="400110"/>
          </a:xfrm>
        </p:spPr>
        <p:txBody>
          <a:bodyPr/>
          <a:lstStyle/>
          <a:p>
            <a:r>
              <a:rPr lang="en-US" dirty="0" smtClean="0"/>
              <a:t>Example of Severity scale:</a:t>
            </a:r>
          </a:p>
        </p:txBody>
      </p:sp>
      <p:graphicFrame>
        <p:nvGraphicFramePr>
          <p:cNvPr id="2" name="Table 1"/>
          <p:cNvGraphicFramePr>
            <a:graphicFrameLocks noGrp="1"/>
          </p:cNvGraphicFramePr>
          <p:nvPr>
            <p:extLst>
              <p:ext uri="{D42A27DB-BD31-4B8C-83A1-F6EECF244321}">
                <p14:modId xmlns:p14="http://schemas.microsoft.com/office/powerpoint/2010/main" val="1256321754"/>
              </p:ext>
            </p:extLst>
          </p:nvPr>
        </p:nvGraphicFramePr>
        <p:xfrm>
          <a:off x="711194" y="1400056"/>
          <a:ext cx="7649035" cy="3549021"/>
        </p:xfrm>
        <a:graphic>
          <a:graphicData uri="http://schemas.openxmlformats.org/drawingml/2006/table">
            <a:tbl>
              <a:tblPr firstRow="1" bandRow="1">
                <a:tableStyleId>{5C22544A-7EE6-4342-B048-85BDC9FD1C3A}</a:tableStyleId>
              </a:tblPr>
              <a:tblGrid>
                <a:gridCol w="1843320"/>
                <a:gridCol w="5210630"/>
                <a:gridCol w="595085"/>
              </a:tblGrid>
              <a:tr h="429250">
                <a:tc>
                  <a:txBody>
                    <a:bodyPr/>
                    <a:lstStyle/>
                    <a:p>
                      <a:r>
                        <a:rPr lang="en-US" sz="1100" dirty="0" smtClean="0"/>
                        <a:t>Category (Product)</a:t>
                      </a:r>
                      <a:endParaRPr lang="en-US" sz="1100" dirty="0"/>
                    </a:p>
                  </a:txBody>
                  <a:tcPr/>
                </a:tc>
                <a:tc>
                  <a:txBody>
                    <a:bodyPr/>
                    <a:lstStyle/>
                    <a:p>
                      <a:r>
                        <a:rPr lang="en-US" sz="1100" dirty="0" smtClean="0"/>
                        <a:t>Criteria</a:t>
                      </a:r>
                      <a:r>
                        <a:rPr lang="en-US" sz="1100" baseline="0" dirty="0" smtClean="0"/>
                        <a:t>: Severity of Effect (Effect on Product)</a:t>
                      </a:r>
                      <a:endParaRPr lang="en-US" sz="1100" dirty="0"/>
                    </a:p>
                  </a:txBody>
                  <a:tcPr/>
                </a:tc>
                <a:tc>
                  <a:txBody>
                    <a:bodyPr/>
                    <a:lstStyle/>
                    <a:p>
                      <a:r>
                        <a:rPr lang="en-US" sz="1100" dirty="0" smtClean="0"/>
                        <a:t>Rank</a:t>
                      </a:r>
                      <a:endParaRPr lang="en-US" sz="1100" dirty="0"/>
                    </a:p>
                  </a:txBody>
                  <a:tcPr/>
                </a:tc>
              </a:tr>
              <a:tr h="429250">
                <a:tc rowSpan="2">
                  <a:txBody>
                    <a:bodyPr/>
                    <a:lstStyle/>
                    <a:p>
                      <a:r>
                        <a:rPr lang="en-US" sz="1100" dirty="0" smtClean="0"/>
                        <a:t>Failure to Meet Safety or Regulatory</a:t>
                      </a:r>
                      <a:r>
                        <a:rPr lang="en-US" sz="1100" baseline="0" dirty="0" smtClean="0"/>
                        <a:t> </a:t>
                      </a:r>
                      <a:r>
                        <a:rPr lang="en-US" sz="1100" dirty="0" smtClean="0"/>
                        <a:t>Requirements</a:t>
                      </a:r>
                      <a:endParaRPr lang="en-US" sz="1100" dirty="0"/>
                    </a:p>
                  </a:txBody>
                  <a:tcPr>
                    <a:solidFill>
                      <a:schemeClr val="accent6">
                        <a:lumMod val="20000"/>
                        <a:lumOff val="80000"/>
                      </a:schemeClr>
                    </a:solidFill>
                  </a:tcPr>
                </a:tc>
                <a:tc>
                  <a:txBody>
                    <a:bodyPr/>
                    <a:lstStyle/>
                    <a:p>
                      <a:r>
                        <a:rPr lang="en-US" sz="1100" dirty="0" smtClean="0"/>
                        <a:t>Potential failure mode affects safe operation or</a:t>
                      </a:r>
                      <a:r>
                        <a:rPr lang="en-US" sz="1100" baseline="0" dirty="0" smtClean="0"/>
                        <a:t> regulatory requirements, without warning</a:t>
                      </a:r>
                      <a:endParaRPr lang="en-US" sz="1100" dirty="0"/>
                    </a:p>
                  </a:txBody>
                  <a:tcPr>
                    <a:solidFill>
                      <a:schemeClr val="accent6">
                        <a:lumMod val="20000"/>
                        <a:lumOff val="80000"/>
                      </a:schemeClr>
                    </a:solidFill>
                  </a:tcPr>
                </a:tc>
                <a:tc>
                  <a:txBody>
                    <a:bodyPr/>
                    <a:lstStyle/>
                    <a:p>
                      <a:r>
                        <a:rPr lang="en-US" sz="1100" dirty="0" smtClean="0"/>
                        <a:t>10</a:t>
                      </a:r>
                      <a:endParaRPr lang="en-US" sz="1100" dirty="0"/>
                    </a:p>
                  </a:txBody>
                  <a:tcPr>
                    <a:solidFill>
                      <a:schemeClr val="accent6">
                        <a:lumMod val="20000"/>
                        <a:lumOff val="80000"/>
                      </a:schemeClr>
                    </a:solidFill>
                  </a:tcPr>
                </a:tc>
              </a:tr>
              <a:tr h="429250">
                <a:tc vMerge="1">
                  <a:txBody>
                    <a:bodyPr/>
                    <a:lstStyle/>
                    <a:p>
                      <a:endParaRPr lang="en-US" dirty="0"/>
                    </a:p>
                  </a:txBody>
                  <a:tcPr/>
                </a:tc>
                <a:tc>
                  <a:txBody>
                    <a:bodyPr/>
                    <a:lstStyle/>
                    <a:p>
                      <a:r>
                        <a:rPr lang="en-US" sz="1100" dirty="0" smtClean="0"/>
                        <a:t>Potential failure mode affects safe operation or regulatory requirements,</a:t>
                      </a:r>
                      <a:r>
                        <a:rPr lang="en-US" sz="1100" baseline="0" dirty="0" smtClean="0"/>
                        <a:t> with warning</a:t>
                      </a:r>
                      <a:endParaRPr lang="en-US" sz="1100" dirty="0"/>
                    </a:p>
                  </a:txBody>
                  <a:tcPr>
                    <a:solidFill>
                      <a:schemeClr val="accent6">
                        <a:lumMod val="20000"/>
                        <a:lumOff val="80000"/>
                      </a:schemeClr>
                    </a:solidFill>
                  </a:tcPr>
                </a:tc>
                <a:tc>
                  <a:txBody>
                    <a:bodyPr/>
                    <a:lstStyle/>
                    <a:p>
                      <a:r>
                        <a:rPr lang="en-US" sz="1100" dirty="0" smtClean="0"/>
                        <a:t>9</a:t>
                      </a:r>
                      <a:endParaRPr lang="en-US" sz="1100" dirty="0"/>
                    </a:p>
                  </a:txBody>
                  <a:tcPr>
                    <a:solidFill>
                      <a:schemeClr val="accent6">
                        <a:lumMod val="20000"/>
                        <a:lumOff val="80000"/>
                      </a:schemeClr>
                    </a:solidFill>
                  </a:tcPr>
                </a:tc>
              </a:tr>
              <a:tr h="26061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Loss or Degradation of Primary</a:t>
                      </a:r>
                      <a:r>
                        <a:rPr lang="en-US" sz="1100" baseline="0" dirty="0" smtClean="0"/>
                        <a:t> Function</a:t>
                      </a:r>
                      <a:endParaRPr lang="en-US" sz="1100" dirty="0" smtClean="0"/>
                    </a:p>
                  </a:txBody>
                  <a:tcPr>
                    <a:solidFill>
                      <a:schemeClr val="accent6">
                        <a:lumMod val="20000"/>
                        <a:lumOff val="80000"/>
                      </a:schemeClr>
                    </a:solidFill>
                  </a:tcPr>
                </a:tc>
                <a:tc>
                  <a:txBody>
                    <a:bodyPr/>
                    <a:lstStyle/>
                    <a:p>
                      <a:r>
                        <a:rPr lang="en-US" sz="1100" dirty="0" smtClean="0"/>
                        <a:t>Loss of primary function</a:t>
                      </a:r>
                      <a:endParaRPr lang="en-US" sz="1100" dirty="0"/>
                    </a:p>
                  </a:txBody>
                  <a:tcPr>
                    <a:solidFill>
                      <a:schemeClr val="accent6">
                        <a:lumMod val="20000"/>
                        <a:lumOff val="80000"/>
                      </a:schemeClr>
                    </a:solidFill>
                  </a:tcPr>
                </a:tc>
                <a:tc>
                  <a:txBody>
                    <a:bodyPr/>
                    <a:lstStyle/>
                    <a:p>
                      <a:r>
                        <a:rPr lang="en-US" sz="1100" dirty="0" smtClean="0"/>
                        <a:t>8</a:t>
                      </a:r>
                      <a:endParaRPr lang="en-US" sz="1100" dirty="0"/>
                    </a:p>
                  </a:txBody>
                  <a:tcPr>
                    <a:solidFill>
                      <a:schemeClr val="accent6">
                        <a:lumMod val="20000"/>
                        <a:lumOff val="80000"/>
                      </a:schemeClr>
                    </a:solidFill>
                  </a:tcPr>
                </a:tc>
              </a:tr>
              <a:tr h="260616">
                <a:tc vMerge="1">
                  <a:txBody>
                    <a:bodyPr/>
                    <a:lstStyle/>
                    <a:p>
                      <a:endParaRPr lang="en-US" dirty="0"/>
                    </a:p>
                  </a:txBody>
                  <a:tcPr/>
                </a:tc>
                <a:tc>
                  <a:txBody>
                    <a:bodyPr/>
                    <a:lstStyle/>
                    <a:p>
                      <a:r>
                        <a:rPr lang="en-US" sz="1100" dirty="0" smtClean="0"/>
                        <a:t>Degradation of primary function</a:t>
                      </a:r>
                      <a:endParaRPr lang="en-US" sz="1100" dirty="0"/>
                    </a:p>
                  </a:txBody>
                  <a:tcPr>
                    <a:solidFill>
                      <a:schemeClr val="accent6">
                        <a:lumMod val="20000"/>
                        <a:lumOff val="80000"/>
                      </a:schemeClr>
                    </a:solidFill>
                  </a:tcPr>
                </a:tc>
                <a:tc>
                  <a:txBody>
                    <a:bodyPr/>
                    <a:lstStyle/>
                    <a:p>
                      <a:r>
                        <a:rPr lang="en-US" sz="1100" dirty="0" smtClean="0"/>
                        <a:t>7</a:t>
                      </a:r>
                      <a:endParaRPr lang="en-US" sz="1100" dirty="0"/>
                    </a:p>
                  </a:txBody>
                  <a:tcPr>
                    <a:solidFill>
                      <a:schemeClr val="accent6">
                        <a:lumMod val="20000"/>
                        <a:lumOff val="80000"/>
                      </a:schemeClr>
                    </a:solidFill>
                  </a:tcPr>
                </a:tc>
              </a:tr>
              <a:tr h="26061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Loss or Degradation of Secondary Function</a:t>
                      </a:r>
                    </a:p>
                  </a:txBody>
                  <a:tcPr>
                    <a:solidFill>
                      <a:schemeClr val="accent6">
                        <a:lumMod val="20000"/>
                        <a:lumOff val="80000"/>
                      </a:schemeClr>
                    </a:solidFill>
                  </a:tcPr>
                </a:tc>
                <a:tc>
                  <a:txBody>
                    <a:bodyPr/>
                    <a:lstStyle/>
                    <a:p>
                      <a:r>
                        <a:rPr lang="en-US" sz="1100" dirty="0" smtClean="0"/>
                        <a:t>Loss</a:t>
                      </a:r>
                      <a:r>
                        <a:rPr lang="en-US" sz="1100" baseline="0" dirty="0" smtClean="0"/>
                        <a:t> of secondary function</a:t>
                      </a:r>
                      <a:endParaRPr lang="en-US" sz="1100" dirty="0"/>
                    </a:p>
                  </a:txBody>
                  <a:tcPr>
                    <a:solidFill>
                      <a:schemeClr val="accent6">
                        <a:lumMod val="20000"/>
                        <a:lumOff val="80000"/>
                      </a:schemeClr>
                    </a:solidFill>
                  </a:tcPr>
                </a:tc>
                <a:tc>
                  <a:txBody>
                    <a:bodyPr/>
                    <a:lstStyle/>
                    <a:p>
                      <a:r>
                        <a:rPr lang="en-US" sz="1100" dirty="0" smtClean="0"/>
                        <a:t>6</a:t>
                      </a:r>
                      <a:endParaRPr lang="en-US" sz="1100" dirty="0"/>
                    </a:p>
                  </a:txBody>
                  <a:tcPr>
                    <a:solidFill>
                      <a:schemeClr val="accent6">
                        <a:lumMod val="20000"/>
                        <a:lumOff val="80000"/>
                      </a:schemeClr>
                    </a:solidFill>
                  </a:tcPr>
                </a:tc>
              </a:tr>
              <a:tr h="268325">
                <a:tc vMerge="1">
                  <a:txBody>
                    <a:bodyPr/>
                    <a:lstStyle/>
                    <a:p>
                      <a:endParaRPr lang="en-US" dirty="0"/>
                    </a:p>
                  </a:txBody>
                  <a:tcPr/>
                </a:tc>
                <a:tc>
                  <a:txBody>
                    <a:bodyPr/>
                    <a:lstStyle/>
                    <a:p>
                      <a:r>
                        <a:rPr lang="en-US" sz="1100" dirty="0" smtClean="0"/>
                        <a:t>Degradation of secondary function</a:t>
                      </a:r>
                      <a:endParaRPr lang="en-US" sz="1100" dirty="0"/>
                    </a:p>
                  </a:txBody>
                  <a:tcPr>
                    <a:solidFill>
                      <a:schemeClr val="accent6">
                        <a:lumMod val="20000"/>
                        <a:lumOff val="80000"/>
                      </a:schemeClr>
                    </a:solidFill>
                  </a:tcPr>
                </a:tc>
                <a:tc>
                  <a:txBody>
                    <a:bodyPr/>
                    <a:lstStyle/>
                    <a:p>
                      <a:r>
                        <a:rPr lang="en-US" sz="1100" dirty="0" smtClean="0"/>
                        <a:t>5</a:t>
                      </a:r>
                      <a:endParaRPr lang="en-US" sz="1100" dirty="0"/>
                    </a:p>
                  </a:txBody>
                  <a:tcPr>
                    <a:solidFill>
                      <a:schemeClr val="accent6">
                        <a:lumMod val="20000"/>
                        <a:lumOff val="80000"/>
                      </a:schemeClr>
                    </a:solidFill>
                  </a:tcPr>
                </a:tc>
              </a:tr>
              <a:tr h="260616">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Annoyance</a:t>
                      </a:r>
                    </a:p>
                  </a:txBody>
                  <a:tcPr>
                    <a:solidFill>
                      <a:schemeClr val="accent6">
                        <a:lumMod val="20000"/>
                        <a:lumOff val="80000"/>
                      </a:schemeClr>
                    </a:solidFill>
                  </a:tcPr>
                </a:tc>
                <a:tc>
                  <a:txBody>
                    <a:bodyPr/>
                    <a:lstStyle/>
                    <a:p>
                      <a:r>
                        <a:rPr lang="en-US" sz="1100" dirty="0" smtClean="0"/>
                        <a:t>Item operable,</a:t>
                      </a:r>
                      <a:r>
                        <a:rPr lang="en-US" sz="1100" baseline="0" dirty="0" smtClean="0"/>
                        <a:t> but with annoyance noticed by &gt; 75% of customers</a:t>
                      </a:r>
                      <a:endParaRPr lang="en-US" sz="1100" dirty="0"/>
                    </a:p>
                  </a:txBody>
                  <a:tcPr>
                    <a:solidFill>
                      <a:schemeClr val="accent6">
                        <a:lumMod val="20000"/>
                        <a:lumOff val="80000"/>
                      </a:schemeClr>
                    </a:solidFill>
                  </a:tcPr>
                </a:tc>
                <a:tc>
                  <a:txBody>
                    <a:bodyPr/>
                    <a:lstStyle/>
                    <a:p>
                      <a:r>
                        <a:rPr lang="en-US" sz="1100" dirty="0" smtClean="0"/>
                        <a:t>4</a:t>
                      </a:r>
                      <a:endParaRPr lang="en-US" sz="1100" dirty="0"/>
                    </a:p>
                  </a:txBody>
                  <a:tcPr>
                    <a:solidFill>
                      <a:schemeClr val="accent6">
                        <a:lumMod val="20000"/>
                        <a:lumOff val="80000"/>
                      </a:schemeClr>
                    </a:solidFill>
                  </a:tcPr>
                </a:tc>
              </a:tr>
              <a:tr h="42925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Item operable,</a:t>
                      </a:r>
                      <a:r>
                        <a:rPr lang="en-US" sz="1100" baseline="0" dirty="0" smtClean="0"/>
                        <a:t> but with annoyance noticed by  50% of customers</a:t>
                      </a:r>
                      <a:endParaRPr lang="en-US" sz="1100" dirty="0" smtClean="0"/>
                    </a:p>
                    <a:p>
                      <a:endParaRPr lang="en-US" sz="1100" dirty="0"/>
                    </a:p>
                  </a:txBody>
                  <a:tcPr>
                    <a:solidFill>
                      <a:schemeClr val="accent6">
                        <a:lumMod val="20000"/>
                        <a:lumOff val="80000"/>
                      </a:schemeClr>
                    </a:solidFill>
                  </a:tcPr>
                </a:tc>
                <a:tc>
                  <a:txBody>
                    <a:bodyPr/>
                    <a:lstStyle/>
                    <a:p>
                      <a:r>
                        <a:rPr lang="en-US" sz="1100" dirty="0" smtClean="0"/>
                        <a:t>3</a:t>
                      </a:r>
                      <a:endParaRPr lang="en-US" sz="1100" dirty="0"/>
                    </a:p>
                  </a:txBody>
                  <a:tcPr>
                    <a:solidFill>
                      <a:schemeClr val="accent6">
                        <a:lumMod val="20000"/>
                        <a:lumOff val="80000"/>
                      </a:schemeClr>
                    </a:solidFill>
                  </a:tcPr>
                </a:tc>
              </a:tr>
              <a:tr h="26061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Item operable,</a:t>
                      </a:r>
                      <a:r>
                        <a:rPr lang="en-US" sz="1100" baseline="0" dirty="0" smtClean="0"/>
                        <a:t> but with annoyance noticed by &lt; 25% of customers</a:t>
                      </a:r>
                      <a:endParaRPr lang="en-US" sz="1100" dirty="0" smtClean="0"/>
                    </a:p>
                  </a:txBody>
                  <a:tcPr>
                    <a:solidFill>
                      <a:schemeClr val="accent6">
                        <a:lumMod val="20000"/>
                        <a:lumOff val="80000"/>
                      </a:schemeClr>
                    </a:solidFill>
                  </a:tcPr>
                </a:tc>
                <a:tc>
                  <a:txBody>
                    <a:bodyPr/>
                    <a:lstStyle/>
                    <a:p>
                      <a:r>
                        <a:rPr lang="en-US" sz="1100" dirty="0" smtClean="0"/>
                        <a:t>2</a:t>
                      </a:r>
                      <a:endParaRPr lang="en-US" sz="1100" dirty="0"/>
                    </a:p>
                  </a:txBody>
                  <a:tcPr>
                    <a:solidFill>
                      <a:schemeClr val="accent6">
                        <a:lumMod val="20000"/>
                        <a:lumOff val="80000"/>
                      </a:schemeClr>
                    </a:solidFill>
                  </a:tcPr>
                </a:tc>
              </a:tr>
              <a:tr h="260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No Effect</a:t>
                      </a:r>
                    </a:p>
                  </a:txBody>
                  <a:tcPr>
                    <a:solidFill>
                      <a:schemeClr val="accent6">
                        <a:lumMod val="20000"/>
                        <a:lumOff val="80000"/>
                      </a:schemeClr>
                    </a:solidFill>
                  </a:tcPr>
                </a:tc>
                <a:tc>
                  <a:txBody>
                    <a:bodyPr/>
                    <a:lstStyle/>
                    <a:p>
                      <a:r>
                        <a:rPr lang="en-US" sz="1100" dirty="0" smtClean="0"/>
                        <a:t>No noticeable effect</a:t>
                      </a:r>
                      <a:endParaRPr lang="en-US" sz="1100" dirty="0"/>
                    </a:p>
                  </a:txBody>
                  <a:tcPr>
                    <a:solidFill>
                      <a:schemeClr val="accent6">
                        <a:lumMod val="20000"/>
                        <a:lumOff val="80000"/>
                      </a:schemeClr>
                    </a:solidFill>
                  </a:tcPr>
                </a:tc>
                <a:tc>
                  <a:txBody>
                    <a:bodyPr/>
                    <a:lstStyle/>
                    <a:p>
                      <a:r>
                        <a:rPr lang="en-US" sz="1100" dirty="0" smtClean="0"/>
                        <a:t>1</a:t>
                      </a:r>
                      <a:endParaRPr lang="en-US" sz="1100" dirty="0"/>
                    </a:p>
                  </a:txBody>
                  <a:tcPr>
                    <a:solidFill>
                      <a:schemeClr val="accent6">
                        <a:lumMod val="20000"/>
                        <a:lumOff val="80000"/>
                      </a:schemeClr>
                    </a:solidFill>
                  </a:tcPr>
                </a:tc>
              </a:tr>
            </a:tbl>
          </a:graphicData>
        </a:graphic>
      </p:graphicFrame>
    </p:spTree>
    <p:extLst>
      <p:ext uri="{BB962C8B-B14F-4D97-AF65-F5344CB8AC3E}">
        <p14:creationId xmlns:p14="http://schemas.microsoft.com/office/powerpoint/2010/main" val="12242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006190"/>
          </a:xfrm>
        </p:spPr>
        <p:txBody>
          <a:bodyPr/>
          <a:lstStyle/>
          <a:p>
            <a:r>
              <a:rPr lang="en-US" dirty="0"/>
              <a:t>A “cause” (6) is the specific reason for the </a:t>
            </a:r>
            <a:r>
              <a:rPr lang="en-US" dirty="0" smtClean="0"/>
              <a:t>failure.</a:t>
            </a:r>
          </a:p>
          <a:p>
            <a:pPr lvl="1"/>
            <a:r>
              <a:rPr lang="en-US" dirty="0"/>
              <a:t>For Design FMEAs, the cause is the design deficiency that results in the failure </a:t>
            </a:r>
            <a:r>
              <a:rPr lang="en-US" dirty="0" smtClean="0"/>
              <a:t>mode.</a:t>
            </a:r>
          </a:p>
          <a:p>
            <a:pPr lvl="1"/>
            <a:r>
              <a:rPr lang="en-US" dirty="0" smtClean="0"/>
              <a:t>For </a:t>
            </a:r>
            <a:r>
              <a:rPr lang="en-US" dirty="0"/>
              <a:t>Process FMEAs, the cause is the manufacturing or assembly deficiency that results in the failure mode. At the component level, cause should be taken to the level of failure mechanism</a:t>
            </a:r>
            <a:endParaRPr lang="en-US" dirty="0" smtClean="0"/>
          </a:p>
        </p:txBody>
      </p:sp>
      <p:sp>
        <p:nvSpPr>
          <p:cNvPr id="4" name="Title 3"/>
          <p:cNvSpPr>
            <a:spLocks noGrp="1"/>
          </p:cNvSpPr>
          <p:nvPr>
            <p:ph type="title"/>
          </p:nvPr>
        </p:nvSpPr>
        <p:spPr/>
        <p:txBody>
          <a:bodyPr>
            <a:normAutofit/>
          </a:bodyPr>
          <a:lstStyle/>
          <a:p>
            <a:r>
              <a:rPr lang="en-US" dirty="0" smtClean="0"/>
              <a:t>FMEA – Definition – Cause</a:t>
            </a:r>
            <a:endParaRPr lang="en-US" sz="2400" dirty="0"/>
          </a:p>
        </p:txBody>
      </p:sp>
    </p:spTree>
    <p:extLst>
      <p:ext uri="{BB962C8B-B14F-4D97-AF65-F5344CB8AC3E}">
        <p14:creationId xmlns:p14="http://schemas.microsoft.com/office/powerpoint/2010/main" val="6707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Cause</a:t>
            </a:r>
            <a:endParaRPr lang="en-US" sz="2400" dirty="0"/>
          </a:p>
        </p:txBody>
      </p:sp>
      <p:sp>
        <p:nvSpPr>
          <p:cNvPr id="5" name="Content Placeholder 2"/>
          <p:cNvSpPr>
            <a:spLocks noGrp="1"/>
          </p:cNvSpPr>
          <p:nvPr>
            <p:ph idx="1"/>
          </p:nvPr>
        </p:nvSpPr>
        <p:spPr>
          <a:xfrm>
            <a:off x="264160" y="967575"/>
            <a:ext cx="8312574" cy="400110"/>
          </a:xfrm>
        </p:spPr>
        <p:txBody>
          <a:bodyPr/>
          <a:lstStyle/>
          <a:p>
            <a:r>
              <a:rPr lang="en-US" dirty="0" smtClean="0"/>
              <a:t>Example:</a:t>
            </a:r>
          </a:p>
        </p:txBody>
      </p:sp>
      <p:graphicFrame>
        <p:nvGraphicFramePr>
          <p:cNvPr id="14" name="Table 13"/>
          <p:cNvGraphicFramePr>
            <a:graphicFrameLocks noGrp="1"/>
          </p:cNvGraphicFramePr>
          <p:nvPr>
            <p:extLst>
              <p:ext uri="{D42A27DB-BD31-4B8C-83A1-F6EECF244321}">
                <p14:modId xmlns:p14="http://schemas.microsoft.com/office/powerpoint/2010/main" val="3566848179"/>
              </p:ext>
            </p:extLst>
          </p:nvPr>
        </p:nvGraphicFramePr>
        <p:xfrm>
          <a:off x="-3" y="1517746"/>
          <a:ext cx="9057507" cy="2761939"/>
        </p:xfrm>
        <a:graphic>
          <a:graphicData uri="http://schemas.openxmlformats.org/drawingml/2006/table">
            <a:tbl>
              <a:tblPr firstRow="1" bandRow="1">
                <a:tableStyleId>{5C22544A-7EE6-4342-B048-85BDC9FD1C3A}</a:tableStyleId>
              </a:tblPr>
              <a:tblGrid>
                <a:gridCol w="1710401"/>
                <a:gridCol w="1239594"/>
                <a:gridCol w="1327001"/>
                <a:gridCol w="222492"/>
                <a:gridCol w="1400504"/>
                <a:gridCol w="177722"/>
                <a:gridCol w="1406462"/>
                <a:gridCol w="1406462"/>
                <a:gridCol w="166869"/>
              </a:tblGrid>
              <a:tr h="663821">
                <a:tc>
                  <a:txBody>
                    <a:bodyPr/>
                    <a:lstStyle/>
                    <a:p>
                      <a:pPr algn="l" rtl="0" fontAlgn="t"/>
                      <a:r>
                        <a:rPr lang="en-US" sz="1300" u="none" strike="noStrike" dirty="0">
                          <a:effectLst/>
                        </a:rPr>
                        <a:t>Item/Function</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Failure Mode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Effect(s) of Failure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S</a:t>
                      </a:r>
                      <a:br>
                        <a:rPr lang="en-US" sz="1300" u="none" strike="noStrike">
                          <a:effectLst/>
                        </a:rPr>
                      </a:br>
                      <a:r>
                        <a:rPr lang="en-US" sz="1300" u="none" strike="noStrike">
                          <a:effectLst/>
                        </a:rPr>
                        <a:t>E</a:t>
                      </a:r>
                      <a:br>
                        <a:rPr lang="en-US" sz="1300" u="none" strike="noStrike">
                          <a:effectLst/>
                        </a:rPr>
                      </a:br>
                      <a:r>
                        <a:rPr lang="en-US" sz="1300" u="none" strike="noStrike">
                          <a:effectLst/>
                        </a:rPr>
                        <a:t>V</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Cause(s) of Failure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O</a:t>
                      </a:r>
                      <a:br>
                        <a:rPr lang="en-US" sz="1300" u="none" strike="noStrike" dirty="0">
                          <a:effectLst/>
                        </a:rPr>
                      </a:br>
                      <a:r>
                        <a:rPr lang="en-US" sz="1300" u="none" strike="noStrike" dirty="0">
                          <a:effectLst/>
                        </a:rPr>
                        <a:t>C</a:t>
                      </a:r>
                      <a:br>
                        <a:rPr lang="en-US" sz="1300" u="none" strike="noStrike" dirty="0">
                          <a:effectLst/>
                        </a:rPr>
                      </a:br>
                      <a:r>
                        <a:rPr lang="en-US" sz="1300" u="none" strike="noStrike" dirty="0" err="1">
                          <a:effectLst/>
                        </a:rPr>
                        <a:t>C</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(Prevention)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(Detection)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ctr"/>
                      <a:r>
                        <a:rPr lang="en-US" sz="1300" u="none" strike="noStrike">
                          <a:effectLst/>
                        </a:rPr>
                        <a:t>D</a:t>
                      </a:r>
                      <a:br>
                        <a:rPr lang="en-US" sz="1300" u="none" strike="noStrike">
                          <a:effectLst/>
                        </a:rPr>
                      </a:br>
                      <a:r>
                        <a:rPr lang="en-US" sz="1300" u="none" strike="noStrike">
                          <a:effectLst/>
                        </a:rPr>
                        <a:t>E</a:t>
                      </a:r>
                      <a:br>
                        <a:rPr lang="en-US" sz="1300" u="none" strike="noStrike">
                          <a:effectLst/>
                        </a:rPr>
                      </a:br>
                      <a:r>
                        <a:rPr lang="en-US" sz="1300" u="none" strike="noStrike">
                          <a:effectLst/>
                        </a:rPr>
                        <a:t>T</a:t>
                      </a:r>
                      <a:endParaRPr lang="en-US" sz="1300" b="1" i="0" u="none" strike="noStrike">
                        <a:solidFill>
                          <a:srgbClr val="FFFFFF"/>
                        </a:solidFill>
                        <a:effectLst/>
                        <a:latin typeface="Arial" panose="020B0604020202020204" pitchFamily="34" charset="0"/>
                      </a:endParaRPr>
                    </a:p>
                  </a:txBody>
                  <a:tcPr marL="6772" marR="6772" marT="6772" marB="0" anchor="ctr"/>
                </a:tc>
              </a:tr>
              <a:tr h="853486">
                <a:tc rowSpan="3">
                  <a:txBody>
                    <a:bodyPr/>
                    <a:lstStyle/>
                    <a:p>
                      <a:pPr algn="l" rtl="0" fontAlgn="t"/>
                      <a:r>
                        <a:rPr lang="en-US" sz="1300" u="none" strike="noStrike" dirty="0">
                          <a:effectLst/>
                        </a:rPr>
                        <a:t>Hand Brake S/S: Provide the correct level of friction between brake pad assembly and wheel rim to safety stop bicycle in the required distance, under all operating conditions.</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Insufficient friction delivered by hand brake subsystem between brake pads and wheels during heavy rain conditions.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dirty="0">
                          <a:effectLst/>
                        </a:rPr>
                        <a:t>Bicycle wheel does not slow down when the brake lever is pulled potentially resulting in accident.</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10</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Cable Binds due to inadequate lubrication or poor routing</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Hand Brake Design Guide #123</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2</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594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dirty="0">
                          <a:effectLst/>
                        </a:rPr>
                        <a:t>External foreign material reduces friction</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2</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3</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643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a:effectLst/>
                        </a:rPr>
                        <a:t>Cable breaks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6</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Cable material selection based on ANSI #ABC</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bl>
          </a:graphicData>
        </a:graphic>
      </p:graphicFrame>
      <p:sp>
        <p:nvSpPr>
          <p:cNvPr id="15" name="Rectangle 14"/>
          <p:cNvSpPr/>
          <p:nvPr/>
        </p:nvSpPr>
        <p:spPr>
          <a:xfrm>
            <a:off x="4473146" y="1517746"/>
            <a:ext cx="1421027" cy="27528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427792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358594"/>
          </a:xfrm>
        </p:spPr>
        <p:txBody>
          <a:bodyPr/>
          <a:lstStyle/>
          <a:p>
            <a:r>
              <a:rPr lang="en-US" dirty="0"/>
              <a:t>“Occurrence” (7) is a ranking number associated with the likelihood that the failure mode and its associated cause will be present in the item being </a:t>
            </a:r>
            <a:r>
              <a:rPr lang="en-US" dirty="0" smtClean="0"/>
              <a:t>analyzed.</a:t>
            </a:r>
          </a:p>
          <a:p>
            <a:pPr lvl="1"/>
            <a:r>
              <a:rPr lang="en-US" dirty="0"/>
              <a:t>For System and Design FMEAs, consider the likelihood of occurrence during the design life of the </a:t>
            </a:r>
            <a:r>
              <a:rPr lang="en-US" dirty="0" smtClean="0"/>
              <a:t>product.</a:t>
            </a:r>
          </a:p>
          <a:p>
            <a:pPr lvl="1"/>
            <a:r>
              <a:rPr lang="en-US" dirty="0" smtClean="0"/>
              <a:t>For </a:t>
            </a:r>
            <a:r>
              <a:rPr lang="en-US" dirty="0"/>
              <a:t>Process FMEAs consider the likelihood of occurrence during </a:t>
            </a:r>
            <a:r>
              <a:rPr lang="en-US" dirty="0" smtClean="0"/>
              <a:t>production.</a:t>
            </a:r>
          </a:p>
        </p:txBody>
      </p:sp>
      <p:sp>
        <p:nvSpPr>
          <p:cNvPr id="4" name="Title 3"/>
          <p:cNvSpPr>
            <a:spLocks noGrp="1"/>
          </p:cNvSpPr>
          <p:nvPr>
            <p:ph type="title"/>
          </p:nvPr>
        </p:nvSpPr>
        <p:spPr/>
        <p:txBody>
          <a:bodyPr>
            <a:normAutofit/>
          </a:bodyPr>
          <a:lstStyle/>
          <a:p>
            <a:r>
              <a:rPr lang="en-US" dirty="0" smtClean="0"/>
              <a:t>FMEA – Definition – </a:t>
            </a:r>
            <a:r>
              <a:rPr lang="en-US" dirty="0"/>
              <a:t>Occurrence</a:t>
            </a:r>
            <a:endParaRPr lang="en-US" sz="2400" dirty="0"/>
          </a:p>
        </p:txBody>
      </p:sp>
    </p:spTree>
    <p:extLst>
      <p:ext uri="{BB962C8B-B14F-4D97-AF65-F5344CB8AC3E}">
        <p14:creationId xmlns:p14="http://schemas.microsoft.com/office/powerpoint/2010/main" val="33237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a:t>
            </a:r>
            <a:r>
              <a:rPr lang="en-US" dirty="0"/>
              <a:t>Occurrence</a:t>
            </a:r>
            <a:endParaRPr lang="en-US" sz="2400" dirty="0"/>
          </a:p>
        </p:txBody>
      </p:sp>
      <p:sp>
        <p:nvSpPr>
          <p:cNvPr id="6" name="Content Placeholder 2"/>
          <p:cNvSpPr>
            <a:spLocks noGrp="1"/>
          </p:cNvSpPr>
          <p:nvPr>
            <p:ph idx="1"/>
          </p:nvPr>
        </p:nvSpPr>
        <p:spPr>
          <a:xfrm>
            <a:off x="264160" y="967575"/>
            <a:ext cx="8312574" cy="400110"/>
          </a:xfrm>
        </p:spPr>
        <p:txBody>
          <a:bodyPr/>
          <a:lstStyle/>
          <a:p>
            <a:r>
              <a:rPr lang="en-US" dirty="0" smtClean="0"/>
              <a:t>Example of Occurrence scale:</a:t>
            </a:r>
          </a:p>
        </p:txBody>
      </p:sp>
      <p:graphicFrame>
        <p:nvGraphicFramePr>
          <p:cNvPr id="2" name="Table 1"/>
          <p:cNvGraphicFramePr>
            <a:graphicFrameLocks noGrp="1"/>
          </p:cNvGraphicFramePr>
          <p:nvPr>
            <p:extLst>
              <p:ext uri="{D42A27DB-BD31-4B8C-83A1-F6EECF244321}">
                <p14:modId xmlns:p14="http://schemas.microsoft.com/office/powerpoint/2010/main" val="2825611198"/>
              </p:ext>
            </p:extLst>
          </p:nvPr>
        </p:nvGraphicFramePr>
        <p:xfrm>
          <a:off x="947210" y="1339112"/>
          <a:ext cx="6748990" cy="3602629"/>
        </p:xfrm>
        <a:graphic>
          <a:graphicData uri="http://schemas.openxmlformats.org/drawingml/2006/table">
            <a:tbl>
              <a:tblPr>
                <a:tableStyleId>{5C22544A-7EE6-4342-B048-85BDC9FD1C3A}</a:tableStyleId>
              </a:tblPr>
              <a:tblGrid>
                <a:gridCol w="1281640"/>
                <a:gridCol w="2590477"/>
                <a:gridCol w="2501703"/>
                <a:gridCol w="375170"/>
              </a:tblGrid>
              <a:tr h="344925">
                <a:tc>
                  <a:txBody>
                    <a:bodyPr/>
                    <a:lstStyle/>
                    <a:p>
                      <a:pPr algn="l" fontAlgn="t"/>
                      <a:r>
                        <a:rPr lang="en-US" sz="1000" b="1" u="none" strike="noStrike" dirty="0">
                          <a:solidFill>
                            <a:schemeClr val="bg1"/>
                          </a:solidFill>
                          <a:effectLst/>
                        </a:rPr>
                        <a:t>Likelihood of Failure</a:t>
                      </a:r>
                      <a:endParaRPr lang="en-US" sz="1000" b="1" i="0" u="none" strike="noStrike" dirty="0">
                        <a:solidFill>
                          <a:schemeClr val="bg1"/>
                        </a:solidFill>
                        <a:effectLst/>
                        <a:latin typeface="Calibri" panose="020F0502020204030204" pitchFamily="34" charset="0"/>
                      </a:endParaRPr>
                    </a:p>
                  </a:txBody>
                  <a:tcPr marL="6471" marR="6471" marT="6471" marB="0">
                    <a:solidFill>
                      <a:schemeClr val="accent2"/>
                    </a:solidFill>
                  </a:tcPr>
                </a:tc>
                <a:tc>
                  <a:txBody>
                    <a:bodyPr/>
                    <a:lstStyle/>
                    <a:p>
                      <a:pPr algn="l" fontAlgn="t"/>
                      <a:r>
                        <a:rPr lang="en-US" sz="1000" b="1" u="none" strike="noStrike">
                          <a:solidFill>
                            <a:schemeClr val="bg1"/>
                          </a:solidFill>
                          <a:effectLst/>
                        </a:rPr>
                        <a:t>Criteria: Occurrence of Cause</a:t>
                      </a:r>
                      <a:endParaRPr lang="en-US" sz="1000" b="1" i="0" u="none" strike="noStrike">
                        <a:solidFill>
                          <a:schemeClr val="bg1"/>
                        </a:solidFill>
                        <a:effectLst/>
                        <a:latin typeface="Calibri" panose="020F0502020204030204" pitchFamily="34" charset="0"/>
                      </a:endParaRPr>
                    </a:p>
                  </a:txBody>
                  <a:tcPr marL="6471" marR="6471" marT="6471" marB="0">
                    <a:solidFill>
                      <a:schemeClr val="accent2"/>
                    </a:solidFill>
                  </a:tcPr>
                </a:tc>
                <a:tc>
                  <a:txBody>
                    <a:bodyPr/>
                    <a:lstStyle/>
                    <a:p>
                      <a:pPr algn="l" fontAlgn="t"/>
                      <a:r>
                        <a:rPr lang="en-US" sz="1000" b="1" u="none" strike="noStrike" dirty="0">
                          <a:solidFill>
                            <a:schemeClr val="bg1"/>
                          </a:solidFill>
                          <a:effectLst/>
                        </a:rPr>
                        <a:t>Criteria: Occurrence of Cause (Incidents per Item)</a:t>
                      </a:r>
                      <a:endParaRPr lang="en-US" sz="1000" b="1" i="0" u="none" strike="noStrike" dirty="0">
                        <a:solidFill>
                          <a:schemeClr val="bg1"/>
                        </a:solidFill>
                        <a:effectLst/>
                        <a:latin typeface="Calibri" panose="020F0502020204030204" pitchFamily="34" charset="0"/>
                      </a:endParaRPr>
                    </a:p>
                  </a:txBody>
                  <a:tcPr marL="6471" marR="6471" marT="6471" marB="0">
                    <a:solidFill>
                      <a:schemeClr val="accent2"/>
                    </a:solidFill>
                  </a:tcPr>
                </a:tc>
                <a:tc>
                  <a:txBody>
                    <a:bodyPr/>
                    <a:lstStyle/>
                    <a:p>
                      <a:pPr algn="l" fontAlgn="t"/>
                      <a:r>
                        <a:rPr lang="en-US" sz="1000" b="1" u="none" strike="noStrike" dirty="0">
                          <a:solidFill>
                            <a:schemeClr val="bg1"/>
                          </a:solidFill>
                          <a:effectLst/>
                        </a:rPr>
                        <a:t>Rank</a:t>
                      </a:r>
                      <a:endParaRPr lang="en-US" sz="1000" b="1" i="0" u="none" strike="noStrike" dirty="0">
                        <a:solidFill>
                          <a:schemeClr val="bg1"/>
                        </a:solidFill>
                        <a:effectLst/>
                        <a:latin typeface="Calibri" panose="020F0502020204030204" pitchFamily="34" charset="0"/>
                      </a:endParaRPr>
                    </a:p>
                  </a:txBody>
                  <a:tcPr marL="6471" marR="6471" marT="6471" marB="0">
                    <a:solidFill>
                      <a:schemeClr val="accent2"/>
                    </a:solidFill>
                  </a:tcPr>
                </a:tc>
              </a:tr>
              <a:tr h="307231">
                <a:tc rowSpan="2">
                  <a:txBody>
                    <a:bodyPr/>
                    <a:lstStyle/>
                    <a:p>
                      <a:pPr algn="l" fontAlgn="t"/>
                      <a:r>
                        <a:rPr lang="en-US" sz="1000" u="none" strike="noStrike" dirty="0">
                          <a:effectLst/>
                        </a:rPr>
                        <a:t>Very High</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l" fontAlgn="t"/>
                      <a:r>
                        <a:rPr lang="en-US" sz="1000" u="none" strike="noStrike">
                          <a:effectLst/>
                        </a:rPr>
                        <a:t>New technology/new design with no history</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dirty="0">
                          <a:effectLst/>
                        </a:rPr>
                        <a:t>&gt; 100 per thousand items</a:t>
                      </a:r>
                      <a:br>
                        <a:rPr lang="en-US" sz="1000" u="none" strike="noStrike" dirty="0">
                          <a:effectLst/>
                        </a:rPr>
                      </a:br>
                      <a:r>
                        <a:rPr lang="en-US" sz="1000" u="none" strike="noStrike" dirty="0">
                          <a:effectLst/>
                        </a:rPr>
                        <a:t>&gt; 1 in 10</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471" marR="6471" marT="6471" marB="0"/>
                </a:tc>
              </a:tr>
              <a:tr h="307231">
                <a:tc vMerge="1">
                  <a:txBody>
                    <a:bodyPr/>
                    <a:lstStyle/>
                    <a:p>
                      <a:endParaRPr lang="en-US"/>
                    </a:p>
                  </a:txBody>
                  <a:tcPr/>
                </a:tc>
                <a:tc>
                  <a:txBody>
                    <a:bodyPr/>
                    <a:lstStyle/>
                    <a:p>
                      <a:pPr algn="l" fontAlgn="t"/>
                      <a:r>
                        <a:rPr lang="en-US" sz="1000" u="none" strike="noStrike">
                          <a:effectLst/>
                        </a:rPr>
                        <a:t>Failure inevitable with new design, new application, or change in operating conditions</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50 per thousand items</a:t>
                      </a:r>
                      <a:br>
                        <a:rPr lang="en-US" sz="1000" u="none" strike="noStrike">
                          <a:effectLst/>
                        </a:rPr>
                      </a:br>
                      <a:r>
                        <a:rPr lang="en-US" sz="1000" u="none" strike="noStrike">
                          <a:effectLst/>
                        </a:rPr>
                        <a:t>1 in 20</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6471" marR="6471" marT="6471" marB="0"/>
                </a:tc>
              </a:tr>
              <a:tr h="307231">
                <a:tc rowSpan="2">
                  <a:txBody>
                    <a:bodyPr/>
                    <a:lstStyle/>
                    <a:p>
                      <a:pPr algn="l" fontAlgn="t"/>
                      <a:r>
                        <a:rPr lang="en-US" sz="1000" u="none" strike="noStrike">
                          <a:effectLst/>
                        </a:rPr>
                        <a:t>High</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l" fontAlgn="t"/>
                      <a:r>
                        <a:rPr lang="en-US" sz="1000" u="none" strike="noStrike">
                          <a:effectLst/>
                        </a:rPr>
                        <a:t>Failure likely with new design, new application, or change in operating conditions</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20 per thousand items</a:t>
                      </a:r>
                      <a:br>
                        <a:rPr lang="en-US" sz="1000" u="none" strike="noStrike">
                          <a:effectLst/>
                        </a:rPr>
                      </a:br>
                      <a:r>
                        <a:rPr lang="en-US" sz="1000" u="none" strike="noStrike">
                          <a:effectLst/>
                        </a:rPr>
                        <a:t>1 in 50</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6471" marR="6471" marT="6471" marB="0"/>
                </a:tc>
              </a:tr>
              <a:tr h="456265">
                <a:tc vMerge="1">
                  <a:txBody>
                    <a:bodyPr/>
                    <a:lstStyle/>
                    <a:p>
                      <a:endParaRPr lang="en-US"/>
                    </a:p>
                  </a:txBody>
                  <a:tcPr/>
                </a:tc>
                <a:tc>
                  <a:txBody>
                    <a:bodyPr/>
                    <a:lstStyle/>
                    <a:p>
                      <a:pPr algn="l" fontAlgn="t"/>
                      <a:r>
                        <a:rPr lang="en-US" sz="1000" u="none" strike="noStrike">
                          <a:effectLst/>
                        </a:rPr>
                        <a:t>Failure uncertain with new design, new application, or change in operating conditions</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dirty="0">
                          <a:effectLst/>
                        </a:rPr>
                        <a:t>10 per thousand items</a:t>
                      </a:r>
                      <a:br>
                        <a:rPr lang="en-US" sz="1000" u="none" strike="noStrike" dirty="0">
                          <a:effectLst/>
                        </a:rPr>
                      </a:br>
                      <a:r>
                        <a:rPr lang="en-US" sz="1000" u="none" strike="noStrike" dirty="0">
                          <a:effectLst/>
                        </a:rPr>
                        <a:t>1 in 100</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6471" marR="6471" marT="6471" marB="0"/>
                </a:tc>
              </a:tr>
              <a:tr h="307231">
                <a:tc rowSpan="3">
                  <a:txBody>
                    <a:bodyPr/>
                    <a:lstStyle/>
                    <a:p>
                      <a:pPr algn="l" fontAlgn="t"/>
                      <a:r>
                        <a:rPr lang="en-US" sz="1000" u="none" strike="noStrike">
                          <a:effectLst/>
                        </a:rPr>
                        <a:t>Moderate</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l" fontAlgn="t"/>
                      <a:r>
                        <a:rPr lang="en-US" sz="1000" u="none" strike="noStrike">
                          <a:effectLst/>
                        </a:rPr>
                        <a:t>Frequent failures associated with similar designs or in design testing</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5 per thousand items</a:t>
                      </a:r>
                      <a:br>
                        <a:rPr lang="en-US" sz="1000" u="none" strike="noStrike">
                          <a:effectLst/>
                        </a:rPr>
                      </a:br>
                      <a:r>
                        <a:rPr lang="en-US" sz="1000" u="none" strike="noStrike">
                          <a:effectLst/>
                        </a:rPr>
                        <a:t>1 in 200</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6471" marR="6471" marT="6471" marB="0"/>
                </a:tc>
              </a:tr>
              <a:tr h="307231">
                <a:tc vMerge="1">
                  <a:txBody>
                    <a:bodyPr/>
                    <a:lstStyle/>
                    <a:p>
                      <a:endParaRPr lang="en-US"/>
                    </a:p>
                  </a:txBody>
                  <a:tcPr/>
                </a:tc>
                <a:tc>
                  <a:txBody>
                    <a:bodyPr/>
                    <a:lstStyle/>
                    <a:p>
                      <a:pPr algn="l" fontAlgn="t"/>
                      <a:r>
                        <a:rPr lang="en-US" sz="1000" u="none" strike="noStrike">
                          <a:effectLst/>
                        </a:rPr>
                        <a:t>Occasional failures associated with similar designs or in design testing</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2 per thousand items</a:t>
                      </a:r>
                      <a:br>
                        <a:rPr lang="en-US" sz="1000" u="none" strike="noStrike">
                          <a:effectLst/>
                        </a:rPr>
                      </a:br>
                      <a:r>
                        <a:rPr lang="en-US" sz="1000" u="none" strike="noStrike">
                          <a:effectLst/>
                        </a:rPr>
                        <a:t>1 in 500</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471" marR="6471" marT="6471" marB="0"/>
                </a:tc>
              </a:tr>
              <a:tr h="307231">
                <a:tc vMerge="1">
                  <a:txBody>
                    <a:bodyPr/>
                    <a:lstStyle/>
                    <a:p>
                      <a:endParaRPr lang="en-US"/>
                    </a:p>
                  </a:txBody>
                  <a:tcPr/>
                </a:tc>
                <a:tc>
                  <a:txBody>
                    <a:bodyPr/>
                    <a:lstStyle/>
                    <a:p>
                      <a:pPr algn="l" fontAlgn="t"/>
                      <a:r>
                        <a:rPr lang="en-US" sz="1000" u="none" strike="noStrike">
                          <a:effectLst/>
                        </a:rPr>
                        <a:t>Isolated failures associated with similar design or in design testing</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1 per thousand items</a:t>
                      </a:r>
                      <a:br>
                        <a:rPr lang="en-US" sz="1000" u="none" strike="noStrike">
                          <a:effectLst/>
                        </a:rPr>
                      </a:br>
                      <a:r>
                        <a:rPr lang="en-US" sz="1000" u="none" strike="noStrike">
                          <a:effectLst/>
                        </a:rPr>
                        <a:t>1 in 1000</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471" marR="6471" marT="6471" marB="0"/>
                </a:tc>
              </a:tr>
              <a:tr h="307231">
                <a:tc rowSpan="2">
                  <a:txBody>
                    <a:bodyPr/>
                    <a:lstStyle/>
                    <a:p>
                      <a:pPr algn="l" fontAlgn="t"/>
                      <a:r>
                        <a:rPr lang="en-US" sz="1000" u="none" strike="noStrike" dirty="0">
                          <a:effectLst/>
                        </a:rPr>
                        <a:t>Low</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l" fontAlgn="t"/>
                      <a:r>
                        <a:rPr lang="en-US" sz="1000" u="none" strike="noStrike">
                          <a:effectLst/>
                        </a:rPr>
                        <a:t>Only isolated failures associated with almost identical design or design testing.</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0.5 per thousand items</a:t>
                      </a:r>
                      <a:br>
                        <a:rPr lang="en-US" sz="1000" u="none" strike="noStrike">
                          <a:effectLst/>
                        </a:rPr>
                      </a:br>
                      <a:r>
                        <a:rPr lang="en-US" sz="1000" u="none" strike="noStrike">
                          <a:effectLst/>
                        </a:rPr>
                        <a:t>1 in 2000</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471" marR="6471" marT="6471" marB="0"/>
                </a:tc>
              </a:tr>
              <a:tr h="307231">
                <a:tc vMerge="1">
                  <a:txBody>
                    <a:bodyPr/>
                    <a:lstStyle/>
                    <a:p>
                      <a:endParaRPr lang="en-US"/>
                    </a:p>
                  </a:txBody>
                  <a:tcPr/>
                </a:tc>
                <a:tc>
                  <a:txBody>
                    <a:bodyPr/>
                    <a:lstStyle/>
                    <a:p>
                      <a:pPr algn="l" fontAlgn="t"/>
                      <a:r>
                        <a:rPr lang="en-US" sz="1000" u="none" strike="noStrike">
                          <a:effectLst/>
                        </a:rPr>
                        <a:t>No observed failures associated with almost identical design or in design testing</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dirty="0">
                          <a:effectLst/>
                        </a:rPr>
                        <a:t>0.1 per thousand items</a:t>
                      </a:r>
                      <a:br>
                        <a:rPr lang="en-US" sz="1000" u="none" strike="noStrike" dirty="0">
                          <a:effectLst/>
                        </a:rPr>
                      </a:br>
                      <a:r>
                        <a:rPr lang="en-US" sz="1000" u="none" strike="noStrike" dirty="0">
                          <a:effectLst/>
                        </a:rPr>
                        <a:t>1 in 1000</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471" marR="6471" marT="6471" marB="0"/>
                </a:tc>
              </a:tr>
              <a:tr h="307231">
                <a:tc>
                  <a:txBody>
                    <a:bodyPr/>
                    <a:lstStyle/>
                    <a:p>
                      <a:pPr algn="l" fontAlgn="t"/>
                      <a:r>
                        <a:rPr lang="en-US" sz="1000" u="none" strike="noStrike">
                          <a:effectLst/>
                        </a:rPr>
                        <a:t>Very Low</a:t>
                      </a:r>
                      <a:endParaRPr lang="en-US" sz="1000" b="0" i="0" u="none" strike="noStrike">
                        <a:solidFill>
                          <a:srgbClr val="000000"/>
                        </a:solidFill>
                        <a:effectLst/>
                        <a:latin typeface="Calibri" panose="020F0502020204030204" pitchFamily="34" charset="0"/>
                      </a:endParaRPr>
                    </a:p>
                  </a:txBody>
                  <a:tcPr marL="6471" marR="6471" marT="6471" marB="0"/>
                </a:tc>
                <a:tc>
                  <a:txBody>
                    <a:bodyPr/>
                    <a:lstStyle/>
                    <a:p>
                      <a:pPr algn="l" fontAlgn="t"/>
                      <a:r>
                        <a:rPr lang="en-US" sz="1000" u="none" strike="noStrike" dirty="0">
                          <a:effectLst/>
                        </a:rPr>
                        <a:t>Failure is eliminated through preventative control</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dirty="0">
                          <a:effectLst/>
                        </a:rPr>
                        <a:t>&lt; 0.01 per thousand items</a:t>
                      </a:r>
                      <a:br>
                        <a:rPr lang="en-US" sz="1000" u="none" strike="noStrike" dirty="0">
                          <a:effectLst/>
                        </a:rPr>
                      </a:br>
                      <a:r>
                        <a:rPr lang="en-US" sz="1000" u="none" strike="noStrike" dirty="0">
                          <a:effectLst/>
                        </a:rPr>
                        <a:t>&lt; 1 in 100000</a:t>
                      </a:r>
                      <a:endParaRPr lang="en-US" sz="1000" b="0" i="0" u="none" strike="noStrike" dirty="0">
                        <a:solidFill>
                          <a:srgbClr val="000000"/>
                        </a:solidFill>
                        <a:effectLst/>
                        <a:latin typeface="Calibri" panose="020F0502020204030204" pitchFamily="34" charset="0"/>
                      </a:endParaRPr>
                    </a:p>
                  </a:txBody>
                  <a:tcPr marL="6471" marR="6471" marT="6471" marB="0"/>
                </a:tc>
                <a:tc>
                  <a:txBody>
                    <a:bodyPr/>
                    <a:lstStyle/>
                    <a:p>
                      <a:pPr algn="ctr" fontAlgn="t"/>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6471" marR="6471" marT="6471" marB="0"/>
                </a:tc>
              </a:tr>
            </a:tbl>
          </a:graphicData>
        </a:graphic>
      </p:graphicFrame>
    </p:spTree>
    <p:extLst>
      <p:ext uri="{BB962C8B-B14F-4D97-AF65-F5344CB8AC3E}">
        <p14:creationId xmlns:p14="http://schemas.microsoft.com/office/powerpoint/2010/main" val="210225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546099"/>
          </a:xfrm>
        </p:spPr>
        <p:txBody>
          <a:bodyPr/>
          <a:lstStyle/>
          <a:p>
            <a:r>
              <a:rPr lang="en-US" dirty="0" smtClean="0"/>
              <a:t>Introduction</a:t>
            </a:r>
          </a:p>
          <a:p>
            <a:pPr lvl="1"/>
            <a:r>
              <a:rPr lang="en-US" dirty="0" smtClean="0"/>
              <a:t>What is FMEA?</a:t>
            </a:r>
          </a:p>
          <a:p>
            <a:pPr lvl="1"/>
            <a:r>
              <a:rPr lang="en-US" dirty="0" smtClean="0"/>
              <a:t>Objective of FMEA</a:t>
            </a:r>
          </a:p>
          <a:p>
            <a:pPr lvl="1"/>
            <a:r>
              <a:rPr lang="en-US" dirty="0"/>
              <a:t>International standard for FMEA</a:t>
            </a:r>
            <a:endParaRPr lang="en-US" dirty="0" smtClean="0"/>
          </a:p>
          <a:p>
            <a:r>
              <a:rPr lang="en-US" dirty="0" smtClean="0"/>
              <a:t>Types of  FMEAs</a:t>
            </a:r>
          </a:p>
          <a:p>
            <a:pPr lvl="1"/>
            <a:r>
              <a:rPr lang="en-US" dirty="0" smtClean="0"/>
              <a:t>System FMEA</a:t>
            </a:r>
          </a:p>
          <a:p>
            <a:pPr lvl="1"/>
            <a:r>
              <a:rPr lang="en-US" dirty="0" smtClean="0"/>
              <a:t>Design FMEA</a:t>
            </a:r>
          </a:p>
          <a:p>
            <a:pPr lvl="1"/>
            <a:r>
              <a:rPr lang="en-US" dirty="0" smtClean="0"/>
              <a:t>Process FMEA</a:t>
            </a:r>
          </a:p>
        </p:txBody>
      </p:sp>
      <p:sp>
        <p:nvSpPr>
          <p:cNvPr id="4" name="Title 3"/>
          <p:cNvSpPr>
            <a:spLocks noGrp="1"/>
          </p:cNvSpPr>
          <p:nvPr>
            <p:ph type="title"/>
          </p:nvPr>
        </p:nvSpPr>
        <p:spPr/>
        <p:txBody>
          <a:bodyPr>
            <a:normAutofit/>
          </a:bodyPr>
          <a:lstStyle/>
          <a:p>
            <a:r>
              <a:rPr lang="en-US" sz="2400" dirty="0" smtClean="0"/>
              <a:t>Agenda</a:t>
            </a:r>
            <a:endParaRPr lang="en-US" sz="2400" dirty="0"/>
          </a:p>
        </p:txBody>
      </p:sp>
    </p:spTree>
    <p:extLst>
      <p:ext uri="{BB962C8B-B14F-4D97-AF65-F5344CB8AC3E}">
        <p14:creationId xmlns:p14="http://schemas.microsoft.com/office/powerpoint/2010/main" val="425013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59" y="967577"/>
            <a:ext cx="8879841" cy="3468129"/>
          </a:xfrm>
        </p:spPr>
        <p:txBody>
          <a:bodyPr/>
          <a:lstStyle/>
          <a:p>
            <a:r>
              <a:rPr lang="en-US" dirty="0"/>
              <a:t>“Controls” (8) are the methods or actions currently planned, or already in place, to reduce or eliminate the </a:t>
            </a:r>
            <a:r>
              <a:rPr lang="en-US" dirty="0" smtClean="0"/>
              <a:t>risk associated </a:t>
            </a:r>
            <a:r>
              <a:rPr lang="en-US" dirty="0"/>
              <a:t>with each potential </a:t>
            </a:r>
            <a:r>
              <a:rPr lang="en-US" dirty="0" smtClean="0"/>
              <a:t>cause.</a:t>
            </a:r>
          </a:p>
          <a:p>
            <a:r>
              <a:rPr lang="en-US" dirty="0" smtClean="0"/>
              <a:t>Controls </a:t>
            </a:r>
            <a:r>
              <a:rPr lang="en-US" dirty="0"/>
              <a:t>can be the methods to prevent or detect the cause </a:t>
            </a:r>
            <a:r>
              <a:rPr lang="en-US" dirty="0" smtClean="0"/>
              <a:t>during product development, or actions to detect a problem during service before it becomes catastrophic. For </a:t>
            </a:r>
            <a:r>
              <a:rPr lang="en-US" dirty="0"/>
              <a:t>System or Design </a:t>
            </a:r>
            <a:r>
              <a:rPr lang="en-US" dirty="0" smtClean="0"/>
              <a:t>FMEAs: </a:t>
            </a:r>
          </a:p>
          <a:p>
            <a:pPr lvl="1"/>
            <a:r>
              <a:rPr lang="en-US" dirty="0" smtClean="0"/>
              <a:t>Prevention describe how </a:t>
            </a:r>
            <a:r>
              <a:rPr lang="en-US" dirty="0"/>
              <a:t>a cause, failure mode, or effect in the product design is prevented based on current or planned </a:t>
            </a:r>
            <a:r>
              <a:rPr lang="en-US" dirty="0" smtClean="0"/>
              <a:t>actions.</a:t>
            </a:r>
          </a:p>
          <a:p>
            <a:pPr lvl="1"/>
            <a:r>
              <a:rPr lang="en-US" dirty="0" smtClean="0"/>
              <a:t>Detection describe </a:t>
            </a:r>
            <a:r>
              <a:rPr lang="en-US" dirty="0"/>
              <a:t>how a failure mode or cause in the product design is detected, based on current or planned actions before the product design is released to production, and are used as input to the detection ranking.</a:t>
            </a:r>
            <a:endParaRPr lang="en-US" dirty="0" smtClean="0"/>
          </a:p>
        </p:txBody>
      </p:sp>
      <p:sp>
        <p:nvSpPr>
          <p:cNvPr id="4" name="Title 3"/>
          <p:cNvSpPr>
            <a:spLocks noGrp="1"/>
          </p:cNvSpPr>
          <p:nvPr>
            <p:ph type="title"/>
          </p:nvPr>
        </p:nvSpPr>
        <p:spPr/>
        <p:txBody>
          <a:bodyPr>
            <a:normAutofit/>
          </a:bodyPr>
          <a:lstStyle/>
          <a:p>
            <a:r>
              <a:rPr lang="en-US" dirty="0" smtClean="0"/>
              <a:t>FMEA – Definition – Control</a:t>
            </a:r>
            <a:endParaRPr lang="en-US" sz="2400" dirty="0"/>
          </a:p>
        </p:txBody>
      </p:sp>
    </p:spTree>
    <p:extLst>
      <p:ext uri="{BB962C8B-B14F-4D97-AF65-F5344CB8AC3E}">
        <p14:creationId xmlns:p14="http://schemas.microsoft.com/office/powerpoint/2010/main" val="364280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Control</a:t>
            </a:r>
            <a:endParaRPr lang="en-US" sz="2400" dirty="0"/>
          </a:p>
        </p:txBody>
      </p:sp>
      <p:sp>
        <p:nvSpPr>
          <p:cNvPr id="5" name="Content Placeholder 2"/>
          <p:cNvSpPr>
            <a:spLocks noGrp="1"/>
          </p:cNvSpPr>
          <p:nvPr>
            <p:ph idx="1"/>
          </p:nvPr>
        </p:nvSpPr>
        <p:spPr>
          <a:xfrm>
            <a:off x="264160" y="967575"/>
            <a:ext cx="8312574" cy="400110"/>
          </a:xfrm>
        </p:spPr>
        <p:txBody>
          <a:bodyPr/>
          <a:lstStyle/>
          <a:p>
            <a:r>
              <a:rPr lang="en-US" dirty="0" smtClean="0"/>
              <a:t>Example:</a:t>
            </a:r>
          </a:p>
        </p:txBody>
      </p:sp>
      <p:graphicFrame>
        <p:nvGraphicFramePr>
          <p:cNvPr id="6" name="Table 5"/>
          <p:cNvGraphicFramePr>
            <a:graphicFrameLocks noGrp="1"/>
          </p:cNvGraphicFramePr>
          <p:nvPr>
            <p:extLst>
              <p:ext uri="{D42A27DB-BD31-4B8C-83A1-F6EECF244321}">
                <p14:modId xmlns:p14="http://schemas.microsoft.com/office/powerpoint/2010/main" val="1294991770"/>
              </p:ext>
            </p:extLst>
          </p:nvPr>
        </p:nvGraphicFramePr>
        <p:xfrm>
          <a:off x="-3" y="1517746"/>
          <a:ext cx="9057507" cy="2761939"/>
        </p:xfrm>
        <a:graphic>
          <a:graphicData uri="http://schemas.openxmlformats.org/drawingml/2006/table">
            <a:tbl>
              <a:tblPr firstRow="1" bandRow="1">
                <a:tableStyleId>{5C22544A-7EE6-4342-B048-85BDC9FD1C3A}</a:tableStyleId>
              </a:tblPr>
              <a:tblGrid>
                <a:gridCol w="1710401"/>
                <a:gridCol w="1239594"/>
                <a:gridCol w="1327001"/>
                <a:gridCol w="222492"/>
                <a:gridCol w="1400504"/>
                <a:gridCol w="177722"/>
                <a:gridCol w="1406462"/>
                <a:gridCol w="1406462"/>
                <a:gridCol w="166869"/>
              </a:tblGrid>
              <a:tr h="663821">
                <a:tc>
                  <a:txBody>
                    <a:bodyPr/>
                    <a:lstStyle/>
                    <a:p>
                      <a:pPr algn="l" rtl="0" fontAlgn="t"/>
                      <a:r>
                        <a:rPr lang="en-US" sz="1300" u="none" strike="noStrike" dirty="0">
                          <a:effectLst/>
                        </a:rPr>
                        <a:t>Item/Function</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Failure Mode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Potential Effect(s) of Failure</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S</a:t>
                      </a:r>
                      <a:br>
                        <a:rPr lang="en-US" sz="1300" u="none" strike="noStrike">
                          <a:effectLst/>
                        </a:rPr>
                      </a:br>
                      <a:r>
                        <a:rPr lang="en-US" sz="1300" u="none" strike="noStrike">
                          <a:effectLst/>
                        </a:rPr>
                        <a:t>E</a:t>
                      </a:r>
                      <a:br>
                        <a:rPr lang="en-US" sz="1300" u="none" strike="noStrike">
                          <a:effectLst/>
                        </a:rPr>
                      </a:br>
                      <a:r>
                        <a:rPr lang="en-US" sz="1300" u="none" strike="noStrike">
                          <a:effectLst/>
                        </a:rPr>
                        <a:t>V</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Potential Cause(s) of Failure</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dirty="0">
                          <a:effectLst/>
                        </a:rPr>
                        <a:t>O</a:t>
                      </a:r>
                      <a:br>
                        <a:rPr lang="en-US" sz="1300" u="none" strike="noStrike" dirty="0">
                          <a:effectLst/>
                        </a:rPr>
                      </a:br>
                      <a:r>
                        <a:rPr lang="en-US" sz="1300" u="none" strike="noStrike" dirty="0">
                          <a:effectLst/>
                        </a:rPr>
                        <a:t>C</a:t>
                      </a:r>
                      <a:br>
                        <a:rPr lang="en-US" sz="1300" u="none" strike="noStrike" dirty="0">
                          <a:effectLst/>
                        </a:rPr>
                      </a:br>
                      <a:r>
                        <a:rPr lang="en-US" sz="1300" u="none" strike="noStrike" dirty="0" err="1">
                          <a:effectLst/>
                        </a:rPr>
                        <a:t>C</a:t>
                      </a:r>
                      <a:endParaRPr lang="en-US" sz="1300" b="1" i="0" u="none" strike="noStrike" dirty="0">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(Prevention)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t"/>
                      <a:r>
                        <a:rPr lang="en-US" sz="1300" u="none" strike="noStrike">
                          <a:effectLst/>
                        </a:rPr>
                        <a:t>Current Design Control (Detection)</a:t>
                      </a:r>
                      <a:endParaRPr lang="en-US" sz="1300" b="1" i="0" u="none" strike="noStrike">
                        <a:solidFill>
                          <a:srgbClr val="FFFFFF"/>
                        </a:solidFill>
                        <a:effectLst/>
                        <a:latin typeface="Arial" panose="020B0604020202020204" pitchFamily="34" charset="0"/>
                      </a:endParaRPr>
                    </a:p>
                  </a:txBody>
                  <a:tcPr marL="6772" marR="6772" marT="6772" marB="0"/>
                </a:tc>
                <a:tc>
                  <a:txBody>
                    <a:bodyPr/>
                    <a:lstStyle/>
                    <a:p>
                      <a:pPr algn="l" rtl="0" fontAlgn="ctr"/>
                      <a:r>
                        <a:rPr lang="en-US" sz="1300" u="none" strike="noStrike">
                          <a:effectLst/>
                        </a:rPr>
                        <a:t>D</a:t>
                      </a:r>
                      <a:br>
                        <a:rPr lang="en-US" sz="1300" u="none" strike="noStrike">
                          <a:effectLst/>
                        </a:rPr>
                      </a:br>
                      <a:r>
                        <a:rPr lang="en-US" sz="1300" u="none" strike="noStrike">
                          <a:effectLst/>
                        </a:rPr>
                        <a:t>E</a:t>
                      </a:r>
                      <a:br>
                        <a:rPr lang="en-US" sz="1300" u="none" strike="noStrike">
                          <a:effectLst/>
                        </a:rPr>
                      </a:br>
                      <a:r>
                        <a:rPr lang="en-US" sz="1300" u="none" strike="noStrike">
                          <a:effectLst/>
                        </a:rPr>
                        <a:t>T</a:t>
                      </a:r>
                      <a:endParaRPr lang="en-US" sz="1300" b="1" i="0" u="none" strike="noStrike">
                        <a:solidFill>
                          <a:srgbClr val="FFFFFF"/>
                        </a:solidFill>
                        <a:effectLst/>
                        <a:latin typeface="Arial" panose="020B0604020202020204" pitchFamily="34" charset="0"/>
                      </a:endParaRPr>
                    </a:p>
                  </a:txBody>
                  <a:tcPr marL="6772" marR="6772" marT="6772" marB="0" anchor="ctr"/>
                </a:tc>
              </a:tr>
              <a:tr h="853486">
                <a:tc rowSpan="3">
                  <a:txBody>
                    <a:bodyPr/>
                    <a:lstStyle/>
                    <a:p>
                      <a:pPr algn="l" rtl="0" fontAlgn="t"/>
                      <a:r>
                        <a:rPr lang="en-US" sz="1300" u="none" strike="noStrike" dirty="0">
                          <a:effectLst/>
                        </a:rPr>
                        <a:t>Hand Brake S/S: Provide the correct level of friction between brake pad assembly and wheel rim to safety stop bicycle in the required distance, under all operating conditions.</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Insufficient friction delivered by hand brake subsystem between brake pads and wheels during heavy rain conditions.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dirty="0">
                          <a:effectLst/>
                        </a:rPr>
                        <a:t>Bicycle wheel does not slow down when the brake lever is pulled potentially resulting in accident.</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rowSpan="3">
                  <a:txBody>
                    <a:bodyPr/>
                    <a:lstStyle/>
                    <a:p>
                      <a:pPr algn="l" rtl="0" fontAlgn="t"/>
                      <a:r>
                        <a:rPr lang="en-US" sz="1300" u="none" strike="noStrike">
                          <a:effectLst/>
                        </a:rPr>
                        <a:t>10</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Cable Binds due to inadequate lubrication or poor routing</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Hand Brake Design Guide #123</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2</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594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dirty="0">
                          <a:effectLst/>
                        </a:rPr>
                        <a:t>External foreign material reduces friction</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2</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 </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3</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r h="6435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300" u="none" strike="noStrike">
                          <a:effectLst/>
                        </a:rPr>
                        <a:t>Cable breaks</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6</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Cable material selection based on ANSI #ABC</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a:effectLst/>
                        </a:rPr>
                        <a:t>Bicycle system durability test #789</a:t>
                      </a:r>
                      <a:endParaRPr lang="en-US" sz="1300" b="0" i="0" u="none" strike="noStrike">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c>
                  <a:txBody>
                    <a:bodyPr/>
                    <a:lstStyle/>
                    <a:p>
                      <a:pPr algn="l" rtl="0" fontAlgn="t"/>
                      <a:r>
                        <a:rPr lang="en-US" sz="1300" u="none" strike="noStrike" dirty="0">
                          <a:effectLst/>
                        </a:rPr>
                        <a:t>4</a:t>
                      </a:r>
                      <a:endParaRPr lang="en-US" sz="1300" b="0" i="0" u="none" strike="noStrike" dirty="0">
                        <a:solidFill>
                          <a:srgbClr val="414141"/>
                        </a:solidFill>
                        <a:effectLst/>
                        <a:latin typeface="Arial" panose="020B0604020202020204" pitchFamily="34" charset="0"/>
                      </a:endParaRPr>
                    </a:p>
                  </a:txBody>
                  <a:tcPr marL="6772" marR="6772" marT="6772" marB="0">
                    <a:solidFill>
                      <a:schemeClr val="accent6">
                        <a:lumMod val="20000"/>
                        <a:lumOff val="80000"/>
                      </a:schemeClr>
                    </a:solidFill>
                  </a:tcPr>
                </a:tc>
              </a:tr>
            </a:tbl>
          </a:graphicData>
        </a:graphic>
      </p:graphicFrame>
      <p:sp>
        <p:nvSpPr>
          <p:cNvPr id="7" name="Rectangle 6"/>
          <p:cNvSpPr/>
          <p:nvPr/>
        </p:nvSpPr>
        <p:spPr>
          <a:xfrm>
            <a:off x="6037943" y="1535423"/>
            <a:ext cx="2871279" cy="27528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40732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59" y="967577"/>
            <a:ext cx="8879841" cy="2708434"/>
          </a:xfrm>
        </p:spPr>
        <p:txBody>
          <a:bodyPr/>
          <a:lstStyle/>
          <a:p>
            <a:r>
              <a:rPr lang="en-US" dirty="0"/>
              <a:t>“Detection” (9) is a ranking number associated with the best control from the list of detection-type controls, based on the criteria from the detection </a:t>
            </a:r>
            <a:r>
              <a:rPr lang="en-US" dirty="0" smtClean="0"/>
              <a:t>scale.</a:t>
            </a:r>
          </a:p>
          <a:p>
            <a:r>
              <a:rPr lang="en-US" dirty="0" smtClean="0"/>
              <a:t>It </a:t>
            </a:r>
            <a:r>
              <a:rPr lang="en-US" dirty="0"/>
              <a:t>considers the likelihood of detection of the failure mode/cause, according to defined </a:t>
            </a:r>
            <a:r>
              <a:rPr lang="en-US" dirty="0" smtClean="0"/>
              <a:t>criteria</a:t>
            </a:r>
          </a:p>
          <a:p>
            <a:r>
              <a:rPr lang="en-US" dirty="0"/>
              <a:t>It is a relative ranking within the scope of the specific FMEA, and is determined without regard to the severity or likelihood of occurrence</a:t>
            </a:r>
            <a:endParaRPr lang="en-US" dirty="0" smtClean="0"/>
          </a:p>
        </p:txBody>
      </p:sp>
      <p:sp>
        <p:nvSpPr>
          <p:cNvPr id="4" name="Title 3"/>
          <p:cNvSpPr>
            <a:spLocks noGrp="1"/>
          </p:cNvSpPr>
          <p:nvPr>
            <p:ph type="title"/>
          </p:nvPr>
        </p:nvSpPr>
        <p:spPr/>
        <p:txBody>
          <a:bodyPr>
            <a:normAutofit/>
          </a:bodyPr>
          <a:lstStyle/>
          <a:p>
            <a:r>
              <a:rPr lang="en-US" dirty="0" smtClean="0"/>
              <a:t>FMEA – Definition – Detection</a:t>
            </a:r>
            <a:endParaRPr lang="en-US" sz="2400" dirty="0"/>
          </a:p>
        </p:txBody>
      </p:sp>
    </p:spTree>
    <p:extLst>
      <p:ext uri="{BB962C8B-B14F-4D97-AF65-F5344CB8AC3E}">
        <p14:creationId xmlns:p14="http://schemas.microsoft.com/office/powerpoint/2010/main" val="9094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Detection</a:t>
            </a:r>
            <a:endParaRPr lang="en-US" sz="2400" dirty="0"/>
          </a:p>
        </p:txBody>
      </p:sp>
      <p:sp>
        <p:nvSpPr>
          <p:cNvPr id="6" name="Content Placeholder 2"/>
          <p:cNvSpPr>
            <a:spLocks noGrp="1"/>
          </p:cNvSpPr>
          <p:nvPr>
            <p:ph idx="1"/>
          </p:nvPr>
        </p:nvSpPr>
        <p:spPr>
          <a:xfrm>
            <a:off x="264160" y="967575"/>
            <a:ext cx="8312574" cy="400110"/>
          </a:xfrm>
        </p:spPr>
        <p:txBody>
          <a:bodyPr/>
          <a:lstStyle/>
          <a:p>
            <a:r>
              <a:rPr lang="en-US" dirty="0" smtClean="0"/>
              <a:t>Example of Detection scale:</a:t>
            </a:r>
          </a:p>
        </p:txBody>
      </p:sp>
      <p:graphicFrame>
        <p:nvGraphicFramePr>
          <p:cNvPr id="2" name="Table 1"/>
          <p:cNvGraphicFramePr>
            <a:graphicFrameLocks noGrp="1"/>
          </p:cNvGraphicFramePr>
          <p:nvPr>
            <p:extLst>
              <p:ext uri="{D42A27DB-BD31-4B8C-83A1-F6EECF244321}">
                <p14:modId xmlns:p14="http://schemas.microsoft.com/office/powerpoint/2010/main" val="3856430004"/>
              </p:ext>
            </p:extLst>
          </p:nvPr>
        </p:nvGraphicFramePr>
        <p:xfrm>
          <a:off x="86498" y="1367688"/>
          <a:ext cx="8921578" cy="3514731"/>
        </p:xfrm>
        <a:graphic>
          <a:graphicData uri="http://schemas.openxmlformats.org/drawingml/2006/table">
            <a:tbl>
              <a:tblPr>
                <a:tableStyleId>{5C22544A-7EE6-4342-B048-85BDC9FD1C3A}</a:tableStyleId>
              </a:tblPr>
              <a:tblGrid>
                <a:gridCol w="1514247"/>
                <a:gridCol w="1430878"/>
                <a:gridCol w="5406282"/>
                <a:gridCol w="570171"/>
              </a:tblGrid>
              <a:tr h="345131">
                <a:tc>
                  <a:txBody>
                    <a:bodyPr/>
                    <a:lstStyle/>
                    <a:p>
                      <a:pPr algn="l" fontAlgn="t"/>
                      <a:r>
                        <a:rPr lang="en-US" sz="1200" b="1" u="none" strike="noStrike" dirty="0">
                          <a:solidFill>
                            <a:schemeClr val="bg1"/>
                          </a:solidFill>
                          <a:effectLst/>
                        </a:rPr>
                        <a:t>Opportunity for Detection</a:t>
                      </a:r>
                      <a:endParaRPr lang="en-US" sz="1200" b="1" i="0" u="none" strike="noStrike" dirty="0">
                        <a:solidFill>
                          <a:schemeClr val="bg1"/>
                        </a:solidFill>
                        <a:effectLst/>
                        <a:latin typeface="Calibri" panose="020F0502020204030204" pitchFamily="34" charset="0"/>
                      </a:endParaRPr>
                    </a:p>
                  </a:txBody>
                  <a:tcPr marL="2533" marR="2533" marT="2533" marB="0">
                    <a:solidFill>
                      <a:schemeClr val="accent2"/>
                    </a:solidFill>
                  </a:tcPr>
                </a:tc>
                <a:tc>
                  <a:txBody>
                    <a:bodyPr/>
                    <a:lstStyle/>
                    <a:p>
                      <a:pPr algn="l" fontAlgn="t"/>
                      <a:r>
                        <a:rPr lang="en-US" sz="1200" b="1" u="none" strike="noStrike">
                          <a:solidFill>
                            <a:schemeClr val="bg1"/>
                          </a:solidFill>
                          <a:effectLst/>
                        </a:rPr>
                        <a:t>Likelihood of Detection</a:t>
                      </a:r>
                      <a:endParaRPr lang="en-US" sz="1200" b="1" i="0" u="none" strike="noStrike">
                        <a:solidFill>
                          <a:schemeClr val="bg1"/>
                        </a:solidFill>
                        <a:effectLst/>
                        <a:latin typeface="Calibri" panose="020F0502020204030204" pitchFamily="34" charset="0"/>
                      </a:endParaRPr>
                    </a:p>
                  </a:txBody>
                  <a:tcPr marL="2533" marR="2533" marT="2533" marB="0">
                    <a:solidFill>
                      <a:schemeClr val="accent2"/>
                    </a:solidFill>
                  </a:tcPr>
                </a:tc>
                <a:tc>
                  <a:txBody>
                    <a:bodyPr/>
                    <a:lstStyle/>
                    <a:p>
                      <a:pPr algn="l" fontAlgn="t"/>
                      <a:r>
                        <a:rPr lang="en-US" sz="1200" b="1" u="none" strike="noStrike">
                          <a:solidFill>
                            <a:schemeClr val="bg1"/>
                          </a:solidFill>
                          <a:effectLst/>
                        </a:rPr>
                        <a:t>Criteria: Likelihood of Detection by Design Control</a:t>
                      </a:r>
                      <a:endParaRPr lang="en-US" sz="1200" b="1" i="0" u="none" strike="noStrike">
                        <a:solidFill>
                          <a:schemeClr val="bg1"/>
                        </a:solidFill>
                        <a:effectLst/>
                        <a:latin typeface="Calibri" panose="020F0502020204030204" pitchFamily="34" charset="0"/>
                      </a:endParaRPr>
                    </a:p>
                  </a:txBody>
                  <a:tcPr marL="2533" marR="2533" marT="2533" marB="0">
                    <a:solidFill>
                      <a:schemeClr val="accent2"/>
                    </a:solidFill>
                  </a:tcPr>
                </a:tc>
                <a:tc>
                  <a:txBody>
                    <a:bodyPr/>
                    <a:lstStyle/>
                    <a:p>
                      <a:pPr algn="l" fontAlgn="t"/>
                      <a:r>
                        <a:rPr lang="en-US" sz="1200" b="1" u="none" strike="noStrike" dirty="0">
                          <a:solidFill>
                            <a:schemeClr val="bg1"/>
                          </a:solidFill>
                          <a:effectLst/>
                        </a:rPr>
                        <a:t>Rank</a:t>
                      </a:r>
                      <a:endParaRPr lang="en-US" sz="1200" b="1" i="0" u="none" strike="noStrike" dirty="0">
                        <a:solidFill>
                          <a:schemeClr val="bg1"/>
                        </a:solidFill>
                        <a:effectLst/>
                        <a:latin typeface="Calibri" panose="020F0502020204030204" pitchFamily="34" charset="0"/>
                      </a:endParaRPr>
                    </a:p>
                  </a:txBody>
                  <a:tcPr marL="2533" marR="2533" marT="2533" marB="0">
                    <a:solidFill>
                      <a:schemeClr val="accent2"/>
                    </a:solidFill>
                  </a:tcPr>
                </a:tc>
              </a:tr>
              <a:tr h="345131">
                <a:tc>
                  <a:txBody>
                    <a:bodyPr/>
                    <a:lstStyle/>
                    <a:p>
                      <a:pPr algn="l" fontAlgn="t"/>
                      <a:r>
                        <a:rPr lang="en-US" sz="1200" u="none" strike="noStrike" dirty="0">
                          <a:effectLst/>
                        </a:rPr>
                        <a:t>No detection opportunity</a:t>
                      </a:r>
                      <a:endParaRPr lang="en-US" sz="1200" b="0" i="0" u="none" strike="noStrike" dirty="0">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Absolute Uncertainly</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dirty="0">
                          <a:effectLst/>
                        </a:rPr>
                        <a:t>No current design control or cannot be detected</a:t>
                      </a:r>
                      <a:endParaRPr lang="en-US" sz="1200" b="0" i="0" u="none" strike="noStrike" dirty="0">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2533" marR="2533" marT="2533" marB="0"/>
                </a:tc>
              </a:tr>
              <a:tr h="345131">
                <a:tc>
                  <a:txBody>
                    <a:bodyPr/>
                    <a:lstStyle/>
                    <a:p>
                      <a:pPr algn="l" fontAlgn="t"/>
                      <a:r>
                        <a:rPr lang="en-US" sz="1200" u="none" strike="noStrike">
                          <a:effectLst/>
                        </a:rPr>
                        <a:t>Not likely to detect at any stage</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Very Remote</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dirty="0">
                          <a:effectLst/>
                        </a:rPr>
                        <a:t>Design controls have a weak detection capability</a:t>
                      </a:r>
                      <a:endParaRPr lang="en-US" sz="1200" b="0" i="0" u="none" strike="noStrike" dirty="0">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2533" marR="2533" marT="2533" marB="0"/>
                </a:tc>
              </a:tr>
              <a:tr h="329897">
                <a:tc rowSpan="3">
                  <a:txBody>
                    <a:bodyPr/>
                    <a:lstStyle/>
                    <a:p>
                      <a:pPr algn="l" fontAlgn="t"/>
                      <a:r>
                        <a:rPr lang="en-US" sz="1200" u="none" strike="noStrike">
                          <a:effectLst/>
                        </a:rPr>
                        <a:t>Post Design Freeze and prior to launch</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Remote</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Product verification after design freeze and prior to launch with pass/fail testing</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2533" marR="2533" marT="2533" marB="0"/>
                </a:tc>
              </a:tr>
              <a:tr h="345131">
                <a:tc vMerge="1">
                  <a:txBody>
                    <a:bodyPr/>
                    <a:lstStyle/>
                    <a:p>
                      <a:endParaRPr lang="en-US"/>
                    </a:p>
                  </a:txBody>
                  <a:tcPr/>
                </a:tc>
                <a:tc>
                  <a:txBody>
                    <a:bodyPr/>
                    <a:lstStyle/>
                    <a:p>
                      <a:pPr algn="l" fontAlgn="t"/>
                      <a:r>
                        <a:rPr lang="en-US" sz="1200" u="none" strike="noStrike">
                          <a:effectLst/>
                        </a:rPr>
                        <a:t>Very Low</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Product verification after design freeze and prior to launch with test to failure testing</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2533" marR="2533" marT="2533" marB="0"/>
                </a:tc>
              </a:tr>
              <a:tr h="345131">
                <a:tc vMerge="1">
                  <a:txBody>
                    <a:bodyPr/>
                    <a:lstStyle/>
                    <a:p>
                      <a:endParaRPr lang="en-US"/>
                    </a:p>
                  </a:txBody>
                  <a:tcPr/>
                </a:tc>
                <a:tc>
                  <a:txBody>
                    <a:bodyPr/>
                    <a:lstStyle/>
                    <a:p>
                      <a:pPr algn="l" fontAlgn="t"/>
                      <a:r>
                        <a:rPr lang="en-US" sz="1200" u="none" strike="noStrike">
                          <a:effectLst/>
                        </a:rPr>
                        <a:t>Low</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Product verification after design freeze and prior to launch with degradation testing</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2533" marR="2533" marT="2533" marB="0"/>
                </a:tc>
              </a:tr>
              <a:tr h="202261">
                <a:tc rowSpan="3">
                  <a:txBody>
                    <a:bodyPr/>
                    <a:lstStyle/>
                    <a:p>
                      <a:pPr algn="l" fontAlgn="t"/>
                      <a:r>
                        <a:rPr lang="en-US" sz="1200" u="none" strike="noStrike">
                          <a:effectLst/>
                        </a:rPr>
                        <a:t>Prior to Design Freeze</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Moderately</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Product validation prior to design freeze using pass/fail testing</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2533" marR="2533" marT="2533" marB="0"/>
                </a:tc>
              </a:tr>
              <a:tr h="202261">
                <a:tc vMerge="1">
                  <a:txBody>
                    <a:bodyPr/>
                    <a:lstStyle/>
                    <a:p>
                      <a:endParaRPr lang="en-US"/>
                    </a:p>
                  </a:txBody>
                  <a:tcPr/>
                </a:tc>
                <a:tc>
                  <a:txBody>
                    <a:bodyPr/>
                    <a:lstStyle/>
                    <a:p>
                      <a:pPr algn="l" fontAlgn="t"/>
                      <a:r>
                        <a:rPr lang="en-US" sz="1200" u="none" strike="noStrike">
                          <a:effectLst/>
                        </a:rPr>
                        <a:t>Moderately High</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Product validation prior to design freeze using test to failure</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2533" marR="2533" marT="2533" marB="0"/>
                </a:tc>
              </a:tr>
              <a:tr h="202261">
                <a:tc vMerge="1">
                  <a:txBody>
                    <a:bodyPr/>
                    <a:lstStyle/>
                    <a:p>
                      <a:endParaRPr lang="en-US"/>
                    </a:p>
                  </a:txBody>
                  <a:tcPr/>
                </a:tc>
                <a:tc>
                  <a:txBody>
                    <a:bodyPr/>
                    <a:lstStyle/>
                    <a:p>
                      <a:pPr algn="l" fontAlgn="t"/>
                      <a:r>
                        <a:rPr lang="en-US" sz="1200" u="none" strike="noStrike">
                          <a:effectLst/>
                        </a:rPr>
                        <a:t>High</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Product validation prior to design freeze using degradation testing</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2533" marR="2533" marT="2533" marB="0"/>
                </a:tc>
              </a:tr>
              <a:tr h="345131">
                <a:tc>
                  <a:txBody>
                    <a:bodyPr/>
                    <a:lstStyle/>
                    <a:p>
                      <a:pPr algn="l" fontAlgn="t"/>
                      <a:r>
                        <a:rPr lang="en-US" sz="1200" u="none" strike="noStrike">
                          <a:effectLst/>
                        </a:rPr>
                        <a:t>Virtual Analysis Correlated</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Very High</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Design controls have strong detection capability prior to design freeze</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2533" marR="2533" marT="2533" marB="0"/>
                </a:tc>
              </a:tr>
              <a:tr h="345131">
                <a:tc>
                  <a:txBody>
                    <a:bodyPr/>
                    <a:lstStyle/>
                    <a:p>
                      <a:pPr algn="l" fontAlgn="t"/>
                      <a:r>
                        <a:rPr lang="en-US" sz="1200" u="none" strike="noStrike">
                          <a:effectLst/>
                        </a:rPr>
                        <a:t>Detection N/A: Failure Prevention</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a:effectLst/>
                        </a:rPr>
                        <a:t>Almost Certain</a:t>
                      </a:r>
                      <a:endParaRPr lang="en-US" sz="1200" b="0" i="0" u="none" strike="noStrike">
                        <a:solidFill>
                          <a:srgbClr val="000000"/>
                        </a:solidFill>
                        <a:effectLst/>
                        <a:latin typeface="Calibri" panose="020F0502020204030204" pitchFamily="34" charset="0"/>
                      </a:endParaRPr>
                    </a:p>
                  </a:txBody>
                  <a:tcPr marL="2533" marR="2533" marT="2533" marB="0"/>
                </a:tc>
                <a:tc>
                  <a:txBody>
                    <a:bodyPr/>
                    <a:lstStyle/>
                    <a:p>
                      <a:pPr algn="l" fontAlgn="t"/>
                      <a:r>
                        <a:rPr lang="en-US" sz="1200" u="none" strike="noStrike" dirty="0">
                          <a:effectLst/>
                        </a:rPr>
                        <a:t>Failure cause or failure mode cannot occur because it is fully prevented</a:t>
                      </a:r>
                      <a:endParaRPr lang="en-US" sz="1200" b="0" i="0" u="none" strike="noStrike" dirty="0">
                        <a:solidFill>
                          <a:srgbClr val="000000"/>
                        </a:solidFill>
                        <a:effectLst/>
                        <a:latin typeface="Calibri" panose="020F0502020204030204" pitchFamily="34" charset="0"/>
                      </a:endParaRPr>
                    </a:p>
                  </a:txBody>
                  <a:tcPr marL="2533" marR="2533" marT="2533" marB="0"/>
                </a:tc>
                <a:tc>
                  <a:txBody>
                    <a:bodyPr/>
                    <a:lstStyle/>
                    <a:p>
                      <a:pPr algn="ctr" fontAlgn="t"/>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2533" marR="2533" marT="2533" marB="0"/>
                </a:tc>
              </a:tr>
            </a:tbl>
          </a:graphicData>
        </a:graphic>
      </p:graphicFrame>
    </p:spTree>
    <p:extLst>
      <p:ext uri="{BB962C8B-B14F-4D97-AF65-F5344CB8AC3E}">
        <p14:creationId xmlns:p14="http://schemas.microsoft.com/office/powerpoint/2010/main" val="416704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59" y="967577"/>
            <a:ext cx="8879841" cy="3473771"/>
          </a:xfrm>
        </p:spPr>
        <p:txBody>
          <a:bodyPr/>
          <a:lstStyle/>
          <a:p>
            <a:r>
              <a:rPr lang="en-US" dirty="0"/>
              <a:t>“RPN” (10) is a numerical ranking of the risk of each potential failure </a:t>
            </a:r>
            <a:r>
              <a:rPr lang="en-US" dirty="0" smtClean="0"/>
              <a:t>mode/cause.</a:t>
            </a:r>
          </a:p>
          <a:p>
            <a:r>
              <a:rPr lang="en-US" dirty="0"/>
              <a:t>RPN = severity ranking x occurrence ranking x detection </a:t>
            </a:r>
            <a:r>
              <a:rPr lang="en-US" dirty="0" smtClean="0"/>
              <a:t>ranking</a:t>
            </a:r>
          </a:p>
          <a:p>
            <a:r>
              <a:rPr lang="en-US" dirty="0"/>
              <a:t>RPN has a number of limitations and is not a perfect representation of the risk associated with a failure mode and associated </a:t>
            </a:r>
            <a:r>
              <a:rPr lang="en-US" dirty="0" smtClean="0"/>
              <a:t>cause</a:t>
            </a:r>
          </a:p>
          <a:p>
            <a:pPr lvl="1"/>
            <a:r>
              <a:rPr lang="en-US" dirty="0" smtClean="0"/>
              <a:t>Subjective</a:t>
            </a:r>
          </a:p>
          <a:p>
            <a:pPr lvl="1"/>
            <a:r>
              <a:rPr lang="en-US" dirty="0" smtClean="0"/>
              <a:t>Continuous</a:t>
            </a:r>
          </a:p>
          <a:p>
            <a:r>
              <a:rPr lang="en-US" dirty="0" smtClean="0"/>
              <a:t>High severity must be considered regardless of RPN value</a:t>
            </a:r>
            <a:endParaRPr lang="en-US" dirty="0"/>
          </a:p>
        </p:txBody>
      </p:sp>
      <p:sp>
        <p:nvSpPr>
          <p:cNvPr id="4" name="Title 3"/>
          <p:cNvSpPr>
            <a:spLocks noGrp="1"/>
          </p:cNvSpPr>
          <p:nvPr>
            <p:ph type="title"/>
          </p:nvPr>
        </p:nvSpPr>
        <p:spPr/>
        <p:txBody>
          <a:bodyPr>
            <a:normAutofit/>
          </a:bodyPr>
          <a:lstStyle/>
          <a:p>
            <a:r>
              <a:rPr lang="en-US" dirty="0" smtClean="0"/>
              <a:t>FMEA – Definition – Risk Priority Number RPN</a:t>
            </a:r>
            <a:endParaRPr lang="en-US" sz="2400" dirty="0"/>
          </a:p>
        </p:txBody>
      </p:sp>
    </p:spTree>
    <p:extLst>
      <p:ext uri="{BB962C8B-B14F-4D97-AF65-F5344CB8AC3E}">
        <p14:creationId xmlns:p14="http://schemas.microsoft.com/office/powerpoint/2010/main" val="416062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59" y="967577"/>
            <a:ext cx="8879841" cy="400110"/>
          </a:xfrm>
        </p:spPr>
        <p:txBody>
          <a:bodyPr/>
          <a:lstStyle/>
          <a:p>
            <a:r>
              <a:rPr lang="en-US" dirty="0" smtClean="0"/>
              <a:t>Example:</a:t>
            </a:r>
            <a:endParaRPr lang="en-US" dirty="0"/>
          </a:p>
        </p:txBody>
      </p:sp>
      <p:sp>
        <p:nvSpPr>
          <p:cNvPr id="4" name="Title 3"/>
          <p:cNvSpPr>
            <a:spLocks noGrp="1"/>
          </p:cNvSpPr>
          <p:nvPr>
            <p:ph type="title"/>
          </p:nvPr>
        </p:nvSpPr>
        <p:spPr/>
        <p:txBody>
          <a:bodyPr>
            <a:normAutofit/>
          </a:bodyPr>
          <a:lstStyle/>
          <a:p>
            <a:r>
              <a:rPr lang="en-US" dirty="0" smtClean="0"/>
              <a:t>FMEA – Definition – Risk Priority Number RPN</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220827496"/>
              </p:ext>
            </p:extLst>
          </p:nvPr>
        </p:nvGraphicFramePr>
        <p:xfrm>
          <a:off x="1220247" y="1470025"/>
          <a:ext cx="6798212" cy="3130547"/>
        </p:xfrm>
        <a:graphic>
          <a:graphicData uri="http://schemas.openxmlformats.org/drawingml/2006/table">
            <a:tbl>
              <a:tblPr>
                <a:tableStyleId>{5C22544A-7EE6-4342-B048-85BDC9FD1C3A}</a:tableStyleId>
              </a:tblPr>
              <a:tblGrid>
                <a:gridCol w="1432696"/>
                <a:gridCol w="624145"/>
                <a:gridCol w="942487"/>
                <a:gridCol w="929946"/>
                <a:gridCol w="1432696"/>
                <a:gridCol w="1436242"/>
              </a:tblGrid>
              <a:tr h="690563">
                <a:tc>
                  <a:txBody>
                    <a:bodyPr/>
                    <a:lstStyle/>
                    <a:p>
                      <a:pPr algn="ctr" fontAlgn="ctr"/>
                      <a:r>
                        <a:rPr lang="en-US" sz="1200" b="1" u="none" strike="noStrike" dirty="0">
                          <a:effectLst/>
                        </a:rPr>
                        <a:t>Safety</a:t>
                      </a:r>
                      <a:endParaRPr lang="en-US" sz="1200" b="1" i="0" u="none" strike="noStrike" dirty="0">
                        <a:solidFill>
                          <a:srgbClr val="000000"/>
                        </a:solidFill>
                        <a:effectLst/>
                        <a:latin typeface="Calibri" panose="020F0502020204030204" pitchFamily="34" charset="0"/>
                      </a:endParaRPr>
                    </a:p>
                  </a:txBody>
                  <a:tcPr marL="11510" marR="11510" marT="11510" marB="0" anchor="ctr">
                    <a:solidFill>
                      <a:schemeClr val="tx2">
                        <a:lumMod val="20000"/>
                        <a:lumOff val="80000"/>
                      </a:schemeClr>
                    </a:solidFill>
                  </a:tcPr>
                </a:tc>
                <a:tc>
                  <a:txBody>
                    <a:bodyPr/>
                    <a:lstStyle/>
                    <a:p>
                      <a:pPr algn="ctr" fontAlgn="ctr"/>
                      <a:r>
                        <a:rPr lang="en-US" sz="1200" b="1" u="none" strike="noStrike" dirty="0">
                          <a:effectLst/>
                        </a:rPr>
                        <a:t>Severity</a:t>
                      </a:r>
                      <a:endParaRPr lang="en-US" sz="1200" b="1" i="0" u="none" strike="noStrike" dirty="0">
                        <a:solidFill>
                          <a:srgbClr val="000000"/>
                        </a:solidFill>
                        <a:effectLst/>
                        <a:latin typeface="Calibri" panose="020F0502020204030204" pitchFamily="34" charset="0"/>
                      </a:endParaRPr>
                    </a:p>
                  </a:txBody>
                  <a:tcPr marL="11510" marR="11510" marT="11510" marB="0" anchor="ctr">
                    <a:solidFill>
                      <a:schemeClr val="tx2">
                        <a:lumMod val="20000"/>
                        <a:lumOff val="80000"/>
                      </a:schemeClr>
                    </a:solidFill>
                  </a:tcPr>
                </a:tc>
                <a:tc>
                  <a:txBody>
                    <a:bodyPr/>
                    <a:lstStyle/>
                    <a:p>
                      <a:pPr algn="ctr" fontAlgn="ctr"/>
                      <a:r>
                        <a:rPr lang="en-US" sz="1200" b="1" u="none" strike="noStrike">
                          <a:effectLst/>
                        </a:rPr>
                        <a:t>Occurrence</a:t>
                      </a:r>
                      <a:endParaRPr lang="en-US" sz="1200" b="1" i="0" u="none" strike="noStrike">
                        <a:solidFill>
                          <a:srgbClr val="000000"/>
                        </a:solidFill>
                        <a:effectLst/>
                        <a:latin typeface="Calibri" panose="020F0502020204030204" pitchFamily="34" charset="0"/>
                      </a:endParaRPr>
                    </a:p>
                  </a:txBody>
                  <a:tcPr marL="11510" marR="11510" marT="11510" marB="0" anchor="ctr">
                    <a:solidFill>
                      <a:schemeClr val="tx2">
                        <a:lumMod val="20000"/>
                        <a:lumOff val="80000"/>
                      </a:schemeClr>
                    </a:solidFill>
                  </a:tcPr>
                </a:tc>
                <a:tc>
                  <a:txBody>
                    <a:bodyPr/>
                    <a:lstStyle/>
                    <a:p>
                      <a:pPr algn="ctr" fontAlgn="ctr"/>
                      <a:r>
                        <a:rPr lang="en-US" sz="1200" b="1" u="none" strike="noStrike">
                          <a:effectLst/>
                        </a:rPr>
                        <a:t>Detectability</a:t>
                      </a:r>
                      <a:endParaRPr lang="en-US" sz="1200" b="1" i="0" u="none" strike="noStrike">
                        <a:solidFill>
                          <a:srgbClr val="000000"/>
                        </a:solidFill>
                        <a:effectLst/>
                        <a:latin typeface="Calibri" panose="020F0502020204030204" pitchFamily="34" charset="0"/>
                      </a:endParaRPr>
                    </a:p>
                  </a:txBody>
                  <a:tcPr marL="11510" marR="11510" marT="11510" marB="0" anchor="ctr">
                    <a:solidFill>
                      <a:schemeClr val="tx2">
                        <a:lumMod val="20000"/>
                        <a:lumOff val="80000"/>
                      </a:schemeClr>
                    </a:solidFill>
                  </a:tcPr>
                </a:tc>
                <a:tc>
                  <a:txBody>
                    <a:bodyPr/>
                    <a:lstStyle/>
                    <a:p>
                      <a:pPr algn="ctr" fontAlgn="ctr"/>
                      <a:r>
                        <a:rPr lang="en-US" sz="1200" b="1" u="none" strike="noStrike" dirty="0">
                          <a:effectLst/>
                        </a:rPr>
                        <a:t>Risk Priority Number</a:t>
                      </a:r>
                      <a:br>
                        <a:rPr lang="en-US" sz="1200" b="1" u="none" strike="noStrike" dirty="0">
                          <a:effectLst/>
                        </a:rPr>
                      </a:br>
                      <a:r>
                        <a:rPr lang="en-US" sz="1200" b="1" u="none" strike="noStrike" dirty="0">
                          <a:effectLst/>
                        </a:rPr>
                        <a:t>RPN = S * O * D</a:t>
                      </a:r>
                      <a:endParaRPr lang="en-US" sz="1200" b="1" i="0" u="none" strike="noStrike" dirty="0">
                        <a:solidFill>
                          <a:srgbClr val="000000"/>
                        </a:solidFill>
                        <a:effectLst/>
                        <a:latin typeface="Calibri" panose="020F0502020204030204" pitchFamily="34" charset="0"/>
                      </a:endParaRPr>
                    </a:p>
                  </a:txBody>
                  <a:tcPr marL="11510" marR="11510" marT="11510" marB="0" anchor="ctr">
                    <a:solidFill>
                      <a:schemeClr val="tx2">
                        <a:lumMod val="20000"/>
                        <a:lumOff val="80000"/>
                      </a:schemeClr>
                    </a:solidFill>
                  </a:tcPr>
                </a:tc>
                <a:tc>
                  <a:txBody>
                    <a:bodyPr/>
                    <a:lstStyle/>
                    <a:p>
                      <a:pPr algn="ctr" fontAlgn="ctr"/>
                      <a:r>
                        <a:rPr lang="en-US" sz="1200" b="1" u="none" strike="noStrike" dirty="0">
                          <a:effectLst/>
                        </a:rPr>
                        <a:t>Health of Design</a:t>
                      </a:r>
                      <a:endParaRPr lang="en-US" sz="1200" b="1" i="0" u="none" strike="noStrike" dirty="0">
                        <a:solidFill>
                          <a:srgbClr val="000000"/>
                        </a:solidFill>
                        <a:effectLst/>
                        <a:latin typeface="Calibri" panose="020F0502020204030204" pitchFamily="34" charset="0"/>
                      </a:endParaRPr>
                    </a:p>
                  </a:txBody>
                  <a:tcPr marL="11510" marR="11510" marT="11510" marB="0" anchor="ctr">
                    <a:solidFill>
                      <a:schemeClr val="tx2">
                        <a:lumMod val="20000"/>
                        <a:lumOff val="80000"/>
                      </a:schemeClr>
                    </a:solidFill>
                  </a:tcPr>
                </a:tc>
              </a:tr>
              <a:tr h="230187">
                <a:tc rowSpan="7">
                  <a:txBody>
                    <a:bodyPr/>
                    <a:lstStyle/>
                    <a:p>
                      <a:pPr algn="ctr" fontAlgn="ctr"/>
                      <a:r>
                        <a:rPr lang="en-US" sz="1200" u="none" strike="noStrike" dirty="0" smtClean="0">
                          <a:solidFill>
                            <a:schemeClr val="bg1"/>
                          </a:solidFill>
                          <a:effectLst/>
                        </a:rPr>
                        <a:t>HIGH </a:t>
                      </a:r>
                      <a:r>
                        <a:rPr lang="en-US" sz="1200" u="none" strike="noStrike" dirty="0">
                          <a:solidFill>
                            <a:schemeClr val="bg1"/>
                          </a:solidFill>
                          <a:effectLst/>
                        </a:rPr>
                        <a:t>RISK</a:t>
                      </a:r>
                      <a:br>
                        <a:rPr lang="en-US" sz="1200" u="none" strike="noStrike" dirty="0">
                          <a:solidFill>
                            <a:schemeClr val="bg1"/>
                          </a:solidFill>
                          <a:effectLst/>
                        </a:rPr>
                      </a:br>
                      <a:r>
                        <a:rPr lang="en-US" sz="1200" u="none" strike="noStrike" dirty="0">
                          <a:solidFill>
                            <a:schemeClr val="bg1"/>
                          </a:solidFill>
                          <a:effectLst/>
                        </a:rPr>
                        <a:t>4-10 UNACCEPTABLE</a:t>
                      </a:r>
                      <a:endParaRPr lang="en-US" sz="1200" b="0" i="0" u="none" strike="noStrike" dirty="0">
                        <a:solidFill>
                          <a:schemeClr val="bg1"/>
                        </a:solidFill>
                        <a:effectLst/>
                        <a:latin typeface="Calibri" panose="020F0502020204030204" pitchFamily="34" charset="0"/>
                      </a:endParaRPr>
                    </a:p>
                  </a:txBody>
                  <a:tcPr marL="11510" marR="11510" marT="11510" marB="0" anchor="ctr">
                    <a:solidFill>
                      <a:srgbClr val="FF0000"/>
                    </a:solidFill>
                  </a:tcPr>
                </a:tc>
                <a:tc>
                  <a:txBody>
                    <a:bodyPr/>
                    <a:lstStyle/>
                    <a:p>
                      <a:pPr algn="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rowSpan="4">
                  <a:txBody>
                    <a:bodyPr/>
                    <a:lstStyle/>
                    <a:p>
                      <a:pPr algn="ctr" fontAlgn="ctr"/>
                      <a:r>
                        <a:rPr lang="en-US" sz="1100" u="none" strike="noStrike" dirty="0">
                          <a:effectLst/>
                        </a:rPr>
                        <a:t>1000</a:t>
                      </a:r>
                      <a:br>
                        <a:rPr lang="en-US" sz="1100" u="none" strike="noStrike" dirty="0">
                          <a:effectLst/>
                        </a:rPr>
                      </a:br>
                      <a:r>
                        <a:rPr lang="en-US" sz="1100" u="none" strike="noStrike" dirty="0">
                          <a:effectLst/>
                        </a:rPr>
                        <a:t>500</a:t>
                      </a:r>
                      <a:br>
                        <a:rPr lang="en-US" sz="1100" u="none" strike="noStrike" dirty="0">
                          <a:effectLst/>
                        </a:rPr>
                      </a:br>
                      <a:r>
                        <a:rPr lang="en-US" sz="1100" u="none" strike="noStrike" dirty="0">
                          <a:effectLst/>
                        </a:rPr>
                        <a:t>400</a:t>
                      </a:r>
                      <a:br>
                        <a:rPr lang="en-US" sz="1100" u="none" strike="noStrike" dirty="0">
                          <a:effectLst/>
                        </a:rPr>
                      </a:br>
                      <a:r>
                        <a:rPr lang="en-US" sz="1100" u="none" strike="noStrike" dirty="0">
                          <a:effectLst/>
                        </a:rPr>
                        <a:t/>
                      </a:r>
                      <a:br>
                        <a:rPr lang="en-US" sz="1100" u="none" strike="noStrike" dirty="0">
                          <a:effectLst/>
                        </a:rPr>
                      </a:br>
                      <a:r>
                        <a:rPr lang="en-US" sz="1100" u="none" strike="noStrike" dirty="0">
                          <a:effectLst/>
                        </a:rPr>
                        <a:t>200</a:t>
                      </a:r>
                      <a:endParaRPr lang="en-US" sz="1100" b="0" i="0" u="none" strike="noStrike" dirty="0">
                        <a:solidFill>
                          <a:srgbClr val="000000"/>
                        </a:solidFill>
                        <a:effectLst/>
                        <a:latin typeface="Calibri" panose="020F0502020204030204" pitchFamily="34" charset="0"/>
                      </a:endParaRPr>
                    </a:p>
                  </a:txBody>
                  <a:tcPr marL="11510" marR="11510" marT="11510" marB="0" anchor="ctr">
                    <a:solidFill>
                      <a:schemeClr val="accent6">
                        <a:lumMod val="20000"/>
                        <a:lumOff val="80000"/>
                      </a:schemeClr>
                    </a:solidFill>
                  </a:tcPr>
                </a:tc>
                <a:tc rowSpan="4">
                  <a:txBody>
                    <a:bodyPr/>
                    <a:lstStyle/>
                    <a:p>
                      <a:pPr algn="ctr" fontAlgn="ctr"/>
                      <a:r>
                        <a:rPr lang="en-US" sz="1200" u="none" strike="noStrike" dirty="0">
                          <a:solidFill>
                            <a:schemeClr val="bg1"/>
                          </a:solidFill>
                          <a:effectLst/>
                        </a:rPr>
                        <a:t>UNACCEPTABLE</a:t>
                      </a:r>
                      <a:br>
                        <a:rPr lang="en-US" sz="1200" u="none" strike="noStrike" dirty="0">
                          <a:solidFill>
                            <a:schemeClr val="bg1"/>
                          </a:solidFill>
                          <a:effectLst/>
                        </a:rPr>
                      </a:br>
                      <a:r>
                        <a:rPr lang="en-US" sz="1200" u="none" strike="noStrike" dirty="0">
                          <a:solidFill>
                            <a:schemeClr val="bg1"/>
                          </a:solidFill>
                          <a:effectLst/>
                        </a:rPr>
                        <a:t>Redesign Required</a:t>
                      </a:r>
                      <a:endParaRPr lang="en-US" sz="1200" b="1" i="0" u="none" strike="noStrike" dirty="0">
                        <a:solidFill>
                          <a:schemeClr val="bg1"/>
                        </a:solidFill>
                        <a:effectLst/>
                        <a:latin typeface="Calibri" panose="020F0502020204030204" pitchFamily="34" charset="0"/>
                      </a:endParaRPr>
                    </a:p>
                  </a:txBody>
                  <a:tcPr marL="11510" marR="11510" marT="11510" marB="0" anchor="ctr">
                    <a:solidFill>
                      <a:srgbClr val="FF0000"/>
                    </a:solidFill>
                  </a:tcPr>
                </a:tc>
              </a:tr>
              <a:tr h="230187">
                <a:tc vMerge="1">
                  <a:txBody>
                    <a:bodyPr/>
                    <a:lstStyle/>
                    <a:p>
                      <a:endParaRPr lang="en-US"/>
                    </a:p>
                  </a:txBody>
                  <a:tcPr/>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r h="230187">
                <a:tc vMerge="1">
                  <a:txBody>
                    <a:bodyPr/>
                    <a:lstStyle/>
                    <a:p>
                      <a:endParaRPr lang="en-US"/>
                    </a:p>
                  </a:txBody>
                  <a:tcPr/>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r h="230187">
                <a:tc vMerge="1">
                  <a:txBody>
                    <a:bodyPr/>
                    <a:lstStyle/>
                    <a:p>
                      <a:endParaRPr lang="en-US"/>
                    </a:p>
                  </a:txBody>
                  <a:tcPr/>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r h="368301">
                <a:tc vMerge="1">
                  <a:txBody>
                    <a:bodyPr/>
                    <a:lstStyle/>
                    <a:p>
                      <a:endParaRPr lang="en-US"/>
                    </a:p>
                  </a:txBody>
                  <a:tcPr/>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6</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6</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rowSpan="2">
                  <a:txBody>
                    <a:bodyPr/>
                    <a:lstStyle/>
                    <a:p>
                      <a:pPr algn="ctr" fontAlgn="ctr"/>
                      <a:r>
                        <a:rPr lang="en-US" sz="900" u="none" strike="noStrike" dirty="0">
                          <a:effectLst/>
                        </a:rPr>
                        <a:t>199</a:t>
                      </a:r>
                      <a:br>
                        <a:rPr lang="en-US" sz="900" u="none" strike="noStrike" dirty="0">
                          <a:effectLst/>
                        </a:rPr>
                      </a:br>
                      <a:r>
                        <a:rPr lang="en-US" sz="900" u="none" strike="noStrike" dirty="0">
                          <a:effectLst/>
                        </a:rPr>
                        <a:t>150</a:t>
                      </a:r>
                      <a:br>
                        <a:rPr lang="en-US" sz="900" u="none" strike="noStrike" dirty="0">
                          <a:effectLst/>
                        </a:rPr>
                      </a:br>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11510" marR="11510" marT="11510" marB="0" anchor="ctr">
                    <a:solidFill>
                      <a:schemeClr val="accent6">
                        <a:lumMod val="20000"/>
                        <a:lumOff val="80000"/>
                      </a:schemeClr>
                    </a:solidFill>
                  </a:tcPr>
                </a:tc>
                <a:tc rowSpan="2">
                  <a:txBody>
                    <a:bodyPr/>
                    <a:lstStyle/>
                    <a:p>
                      <a:pPr algn="ctr" fontAlgn="ctr"/>
                      <a:r>
                        <a:rPr lang="en-US" sz="1200" u="none" strike="noStrike" dirty="0">
                          <a:effectLst/>
                        </a:rPr>
                        <a:t>MARGINAL</a:t>
                      </a:r>
                      <a:br>
                        <a:rPr lang="en-US" sz="1200" u="none" strike="noStrike" dirty="0">
                          <a:effectLst/>
                        </a:rPr>
                      </a:br>
                      <a:r>
                        <a:rPr lang="en-US" sz="1200" u="none" strike="noStrike" dirty="0">
                          <a:effectLst/>
                        </a:rPr>
                        <a:t>Action Required</a:t>
                      </a:r>
                      <a:endParaRPr lang="en-US" sz="1200" b="1" i="0" u="none" strike="noStrike" dirty="0">
                        <a:solidFill>
                          <a:srgbClr val="000000"/>
                        </a:solidFill>
                        <a:effectLst/>
                        <a:latin typeface="Calibri" panose="020F0502020204030204" pitchFamily="34" charset="0"/>
                      </a:endParaRPr>
                    </a:p>
                  </a:txBody>
                  <a:tcPr marL="11510" marR="11510" marT="11510" marB="0" anchor="ctr">
                    <a:solidFill>
                      <a:srgbClr val="FFFF00"/>
                    </a:solidFill>
                  </a:tcPr>
                </a:tc>
              </a:tr>
              <a:tr h="230187">
                <a:tc vMerge="1">
                  <a:txBody>
                    <a:bodyPr/>
                    <a:lstStyle/>
                    <a:p>
                      <a:endParaRPr lang="en-US"/>
                    </a:p>
                  </a:txBody>
                  <a:tcPr/>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r h="230187">
                <a:tc vMerge="1">
                  <a:txBody>
                    <a:bodyPr/>
                    <a:lstStyle/>
                    <a:p>
                      <a:endParaRPr lang="en-US"/>
                    </a:p>
                  </a:txBody>
                  <a:tcPr/>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rowSpan="4">
                  <a:txBody>
                    <a:bodyPr/>
                    <a:lstStyle/>
                    <a:p>
                      <a:pPr algn="ctr" fontAlgn="ctr"/>
                      <a:r>
                        <a:rPr lang="en-US" sz="1200" u="none" strike="noStrike" dirty="0">
                          <a:effectLst/>
                        </a:rPr>
                        <a:t>99</a:t>
                      </a:r>
                      <a:br>
                        <a:rPr lang="en-US" sz="1200" u="none" strike="noStrike" dirty="0">
                          <a:effectLst/>
                        </a:rPr>
                      </a:br>
                      <a:r>
                        <a:rPr lang="en-US" sz="1200" u="none" strike="noStrike" dirty="0">
                          <a:effectLst/>
                        </a:rPr>
                        <a:t>25</a:t>
                      </a:r>
                      <a:br>
                        <a:rPr lang="en-US" sz="1200" u="none" strike="noStrike" dirty="0">
                          <a:effectLst/>
                        </a:rPr>
                      </a:br>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11510" marR="11510" marT="11510" marB="0" anchor="ctr">
                    <a:solidFill>
                      <a:schemeClr val="accent6">
                        <a:lumMod val="20000"/>
                        <a:lumOff val="80000"/>
                      </a:schemeClr>
                    </a:solidFill>
                  </a:tcPr>
                </a:tc>
                <a:tc rowSpan="4">
                  <a:txBody>
                    <a:bodyPr/>
                    <a:lstStyle/>
                    <a:p>
                      <a:pPr algn="ctr" fontAlgn="ctr"/>
                      <a:r>
                        <a:rPr lang="en-US" sz="1200" u="none" strike="noStrike" dirty="0">
                          <a:effectLst/>
                        </a:rPr>
                        <a:t>GOOD</a:t>
                      </a:r>
                      <a:endParaRPr lang="en-US" sz="1200" b="1" i="0" u="none" strike="noStrike" dirty="0">
                        <a:solidFill>
                          <a:srgbClr val="FFFFFF"/>
                        </a:solidFill>
                        <a:effectLst/>
                        <a:latin typeface="Calibri" panose="020F0502020204030204" pitchFamily="34" charset="0"/>
                      </a:endParaRPr>
                    </a:p>
                  </a:txBody>
                  <a:tcPr marL="11510" marR="11510" marT="11510" marB="0" anchor="ctr">
                    <a:solidFill>
                      <a:srgbClr val="00B050"/>
                    </a:solidFill>
                  </a:tcPr>
                </a:tc>
              </a:tr>
              <a:tr h="230187">
                <a:tc rowSpan="3">
                  <a:txBody>
                    <a:bodyPr/>
                    <a:lstStyle/>
                    <a:p>
                      <a:pPr algn="ctr" fontAlgn="b"/>
                      <a:r>
                        <a:rPr lang="en-US" sz="1200" u="none" strike="noStrike" dirty="0">
                          <a:effectLst/>
                        </a:rPr>
                        <a:t>LOW RISK</a:t>
                      </a:r>
                      <a:br>
                        <a:rPr lang="en-US" sz="1200" u="none" strike="noStrike" dirty="0">
                          <a:effectLst/>
                        </a:rPr>
                      </a:br>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11510" marR="11510" marT="11510" marB="0" anchor="ctr">
                    <a:solidFill>
                      <a:srgbClr val="00B050"/>
                    </a:solidFill>
                  </a:tcPr>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r h="230187">
                <a:tc vMerge="1">
                  <a:txBody>
                    <a:bodyPr/>
                    <a:lstStyle/>
                    <a:p>
                      <a:endParaRPr lang="en-US"/>
                    </a:p>
                  </a:txBody>
                  <a:tcPr/>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r h="230187">
                <a:tc vMerge="1">
                  <a:txBody>
                    <a:bodyPr/>
                    <a:lstStyle/>
                    <a:p>
                      <a:endParaRPr lang="en-US"/>
                    </a:p>
                  </a:txBody>
                  <a:tcPr/>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11510" marR="11510" marT="11510"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366430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59" y="967577"/>
            <a:ext cx="8879841" cy="1862048"/>
          </a:xfrm>
        </p:spPr>
        <p:txBody>
          <a:bodyPr/>
          <a:lstStyle/>
          <a:p>
            <a:r>
              <a:rPr lang="en-US" dirty="0"/>
              <a:t>“Recommended actions” (11) are the tasks recommended by the FMEA team to reduce or eliminate the risk associated with potential causes of </a:t>
            </a:r>
            <a:r>
              <a:rPr lang="en-US" dirty="0" smtClean="0"/>
              <a:t>failure.</a:t>
            </a:r>
          </a:p>
          <a:p>
            <a:r>
              <a:rPr lang="en-US" dirty="0" smtClean="0"/>
              <a:t>They </a:t>
            </a:r>
            <a:r>
              <a:rPr lang="en-US" dirty="0"/>
              <a:t>should consider existing controls, relative importance (prioritization) of the issue, and the cost and effectiveness of the corrective action</a:t>
            </a:r>
          </a:p>
        </p:txBody>
      </p:sp>
      <p:sp>
        <p:nvSpPr>
          <p:cNvPr id="4" name="Title 3"/>
          <p:cNvSpPr>
            <a:spLocks noGrp="1"/>
          </p:cNvSpPr>
          <p:nvPr>
            <p:ph type="title"/>
          </p:nvPr>
        </p:nvSpPr>
        <p:spPr/>
        <p:txBody>
          <a:bodyPr>
            <a:normAutofit/>
          </a:bodyPr>
          <a:lstStyle/>
          <a:p>
            <a:r>
              <a:rPr lang="en-US" dirty="0" smtClean="0"/>
              <a:t>FMEA – Definition – </a:t>
            </a:r>
            <a:r>
              <a:rPr lang="en-US" dirty="0"/>
              <a:t>Recommended Actions</a:t>
            </a:r>
            <a:endParaRPr lang="en-US" sz="2400" dirty="0"/>
          </a:p>
        </p:txBody>
      </p:sp>
    </p:spTree>
    <p:extLst>
      <p:ext uri="{BB962C8B-B14F-4D97-AF65-F5344CB8AC3E}">
        <p14:creationId xmlns:p14="http://schemas.microsoft.com/office/powerpoint/2010/main" val="17920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Definition – </a:t>
            </a:r>
            <a:r>
              <a:rPr lang="en-US" dirty="0"/>
              <a:t>Recommended Actions</a:t>
            </a:r>
            <a:endParaRPr lang="en-US" sz="2400" dirty="0"/>
          </a:p>
        </p:txBody>
      </p:sp>
      <p:sp>
        <p:nvSpPr>
          <p:cNvPr id="5" name="Content Placeholder 2"/>
          <p:cNvSpPr>
            <a:spLocks noGrp="1"/>
          </p:cNvSpPr>
          <p:nvPr>
            <p:ph idx="1"/>
          </p:nvPr>
        </p:nvSpPr>
        <p:spPr>
          <a:xfrm>
            <a:off x="264160" y="967575"/>
            <a:ext cx="8312574" cy="400110"/>
          </a:xfrm>
        </p:spPr>
        <p:txBody>
          <a:bodyPr/>
          <a:lstStyle/>
          <a:p>
            <a:r>
              <a:rPr lang="en-US" dirty="0" smtClean="0"/>
              <a:t>Example:</a:t>
            </a:r>
          </a:p>
        </p:txBody>
      </p:sp>
      <p:graphicFrame>
        <p:nvGraphicFramePr>
          <p:cNvPr id="3" name="Table 2"/>
          <p:cNvGraphicFramePr>
            <a:graphicFrameLocks noGrp="1"/>
          </p:cNvGraphicFramePr>
          <p:nvPr>
            <p:extLst>
              <p:ext uri="{D42A27DB-BD31-4B8C-83A1-F6EECF244321}">
                <p14:modId xmlns:p14="http://schemas.microsoft.com/office/powerpoint/2010/main" val="1618760891"/>
              </p:ext>
            </p:extLst>
          </p:nvPr>
        </p:nvGraphicFramePr>
        <p:xfrm>
          <a:off x="973136" y="1485900"/>
          <a:ext cx="7342188" cy="3181351"/>
        </p:xfrm>
        <a:graphic>
          <a:graphicData uri="http://schemas.openxmlformats.org/drawingml/2006/table">
            <a:tbl>
              <a:tblPr firstRow="1" bandRow="1">
                <a:tableStyleId>{5C22544A-7EE6-4342-B048-85BDC9FD1C3A}</a:tableStyleId>
              </a:tblPr>
              <a:tblGrid>
                <a:gridCol w="1702305"/>
                <a:gridCol w="222144"/>
                <a:gridCol w="1622623"/>
                <a:gridCol w="1709549"/>
                <a:gridCol w="202829"/>
                <a:gridCol w="238384"/>
                <a:gridCol w="1644354"/>
              </a:tblGrid>
              <a:tr h="611114">
                <a:tc>
                  <a:txBody>
                    <a:bodyPr/>
                    <a:lstStyle/>
                    <a:p>
                      <a:pPr algn="l" rtl="0" fontAlgn="t"/>
                      <a:r>
                        <a:rPr lang="en-US" sz="1200" u="none" strike="noStrike" dirty="0">
                          <a:effectLst/>
                        </a:rPr>
                        <a:t>Potential Cause(s) of Failure</a:t>
                      </a:r>
                      <a:endParaRPr lang="en-US" sz="1200" b="1" i="0" u="none" strike="noStrike" dirty="0">
                        <a:solidFill>
                          <a:srgbClr val="FFFFFF"/>
                        </a:solidFill>
                        <a:effectLst/>
                        <a:latin typeface="Arial" panose="020B0604020202020204" pitchFamily="34" charset="0"/>
                      </a:endParaRPr>
                    </a:p>
                  </a:txBody>
                  <a:tcPr marL="6836" marR="6836" marT="6836" marB="0"/>
                </a:tc>
                <a:tc>
                  <a:txBody>
                    <a:bodyPr/>
                    <a:lstStyle/>
                    <a:p>
                      <a:pPr algn="l" rtl="0" fontAlgn="t"/>
                      <a:r>
                        <a:rPr lang="en-US" sz="1200" u="none" strike="noStrike">
                          <a:effectLst/>
                        </a:rPr>
                        <a:t>O</a:t>
                      </a:r>
                      <a:br>
                        <a:rPr lang="en-US" sz="1200" u="none" strike="noStrike">
                          <a:effectLst/>
                        </a:rPr>
                      </a:br>
                      <a:r>
                        <a:rPr lang="en-US" sz="1200" u="none" strike="noStrike">
                          <a:effectLst/>
                        </a:rPr>
                        <a:t>C</a:t>
                      </a:r>
                      <a:br>
                        <a:rPr lang="en-US" sz="1200" u="none" strike="noStrike">
                          <a:effectLst/>
                        </a:rPr>
                      </a:br>
                      <a:r>
                        <a:rPr lang="en-US" sz="1200" u="none" strike="noStrike">
                          <a:effectLst/>
                        </a:rPr>
                        <a:t>C</a:t>
                      </a:r>
                      <a:endParaRPr lang="en-US" sz="1200" b="1" i="0" u="none" strike="noStrike">
                        <a:solidFill>
                          <a:srgbClr val="FFFFFF"/>
                        </a:solidFill>
                        <a:effectLst/>
                        <a:latin typeface="Arial" panose="020B0604020202020204" pitchFamily="34" charset="0"/>
                      </a:endParaRPr>
                    </a:p>
                  </a:txBody>
                  <a:tcPr marL="6836" marR="6836" marT="6836" marB="0"/>
                </a:tc>
                <a:tc>
                  <a:txBody>
                    <a:bodyPr/>
                    <a:lstStyle/>
                    <a:p>
                      <a:pPr algn="l" rtl="0" fontAlgn="t"/>
                      <a:r>
                        <a:rPr lang="en-US" sz="1200" u="none" strike="noStrike">
                          <a:effectLst/>
                        </a:rPr>
                        <a:t>Current Design Control (Prevention)</a:t>
                      </a:r>
                      <a:endParaRPr lang="en-US" sz="1200" b="1" i="0" u="none" strike="noStrike">
                        <a:solidFill>
                          <a:srgbClr val="FFFFFF"/>
                        </a:solidFill>
                        <a:effectLst/>
                        <a:latin typeface="Arial" panose="020B0604020202020204" pitchFamily="34" charset="0"/>
                      </a:endParaRPr>
                    </a:p>
                  </a:txBody>
                  <a:tcPr marL="6836" marR="6836" marT="6836" marB="0"/>
                </a:tc>
                <a:tc>
                  <a:txBody>
                    <a:bodyPr/>
                    <a:lstStyle/>
                    <a:p>
                      <a:pPr algn="l" rtl="0" fontAlgn="t"/>
                      <a:r>
                        <a:rPr lang="en-US" sz="1200" u="none" strike="noStrike">
                          <a:effectLst/>
                        </a:rPr>
                        <a:t>Current Design Control (Detection)</a:t>
                      </a:r>
                      <a:endParaRPr lang="en-US" sz="1200" b="1" i="0" u="none" strike="noStrike">
                        <a:solidFill>
                          <a:srgbClr val="FFFFFF"/>
                        </a:solidFill>
                        <a:effectLst/>
                        <a:latin typeface="Arial" panose="020B0604020202020204" pitchFamily="34" charset="0"/>
                      </a:endParaRPr>
                    </a:p>
                  </a:txBody>
                  <a:tcPr marL="6836" marR="6836" marT="6836" marB="0"/>
                </a:tc>
                <a:tc>
                  <a:txBody>
                    <a:bodyPr/>
                    <a:lstStyle/>
                    <a:p>
                      <a:pPr algn="l" rtl="0" fontAlgn="ctr"/>
                      <a:r>
                        <a:rPr lang="en-US" sz="1200" u="none" strike="noStrike">
                          <a:effectLst/>
                        </a:rPr>
                        <a:t>D</a:t>
                      </a:r>
                      <a:br>
                        <a:rPr lang="en-US" sz="1200" u="none" strike="noStrike">
                          <a:effectLst/>
                        </a:rPr>
                      </a:br>
                      <a:r>
                        <a:rPr lang="en-US" sz="1200" u="none" strike="noStrike">
                          <a:effectLst/>
                        </a:rPr>
                        <a:t>E</a:t>
                      </a:r>
                      <a:br>
                        <a:rPr lang="en-US" sz="1200" u="none" strike="noStrike">
                          <a:effectLst/>
                        </a:rPr>
                      </a:br>
                      <a:r>
                        <a:rPr lang="en-US" sz="1200" u="none" strike="noStrike">
                          <a:effectLst/>
                        </a:rPr>
                        <a:t>T</a:t>
                      </a:r>
                      <a:endParaRPr lang="en-US" sz="1200" b="1" i="0" u="none" strike="noStrike">
                        <a:solidFill>
                          <a:srgbClr val="FFFFFF"/>
                        </a:solidFill>
                        <a:effectLst/>
                        <a:latin typeface="Arial" panose="020B0604020202020204" pitchFamily="34" charset="0"/>
                      </a:endParaRPr>
                    </a:p>
                  </a:txBody>
                  <a:tcPr marL="6836" marR="6836" marT="6836" marB="0" anchor="ctr"/>
                </a:tc>
                <a:tc>
                  <a:txBody>
                    <a:bodyPr/>
                    <a:lstStyle/>
                    <a:p>
                      <a:pPr algn="l" rtl="0" fontAlgn="ctr"/>
                      <a:r>
                        <a:rPr lang="en-US" sz="1200" u="none" strike="noStrike">
                          <a:effectLst/>
                        </a:rPr>
                        <a:t>R</a:t>
                      </a:r>
                      <a:br>
                        <a:rPr lang="en-US" sz="1200" u="none" strike="noStrike">
                          <a:effectLst/>
                        </a:rPr>
                      </a:br>
                      <a:r>
                        <a:rPr lang="en-US" sz="1200" u="none" strike="noStrike">
                          <a:effectLst/>
                        </a:rPr>
                        <a:t>P</a:t>
                      </a:r>
                      <a:br>
                        <a:rPr lang="en-US" sz="1200" u="none" strike="noStrike">
                          <a:effectLst/>
                        </a:rPr>
                      </a:br>
                      <a:r>
                        <a:rPr lang="en-US" sz="1200" u="none" strike="noStrike">
                          <a:effectLst/>
                        </a:rPr>
                        <a:t>N</a:t>
                      </a:r>
                      <a:endParaRPr lang="en-US" sz="1200" b="1" i="0" u="none" strike="noStrike">
                        <a:solidFill>
                          <a:srgbClr val="FFFFFF"/>
                        </a:solidFill>
                        <a:effectLst/>
                        <a:latin typeface="Arial" panose="020B0604020202020204" pitchFamily="34" charset="0"/>
                      </a:endParaRPr>
                    </a:p>
                  </a:txBody>
                  <a:tcPr marL="6836" marR="6836" marT="6836" marB="0" anchor="ctr"/>
                </a:tc>
                <a:tc>
                  <a:txBody>
                    <a:bodyPr/>
                    <a:lstStyle/>
                    <a:p>
                      <a:pPr algn="l" rtl="0" fontAlgn="t"/>
                      <a:r>
                        <a:rPr lang="en-US" sz="1200" u="none" strike="noStrike" dirty="0">
                          <a:effectLst/>
                        </a:rPr>
                        <a:t>Recommended Action</a:t>
                      </a:r>
                      <a:endParaRPr lang="en-US" sz="1200" b="1" i="0" u="none" strike="noStrike" dirty="0">
                        <a:solidFill>
                          <a:srgbClr val="FFFFFF"/>
                        </a:solidFill>
                        <a:effectLst/>
                        <a:latin typeface="Arial" panose="020B0604020202020204" pitchFamily="34" charset="0"/>
                      </a:endParaRPr>
                    </a:p>
                  </a:txBody>
                  <a:tcPr marL="6836" marR="6836" marT="6836" marB="0"/>
                </a:tc>
              </a:tr>
              <a:tr h="1497026">
                <a:tc rowSpan="2">
                  <a:txBody>
                    <a:bodyPr/>
                    <a:lstStyle/>
                    <a:p>
                      <a:pPr algn="l" rtl="0" fontAlgn="t"/>
                      <a:r>
                        <a:rPr lang="en-US" sz="1200" u="none" strike="noStrike">
                          <a:effectLst/>
                        </a:rPr>
                        <a:t>Cable Binds due to inadequate lubrication or poor routing</a:t>
                      </a:r>
                      <a:endParaRPr lang="en-US" sz="1200" b="0" i="0" u="none" strike="noStrike">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c rowSpan="2">
                  <a:txBody>
                    <a:bodyPr/>
                    <a:lstStyle/>
                    <a:p>
                      <a:pPr algn="l" rtl="0" fontAlgn="t"/>
                      <a:r>
                        <a:rPr lang="en-US" sz="1200" u="none" strike="noStrike">
                          <a:effectLst/>
                        </a:rPr>
                        <a:t>4</a:t>
                      </a:r>
                      <a:endParaRPr lang="en-US" sz="1200" b="0" i="0" u="none" strike="noStrike">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c rowSpan="2">
                  <a:txBody>
                    <a:bodyPr/>
                    <a:lstStyle/>
                    <a:p>
                      <a:pPr algn="l" rtl="0" fontAlgn="t"/>
                      <a:r>
                        <a:rPr lang="en-US" sz="1200" u="none" strike="noStrike">
                          <a:effectLst/>
                        </a:rPr>
                        <a:t>Hand Brake Design Guide #123</a:t>
                      </a:r>
                      <a:endParaRPr lang="en-US" sz="1200" b="0" i="0" u="none" strike="noStrike">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c rowSpan="2">
                  <a:txBody>
                    <a:bodyPr/>
                    <a:lstStyle/>
                    <a:p>
                      <a:pPr algn="l" rtl="0" fontAlgn="t"/>
                      <a:r>
                        <a:rPr lang="en-US" sz="1200" u="none" strike="noStrike" dirty="0">
                          <a:effectLst/>
                        </a:rPr>
                        <a:t>Bicycle system durability test #789</a:t>
                      </a:r>
                      <a:endParaRPr lang="en-US" sz="1200" b="0" i="0" u="none" strike="noStrike" dirty="0">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c rowSpan="2">
                  <a:txBody>
                    <a:bodyPr/>
                    <a:lstStyle/>
                    <a:p>
                      <a:pPr algn="l" rtl="0" fontAlgn="t"/>
                      <a:r>
                        <a:rPr lang="en-US" sz="1200" u="none" strike="noStrike">
                          <a:effectLst/>
                        </a:rPr>
                        <a:t>2</a:t>
                      </a:r>
                      <a:endParaRPr lang="en-US" sz="1200" b="0" i="0" u="none" strike="noStrike">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c rowSpan="2">
                  <a:txBody>
                    <a:bodyPr/>
                    <a:lstStyle/>
                    <a:p>
                      <a:pPr algn="l" rtl="0" fontAlgn="t"/>
                      <a:r>
                        <a:rPr lang="en-US" sz="1200" u="none" strike="noStrike">
                          <a:effectLst/>
                        </a:rPr>
                        <a:t>80</a:t>
                      </a:r>
                      <a:endParaRPr lang="en-US" sz="1200" b="0" i="0" u="none" strike="noStrike">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c>
                  <a:txBody>
                    <a:bodyPr/>
                    <a:lstStyle/>
                    <a:p>
                      <a:pPr algn="l" rtl="0" fontAlgn="t"/>
                      <a:r>
                        <a:rPr lang="en-US" sz="1200" u="none" strike="noStrike" dirty="0">
                          <a:effectLst/>
                        </a:rPr>
                        <a:t>Redesign handbrake cable routing to reduce friction and make system </a:t>
                      </a:r>
                      <a:r>
                        <a:rPr lang="en-US" sz="1200" u="none" strike="noStrike" dirty="0" smtClean="0">
                          <a:effectLst/>
                        </a:rPr>
                        <a:t>insensitive </a:t>
                      </a:r>
                      <a:r>
                        <a:rPr lang="en-US" sz="1200" u="none" strike="noStrike" dirty="0">
                          <a:effectLst/>
                        </a:rPr>
                        <a:t>to lubrication degradation</a:t>
                      </a:r>
                      <a:endParaRPr lang="en-US" sz="1200" b="0" i="0" u="none" strike="noStrike" dirty="0">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r>
              <a:tr h="10732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200" u="none" strike="noStrike" dirty="0">
                          <a:effectLst/>
                        </a:rPr>
                        <a:t>Modify bicycle durability testing to include periodic brake cable checks for binding</a:t>
                      </a:r>
                      <a:endParaRPr lang="en-US" sz="1200" b="0" i="0" u="none" strike="noStrike" dirty="0">
                        <a:solidFill>
                          <a:srgbClr val="414141"/>
                        </a:solidFill>
                        <a:effectLst/>
                        <a:latin typeface="Arial" panose="020B0604020202020204" pitchFamily="34" charset="0"/>
                      </a:endParaRPr>
                    </a:p>
                  </a:txBody>
                  <a:tcPr marL="6836" marR="6836" marT="6836" marB="0">
                    <a:solidFill>
                      <a:schemeClr val="accent6">
                        <a:lumMod val="20000"/>
                        <a:lumOff val="80000"/>
                      </a:schemeClr>
                    </a:solidFill>
                  </a:tcPr>
                </a:tc>
              </a:tr>
            </a:tbl>
          </a:graphicData>
        </a:graphic>
      </p:graphicFrame>
      <p:sp>
        <p:nvSpPr>
          <p:cNvPr id="6" name="Rectangle 5"/>
          <p:cNvSpPr/>
          <p:nvPr/>
        </p:nvSpPr>
        <p:spPr>
          <a:xfrm>
            <a:off x="6648451" y="1495425"/>
            <a:ext cx="1657350" cy="317182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Tree>
    <p:extLst>
      <p:ext uri="{BB962C8B-B14F-4D97-AF65-F5344CB8AC3E}">
        <p14:creationId xmlns:p14="http://schemas.microsoft.com/office/powerpoint/2010/main" val="408422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59" y="967577"/>
            <a:ext cx="8879841" cy="1787669"/>
          </a:xfrm>
        </p:spPr>
        <p:txBody>
          <a:bodyPr/>
          <a:lstStyle/>
          <a:p>
            <a:r>
              <a:rPr lang="en-US" dirty="0"/>
              <a:t>“Action Taken” </a:t>
            </a:r>
            <a:r>
              <a:rPr lang="en-US" dirty="0" smtClean="0"/>
              <a:t>(12) is </a:t>
            </a:r>
            <a:r>
              <a:rPr lang="en-US" dirty="0"/>
              <a:t>the specific action that is implemented to reduce risk to an acceptable level</a:t>
            </a:r>
            <a:r>
              <a:rPr lang="en-US" dirty="0" smtClean="0"/>
              <a:t>.</a:t>
            </a:r>
          </a:p>
          <a:p>
            <a:pPr lvl="1"/>
            <a:r>
              <a:rPr lang="en-US" dirty="0" smtClean="0"/>
              <a:t>It </a:t>
            </a:r>
            <a:r>
              <a:rPr lang="en-US" dirty="0"/>
              <a:t>should correlate to the specific recommended </a:t>
            </a:r>
            <a:r>
              <a:rPr lang="en-US" dirty="0" smtClean="0"/>
              <a:t>action</a:t>
            </a:r>
          </a:p>
          <a:p>
            <a:pPr lvl="1"/>
            <a:r>
              <a:rPr lang="en-US" dirty="0" smtClean="0"/>
              <a:t>Is </a:t>
            </a:r>
            <a:r>
              <a:rPr lang="en-US" dirty="0"/>
              <a:t>assessed as to effectiveness by a revised severity, occurrence, detection ranking, and corresponding revised RPN.</a:t>
            </a:r>
          </a:p>
        </p:txBody>
      </p:sp>
      <p:sp>
        <p:nvSpPr>
          <p:cNvPr id="4" name="Title 3"/>
          <p:cNvSpPr>
            <a:spLocks noGrp="1"/>
          </p:cNvSpPr>
          <p:nvPr>
            <p:ph type="title"/>
          </p:nvPr>
        </p:nvSpPr>
        <p:spPr/>
        <p:txBody>
          <a:bodyPr>
            <a:normAutofit/>
          </a:bodyPr>
          <a:lstStyle/>
          <a:p>
            <a:r>
              <a:rPr lang="en-US" dirty="0" smtClean="0"/>
              <a:t>FMEA – Definition – Actions Taken</a:t>
            </a:r>
            <a:endParaRPr lang="en-US" sz="2400" dirty="0"/>
          </a:p>
        </p:txBody>
      </p:sp>
    </p:spTree>
    <p:extLst>
      <p:ext uri="{BB962C8B-B14F-4D97-AF65-F5344CB8AC3E}">
        <p14:creationId xmlns:p14="http://schemas.microsoft.com/office/powerpoint/2010/main" val="31371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FMEA – Procedure</a:t>
            </a:r>
            <a:endParaRPr lang="en-US" sz="2400" dirty="0"/>
          </a:p>
        </p:txBody>
      </p:sp>
      <p:pic>
        <p:nvPicPr>
          <p:cNvPr id="3" name="Picture 2"/>
          <p:cNvPicPr>
            <a:picLocks noChangeAspect="1"/>
          </p:cNvPicPr>
          <p:nvPr/>
        </p:nvPicPr>
        <p:blipFill>
          <a:blip r:embed="rId3"/>
          <a:stretch>
            <a:fillRect/>
          </a:stretch>
        </p:blipFill>
        <p:spPr>
          <a:xfrm>
            <a:off x="1062580" y="963828"/>
            <a:ext cx="6252620" cy="3902546"/>
          </a:xfrm>
          <a:prstGeom prst="rect">
            <a:avLst/>
          </a:prstGeom>
        </p:spPr>
      </p:pic>
    </p:spTree>
    <p:extLst>
      <p:ext uri="{BB962C8B-B14F-4D97-AF65-F5344CB8AC3E}">
        <p14:creationId xmlns:p14="http://schemas.microsoft.com/office/powerpoint/2010/main" val="273005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216743"/>
          </a:xfrm>
        </p:spPr>
        <p:txBody>
          <a:bodyPr/>
          <a:lstStyle/>
          <a:p>
            <a:r>
              <a:rPr lang="en-US" dirty="0" smtClean="0"/>
              <a:t>FMEA </a:t>
            </a:r>
            <a:r>
              <a:rPr lang="en-US" dirty="0" smtClean="0"/>
              <a:t>procedure</a:t>
            </a:r>
          </a:p>
          <a:p>
            <a:pPr lvl="1"/>
            <a:r>
              <a:rPr lang="en-US" dirty="0" smtClean="0"/>
              <a:t>Definition</a:t>
            </a:r>
          </a:p>
          <a:p>
            <a:pPr lvl="1"/>
            <a:r>
              <a:rPr lang="en-US" dirty="0" smtClean="0"/>
              <a:t>FMEA Procedure</a:t>
            </a:r>
            <a:endParaRPr lang="en-US" dirty="0"/>
          </a:p>
        </p:txBody>
      </p:sp>
      <p:sp>
        <p:nvSpPr>
          <p:cNvPr id="4" name="Title 3"/>
          <p:cNvSpPr>
            <a:spLocks noGrp="1"/>
          </p:cNvSpPr>
          <p:nvPr>
            <p:ph type="title"/>
          </p:nvPr>
        </p:nvSpPr>
        <p:spPr/>
        <p:txBody>
          <a:bodyPr>
            <a:normAutofit/>
          </a:bodyPr>
          <a:lstStyle/>
          <a:p>
            <a:r>
              <a:rPr lang="en-US" sz="2400" dirty="0" smtClean="0"/>
              <a:t>Agenda (Continue - 1)</a:t>
            </a:r>
            <a:endParaRPr lang="en-US" sz="2400" dirty="0"/>
          </a:p>
        </p:txBody>
      </p:sp>
    </p:spTree>
    <p:extLst>
      <p:ext uri="{BB962C8B-B14F-4D97-AF65-F5344CB8AC3E}">
        <p14:creationId xmlns:p14="http://schemas.microsoft.com/office/powerpoint/2010/main" val="9667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187863" y="2356529"/>
            <a:ext cx="7653702" cy="392669"/>
          </a:xfrm>
          <a:prstGeom prst="rect">
            <a:avLst/>
          </a:prstGeom>
          <a:effectLst/>
        </p:spPr>
        <p:txBody>
          <a:bodyPr vert="horz" lIns="91440" tIns="0" rIns="91440" bIns="0" rtlCol="0" anchor="b">
            <a:noAutofit/>
          </a:bodyPr>
          <a:lstStyle>
            <a:lvl1pPr algn="l" defTabSz="914400" rtl="0" eaLnBrk="1" latinLnBrk="0" hangingPunct="1">
              <a:lnSpc>
                <a:spcPct val="100000"/>
              </a:lnSpc>
              <a:spcBef>
                <a:spcPct val="0"/>
              </a:spcBef>
              <a:buNone/>
              <a:defRPr lang="en-US" sz="2800" b="1" kern="1200" cap="none" baseline="0">
                <a:solidFill>
                  <a:schemeClr val="tx1"/>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414141"/>
                </a:solidFill>
                <a:effectLst/>
                <a:uLnTx/>
                <a:uFillTx/>
                <a:latin typeface="Arial"/>
                <a:ea typeface="+mj-ea"/>
                <a:cs typeface="+mj-cs"/>
              </a:rPr>
              <a:t>Thank You</a:t>
            </a:r>
            <a:endParaRPr kumimoji="0" lang="en-US" sz="2800" b="1" i="0" u="none" strike="noStrike" kern="1200" cap="none" spc="0" normalizeH="0" baseline="0" noProof="0" dirty="0">
              <a:ln>
                <a:noFill/>
              </a:ln>
              <a:solidFill>
                <a:srgbClr val="414141"/>
              </a:solidFill>
              <a:effectLst/>
              <a:uLnTx/>
              <a:uFillTx/>
              <a:latin typeface="Arial"/>
              <a:ea typeface="+mj-ea"/>
              <a:cs typeface="+mj-cs"/>
            </a:endParaRPr>
          </a:p>
        </p:txBody>
      </p:sp>
      <p:sp>
        <p:nvSpPr>
          <p:cNvPr id="3" name="Title 2"/>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3681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03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15869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1743041"/>
          </a:xfrm>
        </p:spPr>
        <p:txBody>
          <a:bodyPr/>
          <a:lstStyle/>
          <a:p>
            <a:pPr algn="just"/>
            <a:r>
              <a:rPr lang="en-US" dirty="0"/>
              <a:t>Failure Mode and Effects Analysis (FMEA) is a method designed to</a:t>
            </a:r>
            <a:r>
              <a:rPr lang="en-US" dirty="0" smtClean="0"/>
              <a:t>:</a:t>
            </a:r>
          </a:p>
          <a:p>
            <a:pPr lvl="1" algn="just"/>
            <a:r>
              <a:rPr lang="en-US" dirty="0" smtClean="0"/>
              <a:t>Identify predictable potential </a:t>
            </a:r>
            <a:r>
              <a:rPr lang="en-US" dirty="0"/>
              <a:t>failure modes and their causes, and the effects of </a:t>
            </a:r>
            <a:r>
              <a:rPr lang="en-US" dirty="0" smtClean="0"/>
              <a:t>failure.</a:t>
            </a:r>
          </a:p>
          <a:p>
            <a:pPr lvl="1" algn="just"/>
            <a:r>
              <a:rPr lang="en-US" dirty="0"/>
              <a:t>Identify and implement corrective actions to eliminate potential failure modes.</a:t>
            </a:r>
          </a:p>
        </p:txBody>
      </p:sp>
      <p:sp>
        <p:nvSpPr>
          <p:cNvPr id="4" name="Title 3"/>
          <p:cNvSpPr>
            <a:spLocks noGrp="1"/>
          </p:cNvSpPr>
          <p:nvPr>
            <p:ph type="title"/>
          </p:nvPr>
        </p:nvSpPr>
        <p:spPr/>
        <p:txBody>
          <a:bodyPr>
            <a:normAutofit/>
          </a:bodyPr>
          <a:lstStyle/>
          <a:p>
            <a:r>
              <a:rPr lang="en-US" sz="2400" dirty="0" smtClean="0"/>
              <a:t>Introduction – What is FMEA?</a:t>
            </a:r>
            <a:endParaRPr lang="en-US" sz="2400" dirty="0"/>
          </a:p>
        </p:txBody>
      </p:sp>
    </p:spTree>
    <p:extLst>
      <p:ext uri="{BB962C8B-B14F-4D97-AF65-F5344CB8AC3E}">
        <p14:creationId xmlns:p14="http://schemas.microsoft.com/office/powerpoint/2010/main" val="112909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439916"/>
          </a:xfrm>
        </p:spPr>
        <p:txBody>
          <a:bodyPr/>
          <a:lstStyle/>
          <a:p>
            <a:r>
              <a:rPr lang="en-US" dirty="0" smtClean="0"/>
              <a:t>The primary objective of an FMEA is to improve the design</a:t>
            </a:r>
          </a:p>
          <a:p>
            <a:r>
              <a:rPr lang="en-US" dirty="0" smtClean="0"/>
              <a:t>And the other objects for doing FMEA, such as:</a:t>
            </a:r>
          </a:p>
          <a:p>
            <a:pPr lvl="1"/>
            <a:r>
              <a:rPr lang="en-US" dirty="0"/>
              <a:t>Early identification and elimination of potential failure modes</a:t>
            </a:r>
          </a:p>
          <a:p>
            <a:pPr lvl="1"/>
            <a:r>
              <a:rPr lang="en-US" dirty="0" smtClean="0"/>
              <a:t>Collect </a:t>
            </a:r>
            <a:r>
              <a:rPr lang="en-US" dirty="0"/>
              <a:t>information to reduce future </a:t>
            </a:r>
            <a:r>
              <a:rPr lang="en-US" dirty="0" smtClean="0"/>
              <a:t>failures.</a:t>
            </a:r>
          </a:p>
          <a:p>
            <a:pPr lvl="1"/>
            <a:r>
              <a:rPr lang="en-US" dirty="0" smtClean="0"/>
              <a:t>Emphasize </a:t>
            </a:r>
            <a:r>
              <a:rPr lang="en-US" dirty="0"/>
              <a:t>problem </a:t>
            </a:r>
            <a:r>
              <a:rPr lang="en-US" dirty="0" smtClean="0"/>
              <a:t>prevention</a:t>
            </a:r>
          </a:p>
          <a:p>
            <a:pPr lvl="1"/>
            <a:r>
              <a:rPr lang="en-US" dirty="0"/>
              <a:t>Improve the quality, reliability, and safety of a </a:t>
            </a:r>
            <a:r>
              <a:rPr lang="en-US" dirty="0" smtClean="0"/>
              <a:t>product/process</a:t>
            </a:r>
          </a:p>
          <a:p>
            <a:pPr lvl="1"/>
            <a:r>
              <a:rPr lang="en-US" dirty="0" smtClean="0"/>
              <a:t>Reduce </a:t>
            </a:r>
            <a:r>
              <a:rPr lang="en-US" dirty="0"/>
              <a:t>system development time and </a:t>
            </a:r>
            <a:r>
              <a:rPr lang="en-US" dirty="0" smtClean="0"/>
              <a:t>cost</a:t>
            </a:r>
          </a:p>
          <a:p>
            <a:pPr lvl="1"/>
            <a:r>
              <a:rPr lang="en-US" dirty="0"/>
              <a:t>Minimize late changes and associated </a:t>
            </a:r>
            <a:r>
              <a:rPr lang="en-US" dirty="0" smtClean="0"/>
              <a:t>cost.</a:t>
            </a:r>
            <a:endParaRPr lang="en-US" dirty="0"/>
          </a:p>
        </p:txBody>
      </p:sp>
      <p:sp>
        <p:nvSpPr>
          <p:cNvPr id="4" name="Title 3"/>
          <p:cNvSpPr>
            <a:spLocks noGrp="1"/>
          </p:cNvSpPr>
          <p:nvPr>
            <p:ph type="title"/>
          </p:nvPr>
        </p:nvSpPr>
        <p:spPr/>
        <p:txBody>
          <a:bodyPr>
            <a:normAutofit/>
          </a:bodyPr>
          <a:lstStyle/>
          <a:p>
            <a:r>
              <a:rPr lang="en-US" sz="2400" dirty="0" smtClean="0"/>
              <a:t>Introduction – Objective of FMEA</a:t>
            </a:r>
            <a:endParaRPr lang="en-US" sz="2400" dirty="0"/>
          </a:p>
        </p:txBody>
      </p:sp>
    </p:spTree>
    <p:extLst>
      <p:ext uri="{BB962C8B-B14F-4D97-AF65-F5344CB8AC3E}">
        <p14:creationId xmlns:p14="http://schemas.microsoft.com/office/powerpoint/2010/main" val="160980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092881"/>
          </a:xfrm>
        </p:spPr>
        <p:txBody>
          <a:bodyPr/>
          <a:lstStyle/>
          <a:p>
            <a:r>
              <a:rPr lang="en-US" dirty="0"/>
              <a:t>In 1993 the Automotive Industry Action Group (AIAG) first published an FMEA standard for the automotive </a:t>
            </a:r>
            <a:r>
              <a:rPr lang="en-US" dirty="0" smtClean="0"/>
              <a:t>industry.</a:t>
            </a:r>
          </a:p>
          <a:p>
            <a:r>
              <a:rPr lang="en-US" dirty="0"/>
              <a:t>The </a:t>
            </a:r>
            <a:r>
              <a:rPr lang="en-US" dirty="0" smtClean="0"/>
              <a:t>Society </a:t>
            </a:r>
            <a:r>
              <a:rPr lang="en-US" dirty="0"/>
              <a:t>for Automotive Engineers </a:t>
            </a:r>
            <a:r>
              <a:rPr lang="en-US" dirty="0" smtClean="0"/>
              <a:t> (SAE) </a:t>
            </a:r>
            <a:r>
              <a:rPr lang="en-US" dirty="0"/>
              <a:t>first published related standard J1739 in </a:t>
            </a:r>
            <a:r>
              <a:rPr lang="en-US" dirty="0" smtClean="0"/>
              <a:t>1994.</a:t>
            </a:r>
          </a:p>
          <a:p>
            <a:r>
              <a:rPr lang="en-US" dirty="0" smtClean="0"/>
              <a:t>Note: this document is based on SAE standard document.</a:t>
            </a:r>
            <a:endParaRPr lang="en-US" dirty="0"/>
          </a:p>
        </p:txBody>
      </p:sp>
      <p:sp>
        <p:nvSpPr>
          <p:cNvPr id="4" name="Title 3"/>
          <p:cNvSpPr>
            <a:spLocks noGrp="1"/>
          </p:cNvSpPr>
          <p:nvPr>
            <p:ph type="title"/>
          </p:nvPr>
        </p:nvSpPr>
        <p:spPr/>
        <p:txBody>
          <a:bodyPr>
            <a:normAutofit/>
          </a:bodyPr>
          <a:lstStyle/>
          <a:p>
            <a:r>
              <a:rPr lang="en-US" sz="2400" dirty="0" smtClean="0"/>
              <a:t>Introduction – I</a:t>
            </a:r>
            <a:r>
              <a:rPr lang="en-US" dirty="0" smtClean="0"/>
              <a:t>nternational standard for </a:t>
            </a:r>
            <a:r>
              <a:rPr lang="en-US" sz="2400" dirty="0" smtClean="0"/>
              <a:t>FMEA</a:t>
            </a:r>
            <a:endParaRPr lang="en-US" sz="2400" dirty="0"/>
          </a:p>
        </p:txBody>
      </p:sp>
      <p:pic>
        <p:nvPicPr>
          <p:cNvPr id="5" name="Picture 4"/>
          <p:cNvPicPr>
            <a:picLocks noChangeAspect="1"/>
          </p:cNvPicPr>
          <p:nvPr/>
        </p:nvPicPr>
        <p:blipFill>
          <a:blip r:embed="rId3"/>
          <a:stretch>
            <a:fillRect/>
          </a:stretch>
        </p:blipFill>
        <p:spPr>
          <a:xfrm>
            <a:off x="4656309" y="3296910"/>
            <a:ext cx="1262577" cy="808049"/>
          </a:xfrm>
          <a:prstGeom prst="rect">
            <a:avLst/>
          </a:prstGeom>
        </p:spPr>
      </p:pic>
      <p:pic>
        <p:nvPicPr>
          <p:cNvPr id="6" name="Picture 5"/>
          <p:cNvPicPr>
            <a:picLocks noChangeAspect="1"/>
          </p:cNvPicPr>
          <p:nvPr/>
        </p:nvPicPr>
        <p:blipFill>
          <a:blip r:embed="rId4"/>
          <a:stretch>
            <a:fillRect/>
          </a:stretch>
        </p:blipFill>
        <p:spPr>
          <a:xfrm>
            <a:off x="2296942" y="3408123"/>
            <a:ext cx="1362075" cy="609600"/>
          </a:xfrm>
          <a:prstGeom prst="rect">
            <a:avLst/>
          </a:prstGeom>
        </p:spPr>
      </p:pic>
    </p:spTree>
    <p:extLst>
      <p:ext uri="{BB962C8B-B14F-4D97-AF65-F5344CB8AC3E}">
        <p14:creationId xmlns:p14="http://schemas.microsoft.com/office/powerpoint/2010/main" val="26781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FMEAs</a:t>
            </a:r>
            <a:endParaRPr lang="en-US" dirty="0"/>
          </a:p>
        </p:txBody>
      </p:sp>
    </p:spTree>
    <p:extLst>
      <p:ext uri="{BB962C8B-B14F-4D97-AF65-F5344CB8AC3E}">
        <p14:creationId xmlns:p14="http://schemas.microsoft.com/office/powerpoint/2010/main" val="12581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Language>
    <_Source xmlns="http://schemas.microsoft.com/sharepoint/v3/fields" xsi:nil="true"/>
    <_DCDateModified xmlns="http://schemas.microsoft.com/sharepoint/v3/fields" xsi:nil="true"/>
    <_Publisher xmlns="http://schemas.microsoft.com/sharepoint/v3/fields" xsi:nil="true"/>
    <_Relation xmlns="http://schemas.microsoft.com/sharepoint/v3/fields" xsi:nil="true"/>
    <_Format xmlns="http://schemas.microsoft.com/sharepoint/v3/fields" xsi:nil="true"/>
    <PublishingExpirationDate xmlns="http://schemas.microsoft.com/sharepoint/v3" xsi:nil="true"/>
    <_Identifier xmlns="http://schemas.microsoft.com/sharepoint/v3/fields" xsi:nil="true"/>
    <_ResourceType xmlns="http://schemas.microsoft.com/sharepoint/v3/fields" xsi:nil="true"/>
    <PublishingStartDate xmlns="http://schemas.microsoft.com/sharepoint/v3" xsi:nil="true"/>
    <_RightsManagement xmlns="http://schemas.microsoft.com/sharepoint/v3/fields" xsi:nil="true"/>
    <_DCDateCreated xmlns="http://schemas.microsoft.com/sharepoint/v3/fields">2017-02-18T18:02:42+00:00</_DCDateCreate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8A9FD7B2663E40A584351DC500058E" ma:contentTypeVersion="25" ma:contentTypeDescription="Create a new document." ma:contentTypeScope="" ma:versionID="b32d2fcfe69732a5ca805335f8074d2b">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1dd859a636f51c97e02bb0d11607987" ns1:_="" ns2:_="">
    <xsd:import namespace="http://schemas.microsoft.com/sharepoint/v3"/>
    <xsd:import namespace="http://schemas.microsoft.com/sharepoint/v3/fields"/>
    <xsd:element name="properties">
      <xsd:complexType>
        <xsd:sequence>
          <xsd:element name="documentManagement">
            <xsd:complexType>
              <xsd:all>
                <xsd:element ref="ns1:PublishingStartDate" minOccurs="0"/>
                <xsd:element ref="ns1:PublishingExpirationDate" minOccurs="0"/>
                <xsd:element ref="ns2:_DCDateCreated" minOccurs="0"/>
                <xsd:element ref="ns2:_DCDateModified" minOccurs="0"/>
                <xsd:element ref="ns2:_Format" minOccurs="0"/>
                <xsd:element ref="ns2:_Identifier" minOccurs="0"/>
                <xsd:element ref="ns1:Language" minOccurs="0"/>
                <xsd:element ref="ns2:_Publisher" minOccurs="0"/>
                <xsd:element ref="ns2:_Relation" minOccurs="0"/>
                <xsd:element ref="ns2:_RightsManagement" minOccurs="0"/>
                <xsd:element ref="ns2:_Source" minOccurs="0"/>
                <xsd:element ref="ns2:_Resource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Language" ma:index="16" nillable="true" ma:displayName="Language" ma:default="English" ma:description="Select the language." ma:format="Dropdown" ma:internalName="Languag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nglish (United Kingdom)"/>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11" nillable="true" ma:displayName="Date Created" ma:default="[today]" ma:description="The date on which this resource was created" ma:format="DateOnly" ma:internalName="_DCDateCreated">
      <xsd:simpleType>
        <xsd:restriction base="dms:DateTime"/>
      </xsd:simpleType>
    </xsd:element>
    <xsd:element name="_DCDateModified" ma:index="12" nillable="true" ma:displayName="Date Modified" ma:description="The date on which this resource was last modified" ma:format="DateTime" ma:hidden="true" ma:internalName="_DCDateModified" ma:readOnly="false">
      <xsd:simpleType>
        <xsd:restriction base="dms:DateTime"/>
      </xsd:simpleType>
    </xsd:element>
    <xsd:element name="_Format" ma:index="14" nillable="true" ma:displayName="Format" ma:description="Media-type, file format or dimensions" ma:hidden="true" ma:internalName="_Format" ma:readOnly="false">
      <xsd:simpleType>
        <xsd:restriction base="dms:Text"/>
      </xsd:simpleType>
    </xsd:element>
    <xsd:element name="_Identifier" ma:index="15" nillable="true" ma:displayName="Resource Identifier" ma:description="An identifying string or number, usually conforming to a formal identification system" ma:hidden="true" ma:internalName="_Identifier" ma:readOnly="false">
      <xsd:simpleType>
        <xsd:restriction base="dms:Text"/>
      </xsd:simpleType>
    </xsd:element>
    <xsd:element name="_Publisher" ma:index="17" nillable="true" ma:displayName="Publisher" ma:description="The person, organization or service that published this resource" ma:hidden="true" ma:internalName="_Publisher" ma:readOnly="false">
      <xsd:simpleType>
        <xsd:restriction base="dms:Text"/>
      </xsd:simpleType>
    </xsd:element>
    <xsd:element name="_Relation" ma:index="18" nillable="true" ma:displayName="Relation" ma:description="References to related resources" ma:hidden="true" ma:internalName="_Relation" ma:readOnly="false">
      <xsd:simpleType>
        <xsd:restriction base="dms:Note"/>
      </xsd:simpleType>
    </xsd:element>
    <xsd:element name="_RightsManagement" ma:index="19" nillable="true" ma:displayName="Rights Management" ma:description="Information about rights held in or over this resource" ma:hidden="true" ma:internalName="_RightsManagement" ma:readOnly="false">
      <xsd:simpleType>
        <xsd:restriction base="dms:Note"/>
      </xsd:simpleType>
    </xsd:element>
    <xsd:element name="_Source" ma:index="20" nillable="true" ma:displayName="Source" ma:description="References to resources from which this resource was derived" ma:hidden="true" ma:internalName="_Source" ma:readOnly="false">
      <xsd:simpleType>
        <xsd:restriction base="dms:Note"/>
      </xsd:simpleType>
    </xsd:element>
    <xsd:element name="_ResourceType" ma:index="21" nillable="true" ma:displayName="Resource Type" ma:description="A set of categories, functions, genres or aggregation levels" ma:hidden="true" ma:internalName="_ResourceType"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0" ma:displayName="Creat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3" ma:displayName="Detail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C6D48-1ED7-44AE-8869-7AEEA4C606A6}">
  <ds:schemaRefs>
    <ds:schemaRef ds:uri="http://www.w3.org/XML/1998/namespace"/>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schemas.microsoft.com/sharepoint/v3"/>
    <ds:schemaRef ds:uri="http://schemas.microsoft.com/office/infopath/2007/PartnerControls"/>
    <ds:schemaRef ds:uri="http://schemas.openxmlformats.org/package/2006/metadata/core-properties"/>
    <ds:schemaRef ds:uri="http://schemas.microsoft.com/sharepoint/v3/fields"/>
  </ds:schemaRefs>
</ds:datastoreItem>
</file>

<file path=customXml/itemProps2.xml><?xml version="1.0" encoding="utf-8"?>
<ds:datastoreItem xmlns:ds="http://schemas.openxmlformats.org/officeDocument/2006/customXml" ds:itemID="{8EDADE25-CE33-4E00-9F96-91FA02B73C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C9E34A-8EEC-40D0-B3DA-D7694F02C1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14023</TotalTime>
  <Words>2810</Words>
  <Application>Microsoft Office PowerPoint</Application>
  <PresentationFormat>On-screen Show (16:9)</PresentationFormat>
  <Paragraphs>480</Paragraphs>
  <Slides>41</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HelveticaNeueLT Std</vt:lpstr>
      <vt:lpstr>Arial</vt:lpstr>
      <vt:lpstr>Calibri</vt:lpstr>
      <vt:lpstr>Wingdings</vt:lpstr>
      <vt:lpstr>2016 HDS Corporate</vt:lpstr>
      <vt:lpstr>FAILURE MODE AND EFFECTS ANALYSIS </vt:lpstr>
      <vt:lpstr>Objectives</vt:lpstr>
      <vt:lpstr>Agenda</vt:lpstr>
      <vt:lpstr>Agenda (Continue - 1)</vt:lpstr>
      <vt:lpstr>Introduction</vt:lpstr>
      <vt:lpstr>Introduction – What is FMEA?</vt:lpstr>
      <vt:lpstr>Introduction – Objective of FMEA</vt:lpstr>
      <vt:lpstr>Introduction – International standard for FMEA</vt:lpstr>
      <vt:lpstr>Types of FMEAs</vt:lpstr>
      <vt:lpstr>Types of FMEAs</vt:lpstr>
      <vt:lpstr>Types of FMEAs – System FMEA</vt:lpstr>
      <vt:lpstr>Types of FMEAs – Design FMEA</vt:lpstr>
      <vt:lpstr>Types of FMEAs – Process FMEA</vt:lpstr>
      <vt:lpstr>FMEA</vt:lpstr>
      <vt:lpstr>FMEA – Definition</vt:lpstr>
      <vt:lpstr>FMEA – Definition – Item</vt:lpstr>
      <vt:lpstr>FMEA – Definition – Item</vt:lpstr>
      <vt:lpstr>FMEA – Definition – Function</vt:lpstr>
      <vt:lpstr>FMEA – Definition – Function</vt:lpstr>
      <vt:lpstr>FMEA – Definition – Failure Mode</vt:lpstr>
      <vt:lpstr>FMEA – Definition – Failure Mode</vt:lpstr>
      <vt:lpstr>FMEA – Definition – Effect</vt:lpstr>
      <vt:lpstr>FMEA – Definition – Effect</vt:lpstr>
      <vt:lpstr>FMEA – Definition – Severity</vt:lpstr>
      <vt:lpstr>FMEA – Definition – Severity</vt:lpstr>
      <vt:lpstr>FMEA – Definition – Cause</vt:lpstr>
      <vt:lpstr>FMEA – Definition – Cause</vt:lpstr>
      <vt:lpstr>FMEA – Definition – Occurrence</vt:lpstr>
      <vt:lpstr>FMEA – Definition – Occurrence</vt:lpstr>
      <vt:lpstr>FMEA – Definition – Control</vt:lpstr>
      <vt:lpstr>FMEA – Definition – Control</vt:lpstr>
      <vt:lpstr>FMEA – Definition – Detection</vt:lpstr>
      <vt:lpstr>FMEA – Definition – Detection</vt:lpstr>
      <vt:lpstr>FMEA – Definition – Risk Priority Number RPN</vt:lpstr>
      <vt:lpstr>FMEA – Definition – Risk Priority Number RPN</vt:lpstr>
      <vt:lpstr>FMEA – Definition – Recommended Actions</vt:lpstr>
      <vt:lpstr>FMEA – Definition – Recommended Actions</vt:lpstr>
      <vt:lpstr>FMEA – Definition – Actions Taken</vt:lpstr>
      <vt:lpstr>FMEA – Procedure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Hieu Trung Nguyen (EMB)</cp:lastModifiedBy>
  <cp:revision>1087</cp:revision>
  <cp:lastPrinted>2016-01-12T17:49:27Z</cp:lastPrinted>
  <dcterms:created xsi:type="dcterms:W3CDTF">2011-02-10T00:52:49Z</dcterms:created>
  <dcterms:modified xsi:type="dcterms:W3CDTF">2019-02-19T01:51:12Z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ies>
</file>