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462" r:id="rId5"/>
    <p:sldId id="474" r:id="rId6"/>
    <p:sldId id="464" r:id="rId7"/>
    <p:sldId id="471" r:id="rId8"/>
    <p:sldId id="472" r:id="rId9"/>
    <p:sldId id="470" r:id="rId10"/>
    <p:sldId id="473" r:id="rId11"/>
    <p:sldId id="475" r:id="rId12"/>
    <p:sldId id="476" r:id="rId13"/>
    <p:sldId id="482" r:id="rId14"/>
    <p:sldId id="532" r:id="rId15"/>
    <p:sldId id="533" r:id="rId16"/>
    <p:sldId id="479" r:id="rId17"/>
    <p:sldId id="477" r:id="rId18"/>
    <p:sldId id="481" r:id="rId19"/>
    <p:sldId id="483" r:id="rId20"/>
    <p:sldId id="484" r:id="rId21"/>
    <p:sldId id="492" r:id="rId22"/>
    <p:sldId id="486" r:id="rId23"/>
    <p:sldId id="487" r:id="rId24"/>
    <p:sldId id="485" r:id="rId25"/>
    <p:sldId id="528" r:id="rId26"/>
    <p:sldId id="511" r:id="rId27"/>
    <p:sldId id="504" r:id="rId28"/>
    <p:sldId id="505" r:id="rId29"/>
    <p:sldId id="506" r:id="rId30"/>
    <p:sldId id="509" r:id="rId31"/>
    <p:sldId id="508" r:id="rId32"/>
    <p:sldId id="510" r:id="rId33"/>
    <p:sldId id="519" r:id="rId34"/>
    <p:sldId id="520" r:id="rId35"/>
    <p:sldId id="523" r:id="rId36"/>
    <p:sldId id="536" r:id="rId37"/>
    <p:sldId id="537" r:id="rId38"/>
    <p:sldId id="524" r:id="rId39"/>
    <p:sldId id="538" r:id="rId40"/>
    <p:sldId id="526" r:id="rId41"/>
    <p:sldId id="530" r:id="rId42"/>
    <p:sldId id="531" r:id="rId43"/>
    <p:sldId id="534" r:id="rId44"/>
    <p:sldId id="539" r:id="rId45"/>
    <p:sldId id="460" r:id="rId46"/>
    <p:sldId id="449" r:id="rId47"/>
  </p:sldIdLst>
  <p:sldSz cx="9144000" cy="5143500" type="screen16x9"/>
  <p:notesSz cx="7077075" cy="9051925"/>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 userDrawn="1">
          <p15:clr>
            <a:srgbClr val="A4A3A4"/>
          </p15:clr>
        </p15:guide>
        <p15:guide id="2" pos="72" userDrawn="1">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guide id="3" pos="179">
          <p15:clr>
            <a:srgbClr val="A4A3A4"/>
          </p15:clr>
        </p15:guide>
        <p15:guide id="4" pos="42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4" autoAdjust="0"/>
    <p:restoredTop sz="74322" autoAdjust="0"/>
  </p:normalViewPr>
  <p:slideViewPr>
    <p:cSldViewPr snapToGrid="0" showGuides="1">
      <p:cViewPr varScale="1">
        <p:scale>
          <a:sx n="72" d="100"/>
          <a:sy n="72" d="100"/>
        </p:scale>
        <p:origin x="1230" y="72"/>
      </p:cViewPr>
      <p:guideLst>
        <p:guide orient="horz" pos="60"/>
        <p:guide pos="72"/>
      </p:guideLst>
    </p:cSldViewPr>
  </p:slideViewPr>
  <p:notesTextViewPr>
    <p:cViewPr>
      <p:scale>
        <a:sx n="75" d="100"/>
        <a:sy n="75" d="100"/>
      </p:scale>
      <p:origin x="0" y="0"/>
    </p:cViewPr>
  </p:notesTextViewPr>
  <p:sorterViewPr>
    <p:cViewPr>
      <p:scale>
        <a:sx n="166" d="100"/>
        <a:sy n="166" d="100"/>
      </p:scale>
      <p:origin x="0" y="0"/>
    </p:cViewPr>
  </p:sorterViewPr>
  <p:notesViewPr>
    <p:cSldViewPr snapToGrid="0">
      <p:cViewPr varScale="1">
        <p:scale>
          <a:sx n="79" d="100"/>
          <a:sy n="79" d="100"/>
        </p:scale>
        <p:origin x="3984" y="200"/>
      </p:cViewPr>
      <p:guideLst>
        <p:guide orient="horz" pos="2851"/>
        <p:guide pos="2229"/>
        <p:guide pos="179"/>
        <p:guide pos="428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1/31/2019</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27557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18209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7629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1999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922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957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r>
              <a:rPr lang="en-US" sz="1400" b="1" i="0" kern="1200" dirty="0" smtClean="0">
                <a:solidFill>
                  <a:schemeClr val="tx1"/>
                </a:solidFill>
                <a:effectLst/>
                <a:latin typeface="+mn-lt"/>
                <a:ea typeface="+mn-ea"/>
                <a:cs typeface="+mn-cs"/>
              </a:rPr>
              <a:t>The goals of inspection are:</a:t>
            </a:r>
            <a:endParaRPr lang="en-US" sz="14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It helps the author to improve the quality of the document under inspection</a:t>
            </a:r>
          </a:p>
          <a:p>
            <a:pPr lvl="1"/>
            <a:r>
              <a:rPr lang="en-US" sz="1200" b="0" i="0" kern="1200" dirty="0" smtClean="0">
                <a:solidFill>
                  <a:schemeClr val="tx1"/>
                </a:solidFill>
                <a:effectLst/>
                <a:latin typeface="+mn-lt"/>
                <a:ea typeface="+mn-ea"/>
                <a:cs typeface="+mn-cs"/>
              </a:rPr>
              <a:t>It removes defects efficiently and as early as possible</a:t>
            </a:r>
          </a:p>
          <a:p>
            <a:pPr lvl="1"/>
            <a:r>
              <a:rPr lang="en-US" sz="1200" b="0" i="0" kern="1200" dirty="0" smtClean="0">
                <a:solidFill>
                  <a:schemeClr val="tx1"/>
                </a:solidFill>
                <a:effectLst/>
                <a:latin typeface="+mn-lt"/>
                <a:ea typeface="+mn-ea"/>
                <a:cs typeface="+mn-cs"/>
              </a:rPr>
              <a:t>It improve product quality</a:t>
            </a:r>
          </a:p>
          <a:p>
            <a:pPr lvl="1"/>
            <a:r>
              <a:rPr lang="en-US" sz="1200" b="0" i="0" kern="1200" dirty="0" smtClean="0">
                <a:solidFill>
                  <a:schemeClr val="tx1"/>
                </a:solidFill>
                <a:effectLst/>
                <a:latin typeface="+mn-lt"/>
                <a:ea typeface="+mn-ea"/>
                <a:cs typeface="+mn-cs"/>
              </a:rPr>
              <a:t>It create common understanding by exchanging information</a:t>
            </a:r>
          </a:p>
          <a:p>
            <a:pPr lvl="1"/>
            <a:r>
              <a:rPr lang="en-US" sz="1200" b="0" i="0" kern="1200" dirty="0" smtClean="0">
                <a:solidFill>
                  <a:schemeClr val="tx1"/>
                </a:solidFill>
                <a:effectLst/>
                <a:latin typeface="+mn-lt"/>
                <a:ea typeface="+mn-ea"/>
                <a:cs typeface="+mn-cs"/>
              </a:rPr>
              <a:t>It learn from defects found and prevent the occurrence of similar defects</a:t>
            </a:r>
          </a:p>
          <a:p>
            <a:endParaRPr lang="en-US" dirty="0"/>
          </a:p>
        </p:txBody>
      </p:sp>
    </p:spTree>
    <p:extLst>
      <p:ext uri="{BB962C8B-B14F-4D97-AF65-F5344CB8AC3E}">
        <p14:creationId xmlns:p14="http://schemas.microsoft.com/office/powerpoint/2010/main" val="45222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0864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0423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58023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48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99406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388970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r>
              <a:rPr lang="en-US" sz="1400" b="1" i="0" kern="1200" dirty="0" smtClean="0">
                <a:solidFill>
                  <a:schemeClr val="tx1"/>
                </a:solidFill>
                <a:effectLst/>
                <a:latin typeface="+mn-lt"/>
                <a:ea typeface="+mn-ea"/>
                <a:cs typeface="+mn-cs"/>
              </a:rPr>
              <a:t>The goals of a walkthrough:</a:t>
            </a:r>
            <a:endParaRPr lang="en-US" sz="14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To present the documents both within and outside the software discipline in order to gather the information regarding the topic under documentation.</a:t>
            </a:r>
          </a:p>
          <a:p>
            <a:pPr lvl="1"/>
            <a:r>
              <a:rPr lang="en-US" sz="1200" b="0" i="0" kern="1200" dirty="0" smtClean="0">
                <a:solidFill>
                  <a:schemeClr val="tx1"/>
                </a:solidFill>
                <a:effectLst/>
                <a:latin typeface="+mn-lt"/>
                <a:ea typeface="+mn-ea"/>
                <a:cs typeface="+mn-cs"/>
              </a:rPr>
              <a:t>To explain or do the knowledge transfer and evaluate the contents of the document</a:t>
            </a:r>
          </a:p>
          <a:p>
            <a:pPr lvl="1"/>
            <a:r>
              <a:rPr lang="en-US" sz="1200" b="0" i="0" kern="1200" dirty="0" smtClean="0">
                <a:solidFill>
                  <a:schemeClr val="tx1"/>
                </a:solidFill>
                <a:effectLst/>
                <a:latin typeface="+mn-lt"/>
                <a:ea typeface="+mn-ea"/>
                <a:cs typeface="+mn-cs"/>
              </a:rPr>
              <a:t>To achieve a common understanding and to gather feedback.</a:t>
            </a:r>
          </a:p>
          <a:p>
            <a:pPr lvl="1"/>
            <a:r>
              <a:rPr lang="en-US" sz="1200" b="0" i="0" kern="1200" dirty="0" smtClean="0">
                <a:solidFill>
                  <a:schemeClr val="tx1"/>
                </a:solidFill>
                <a:effectLst/>
                <a:latin typeface="+mn-lt"/>
                <a:ea typeface="+mn-ea"/>
                <a:cs typeface="+mn-cs"/>
              </a:rPr>
              <a:t>To examine and discuss the validity of the proposed solutions</a:t>
            </a:r>
          </a:p>
          <a:p>
            <a:pPr marL="171450" marR="0" lvl="0" indent="-171450" algn="l" defTabSz="914400" rtl="0" eaLnBrk="1" fontAlgn="auto" latinLnBrk="0" hangingPunct="1">
              <a:lnSpc>
                <a:spcPct val="95000"/>
              </a:lnSpc>
              <a:spcBef>
                <a:spcPts val="800"/>
              </a:spcBef>
              <a:spcAft>
                <a:spcPts val="600"/>
              </a:spcAft>
              <a:buClr>
                <a:schemeClr val="accent2"/>
              </a:buClr>
              <a:buSzTx/>
              <a:buFont typeface="Wingdings" pitchFamily="2" charset="2"/>
              <a:buChar char="§"/>
              <a:tabLst/>
              <a:defRPr/>
            </a:pPr>
            <a:endParaRPr lang="en-US" dirty="0" smtClean="0"/>
          </a:p>
        </p:txBody>
      </p:sp>
    </p:spTree>
    <p:extLst>
      <p:ext uri="{BB962C8B-B14F-4D97-AF65-F5344CB8AC3E}">
        <p14:creationId xmlns:p14="http://schemas.microsoft.com/office/powerpoint/2010/main" val="1970994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63149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07752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49531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8828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31538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16122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06860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2692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841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2443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04972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89149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814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34780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smtClean="0"/>
          </a:p>
        </p:txBody>
      </p:sp>
      <p:sp>
        <p:nvSpPr>
          <p:cNvPr id="4" name="Slide Number Placeholder 3"/>
          <p:cNvSpPr>
            <a:spLocks noGrp="1"/>
          </p:cNvSpPr>
          <p:nvPr>
            <p:ph type="sldNum" sz="quarter" idx="10"/>
          </p:nvPr>
        </p:nvSpPr>
        <p:spPr>
          <a:xfrm>
            <a:off x="4008705" y="8597758"/>
            <a:ext cx="3066733" cy="452596"/>
          </a:xfrm>
          <a:prstGeom prst="rect">
            <a:avLst/>
          </a:prstGeom>
        </p:spPr>
        <p:txBody>
          <a:bodyPr/>
          <a:lstStyle/>
          <a:p>
            <a:fld id="{8C0C476F-0CA1-774D-AAC3-443B5D954A71}" type="slidenum">
              <a:rPr lang="en-US" smtClean="0">
                <a:solidFill>
                  <a:prstClr val="black"/>
                </a:solidFill>
                <a:latin typeface="Calibri"/>
              </a:rPr>
              <a:pPr/>
              <a:t>42</a:t>
            </a:fld>
            <a:endParaRPr lang="en-US" dirty="0">
              <a:solidFill>
                <a:prstClr val="black"/>
              </a:solidFill>
              <a:latin typeface="Calibri"/>
            </a:endParaRPr>
          </a:p>
        </p:txBody>
      </p:sp>
    </p:spTree>
    <p:extLst>
      <p:ext uri="{BB962C8B-B14F-4D97-AF65-F5344CB8AC3E}">
        <p14:creationId xmlns:p14="http://schemas.microsoft.com/office/powerpoint/2010/main" val="113698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63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lvl="1"/>
            <a:endParaRPr lang="en-US" dirty="0"/>
          </a:p>
        </p:txBody>
      </p:sp>
    </p:spTree>
    <p:extLst>
      <p:ext uri="{BB962C8B-B14F-4D97-AF65-F5344CB8AC3E}">
        <p14:creationId xmlns:p14="http://schemas.microsoft.com/office/powerpoint/2010/main" val="34569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4779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38992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562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56058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HCC Title Slide Placeholder </a:t>
            </a:r>
            <a:br>
              <a:rPr lang="en-US" dirty="0" smtClean="0"/>
            </a:br>
            <a:r>
              <a:rPr lang="en-US" dirty="0" smtClean="0"/>
              <a:t>2 Line HCC Title Slide Placeholder</a:t>
            </a:r>
            <a:endParaRPr lang="en-US" dirty="0"/>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br>
              <a:rPr lang="en-US" dirty="0" smtClean="0"/>
            </a:br>
            <a:r>
              <a:rPr lang="en-US" dirty="0" smtClean="0"/>
              <a:t>Date</a:t>
            </a:r>
            <a:endParaRPr lang="en-US" dirty="0"/>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extLst>
      <p:ext uri="{BB962C8B-B14F-4D97-AF65-F5344CB8AC3E}">
        <p14:creationId xmlns:p14="http://schemas.microsoft.com/office/powerpoint/2010/main" val="3537447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p:cNvSpPr>
              <a:spLocks/>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p:cNvSpPr>
              <a:spLocks/>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p:cNvSpPr>
              <a:spLocks/>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p:cNvSpPr>
              <a:spLocks/>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p:cNvSpPr>
              <a:spLocks/>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p:cNvSpPr>
              <a:spLocks/>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
            <p:cNvSpPr>
              <a:spLocks/>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7"/>
            <p:cNvSpPr>
              <a:spLocks/>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8"/>
            <p:cNvSpPr>
              <a:spLocks/>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9"/>
            <p:cNvSpPr>
              <a:spLocks/>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1"/>
            <p:cNvSpPr>
              <a:spLocks/>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3"/>
            <p:cNvSpPr>
              <a:spLocks/>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1"/>
            <p:cNvSpPr>
              <a:spLocks/>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2"/>
            <p:cNvSpPr>
              <a:spLocks/>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5"/>
            <p:cNvSpPr>
              <a:spLocks/>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7"/>
            <p:cNvSpPr>
              <a:spLocks/>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p:cNvSpPr>
              <a:spLocks/>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p:cNvSpPr>
              <a:spLocks/>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p:cNvSpPr>
              <a:spLocks/>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76"/>
            <p:cNvSpPr>
              <a:spLocks/>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1"/>
            <p:cNvSpPr>
              <a:spLocks/>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86"/>
            <p:cNvSpPr>
              <a:spLocks/>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87"/>
            <p:cNvSpPr>
              <a:spLocks/>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9"/>
            <p:cNvSpPr>
              <a:spLocks/>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0"/>
            <p:cNvSpPr>
              <a:spLocks/>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1"/>
            <p:cNvSpPr>
              <a:spLocks/>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95"/>
            <p:cNvSpPr>
              <a:spLocks/>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6"/>
            <p:cNvSpPr>
              <a:spLocks/>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97"/>
            <p:cNvSpPr>
              <a:spLocks/>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9"/>
            <p:cNvSpPr>
              <a:spLocks/>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0"/>
            <p:cNvSpPr>
              <a:spLocks/>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1"/>
            <p:cNvSpPr>
              <a:spLocks/>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2"/>
            <p:cNvSpPr>
              <a:spLocks/>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9"/>
            <p:cNvSpPr>
              <a:spLocks/>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118"/>
              <p:cNvSpPr>
                <a:spLocks/>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119"/>
              <p:cNvSpPr>
                <a:spLocks/>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26"/>
            <p:cNvSpPr>
              <a:spLocks/>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7"/>
            <p:cNvSpPr>
              <a:spLocks/>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28"/>
            <p:cNvSpPr>
              <a:spLocks/>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9"/>
            <p:cNvSpPr>
              <a:spLocks/>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0"/>
            <p:cNvSpPr>
              <a:spLocks/>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1"/>
            <p:cNvSpPr>
              <a:spLocks/>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8"/>
            <p:cNvSpPr>
              <a:spLocks/>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9"/>
            <p:cNvSpPr>
              <a:spLocks/>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60"/>
            <p:cNvSpPr>
              <a:spLocks/>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74"/>
            <p:cNvSpPr>
              <a:spLocks/>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75"/>
            <p:cNvSpPr>
              <a:spLocks/>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76"/>
            <p:cNvSpPr>
              <a:spLocks/>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77"/>
            <p:cNvSpPr>
              <a:spLocks/>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8"/>
            <p:cNvSpPr>
              <a:spLocks/>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80"/>
            <p:cNvSpPr>
              <a:spLocks/>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81"/>
            <p:cNvSpPr>
              <a:spLocks/>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82"/>
            <p:cNvSpPr>
              <a:spLocks/>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83"/>
            <p:cNvSpPr>
              <a:spLocks/>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84"/>
            <p:cNvSpPr>
              <a:spLocks/>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85"/>
            <p:cNvSpPr>
              <a:spLocks/>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6"/>
            <p:cNvSpPr>
              <a:spLocks/>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7"/>
            <p:cNvSpPr>
              <a:spLocks/>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88"/>
            <p:cNvSpPr>
              <a:spLocks/>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9"/>
            <p:cNvSpPr>
              <a:spLocks/>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90"/>
            <p:cNvSpPr>
              <a:spLocks/>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91"/>
            <p:cNvSpPr>
              <a:spLocks/>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92"/>
            <p:cNvSpPr>
              <a:spLocks/>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93"/>
            <p:cNvSpPr>
              <a:spLocks/>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98"/>
            <p:cNvSpPr>
              <a:spLocks/>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99"/>
            <p:cNvSpPr>
              <a:spLocks/>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01"/>
            <p:cNvSpPr>
              <a:spLocks/>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03"/>
            <p:cNvSpPr>
              <a:spLocks/>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10"/>
            <p:cNvSpPr>
              <a:spLocks/>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11"/>
            <p:cNvSpPr>
              <a:spLocks/>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12"/>
            <p:cNvSpPr>
              <a:spLocks/>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15"/>
            <p:cNvSpPr>
              <a:spLocks/>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19"/>
            <p:cNvSpPr>
              <a:spLocks/>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21"/>
            <p:cNvSpPr>
              <a:spLocks/>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27"/>
            <p:cNvSpPr>
              <a:spLocks/>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29"/>
            <p:cNvSpPr>
              <a:spLocks/>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30"/>
            <p:cNvSpPr>
              <a:spLocks/>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31"/>
            <p:cNvSpPr>
              <a:spLocks/>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236"/>
            <p:cNvSpPr>
              <a:spLocks/>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41"/>
            <p:cNvSpPr>
              <a:spLocks/>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246"/>
            <p:cNvSpPr>
              <a:spLocks/>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47"/>
            <p:cNvSpPr>
              <a:spLocks/>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49"/>
            <p:cNvSpPr>
              <a:spLocks/>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50"/>
            <p:cNvSpPr>
              <a:spLocks/>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51"/>
            <p:cNvSpPr>
              <a:spLocks/>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252"/>
            <p:cNvSpPr>
              <a:spLocks/>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53"/>
            <p:cNvSpPr>
              <a:spLocks/>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54"/>
            <p:cNvSpPr>
              <a:spLocks/>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255"/>
            <p:cNvSpPr>
              <a:spLocks/>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256"/>
            <p:cNvSpPr>
              <a:spLocks/>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257"/>
            <p:cNvSpPr>
              <a:spLocks/>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259"/>
            <p:cNvSpPr>
              <a:spLocks/>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260"/>
            <p:cNvSpPr>
              <a:spLocks/>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261"/>
            <p:cNvSpPr>
              <a:spLocks/>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62"/>
            <p:cNvSpPr>
              <a:spLocks/>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269"/>
            <p:cNvSpPr>
              <a:spLocks/>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278"/>
              <p:cNvSpPr>
                <a:spLocks/>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279"/>
              <p:cNvSpPr>
                <a:spLocks/>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286"/>
            <p:cNvSpPr>
              <a:spLocks/>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287"/>
            <p:cNvSpPr>
              <a:spLocks/>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288"/>
            <p:cNvSpPr>
              <a:spLocks/>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289"/>
            <p:cNvSpPr>
              <a:spLocks/>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290"/>
            <p:cNvSpPr>
              <a:spLocks/>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291"/>
            <p:cNvSpPr>
              <a:spLocks/>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292"/>
            <p:cNvSpPr>
              <a:spLocks/>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306"/>
            <p:cNvSpPr>
              <a:spLocks/>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319"/>
            <p:cNvSpPr>
              <a:spLocks/>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320"/>
            <p:cNvSpPr>
              <a:spLocks/>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34"/>
            <p:cNvSpPr>
              <a:spLocks/>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335"/>
            <p:cNvSpPr>
              <a:spLocks/>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336"/>
            <p:cNvSpPr>
              <a:spLocks/>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337"/>
            <p:cNvSpPr>
              <a:spLocks/>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338"/>
            <p:cNvSpPr>
              <a:spLocks/>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40"/>
            <p:cNvSpPr>
              <a:spLocks/>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341"/>
            <p:cNvSpPr>
              <a:spLocks/>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42"/>
            <p:cNvSpPr>
              <a:spLocks/>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43"/>
            <p:cNvSpPr>
              <a:spLocks/>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44"/>
            <p:cNvSpPr>
              <a:spLocks/>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45"/>
            <p:cNvSpPr>
              <a:spLocks/>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6"/>
            <p:cNvSpPr>
              <a:spLocks/>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47"/>
            <p:cNvSpPr>
              <a:spLocks/>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48"/>
            <p:cNvSpPr>
              <a:spLocks/>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349"/>
            <p:cNvSpPr>
              <a:spLocks/>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350"/>
            <p:cNvSpPr>
              <a:spLocks/>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351"/>
            <p:cNvSpPr>
              <a:spLocks/>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352"/>
            <p:cNvSpPr>
              <a:spLocks/>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353"/>
            <p:cNvSpPr>
              <a:spLocks/>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358"/>
            <p:cNvSpPr>
              <a:spLocks/>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359"/>
            <p:cNvSpPr>
              <a:spLocks/>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361"/>
            <p:cNvSpPr>
              <a:spLocks/>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363"/>
            <p:cNvSpPr>
              <a:spLocks/>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70"/>
            <p:cNvSpPr>
              <a:spLocks/>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71"/>
            <p:cNvSpPr>
              <a:spLocks/>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72"/>
            <p:cNvSpPr>
              <a:spLocks/>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5"/>
            <p:cNvSpPr>
              <a:spLocks/>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379"/>
            <p:cNvSpPr>
              <a:spLocks/>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381"/>
            <p:cNvSpPr>
              <a:spLocks/>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387"/>
            <p:cNvSpPr>
              <a:spLocks/>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389"/>
            <p:cNvSpPr>
              <a:spLocks/>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390"/>
            <p:cNvSpPr>
              <a:spLocks/>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391"/>
            <p:cNvSpPr>
              <a:spLocks/>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396"/>
            <p:cNvSpPr>
              <a:spLocks/>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401"/>
            <p:cNvSpPr>
              <a:spLocks/>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406"/>
            <p:cNvSpPr>
              <a:spLocks/>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407"/>
            <p:cNvSpPr>
              <a:spLocks/>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409"/>
            <p:cNvSpPr>
              <a:spLocks/>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410"/>
            <p:cNvSpPr>
              <a:spLocks/>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411"/>
            <p:cNvSpPr>
              <a:spLocks/>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412"/>
            <p:cNvSpPr>
              <a:spLocks/>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413"/>
            <p:cNvSpPr>
              <a:spLocks/>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414"/>
            <p:cNvSpPr>
              <a:spLocks/>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415"/>
            <p:cNvSpPr>
              <a:spLocks/>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416"/>
            <p:cNvSpPr>
              <a:spLocks/>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417"/>
            <p:cNvSpPr>
              <a:spLocks/>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419"/>
            <p:cNvSpPr>
              <a:spLocks/>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420"/>
            <p:cNvSpPr>
              <a:spLocks/>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421"/>
            <p:cNvSpPr>
              <a:spLocks/>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422"/>
            <p:cNvSpPr>
              <a:spLocks/>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29"/>
            <p:cNvSpPr>
              <a:spLocks/>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438"/>
              <p:cNvSpPr>
                <a:spLocks/>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439"/>
              <p:cNvSpPr>
                <a:spLocks/>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46"/>
            <p:cNvSpPr>
              <a:spLocks/>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447"/>
            <p:cNvSpPr>
              <a:spLocks/>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448"/>
            <p:cNvSpPr>
              <a:spLocks/>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449"/>
            <p:cNvSpPr>
              <a:spLocks/>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450"/>
            <p:cNvSpPr>
              <a:spLocks/>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451"/>
            <p:cNvSpPr>
              <a:spLocks/>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452"/>
            <p:cNvSpPr>
              <a:spLocks/>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466"/>
            <p:cNvSpPr>
              <a:spLocks/>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479"/>
            <p:cNvSpPr>
              <a:spLocks/>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480"/>
            <p:cNvSpPr>
              <a:spLocks/>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494"/>
            <p:cNvSpPr>
              <a:spLocks/>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495"/>
            <p:cNvSpPr>
              <a:spLocks/>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496"/>
            <p:cNvSpPr>
              <a:spLocks/>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497"/>
            <p:cNvSpPr>
              <a:spLocks/>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498"/>
            <p:cNvSpPr>
              <a:spLocks/>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500"/>
            <p:cNvSpPr>
              <a:spLocks/>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501"/>
            <p:cNvSpPr>
              <a:spLocks/>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502"/>
            <p:cNvSpPr>
              <a:spLocks/>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503"/>
            <p:cNvSpPr>
              <a:spLocks/>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504"/>
            <p:cNvSpPr>
              <a:spLocks/>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505"/>
            <p:cNvSpPr>
              <a:spLocks/>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506"/>
            <p:cNvSpPr>
              <a:spLocks/>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507"/>
            <p:cNvSpPr>
              <a:spLocks/>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508"/>
            <p:cNvSpPr>
              <a:spLocks/>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509"/>
            <p:cNvSpPr>
              <a:spLocks/>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510"/>
            <p:cNvSpPr>
              <a:spLocks/>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511"/>
            <p:cNvSpPr>
              <a:spLocks/>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512"/>
            <p:cNvSpPr>
              <a:spLocks/>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513"/>
            <p:cNvSpPr>
              <a:spLocks/>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518"/>
            <p:cNvSpPr>
              <a:spLocks/>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519"/>
            <p:cNvSpPr>
              <a:spLocks/>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21"/>
            <p:cNvSpPr>
              <a:spLocks/>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523"/>
            <p:cNvSpPr>
              <a:spLocks/>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530"/>
            <p:cNvSpPr>
              <a:spLocks/>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531"/>
            <p:cNvSpPr>
              <a:spLocks/>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532"/>
            <p:cNvSpPr>
              <a:spLocks/>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535"/>
            <p:cNvSpPr>
              <a:spLocks/>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539"/>
            <p:cNvSpPr>
              <a:spLocks/>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541"/>
            <p:cNvSpPr>
              <a:spLocks/>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547"/>
            <p:cNvSpPr>
              <a:spLocks/>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549"/>
            <p:cNvSpPr>
              <a:spLocks/>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550"/>
            <p:cNvSpPr>
              <a:spLocks/>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551"/>
            <p:cNvSpPr>
              <a:spLocks/>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556"/>
            <p:cNvSpPr>
              <a:spLocks/>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561"/>
            <p:cNvSpPr>
              <a:spLocks/>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566"/>
            <p:cNvSpPr>
              <a:spLocks/>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567"/>
            <p:cNvSpPr>
              <a:spLocks/>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569"/>
            <p:cNvSpPr>
              <a:spLocks/>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570"/>
            <p:cNvSpPr>
              <a:spLocks/>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571"/>
            <p:cNvSpPr>
              <a:spLocks/>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572"/>
            <p:cNvSpPr>
              <a:spLocks/>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573"/>
            <p:cNvSpPr>
              <a:spLocks/>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574"/>
            <p:cNvSpPr>
              <a:spLocks/>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575"/>
            <p:cNvSpPr>
              <a:spLocks/>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576"/>
            <p:cNvSpPr>
              <a:spLocks/>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577"/>
            <p:cNvSpPr>
              <a:spLocks/>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579"/>
            <p:cNvSpPr>
              <a:spLocks/>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580"/>
            <p:cNvSpPr>
              <a:spLocks/>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581"/>
            <p:cNvSpPr>
              <a:spLocks/>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582"/>
            <p:cNvSpPr>
              <a:spLocks/>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589"/>
            <p:cNvSpPr>
              <a:spLocks/>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598"/>
            <p:cNvSpPr>
              <a:spLocks/>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599"/>
            <p:cNvSpPr>
              <a:spLocks/>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606"/>
            <p:cNvSpPr>
              <a:spLocks/>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Freeform 607"/>
            <p:cNvSpPr>
              <a:spLocks/>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608"/>
            <p:cNvSpPr>
              <a:spLocks/>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609"/>
            <p:cNvSpPr>
              <a:spLocks/>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610"/>
            <p:cNvSpPr>
              <a:spLocks/>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611"/>
            <p:cNvSpPr>
              <a:spLocks/>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612"/>
            <p:cNvSpPr>
              <a:spLocks/>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626"/>
            <p:cNvSpPr>
              <a:spLocks/>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639"/>
            <p:cNvSpPr>
              <a:spLocks/>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640"/>
            <p:cNvSpPr>
              <a:spLocks/>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smtClean="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ITACHI">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5" y="2167156"/>
            <a:ext cx="2691994" cy="772380"/>
          </a:xfrm>
          <a:prstGeom prst="rect">
            <a:avLst/>
          </a:prstGeom>
        </p:spPr>
      </p:pic>
    </p:spTree>
    <p:extLst>
      <p:ext uri="{BB962C8B-B14F-4D97-AF65-F5344CB8AC3E}">
        <p14:creationId xmlns:p14="http://schemas.microsoft.com/office/powerpoint/2010/main" val="7640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edit Master title style</a:t>
            </a:r>
            <a:endParaRPr lang="en-US" dirty="0"/>
          </a:p>
        </p:txBody>
      </p:sp>
      <p:sp>
        <p:nvSpPr>
          <p:cNvPr id="37" name="TextBox 36"/>
          <p:cNvSpPr txBox="1"/>
          <p:nvPr/>
        </p:nvSpPr>
        <p:spPr>
          <a:xfrm>
            <a:off x="8715818"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40" name="TextBox 39"/>
          <p:cNvSpPr txBox="1"/>
          <p:nvPr userDrawn="1"/>
        </p:nvSpPr>
        <p:spPr>
          <a:xfrm>
            <a:off x="161623" y="4911221"/>
            <a:ext cx="3940502" cy="215444"/>
          </a:xfrm>
          <a:prstGeom prst="rect">
            <a:avLst/>
          </a:prstGeom>
          <a:noFill/>
        </p:spPr>
        <p:txBody>
          <a:bodyPr wrap="none" rtlCol="0">
            <a:spAutoFit/>
          </a:bodyPr>
          <a:lstStyle/>
          <a:p>
            <a:pPr algn="l"/>
            <a:r>
              <a:rPr lang="en-US" sz="800" kern="1200" dirty="0" smtClean="0">
                <a:solidFill>
                  <a:schemeClr val="tx1">
                    <a:tint val="75000"/>
                  </a:schemeClr>
                </a:solidFill>
                <a:effectLst/>
                <a:latin typeface="+mn-lt"/>
                <a:ea typeface="+mn-ea"/>
                <a:cs typeface="+mn-cs"/>
              </a:rPr>
              <a:t>© Hitachi Consulting Corporation. All rights reserved. Proprietary and confidential.</a:t>
            </a:r>
            <a:endParaRPr lang="en-US" sz="800" kern="1200" dirty="0">
              <a:solidFill>
                <a:schemeClr val="tx1">
                  <a:tint val="75000"/>
                </a:schemeClr>
              </a:solidFill>
              <a:effectLst/>
              <a:latin typeface="+mn-lt"/>
              <a:ea typeface="+mn-ea"/>
              <a:cs typeface="+mn-cs"/>
            </a:endParaRPr>
          </a:p>
        </p:txBody>
      </p:sp>
      <p:pic>
        <p:nvPicPr>
          <p:cNvPr id="36" name="Picture 3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824" r:id="rId1"/>
    <p:sldLayoutId id="2147483728" r:id="rId2"/>
    <p:sldLayoutId id="2147483669" r:id="rId3"/>
    <p:sldLayoutId id="2147483780" r:id="rId4"/>
    <p:sldLayoutId id="214748382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187863" y="3170478"/>
            <a:ext cx="7653702" cy="369332"/>
          </a:xfrm>
        </p:spPr>
        <p:txBody>
          <a:bodyPr/>
          <a:lstStyle/>
          <a:p>
            <a:r>
              <a:rPr lang="en-US" dirty="0" smtClean="0"/>
              <a:t> </a:t>
            </a:r>
            <a:endParaRPr lang="en-US" dirty="0"/>
          </a:p>
        </p:txBody>
      </p:sp>
      <p:sp>
        <p:nvSpPr>
          <p:cNvPr id="7" name="Title 6"/>
          <p:cNvSpPr>
            <a:spLocks noGrp="1"/>
          </p:cNvSpPr>
          <p:nvPr>
            <p:ph type="ctrTitle"/>
          </p:nvPr>
        </p:nvSpPr>
        <p:spPr/>
        <p:txBody>
          <a:bodyPr/>
          <a:lstStyle/>
          <a:p>
            <a:r>
              <a:rPr lang="en-US" dirty="0" smtClean="0"/>
              <a:t>Peer Review Introduction</a:t>
            </a:r>
            <a:br>
              <a:rPr lang="en-US" dirty="0" smtClean="0"/>
            </a:br>
            <a:endParaRPr lang="en-US" dirty="0"/>
          </a:p>
        </p:txBody>
      </p:sp>
      <p:sp>
        <p:nvSpPr>
          <p:cNvPr id="13" name="Text Placeholder 12"/>
          <p:cNvSpPr>
            <a:spLocks noGrp="1"/>
          </p:cNvSpPr>
          <p:nvPr>
            <p:ph type="body" sz="quarter" idx="11"/>
          </p:nvPr>
        </p:nvSpPr>
        <p:spPr/>
        <p:txBody>
          <a:bodyPr/>
          <a:lstStyle/>
          <a:p>
            <a:r>
              <a:rPr lang="en-US" dirty="0" smtClean="0"/>
              <a:t>Hieu Nguyen</a:t>
            </a:r>
            <a:endParaRPr lang="en-US" dirty="0"/>
          </a:p>
        </p:txBody>
      </p:sp>
      <p:sp>
        <p:nvSpPr>
          <p:cNvPr id="14" name="Text Placeholder 13"/>
          <p:cNvSpPr>
            <a:spLocks noGrp="1"/>
          </p:cNvSpPr>
          <p:nvPr>
            <p:ph type="body" sz="quarter" idx="12"/>
          </p:nvPr>
        </p:nvSpPr>
        <p:spPr>
          <a:xfrm>
            <a:off x="1187862" y="4298226"/>
            <a:ext cx="5221816" cy="500137"/>
          </a:xfrm>
        </p:spPr>
        <p:txBody>
          <a:bodyPr/>
          <a:lstStyle/>
          <a:p>
            <a:r>
              <a:rPr lang="en-US" dirty="0" smtClean="0"/>
              <a:t>Consultant/EMB</a:t>
            </a:r>
            <a:endParaRPr lang="en-US" dirty="0"/>
          </a:p>
          <a:p>
            <a:r>
              <a:rPr lang="en-US" dirty="0" smtClean="0"/>
              <a:t>January 15, 2019</a:t>
            </a:r>
            <a:endParaRPr lang="en-US" dirty="0"/>
          </a:p>
        </p:txBody>
      </p:sp>
    </p:spTree>
    <p:extLst>
      <p:ext uri="{BB962C8B-B14F-4D97-AF65-F5344CB8AC3E}">
        <p14:creationId xmlns:p14="http://schemas.microsoft.com/office/powerpoint/2010/main" val="407704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29359"/>
            <a:ext cx="8427308" cy="3477425"/>
          </a:xfrm>
        </p:spPr>
        <p:txBody>
          <a:bodyPr/>
          <a:lstStyle/>
          <a:p>
            <a:r>
              <a:rPr lang="en-US" dirty="0" smtClean="0"/>
              <a:t>In general, a work product should be reviewed by:</a:t>
            </a:r>
          </a:p>
          <a:p>
            <a:pPr lvl="1"/>
            <a:r>
              <a:rPr lang="en-US" dirty="0" smtClean="0"/>
              <a:t>The author</a:t>
            </a:r>
          </a:p>
          <a:p>
            <a:pPr lvl="1"/>
            <a:r>
              <a:rPr lang="en-US" dirty="0" smtClean="0"/>
              <a:t>Someone who must base their subsequent work on the work product</a:t>
            </a:r>
          </a:p>
          <a:p>
            <a:pPr lvl="1"/>
            <a:r>
              <a:rPr lang="en-US" dirty="0" smtClean="0"/>
              <a:t>Peers of the author</a:t>
            </a:r>
          </a:p>
          <a:p>
            <a:pPr lvl="1"/>
            <a:r>
              <a:rPr lang="en-US" dirty="0" smtClean="0"/>
              <a:t>Anyone </a:t>
            </a:r>
            <a:r>
              <a:rPr lang="en-US" dirty="0"/>
              <a:t>responsible for a component to which the work product interfaces</a:t>
            </a:r>
            <a:endParaRPr lang="en-US" dirty="0" smtClean="0"/>
          </a:p>
        </p:txBody>
      </p:sp>
      <p:sp>
        <p:nvSpPr>
          <p:cNvPr id="4" name="Title 3"/>
          <p:cNvSpPr>
            <a:spLocks noGrp="1"/>
          </p:cNvSpPr>
          <p:nvPr>
            <p:ph type="title"/>
          </p:nvPr>
        </p:nvSpPr>
        <p:spPr/>
        <p:txBody>
          <a:bodyPr>
            <a:normAutofit/>
          </a:bodyPr>
          <a:lstStyle/>
          <a:p>
            <a:r>
              <a:rPr lang="en-US" sz="2400" dirty="0" smtClean="0"/>
              <a:t>Introduction – Who are participant?</a:t>
            </a:r>
            <a:endParaRPr lang="en-US" sz="2400" dirty="0"/>
          </a:p>
        </p:txBody>
      </p:sp>
    </p:spTree>
    <p:extLst>
      <p:ext uri="{BB962C8B-B14F-4D97-AF65-F5344CB8AC3E}">
        <p14:creationId xmlns:p14="http://schemas.microsoft.com/office/powerpoint/2010/main" val="33169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Introduction – Who are participant?</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407815823"/>
              </p:ext>
            </p:extLst>
          </p:nvPr>
        </p:nvGraphicFramePr>
        <p:xfrm>
          <a:off x="264160" y="924903"/>
          <a:ext cx="8612659" cy="4032215"/>
        </p:xfrm>
        <a:graphic>
          <a:graphicData uri="http://schemas.openxmlformats.org/drawingml/2006/table">
            <a:tbl>
              <a:tblPr firstRow="1" bandRow="1">
                <a:tableStyleId>{5C22544A-7EE6-4342-B048-85BDC9FD1C3A}</a:tableStyleId>
              </a:tblPr>
              <a:tblGrid>
                <a:gridCol w="2125362"/>
                <a:gridCol w="6487297"/>
              </a:tblGrid>
              <a:tr h="507240">
                <a:tc>
                  <a:txBody>
                    <a:bodyPr/>
                    <a:lstStyle/>
                    <a:p>
                      <a:pPr algn="ctr"/>
                      <a:r>
                        <a:rPr lang="en-US" sz="1600" dirty="0" smtClean="0"/>
                        <a:t>Work</a:t>
                      </a:r>
                      <a:r>
                        <a:rPr lang="en-US" sz="1600" baseline="0" dirty="0" smtClean="0"/>
                        <a:t> Product Type</a:t>
                      </a:r>
                      <a:endParaRPr lang="en-US" sz="1600" dirty="0"/>
                    </a:p>
                  </a:txBody>
                  <a:tcPr/>
                </a:tc>
                <a:tc>
                  <a:txBody>
                    <a:bodyPr/>
                    <a:lstStyle/>
                    <a:p>
                      <a:pPr algn="ctr"/>
                      <a:r>
                        <a:rPr lang="en-US" sz="1600" dirty="0" smtClean="0"/>
                        <a:t>Suggested</a:t>
                      </a:r>
                      <a:r>
                        <a:rPr lang="en-US" sz="1600" baseline="0" dirty="0" smtClean="0"/>
                        <a:t> Reviewers</a:t>
                      </a:r>
                      <a:endParaRPr lang="en-US" sz="1600" dirty="0"/>
                    </a:p>
                  </a:txBody>
                  <a:tcPr/>
                </a:tc>
              </a:tr>
              <a:tr h="720815">
                <a:tc>
                  <a:txBody>
                    <a:bodyPr/>
                    <a:lstStyle/>
                    <a:p>
                      <a:pPr algn="l"/>
                      <a:r>
                        <a:rPr lang="en-US" sz="1600" dirty="0" smtClean="0"/>
                        <a:t>Architecture or</a:t>
                      </a:r>
                      <a:r>
                        <a:rPr lang="en-US" sz="1600" baseline="0" dirty="0" smtClean="0"/>
                        <a:t> High – Level Design</a:t>
                      </a:r>
                      <a:endParaRPr lang="en-US" sz="1600" dirty="0"/>
                    </a:p>
                  </a:txBody>
                  <a:tcPr anchor="ctr">
                    <a:solidFill>
                      <a:schemeClr val="accent6">
                        <a:lumMod val="20000"/>
                        <a:lumOff val="80000"/>
                      </a:schemeClr>
                    </a:solidFill>
                  </a:tcPr>
                </a:tc>
                <a:tc>
                  <a:txBody>
                    <a:bodyPr/>
                    <a:lstStyle/>
                    <a:p>
                      <a:pPr algn="l"/>
                      <a:r>
                        <a:rPr lang="en-US" sz="1600" dirty="0" smtClean="0"/>
                        <a:t>Architect,</a:t>
                      </a:r>
                      <a:r>
                        <a:rPr lang="en-US" sz="1600" baseline="0" dirty="0" smtClean="0"/>
                        <a:t> requirements analyst, designer, project manager, integration test engineer</a:t>
                      </a:r>
                      <a:endParaRPr lang="en-US" sz="1600" dirty="0"/>
                    </a:p>
                  </a:txBody>
                  <a:tcPr anchor="ctr">
                    <a:solidFill>
                      <a:schemeClr val="accent6">
                        <a:lumMod val="20000"/>
                        <a:lumOff val="80000"/>
                      </a:schemeClr>
                    </a:solidFill>
                  </a:tcPr>
                </a:tc>
              </a:tr>
              <a:tr h="293665">
                <a:tc>
                  <a:txBody>
                    <a:bodyPr/>
                    <a:lstStyle/>
                    <a:p>
                      <a:pPr algn="l"/>
                      <a:r>
                        <a:rPr lang="en-US" sz="1600" dirty="0" smtClean="0"/>
                        <a:t>Detail Design</a:t>
                      </a:r>
                      <a:endParaRPr lang="en-US" sz="1600" dirty="0"/>
                    </a:p>
                  </a:txBody>
                  <a:tcPr anchor="ctr">
                    <a:solidFill>
                      <a:schemeClr val="accent6">
                        <a:lumMod val="20000"/>
                        <a:lumOff val="80000"/>
                      </a:schemeClr>
                    </a:solidFill>
                  </a:tcPr>
                </a:tc>
                <a:tc>
                  <a:txBody>
                    <a:bodyPr/>
                    <a:lstStyle/>
                    <a:p>
                      <a:pPr algn="l"/>
                      <a:r>
                        <a:rPr lang="en-US" sz="1600" dirty="0" smtClean="0"/>
                        <a:t>Designer, architect, programmer, integration</a:t>
                      </a:r>
                      <a:r>
                        <a:rPr lang="en-US" sz="1600" baseline="0" dirty="0" smtClean="0"/>
                        <a:t> test engineer</a:t>
                      </a:r>
                      <a:endParaRPr lang="en-US" sz="1600" dirty="0"/>
                    </a:p>
                  </a:txBody>
                  <a:tcPr anchor="ctr">
                    <a:solidFill>
                      <a:schemeClr val="accent6">
                        <a:lumMod val="20000"/>
                        <a:lumOff val="80000"/>
                      </a:schemeClr>
                    </a:solidFill>
                  </a:tcPr>
                </a:tc>
              </a:tr>
              <a:tr h="720815">
                <a:tc>
                  <a:txBody>
                    <a:bodyPr/>
                    <a:lstStyle/>
                    <a:p>
                      <a:pPr algn="l"/>
                      <a:r>
                        <a:rPr lang="en-US" sz="1600" dirty="0" smtClean="0"/>
                        <a:t>Process Documentation</a:t>
                      </a:r>
                      <a:endParaRPr lang="en-US" sz="1600" dirty="0"/>
                    </a:p>
                  </a:txBody>
                  <a:tcPr anchor="ctr">
                    <a:solidFill>
                      <a:schemeClr val="accent6">
                        <a:lumMod val="20000"/>
                        <a:lumOff val="80000"/>
                      </a:schemeClr>
                    </a:solidFill>
                  </a:tcPr>
                </a:tc>
                <a:tc>
                  <a:txBody>
                    <a:bodyPr/>
                    <a:lstStyle/>
                    <a:p>
                      <a:pPr algn="l"/>
                      <a:r>
                        <a:rPr lang="en-US" sz="1600" dirty="0" smtClean="0"/>
                        <a:t>Process improvement group leader, process improvement</a:t>
                      </a:r>
                      <a:r>
                        <a:rPr lang="en-US" sz="1600" baseline="0" dirty="0" smtClean="0"/>
                        <a:t> working group members, management– level process owner, practitioner representatives who will use the process.</a:t>
                      </a:r>
                      <a:endParaRPr lang="en-US" sz="1600" dirty="0"/>
                    </a:p>
                  </a:txBody>
                  <a:tcPr anchor="ctr">
                    <a:solidFill>
                      <a:schemeClr val="accent6">
                        <a:lumMod val="20000"/>
                        <a:lumOff val="80000"/>
                      </a:schemeClr>
                    </a:solidFill>
                  </a:tcPr>
                </a:tc>
              </a:tr>
              <a:tr h="507240">
                <a:tc>
                  <a:txBody>
                    <a:bodyPr/>
                    <a:lstStyle/>
                    <a:p>
                      <a:pPr algn="l"/>
                      <a:r>
                        <a:rPr lang="en-US" sz="1600" dirty="0" smtClean="0"/>
                        <a:t>Project Plans</a:t>
                      </a:r>
                      <a:endParaRPr lang="en-US" sz="1600" dirty="0"/>
                    </a:p>
                  </a:txBody>
                  <a:tcPr anchor="ctr">
                    <a:solidFill>
                      <a:schemeClr val="accent6">
                        <a:lumMod val="20000"/>
                        <a:lumOff val="80000"/>
                      </a:schemeClr>
                    </a:solidFill>
                  </a:tcPr>
                </a:tc>
                <a:tc>
                  <a:txBody>
                    <a:bodyPr/>
                    <a:lstStyle/>
                    <a:p>
                      <a:pPr algn="l"/>
                      <a:r>
                        <a:rPr lang="en-US" sz="1600" dirty="0" smtClean="0"/>
                        <a:t>Project manager, program manager, business sponsor,</a:t>
                      </a:r>
                      <a:r>
                        <a:rPr lang="en-US" sz="1600" baseline="0" dirty="0" smtClean="0"/>
                        <a:t> marketing or sales representative, technical lead, quality assurance manager</a:t>
                      </a:r>
                      <a:endParaRPr lang="en-US" sz="1600" dirty="0"/>
                    </a:p>
                  </a:txBody>
                  <a:tcPr anchor="ctr">
                    <a:solidFill>
                      <a:schemeClr val="accent6">
                        <a:lumMod val="20000"/>
                        <a:lumOff val="80000"/>
                      </a:schemeClr>
                    </a:solidFill>
                  </a:tcPr>
                </a:tc>
              </a:tr>
              <a:tr h="934390">
                <a:tc>
                  <a:txBody>
                    <a:bodyPr/>
                    <a:lstStyle/>
                    <a:p>
                      <a:pPr algn="l"/>
                      <a:r>
                        <a:rPr lang="en-US" sz="1600" dirty="0" smtClean="0"/>
                        <a:t>Requirement</a:t>
                      </a:r>
                      <a:r>
                        <a:rPr lang="en-US" sz="1600" baseline="0" dirty="0" smtClean="0"/>
                        <a:t> Specification</a:t>
                      </a:r>
                      <a:endParaRPr lang="en-US" sz="1600" dirty="0"/>
                    </a:p>
                  </a:txBody>
                  <a:tcPr anchor="ctr">
                    <a:solidFill>
                      <a:schemeClr val="accent6">
                        <a:lumMod val="20000"/>
                        <a:lumOff val="80000"/>
                      </a:schemeClr>
                    </a:solidFill>
                  </a:tcPr>
                </a:tc>
                <a:tc>
                  <a:txBody>
                    <a:bodyPr/>
                    <a:lstStyle/>
                    <a:p>
                      <a:pPr algn="l"/>
                      <a:r>
                        <a:rPr lang="en-US" sz="1600" dirty="0" smtClean="0"/>
                        <a:t>Requirement analyst, project manager, architect, designer, system test engineer, quality assurance</a:t>
                      </a:r>
                      <a:r>
                        <a:rPr lang="en-US" sz="1600" baseline="0" dirty="0" smtClean="0"/>
                        <a:t> manager, user or marketing representative, documentation writer, subject matter expert, technical support representative</a:t>
                      </a:r>
                      <a:endParaRPr lang="en-US" sz="1600" dirty="0"/>
                    </a:p>
                  </a:txBody>
                  <a:tcPr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112950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Introduction – Who are participant?</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635464426"/>
              </p:ext>
            </p:extLst>
          </p:nvPr>
        </p:nvGraphicFramePr>
        <p:xfrm>
          <a:off x="160638" y="1015101"/>
          <a:ext cx="8760941" cy="3718560"/>
        </p:xfrm>
        <a:graphic>
          <a:graphicData uri="http://schemas.openxmlformats.org/drawingml/2006/table">
            <a:tbl>
              <a:tblPr firstRow="1" bandRow="1">
                <a:tableStyleId>{5C22544A-7EE6-4342-B048-85BDC9FD1C3A}</a:tableStyleId>
              </a:tblPr>
              <a:tblGrid>
                <a:gridCol w="1826460"/>
                <a:gridCol w="6934481"/>
              </a:tblGrid>
              <a:tr h="217233">
                <a:tc>
                  <a:txBody>
                    <a:bodyPr/>
                    <a:lstStyle/>
                    <a:p>
                      <a:pPr algn="ctr"/>
                      <a:r>
                        <a:rPr lang="en-US" sz="1600" dirty="0" smtClean="0"/>
                        <a:t>Work</a:t>
                      </a:r>
                      <a:r>
                        <a:rPr lang="en-US" sz="1600" baseline="0" dirty="0" smtClean="0"/>
                        <a:t> Product Type</a:t>
                      </a:r>
                      <a:endParaRPr lang="en-US" sz="1600" dirty="0"/>
                    </a:p>
                  </a:txBody>
                  <a:tcPr anchor="ctr"/>
                </a:tc>
                <a:tc>
                  <a:txBody>
                    <a:bodyPr/>
                    <a:lstStyle/>
                    <a:p>
                      <a:pPr algn="ctr"/>
                      <a:r>
                        <a:rPr lang="en-US" sz="1600" dirty="0" smtClean="0"/>
                        <a:t>Suggested</a:t>
                      </a:r>
                      <a:r>
                        <a:rPr lang="en-US" sz="1600" baseline="0" dirty="0" smtClean="0"/>
                        <a:t> Reviewers</a:t>
                      </a:r>
                      <a:endParaRPr lang="en-US" sz="1600" dirty="0"/>
                    </a:p>
                  </a:txBody>
                  <a:tcPr anchor="ctr"/>
                </a:tc>
              </a:tr>
              <a:tr h="328992">
                <a:tc>
                  <a:txBody>
                    <a:bodyPr/>
                    <a:lstStyle/>
                    <a:p>
                      <a:r>
                        <a:rPr lang="en-US" sz="1600" dirty="0" smtClean="0"/>
                        <a:t>Source Code</a:t>
                      </a:r>
                      <a:endParaRPr lang="en-US" sz="1600" dirty="0"/>
                    </a:p>
                  </a:txBody>
                  <a:tcPr anchor="ctr">
                    <a:solidFill>
                      <a:schemeClr val="accent6">
                        <a:lumMod val="20000"/>
                        <a:lumOff val="80000"/>
                      </a:schemeClr>
                    </a:solidFill>
                  </a:tcPr>
                </a:tc>
                <a:tc>
                  <a:txBody>
                    <a:bodyPr/>
                    <a:lstStyle/>
                    <a:p>
                      <a:r>
                        <a:rPr lang="en-US" sz="1600" dirty="0" smtClean="0"/>
                        <a:t>Programmer, designer, unit test engineer</a:t>
                      </a:r>
                      <a:r>
                        <a:rPr lang="en-US" sz="1600" baseline="0" dirty="0" smtClean="0"/>
                        <a:t>, maintainer, requirements analyst, coding standards expert.</a:t>
                      </a:r>
                      <a:endParaRPr lang="en-US" sz="1600" dirty="0"/>
                    </a:p>
                  </a:txBody>
                  <a:tcPr anchor="ctr">
                    <a:solidFill>
                      <a:schemeClr val="accent6">
                        <a:lumMod val="20000"/>
                        <a:lumOff val="80000"/>
                      </a:schemeClr>
                    </a:solidFill>
                  </a:tcPr>
                </a:tc>
              </a:tr>
              <a:tr h="328992">
                <a:tc>
                  <a:txBody>
                    <a:bodyPr/>
                    <a:lstStyle/>
                    <a:p>
                      <a:r>
                        <a:rPr lang="en-US" sz="1600" dirty="0" smtClean="0"/>
                        <a:t>System Technical Documentation</a:t>
                      </a:r>
                      <a:endParaRPr lang="en-US" sz="1600" dirty="0"/>
                    </a:p>
                  </a:txBody>
                  <a:tcPr anchor="ctr">
                    <a:solidFill>
                      <a:schemeClr val="accent6">
                        <a:lumMod val="20000"/>
                        <a:lumOff val="80000"/>
                      </a:schemeClr>
                    </a:solidFill>
                  </a:tcPr>
                </a:tc>
                <a:tc>
                  <a:txBody>
                    <a:bodyPr/>
                    <a:lstStyle/>
                    <a:p>
                      <a:r>
                        <a:rPr lang="en-US" sz="1600" dirty="0" smtClean="0"/>
                        <a:t>Author, project manager, maintainer,</a:t>
                      </a:r>
                      <a:r>
                        <a:rPr lang="en-US" sz="1600" baseline="0" dirty="0" smtClean="0"/>
                        <a:t> programmer</a:t>
                      </a:r>
                      <a:endParaRPr lang="en-US" sz="1600" dirty="0"/>
                    </a:p>
                  </a:txBody>
                  <a:tcPr anchor="ctr">
                    <a:solidFill>
                      <a:schemeClr val="accent6">
                        <a:lumMod val="20000"/>
                        <a:lumOff val="80000"/>
                      </a:schemeClr>
                    </a:solidFill>
                  </a:tcPr>
                </a:tc>
              </a:tr>
              <a:tr h="328992">
                <a:tc>
                  <a:txBody>
                    <a:bodyPr/>
                    <a:lstStyle/>
                    <a:p>
                      <a:r>
                        <a:rPr lang="en-US" sz="1600" dirty="0" smtClean="0"/>
                        <a:t>Test Documentation</a:t>
                      </a:r>
                      <a:endParaRPr lang="en-US" sz="1600" dirty="0"/>
                    </a:p>
                  </a:txBody>
                  <a:tcPr anchor="ctr">
                    <a:solidFill>
                      <a:schemeClr val="accent6">
                        <a:lumMod val="20000"/>
                        <a:lumOff val="80000"/>
                      </a:schemeClr>
                    </a:solidFill>
                  </a:tcPr>
                </a:tc>
                <a:tc>
                  <a:txBody>
                    <a:bodyPr/>
                    <a:lstStyle/>
                    <a:p>
                      <a:r>
                        <a:rPr lang="en-US" sz="1600" dirty="0" smtClean="0"/>
                        <a:t>Test engineer, programmer (unit testing) or architect (integration testing) or requirements analyst (system testing), quality assurance representative</a:t>
                      </a:r>
                      <a:endParaRPr lang="en-US" sz="1600" dirty="0"/>
                    </a:p>
                  </a:txBody>
                  <a:tcPr anchor="ctr">
                    <a:solidFill>
                      <a:schemeClr val="accent6">
                        <a:lumMod val="20000"/>
                        <a:lumOff val="80000"/>
                      </a:schemeClr>
                    </a:solidFill>
                  </a:tcPr>
                </a:tc>
              </a:tr>
              <a:tr h="328992">
                <a:tc>
                  <a:txBody>
                    <a:bodyPr/>
                    <a:lstStyle/>
                    <a:p>
                      <a:r>
                        <a:rPr lang="en-US" sz="1600" dirty="0" smtClean="0"/>
                        <a:t>User Interface</a:t>
                      </a:r>
                      <a:r>
                        <a:rPr lang="en-US" sz="1600" baseline="0" dirty="0" smtClean="0"/>
                        <a:t> Design</a:t>
                      </a:r>
                      <a:endParaRPr lang="en-US" sz="1600" dirty="0"/>
                    </a:p>
                  </a:txBody>
                  <a:tcPr anchor="ctr">
                    <a:solidFill>
                      <a:schemeClr val="accent6">
                        <a:lumMod val="20000"/>
                        <a:lumOff val="80000"/>
                      </a:schemeClr>
                    </a:solidFill>
                  </a:tcPr>
                </a:tc>
                <a:tc>
                  <a:txBody>
                    <a:bodyPr/>
                    <a:lstStyle/>
                    <a:p>
                      <a:r>
                        <a:rPr lang="en-US" sz="1600" dirty="0" smtClean="0"/>
                        <a:t>User</a:t>
                      </a:r>
                      <a:r>
                        <a:rPr lang="en-US" sz="1600" baseline="0" dirty="0" smtClean="0"/>
                        <a:t> interface designer, requirements analyst, user, application domain expert, usability or human factors expert, system test engineer</a:t>
                      </a:r>
                      <a:endParaRPr lang="en-US" sz="1600" dirty="0"/>
                    </a:p>
                  </a:txBody>
                  <a:tcPr anchor="ctr">
                    <a:solidFill>
                      <a:schemeClr val="accent6">
                        <a:lumMod val="20000"/>
                        <a:lumOff val="80000"/>
                      </a:schemeClr>
                    </a:solidFill>
                  </a:tcPr>
                </a:tc>
              </a:tr>
              <a:tr h="448625">
                <a:tc>
                  <a:txBody>
                    <a:bodyPr/>
                    <a:lstStyle/>
                    <a:p>
                      <a:r>
                        <a:rPr lang="en-US" sz="1600" dirty="0" smtClean="0"/>
                        <a:t>User Manual</a:t>
                      </a:r>
                      <a:endParaRPr lang="en-US" sz="1600" dirty="0"/>
                    </a:p>
                  </a:txBody>
                  <a:tcPr anchor="ctr">
                    <a:solidFill>
                      <a:schemeClr val="accent6">
                        <a:lumMod val="20000"/>
                        <a:lumOff val="80000"/>
                      </a:schemeClr>
                    </a:solidFill>
                  </a:tcPr>
                </a:tc>
                <a:tc>
                  <a:txBody>
                    <a:bodyPr/>
                    <a:lstStyle/>
                    <a:p>
                      <a:r>
                        <a:rPr lang="en-US" sz="1600" dirty="0" smtClean="0"/>
                        <a:t>Documentation</a:t>
                      </a:r>
                      <a:r>
                        <a:rPr lang="en-US" sz="1600" baseline="0" dirty="0" smtClean="0"/>
                        <a:t> writer, requirements analyst, user or marketing representative, system test engineer, maintainer, designer, instructional designer, trainer, technical support representative</a:t>
                      </a:r>
                      <a:endParaRPr lang="en-US" sz="1600" dirty="0"/>
                    </a:p>
                  </a:txBody>
                  <a:tcPr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74233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Peer </a:t>
            </a:r>
            <a:r>
              <a:rPr lang="en-US" dirty="0" smtClean="0"/>
              <a:t>Review</a:t>
            </a:r>
            <a:endParaRPr lang="en-US" dirty="0"/>
          </a:p>
        </p:txBody>
      </p:sp>
    </p:spTree>
    <p:extLst>
      <p:ext uri="{BB962C8B-B14F-4D97-AF65-F5344CB8AC3E}">
        <p14:creationId xmlns:p14="http://schemas.microsoft.com/office/powerpoint/2010/main" val="56714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Types of Peer </a:t>
            </a:r>
            <a:r>
              <a:rPr lang="en-US" dirty="0" smtClean="0"/>
              <a:t>Review</a:t>
            </a:r>
            <a:endParaRPr lang="en-US" sz="2400" dirty="0"/>
          </a:p>
        </p:txBody>
      </p:sp>
      <p:pic>
        <p:nvPicPr>
          <p:cNvPr id="5" name="Picture 4"/>
          <p:cNvPicPr>
            <a:picLocks noChangeAspect="1"/>
          </p:cNvPicPr>
          <p:nvPr/>
        </p:nvPicPr>
        <p:blipFill>
          <a:blip r:embed="rId3"/>
          <a:stretch>
            <a:fillRect/>
          </a:stretch>
        </p:blipFill>
        <p:spPr>
          <a:xfrm>
            <a:off x="5421439" y="1106423"/>
            <a:ext cx="3646361" cy="3634247"/>
          </a:xfrm>
          <a:prstGeom prst="rect">
            <a:avLst/>
          </a:prstGeom>
        </p:spPr>
      </p:pic>
      <p:sp>
        <p:nvSpPr>
          <p:cNvPr id="6" name="Content Placeholder 2"/>
          <p:cNvSpPr>
            <a:spLocks noGrp="1"/>
          </p:cNvSpPr>
          <p:nvPr>
            <p:ph idx="1"/>
          </p:nvPr>
        </p:nvSpPr>
        <p:spPr>
          <a:xfrm>
            <a:off x="264159" y="967574"/>
            <a:ext cx="5158741" cy="3736407"/>
          </a:xfrm>
        </p:spPr>
        <p:txBody>
          <a:bodyPr/>
          <a:lstStyle/>
          <a:p>
            <a:r>
              <a:rPr lang="en-US" sz="1600" dirty="0" smtClean="0"/>
              <a:t>Formal Peer Review</a:t>
            </a:r>
          </a:p>
          <a:p>
            <a:pPr lvl="1"/>
            <a:r>
              <a:rPr lang="en-US" sz="1600" dirty="0" smtClean="0"/>
              <a:t>A formal evaluation technique in which artifacts are examined in detail by a person or group rather than the author to identify defects, violations of development standards, and other problems.</a:t>
            </a:r>
          </a:p>
          <a:p>
            <a:pPr lvl="1"/>
            <a:r>
              <a:rPr lang="en-US" sz="1600" dirty="0" smtClean="0"/>
              <a:t>Formal peer review is used for high-risk artifacts.</a:t>
            </a:r>
          </a:p>
          <a:p>
            <a:r>
              <a:rPr lang="en-US" sz="1600" dirty="0" smtClean="0"/>
              <a:t>Informal </a:t>
            </a:r>
            <a:r>
              <a:rPr lang="en-US" sz="1600" dirty="0"/>
              <a:t>Peer </a:t>
            </a:r>
            <a:r>
              <a:rPr lang="en-US" sz="1600" dirty="0" smtClean="0"/>
              <a:t>Review</a:t>
            </a:r>
          </a:p>
          <a:p>
            <a:pPr lvl="1"/>
            <a:r>
              <a:rPr lang="en-US" sz="1600" dirty="0" smtClean="0"/>
              <a:t>The author will select and distribute the artifacts to participants to examine and have comments.</a:t>
            </a:r>
          </a:p>
          <a:p>
            <a:pPr lvl="1"/>
            <a:r>
              <a:rPr lang="en-US" sz="1600" dirty="0" smtClean="0"/>
              <a:t>Informal peer review is used for low-risk artifacts or pre-examining before formal peer review.</a:t>
            </a:r>
            <a:endParaRPr lang="en-US" sz="1600" dirty="0"/>
          </a:p>
        </p:txBody>
      </p:sp>
    </p:spTree>
    <p:extLst>
      <p:ext uri="{BB962C8B-B14F-4D97-AF65-F5344CB8AC3E}">
        <p14:creationId xmlns:p14="http://schemas.microsoft.com/office/powerpoint/2010/main" val="54151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Types of Peer </a:t>
            </a:r>
            <a:r>
              <a:rPr lang="en-US" dirty="0" smtClean="0"/>
              <a:t>Review - Selection Matrix for SW</a:t>
            </a:r>
            <a:endParaRPr lang="en-US" sz="2400" dirty="0"/>
          </a:p>
        </p:txBody>
      </p:sp>
      <p:pic>
        <p:nvPicPr>
          <p:cNvPr id="3" name="Picture 2"/>
          <p:cNvPicPr>
            <a:picLocks noChangeAspect="1"/>
          </p:cNvPicPr>
          <p:nvPr/>
        </p:nvPicPr>
        <p:blipFill>
          <a:blip r:embed="rId3"/>
          <a:stretch>
            <a:fillRect/>
          </a:stretch>
        </p:blipFill>
        <p:spPr>
          <a:xfrm>
            <a:off x="1017079" y="1142238"/>
            <a:ext cx="7322249" cy="3339680"/>
          </a:xfrm>
          <a:prstGeom prst="rect">
            <a:avLst/>
          </a:prstGeom>
        </p:spPr>
      </p:pic>
    </p:spTree>
    <p:extLst>
      <p:ext uri="{BB962C8B-B14F-4D97-AF65-F5344CB8AC3E}">
        <p14:creationId xmlns:p14="http://schemas.microsoft.com/office/powerpoint/2010/main" val="7943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Inspection</a:t>
            </a:r>
            <a:endParaRPr lang="en-US" dirty="0"/>
          </a:p>
        </p:txBody>
      </p:sp>
    </p:spTree>
    <p:extLst>
      <p:ext uri="{BB962C8B-B14F-4D97-AF65-F5344CB8AC3E}">
        <p14:creationId xmlns:p14="http://schemas.microsoft.com/office/powerpoint/2010/main" val="225392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785378"/>
          </a:xfrm>
        </p:spPr>
        <p:txBody>
          <a:bodyPr/>
          <a:lstStyle/>
          <a:p>
            <a:pPr algn="just"/>
            <a:r>
              <a:rPr lang="en-US" dirty="0"/>
              <a:t>An inspection is one of the most common sorts of review practices found in artifact </a:t>
            </a:r>
            <a:r>
              <a:rPr lang="en-US" dirty="0" smtClean="0"/>
              <a:t>project.</a:t>
            </a:r>
          </a:p>
          <a:p>
            <a:pPr algn="just"/>
            <a:r>
              <a:rPr lang="en-US" dirty="0" smtClean="0"/>
              <a:t>In </a:t>
            </a:r>
            <a:r>
              <a:rPr lang="en-US" dirty="0"/>
              <a:t>an inspection, a work product is selected for review and a team is gathered for an inspection meeting to review the work product. A moderator is chosen to moderate the meeting. Each inspector prepares for the meeting by reading the work product and noting each defect. In an inspection, a defect is any part of the work product that will keep an inspector from approving it</a:t>
            </a:r>
            <a:r>
              <a:rPr lang="en-US" dirty="0" smtClean="0"/>
              <a:t>.</a:t>
            </a:r>
          </a:p>
        </p:txBody>
      </p:sp>
      <p:sp>
        <p:nvSpPr>
          <p:cNvPr id="4" name="Title 3"/>
          <p:cNvSpPr>
            <a:spLocks noGrp="1"/>
          </p:cNvSpPr>
          <p:nvPr>
            <p:ph type="title"/>
          </p:nvPr>
        </p:nvSpPr>
        <p:spPr/>
        <p:txBody>
          <a:bodyPr>
            <a:normAutofit/>
          </a:bodyPr>
          <a:lstStyle/>
          <a:p>
            <a:r>
              <a:rPr lang="en-US" sz="2400" dirty="0" smtClean="0"/>
              <a:t>Inspection – Overview</a:t>
            </a:r>
            <a:endParaRPr lang="en-US" sz="2400" dirty="0"/>
          </a:p>
        </p:txBody>
      </p:sp>
    </p:spTree>
    <p:extLst>
      <p:ext uri="{BB962C8B-B14F-4D97-AF65-F5344CB8AC3E}">
        <p14:creationId xmlns:p14="http://schemas.microsoft.com/office/powerpoint/2010/main" val="377504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5790"/>
            <a:ext cx="9144000" cy="3886192"/>
          </a:xfrm>
        </p:spPr>
        <p:txBody>
          <a:bodyPr/>
          <a:lstStyle/>
          <a:p>
            <a:r>
              <a:rPr lang="en-US" sz="1800" dirty="0" smtClean="0"/>
              <a:t>It </a:t>
            </a:r>
            <a:r>
              <a:rPr lang="en-US" sz="1800" dirty="0"/>
              <a:t>is led by the trained </a:t>
            </a:r>
            <a:r>
              <a:rPr lang="en-US" sz="1800" dirty="0" smtClean="0"/>
              <a:t>moderators.</a:t>
            </a:r>
          </a:p>
          <a:p>
            <a:pPr algn="just"/>
            <a:r>
              <a:rPr lang="en-US" sz="1800" dirty="0" smtClean="0"/>
              <a:t>Time</a:t>
            </a:r>
          </a:p>
          <a:p>
            <a:pPr lvl="1" algn="just"/>
            <a:r>
              <a:rPr lang="en-US" dirty="0" smtClean="0"/>
              <a:t>Completed other informal reviews (walkthrough, </a:t>
            </a:r>
            <a:r>
              <a:rPr lang="en-US" dirty="0" err="1" smtClean="0"/>
              <a:t>deskcheck</a:t>
            </a:r>
            <a:r>
              <a:rPr lang="en-US" dirty="0" smtClean="0"/>
              <a:t>).</a:t>
            </a:r>
          </a:p>
          <a:p>
            <a:pPr lvl="1" algn="just"/>
            <a:r>
              <a:rPr lang="en-US" dirty="0" smtClean="0"/>
              <a:t>Artifacts is ready for baselining.</a:t>
            </a:r>
          </a:p>
          <a:p>
            <a:pPr algn="just"/>
            <a:r>
              <a:rPr lang="en-US" sz="1800" dirty="0" smtClean="0"/>
              <a:t>Participants for a basic inspection:</a:t>
            </a:r>
            <a:endParaRPr lang="en-US" sz="1800" dirty="0"/>
          </a:p>
          <a:p>
            <a:pPr lvl="1" algn="just"/>
            <a:r>
              <a:rPr lang="en-US" dirty="0"/>
              <a:t>Author: The person who created the work product being inspected.</a:t>
            </a:r>
          </a:p>
          <a:p>
            <a:pPr lvl="1" algn="just"/>
            <a:r>
              <a:rPr lang="en-US" dirty="0"/>
              <a:t>Moderator: </a:t>
            </a:r>
            <a:r>
              <a:rPr lang="en-US" dirty="0" smtClean="0"/>
              <a:t>The </a:t>
            </a:r>
            <a:r>
              <a:rPr lang="en-US" dirty="0"/>
              <a:t>moderator plans the inspection and coordinates it.</a:t>
            </a:r>
          </a:p>
          <a:p>
            <a:pPr lvl="1" algn="just"/>
            <a:r>
              <a:rPr lang="en-US" dirty="0"/>
              <a:t>Recorder: The </a:t>
            </a:r>
            <a:r>
              <a:rPr lang="en-US" dirty="0" smtClean="0"/>
              <a:t>person records the </a:t>
            </a:r>
            <a:r>
              <a:rPr lang="en-US" dirty="0"/>
              <a:t>defects that are found during the inspection.</a:t>
            </a:r>
          </a:p>
          <a:p>
            <a:pPr lvl="1" algn="just"/>
            <a:r>
              <a:rPr lang="en-US" dirty="0"/>
              <a:t>Inspector: The person that examines the work product to identify possible defects</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Inspection – Characteristic</a:t>
            </a:r>
            <a:endParaRPr lang="en-US" sz="2400" dirty="0"/>
          </a:p>
        </p:txBody>
      </p:sp>
    </p:spTree>
    <p:extLst>
      <p:ext uri="{BB962C8B-B14F-4D97-AF65-F5344CB8AC3E}">
        <p14:creationId xmlns:p14="http://schemas.microsoft.com/office/powerpoint/2010/main" val="30865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7575"/>
            <a:ext cx="8312574" cy="2059025"/>
          </a:xfrm>
        </p:spPr>
        <p:txBody>
          <a:bodyPr/>
          <a:lstStyle/>
          <a:p>
            <a:pPr algn="just"/>
            <a:r>
              <a:rPr lang="en-US" dirty="0" smtClean="0"/>
              <a:t>Deliverables</a:t>
            </a:r>
            <a:endParaRPr lang="en-US" dirty="0"/>
          </a:p>
          <a:p>
            <a:pPr lvl="1" algn="just"/>
            <a:r>
              <a:rPr lang="en-US" dirty="0" smtClean="0"/>
              <a:t>Revised artifact</a:t>
            </a:r>
          </a:p>
          <a:p>
            <a:pPr lvl="1" algn="just"/>
            <a:r>
              <a:rPr lang="en-US" dirty="0" smtClean="0"/>
              <a:t>Defect list (recorded in Review Records)</a:t>
            </a:r>
          </a:p>
          <a:p>
            <a:pPr lvl="1" algn="just"/>
            <a:r>
              <a:rPr lang="en-US" dirty="0" smtClean="0"/>
              <a:t>Revised checklists, if any.</a:t>
            </a:r>
            <a:endParaRPr lang="en-US" dirty="0"/>
          </a:p>
          <a:p>
            <a:pPr marL="280987" lvl="1" indent="0">
              <a:buNone/>
            </a:pPr>
            <a:endParaRPr lang="en-US" dirty="0" smtClean="0"/>
          </a:p>
        </p:txBody>
      </p:sp>
      <p:sp>
        <p:nvSpPr>
          <p:cNvPr id="4" name="Title 3"/>
          <p:cNvSpPr>
            <a:spLocks noGrp="1"/>
          </p:cNvSpPr>
          <p:nvPr>
            <p:ph type="title"/>
          </p:nvPr>
        </p:nvSpPr>
        <p:spPr/>
        <p:txBody>
          <a:bodyPr>
            <a:normAutofit/>
          </a:bodyPr>
          <a:lstStyle/>
          <a:p>
            <a:r>
              <a:rPr lang="en-US" sz="2400" dirty="0" smtClean="0"/>
              <a:t>Inspection </a:t>
            </a:r>
            <a:r>
              <a:rPr lang="en-US" dirty="0"/>
              <a:t>– </a:t>
            </a:r>
            <a:r>
              <a:rPr lang="en-US" dirty="0" smtClean="0"/>
              <a:t>Characteristic (Continue)</a:t>
            </a:r>
            <a:endParaRPr lang="en-US" sz="2400" dirty="0"/>
          </a:p>
        </p:txBody>
      </p:sp>
    </p:spTree>
    <p:extLst>
      <p:ext uri="{BB962C8B-B14F-4D97-AF65-F5344CB8AC3E}">
        <p14:creationId xmlns:p14="http://schemas.microsoft.com/office/powerpoint/2010/main" val="36052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018775"/>
          </a:xfrm>
        </p:spPr>
        <p:txBody>
          <a:bodyPr/>
          <a:lstStyle/>
          <a:p>
            <a:r>
              <a:rPr lang="en-US" dirty="0" smtClean="0"/>
              <a:t>The objectives of training course:</a:t>
            </a:r>
          </a:p>
          <a:p>
            <a:pPr lvl="1"/>
            <a:r>
              <a:rPr lang="en-US" dirty="0" smtClean="0"/>
              <a:t>Provide the concepts of peer review</a:t>
            </a:r>
          </a:p>
          <a:p>
            <a:pPr lvl="1"/>
            <a:r>
              <a:rPr lang="en-US" dirty="0" smtClean="0"/>
              <a:t>Provide the general procedure for each type of peer review</a:t>
            </a:r>
          </a:p>
          <a:p>
            <a:pPr lvl="1"/>
            <a:r>
              <a:rPr lang="en-US" dirty="0" smtClean="0"/>
              <a:t>Provide sample template.</a:t>
            </a:r>
            <a:endParaRPr lang="en-US" dirty="0"/>
          </a:p>
          <a:p>
            <a:r>
              <a:rPr lang="en-US" dirty="0" smtClean="0"/>
              <a:t>The training is not to:</a:t>
            </a:r>
          </a:p>
          <a:p>
            <a:pPr lvl="1"/>
            <a:r>
              <a:rPr lang="en-US" dirty="0" smtClean="0"/>
              <a:t>Introduce all peer review types</a:t>
            </a:r>
          </a:p>
          <a:p>
            <a:pPr lvl="1"/>
            <a:r>
              <a:rPr lang="en-US" dirty="0" smtClean="0"/>
              <a:t>A detail guidelines for peer review</a:t>
            </a:r>
          </a:p>
        </p:txBody>
      </p:sp>
      <p:sp>
        <p:nvSpPr>
          <p:cNvPr id="4" name="Title 3"/>
          <p:cNvSpPr>
            <a:spLocks noGrp="1"/>
          </p:cNvSpPr>
          <p:nvPr>
            <p:ph type="title"/>
          </p:nvPr>
        </p:nvSpPr>
        <p:spPr/>
        <p:txBody>
          <a:bodyPr>
            <a:normAutofit/>
          </a:bodyPr>
          <a:lstStyle/>
          <a:p>
            <a:r>
              <a:rPr lang="en-US" sz="2400" dirty="0" smtClean="0"/>
              <a:t>Objectives</a:t>
            </a:r>
            <a:endParaRPr lang="en-US" sz="2400" dirty="0"/>
          </a:p>
        </p:txBody>
      </p:sp>
    </p:spTree>
    <p:extLst>
      <p:ext uri="{BB962C8B-B14F-4D97-AF65-F5344CB8AC3E}">
        <p14:creationId xmlns:p14="http://schemas.microsoft.com/office/powerpoint/2010/main" val="134163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Inspection – Procedure (Entry Criteria)</a:t>
            </a:r>
            <a:endParaRPr lang="en-US" sz="2400" dirty="0"/>
          </a:p>
        </p:txBody>
      </p:sp>
      <p:sp>
        <p:nvSpPr>
          <p:cNvPr id="5" name="Content Placeholder 2"/>
          <p:cNvSpPr>
            <a:spLocks noGrp="1"/>
          </p:cNvSpPr>
          <p:nvPr>
            <p:ph idx="1"/>
          </p:nvPr>
        </p:nvSpPr>
        <p:spPr>
          <a:xfrm>
            <a:off x="264160" y="967575"/>
            <a:ext cx="8312574" cy="2908489"/>
          </a:xfrm>
        </p:spPr>
        <p:txBody>
          <a:bodyPr/>
          <a:lstStyle/>
          <a:p>
            <a:r>
              <a:rPr lang="en-US" sz="1800" dirty="0" smtClean="0"/>
              <a:t>The author selected an inspection approach for the artifact being reviewed.</a:t>
            </a:r>
          </a:p>
          <a:p>
            <a:r>
              <a:rPr lang="en-US" sz="1800" dirty="0" smtClean="0"/>
              <a:t>All </a:t>
            </a:r>
            <a:r>
              <a:rPr lang="en-US" sz="1800" dirty="0"/>
              <a:t>necessary supporting </a:t>
            </a:r>
            <a:r>
              <a:rPr lang="en-US" sz="1800" dirty="0" smtClean="0"/>
              <a:t>documentations are available.</a:t>
            </a:r>
          </a:p>
          <a:p>
            <a:r>
              <a:rPr lang="en-US" sz="1800" dirty="0" smtClean="0"/>
              <a:t>The </a:t>
            </a:r>
            <a:r>
              <a:rPr lang="en-US" sz="1800" dirty="0"/>
              <a:t>author has stated </a:t>
            </a:r>
            <a:r>
              <a:rPr lang="en-US" sz="1800" dirty="0" smtClean="0"/>
              <a:t>his/her </a:t>
            </a:r>
            <a:r>
              <a:rPr lang="en-US" sz="1800" dirty="0"/>
              <a:t>objectives for this inspection</a:t>
            </a:r>
            <a:r>
              <a:rPr lang="en-US" sz="1800" dirty="0" smtClean="0"/>
              <a:t>.</a:t>
            </a:r>
            <a:endParaRPr lang="en-US" sz="1800" dirty="0"/>
          </a:p>
          <a:p>
            <a:r>
              <a:rPr lang="en-US" sz="1800" dirty="0" smtClean="0"/>
              <a:t>Reviewers </a:t>
            </a:r>
            <a:r>
              <a:rPr lang="en-US" sz="1800" dirty="0"/>
              <a:t>are trained in the peer review </a:t>
            </a:r>
            <a:r>
              <a:rPr lang="en-US" sz="1800" dirty="0" smtClean="0"/>
              <a:t>process.</a:t>
            </a:r>
          </a:p>
          <a:p>
            <a:r>
              <a:rPr lang="en-US" sz="1800" dirty="0" smtClean="0"/>
              <a:t>Documents to </a:t>
            </a:r>
            <a:r>
              <a:rPr lang="en-US" sz="1800" dirty="0"/>
              <a:t>be inspected are identified with a version number</a:t>
            </a:r>
            <a:r>
              <a:rPr lang="en-US" sz="1800" dirty="0" smtClean="0"/>
              <a:t>.</a:t>
            </a:r>
          </a:p>
          <a:p>
            <a:r>
              <a:rPr lang="en-US" sz="1800" dirty="0" smtClean="0"/>
              <a:t>For </a:t>
            </a:r>
            <a:r>
              <a:rPr lang="en-US" sz="1800" dirty="0"/>
              <a:t>a re-inspection, all issues from the previous inspection were resolved</a:t>
            </a:r>
            <a:r>
              <a:rPr lang="en-US" sz="1800" dirty="0" smtClean="0"/>
              <a:t>.</a:t>
            </a:r>
            <a:endParaRPr lang="en-US" sz="1800" dirty="0"/>
          </a:p>
        </p:txBody>
      </p:sp>
    </p:spTree>
    <p:extLst>
      <p:ext uri="{BB962C8B-B14F-4D97-AF65-F5344CB8AC3E}">
        <p14:creationId xmlns:p14="http://schemas.microsoft.com/office/powerpoint/2010/main" val="403390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Inspection – Procedure</a:t>
            </a:r>
            <a:endParaRPr lang="en-US" sz="2400" dirty="0"/>
          </a:p>
        </p:txBody>
      </p:sp>
      <p:sp>
        <p:nvSpPr>
          <p:cNvPr id="5" name="Content Placeholder 2"/>
          <p:cNvSpPr>
            <a:spLocks noGrp="1"/>
          </p:cNvSpPr>
          <p:nvPr>
            <p:ph idx="1"/>
          </p:nvPr>
        </p:nvSpPr>
        <p:spPr>
          <a:xfrm>
            <a:off x="264160" y="967575"/>
            <a:ext cx="8312574" cy="3322448"/>
          </a:xfrm>
        </p:spPr>
        <p:txBody>
          <a:bodyPr/>
          <a:lstStyle/>
          <a:p>
            <a:pPr algn="just"/>
            <a:r>
              <a:rPr lang="en-US" dirty="0" smtClean="0"/>
              <a:t>Follow the process steps:</a:t>
            </a:r>
            <a:endParaRPr lang="en-US" dirty="0"/>
          </a:p>
          <a:p>
            <a:pPr lvl="1" algn="just"/>
            <a:r>
              <a:rPr lang="en-US" dirty="0" smtClean="0"/>
              <a:t>Step 1: Planning</a:t>
            </a:r>
          </a:p>
          <a:p>
            <a:pPr lvl="1" algn="just"/>
            <a:r>
              <a:rPr lang="en-US" dirty="0" smtClean="0"/>
              <a:t>Step 2: Overview meeting</a:t>
            </a:r>
          </a:p>
          <a:p>
            <a:pPr lvl="1" algn="just"/>
            <a:r>
              <a:rPr lang="en-US" dirty="0" smtClean="0"/>
              <a:t>Step 3: Preparation</a:t>
            </a:r>
          </a:p>
          <a:p>
            <a:pPr lvl="1" algn="just"/>
            <a:r>
              <a:rPr lang="en-US" dirty="0" smtClean="0"/>
              <a:t>Step 4: Inspection meeting</a:t>
            </a:r>
          </a:p>
          <a:p>
            <a:pPr lvl="1" algn="just"/>
            <a:r>
              <a:rPr lang="en-US" dirty="0" smtClean="0"/>
              <a:t>Step 5: Rework</a:t>
            </a:r>
          </a:p>
          <a:p>
            <a:pPr lvl="1" algn="just"/>
            <a:r>
              <a:rPr lang="en-US" dirty="0" smtClean="0"/>
              <a:t>Step 6: Follow-up</a:t>
            </a:r>
            <a:endParaRPr lang="en-US" dirty="0"/>
          </a:p>
          <a:p>
            <a:pPr marL="280987" lvl="1" indent="0">
              <a:buNone/>
            </a:pPr>
            <a:endParaRPr lang="en-US" dirty="0" smtClean="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969024" y="967574"/>
            <a:ext cx="2511275" cy="4175925"/>
          </a:xfrm>
          <a:prstGeom prst="rect">
            <a:avLst/>
          </a:prstGeom>
        </p:spPr>
      </p:pic>
    </p:spTree>
    <p:extLst>
      <p:ext uri="{BB962C8B-B14F-4D97-AF65-F5344CB8AC3E}">
        <p14:creationId xmlns:p14="http://schemas.microsoft.com/office/powerpoint/2010/main" val="139797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Inspection – Procedure</a:t>
            </a:r>
            <a:endParaRPr lang="en-US" sz="2400" dirty="0"/>
          </a:p>
        </p:txBody>
      </p:sp>
      <p:sp>
        <p:nvSpPr>
          <p:cNvPr id="5" name="Content Placeholder 2"/>
          <p:cNvSpPr>
            <a:spLocks noGrp="1"/>
          </p:cNvSpPr>
          <p:nvPr>
            <p:ph idx="1"/>
          </p:nvPr>
        </p:nvSpPr>
        <p:spPr>
          <a:xfrm>
            <a:off x="276517" y="967575"/>
            <a:ext cx="8312574" cy="3862596"/>
          </a:xfrm>
        </p:spPr>
        <p:txBody>
          <a:bodyPr/>
          <a:lstStyle/>
          <a:p>
            <a:r>
              <a:rPr lang="en-US" sz="1700" b="1" dirty="0"/>
              <a:t>Planning:</a:t>
            </a:r>
            <a:r>
              <a:rPr lang="en-US" sz="1700" dirty="0"/>
              <a:t> The inspection is planned by the moderator.</a:t>
            </a:r>
          </a:p>
          <a:p>
            <a:r>
              <a:rPr lang="en-US" sz="1700" b="1" dirty="0"/>
              <a:t>Overview meeting:</a:t>
            </a:r>
            <a:r>
              <a:rPr lang="en-US" sz="1700" dirty="0"/>
              <a:t> The author describes the background of the work product.</a:t>
            </a:r>
          </a:p>
          <a:p>
            <a:r>
              <a:rPr lang="en-US" sz="1700" b="1" dirty="0"/>
              <a:t>Preparation:</a:t>
            </a:r>
            <a:r>
              <a:rPr lang="en-US" sz="1700" dirty="0"/>
              <a:t> Each inspector examines the work product to identify possible defects.</a:t>
            </a:r>
          </a:p>
          <a:p>
            <a:r>
              <a:rPr lang="en-US" sz="1700" b="1" dirty="0"/>
              <a:t>Inspection meeting:</a:t>
            </a:r>
            <a:r>
              <a:rPr lang="en-US" sz="1700" dirty="0"/>
              <a:t> During this meeting the reader reads through the work product, part by part and the inspectors point out the defects for every part.</a:t>
            </a:r>
          </a:p>
          <a:p>
            <a:r>
              <a:rPr lang="en-US" sz="1700" b="1" dirty="0"/>
              <a:t>Rework:</a:t>
            </a:r>
            <a:r>
              <a:rPr lang="en-US" sz="1700" dirty="0"/>
              <a:t> The author makes changes to the work product according to the action plans from the inspection meeting.</a:t>
            </a:r>
          </a:p>
          <a:p>
            <a:r>
              <a:rPr lang="en-US" sz="1700" b="1" dirty="0"/>
              <a:t>Follow-up:</a:t>
            </a:r>
            <a:r>
              <a:rPr lang="en-US" sz="1700" dirty="0"/>
              <a:t> The changes by the author are checked to make sure everything is correct</a:t>
            </a:r>
            <a:r>
              <a:rPr lang="en-US" sz="1700" dirty="0" smtClean="0"/>
              <a:t>.</a:t>
            </a:r>
            <a:endParaRPr lang="en-US" sz="1700" dirty="0"/>
          </a:p>
        </p:txBody>
      </p:sp>
    </p:spTree>
    <p:extLst>
      <p:ext uri="{BB962C8B-B14F-4D97-AF65-F5344CB8AC3E}">
        <p14:creationId xmlns:p14="http://schemas.microsoft.com/office/powerpoint/2010/main" val="315902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Inspection – </a:t>
            </a:r>
            <a:r>
              <a:rPr lang="en-US" dirty="0" smtClean="0"/>
              <a:t>Procedure (Exit Criteria)</a:t>
            </a:r>
            <a:endParaRPr lang="en-US" sz="2400" dirty="0"/>
          </a:p>
        </p:txBody>
      </p:sp>
      <p:sp>
        <p:nvSpPr>
          <p:cNvPr id="5" name="Content Placeholder 2"/>
          <p:cNvSpPr>
            <a:spLocks noGrp="1"/>
          </p:cNvSpPr>
          <p:nvPr>
            <p:ph idx="1"/>
          </p:nvPr>
        </p:nvSpPr>
        <p:spPr>
          <a:xfrm>
            <a:off x="264160" y="967575"/>
            <a:ext cx="8312574" cy="3185487"/>
          </a:xfrm>
        </p:spPr>
        <p:txBody>
          <a:bodyPr/>
          <a:lstStyle/>
          <a:p>
            <a:r>
              <a:rPr lang="en-US" sz="1800" dirty="0"/>
              <a:t>All of the author’s inspection objectives are </a:t>
            </a:r>
            <a:r>
              <a:rPr lang="en-US" sz="1800" dirty="0" smtClean="0"/>
              <a:t>satisfied.</a:t>
            </a:r>
          </a:p>
          <a:p>
            <a:r>
              <a:rPr lang="en-US" sz="1800" dirty="0" smtClean="0"/>
              <a:t>Issues </a:t>
            </a:r>
            <a:r>
              <a:rPr lang="en-US" sz="1800" dirty="0"/>
              <a:t>raised during the inspection are tracked to </a:t>
            </a:r>
            <a:r>
              <a:rPr lang="en-US" sz="1800" dirty="0" smtClean="0"/>
              <a:t>closure.</a:t>
            </a:r>
          </a:p>
          <a:p>
            <a:r>
              <a:rPr lang="en-US" sz="1800" dirty="0" smtClean="0"/>
              <a:t>All </a:t>
            </a:r>
            <a:r>
              <a:rPr lang="en-US" sz="1800" dirty="0"/>
              <a:t>major defects </a:t>
            </a:r>
            <a:r>
              <a:rPr lang="en-US" sz="1800" dirty="0" smtClean="0"/>
              <a:t>are logged in </a:t>
            </a:r>
            <a:r>
              <a:rPr lang="en-US" sz="1800" dirty="0"/>
              <a:t>the system and are </a:t>
            </a:r>
            <a:r>
              <a:rPr lang="en-US" sz="1800" dirty="0" smtClean="0"/>
              <a:t>corrected.</a:t>
            </a:r>
          </a:p>
          <a:p>
            <a:r>
              <a:rPr lang="en-US" sz="1800" dirty="0" smtClean="0"/>
              <a:t>The </a:t>
            </a:r>
            <a:r>
              <a:rPr lang="en-US" sz="1800" dirty="0"/>
              <a:t>modified </a:t>
            </a:r>
            <a:r>
              <a:rPr lang="en-US" sz="1800" dirty="0" smtClean="0"/>
              <a:t>work product is checked.</a:t>
            </a:r>
          </a:p>
          <a:p>
            <a:r>
              <a:rPr lang="en-US" sz="1800" dirty="0" smtClean="0"/>
              <a:t>Moderator </a:t>
            </a:r>
            <a:r>
              <a:rPr lang="en-US" sz="1800" dirty="0"/>
              <a:t>has collected and recorded the inspection data.</a:t>
            </a:r>
          </a:p>
          <a:p>
            <a:r>
              <a:rPr lang="en-US" sz="1800" dirty="0" smtClean="0"/>
              <a:t>Moderator has delivered the completed Inspection Summary </a:t>
            </a:r>
            <a:r>
              <a:rPr lang="en-US" sz="1800" dirty="0"/>
              <a:t>Report and defect counts to the peer </a:t>
            </a:r>
            <a:r>
              <a:rPr lang="en-US" sz="1800" dirty="0" smtClean="0"/>
              <a:t>review coordinator.</a:t>
            </a:r>
            <a:endParaRPr lang="en-US" sz="1800" dirty="0"/>
          </a:p>
        </p:txBody>
      </p:sp>
    </p:spTree>
    <p:extLst>
      <p:ext uri="{BB962C8B-B14F-4D97-AF65-F5344CB8AC3E}">
        <p14:creationId xmlns:p14="http://schemas.microsoft.com/office/powerpoint/2010/main" val="20815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Walkthrough</a:t>
            </a:r>
            <a:endParaRPr lang="en-US" dirty="0"/>
          </a:p>
        </p:txBody>
      </p:sp>
    </p:spTree>
    <p:extLst>
      <p:ext uri="{BB962C8B-B14F-4D97-AF65-F5344CB8AC3E}">
        <p14:creationId xmlns:p14="http://schemas.microsoft.com/office/powerpoint/2010/main" val="74842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015663"/>
          </a:xfrm>
        </p:spPr>
        <p:txBody>
          <a:bodyPr/>
          <a:lstStyle/>
          <a:p>
            <a:pPr algn="just"/>
            <a:r>
              <a:rPr lang="en-US" dirty="0"/>
              <a:t>A walkthrough </a:t>
            </a:r>
            <a:r>
              <a:rPr lang="en-US" dirty="0" smtClean="0"/>
              <a:t>peer review is </a:t>
            </a:r>
            <a:r>
              <a:rPr lang="en-US" dirty="0"/>
              <a:t>a form of </a:t>
            </a:r>
            <a:r>
              <a:rPr lang="en-US" dirty="0" smtClean="0"/>
              <a:t>informal peer review with participants asking </a:t>
            </a:r>
            <a:r>
              <a:rPr lang="en-US" dirty="0"/>
              <a:t>questions and </a:t>
            </a:r>
            <a:r>
              <a:rPr lang="en-US" dirty="0" smtClean="0"/>
              <a:t>making </a:t>
            </a:r>
            <a:r>
              <a:rPr lang="en-US" dirty="0"/>
              <a:t>comments about possible errors, violation of development standards, and other </a:t>
            </a:r>
            <a:r>
              <a:rPr lang="en-US" dirty="0" smtClean="0"/>
              <a:t>problems</a:t>
            </a:r>
          </a:p>
        </p:txBody>
      </p:sp>
      <p:sp>
        <p:nvSpPr>
          <p:cNvPr id="4" name="Title 3"/>
          <p:cNvSpPr>
            <a:spLocks noGrp="1"/>
          </p:cNvSpPr>
          <p:nvPr>
            <p:ph type="title"/>
          </p:nvPr>
        </p:nvSpPr>
        <p:spPr/>
        <p:txBody>
          <a:bodyPr>
            <a:normAutofit/>
          </a:bodyPr>
          <a:lstStyle/>
          <a:p>
            <a:r>
              <a:rPr lang="en-US" sz="2400" dirty="0" smtClean="0"/>
              <a:t>Walkthrough – Overview</a:t>
            </a:r>
            <a:endParaRPr lang="en-US" sz="2400" dirty="0"/>
          </a:p>
        </p:txBody>
      </p:sp>
    </p:spTree>
    <p:extLst>
      <p:ext uri="{BB962C8B-B14F-4D97-AF65-F5344CB8AC3E}">
        <p14:creationId xmlns:p14="http://schemas.microsoft.com/office/powerpoint/2010/main" val="188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7575"/>
            <a:ext cx="9144000" cy="3869264"/>
          </a:xfrm>
        </p:spPr>
        <p:txBody>
          <a:bodyPr/>
          <a:lstStyle/>
          <a:p>
            <a:pPr algn="just"/>
            <a:r>
              <a:rPr lang="en-US" dirty="0" smtClean="0"/>
              <a:t>It is led by the authors.</a:t>
            </a:r>
            <a:endParaRPr lang="en-US" dirty="0"/>
          </a:p>
          <a:p>
            <a:r>
              <a:rPr lang="en-US" dirty="0"/>
              <a:t>Author guide the participants through the document according to his or her thought process to achieve a common understanding and to gather feedback.</a:t>
            </a:r>
          </a:p>
          <a:p>
            <a:pPr algn="just"/>
            <a:r>
              <a:rPr lang="en-US" dirty="0" smtClean="0"/>
              <a:t>Participants (no specific roles are assigned):</a:t>
            </a:r>
          </a:p>
          <a:p>
            <a:pPr lvl="1" algn="just"/>
            <a:r>
              <a:rPr lang="en-US" dirty="0" smtClean="0"/>
              <a:t>Inside/outside </a:t>
            </a:r>
            <a:r>
              <a:rPr lang="en-US" dirty="0"/>
              <a:t>the group: propose better </a:t>
            </a:r>
            <a:r>
              <a:rPr lang="en-US" dirty="0" smtClean="0"/>
              <a:t>repairs</a:t>
            </a:r>
            <a:endParaRPr lang="en-US" dirty="0"/>
          </a:p>
          <a:p>
            <a:pPr lvl="1" algn="just"/>
            <a:r>
              <a:rPr lang="en-US" dirty="0" smtClean="0"/>
              <a:t>Inside/outside </a:t>
            </a:r>
            <a:r>
              <a:rPr lang="en-US" dirty="0"/>
              <a:t>the </a:t>
            </a:r>
            <a:r>
              <a:rPr lang="en-US" dirty="0" smtClean="0"/>
              <a:t>industry: more opinions</a:t>
            </a:r>
          </a:p>
          <a:p>
            <a:pPr algn="just"/>
            <a:r>
              <a:rPr lang="en-US" dirty="0" smtClean="0"/>
              <a:t>Deliverables:</a:t>
            </a:r>
          </a:p>
          <a:p>
            <a:pPr lvl="1" algn="just"/>
            <a:r>
              <a:rPr lang="en-US" dirty="0" smtClean="0"/>
              <a:t>Modified the artifact</a:t>
            </a:r>
            <a:endParaRPr lang="en-US" dirty="0"/>
          </a:p>
        </p:txBody>
      </p:sp>
      <p:sp>
        <p:nvSpPr>
          <p:cNvPr id="4" name="Title 3"/>
          <p:cNvSpPr>
            <a:spLocks noGrp="1"/>
          </p:cNvSpPr>
          <p:nvPr>
            <p:ph type="title"/>
          </p:nvPr>
        </p:nvSpPr>
        <p:spPr/>
        <p:txBody>
          <a:bodyPr>
            <a:normAutofit/>
          </a:bodyPr>
          <a:lstStyle/>
          <a:p>
            <a:r>
              <a:rPr lang="en-US" sz="2400" dirty="0" smtClean="0"/>
              <a:t>Walkthrough – Characteristic</a:t>
            </a:r>
            <a:endParaRPr lang="en-US" sz="2400" dirty="0"/>
          </a:p>
        </p:txBody>
      </p:sp>
    </p:spTree>
    <p:extLst>
      <p:ext uri="{BB962C8B-B14F-4D97-AF65-F5344CB8AC3E}">
        <p14:creationId xmlns:p14="http://schemas.microsoft.com/office/powerpoint/2010/main" val="405025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Walkthrough – Procedure (Entry Criteria)</a:t>
            </a:r>
            <a:endParaRPr lang="en-US" sz="2400" dirty="0"/>
          </a:p>
        </p:txBody>
      </p:sp>
      <p:sp>
        <p:nvSpPr>
          <p:cNvPr id="7" name="Content Placeholder 2"/>
          <p:cNvSpPr>
            <a:spLocks noGrp="1"/>
          </p:cNvSpPr>
          <p:nvPr>
            <p:ph idx="1"/>
          </p:nvPr>
        </p:nvSpPr>
        <p:spPr>
          <a:xfrm>
            <a:off x="0" y="967575"/>
            <a:ext cx="8826500" cy="1246495"/>
          </a:xfrm>
        </p:spPr>
        <p:txBody>
          <a:bodyPr/>
          <a:lstStyle/>
          <a:p>
            <a:pPr algn="just"/>
            <a:r>
              <a:rPr lang="en-US" dirty="0" smtClean="0"/>
              <a:t>The author selected a walkthrough review approach for the artifact being reviewed.</a:t>
            </a:r>
          </a:p>
          <a:p>
            <a:pPr algn="just"/>
            <a:r>
              <a:rPr lang="en-US" dirty="0" smtClean="0"/>
              <a:t>The author has stated his/her objectives for the review</a:t>
            </a:r>
          </a:p>
        </p:txBody>
      </p:sp>
    </p:spTree>
    <p:extLst>
      <p:ext uri="{BB962C8B-B14F-4D97-AF65-F5344CB8AC3E}">
        <p14:creationId xmlns:p14="http://schemas.microsoft.com/office/powerpoint/2010/main" val="29894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Walkthrough – Procedure</a:t>
            </a:r>
            <a:endParaRPr lang="en-US" sz="2400" dirty="0"/>
          </a:p>
        </p:txBody>
      </p:sp>
      <p:sp>
        <p:nvSpPr>
          <p:cNvPr id="7" name="Content Placeholder 2"/>
          <p:cNvSpPr>
            <a:spLocks noGrp="1"/>
          </p:cNvSpPr>
          <p:nvPr>
            <p:ph idx="1"/>
          </p:nvPr>
        </p:nvSpPr>
        <p:spPr>
          <a:xfrm>
            <a:off x="0" y="967575"/>
            <a:ext cx="5817704" cy="3326129"/>
          </a:xfrm>
        </p:spPr>
        <p:txBody>
          <a:bodyPr/>
          <a:lstStyle/>
          <a:p>
            <a:pPr algn="just"/>
            <a:r>
              <a:rPr lang="en-US" dirty="0" smtClean="0"/>
              <a:t>Walkthrough meeting</a:t>
            </a:r>
          </a:p>
          <a:p>
            <a:pPr lvl="1" algn="just"/>
            <a:r>
              <a:rPr lang="en-US" dirty="0" smtClean="0"/>
              <a:t>Author describes the artifact to the reviewers</a:t>
            </a:r>
          </a:p>
          <a:p>
            <a:pPr lvl="1" algn="just"/>
            <a:r>
              <a:rPr lang="en-US" dirty="0" smtClean="0"/>
              <a:t>Author leads discussion on the topics of concerns</a:t>
            </a:r>
          </a:p>
          <a:p>
            <a:pPr lvl="1" algn="just"/>
            <a:r>
              <a:rPr lang="en-US" dirty="0" smtClean="0"/>
              <a:t>Reviewers present comments, possible defects, and provide improvement suggestions to the author</a:t>
            </a:r>
          </a:p>
          <a:p>
            <a:pPr lvl="1" algn="just"/>
            <a:r>
              <a:rPr lang="en-US" dirty="0" smtClean="0"/>
              <a:t>Author reworks based on reviewer comments</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863534" y="893019"/>
            <a:ext cx="3293166" cy="4250481"/>
          </a:xfrm>
          <a:prstGeom prst="rect">
            <a:avLst/>
          </a:prstGeom>
        </p:spPr>
      </p:pic>
    </p:spTree>
    <p:extLst>
      <p:ext uri="{BB962C8B-B14F-4D97-AF65-F5344CB8AC3E}">
        <p14:creationId xmlns:p14="http://schemas.microsoft.com/office/powerpoint/2010/main" val="10807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Walkthrough – Procedure (Exit Criteria)</a:t>
            </a:r>
            <a:endParaRPr lang="en-US" sz="2400" dirty="0"/>
          </a:p>
        </p:txBody>
      </p:sp>
      <p:sp>
        <p:nvSpPr>
          <p:cNvPr id="7" name="Content Placeholder 2"/>
          <p:cNvSpPr>
            <a:spLocks noGrp="1"/>
          </p:cNvSpPr>
          <p:nvPr>
            <p:ph idx="1"/>
          </p:nvPr>
        </p:nvSpPr>
        <p:spPr>
          <a:xfrm>
            <a:off x="0" y="967575"/>
            <a:ext cx="8826500" cy="400110"/>
          </a:xfrm>
        </p:spPr>
        <p:txBody>
          <a:bodyPr/>
          <a:lstStyle/>
          <a:p>
            <a:pPr algn="just"/>
            <a:r>
              <a:rPr lang="en-US" dirty="0" smtClean="0"/>
              <a:t>The author has made the appropriate changes in the artifact, if any.</a:t>
            </a:r>
          </a:p>
        </p:txBody>
      </p:sp>
    </p:spTree>
    <p:extLst>
      <p:ext uri="{BB962C8B-B14F-4D97-AF65-F5344CB8AC3E}">
        <p14:creationId xmlns:p14="http://schemas.microsoft.com/office/powerpoint/2010/main" val="88371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439916"/>
          </a:xfrm>
        </p:spPr>
        <p:txBody>
          <a:bodyPr/>
          <a:lstStyle/>
          <a:p>
            <a:r>
              <a:rPr lang="en-US" dirty="0" smtClean="0"/>
              <a:t>Introduction</a:t>
            </a:r>
          </a:p>
          <a:p>
            <a:pPr lvl="1"/>
            <a:r>
              <a:rPr lang="en-US" dirty="0" smtClean="0"/>
              <a:t>What is Peer Review?</a:t>
            </a:r>
          </a:p>
          <a:p>
            <a:pPr lvl="1"/>
            <a:r>
              <a:rPr lang="en-US" dirty="0" smtClean="0"/>
              <a:t>Why do we need Peer Review?</a:t>
            </a:r>
          </a:p>
          <a:p>
            <a:pPr lvl="1"/>
            <a:r>
              <a:rPr lang="en-US" dirty="0" smtClean="0"/>
              <a:t>What should be reviewed?</a:t>
            </a:r>
          </a:p>
          <a:p>
            <a:pPr lvl="1"/>
            <a:r>
              <a:rPr lang="en-US" dirty="0" smtClean="0"/>
              <a:t>Who are participant in Peer Review?</a:t>
            </a:r>
            <a:endParaRPr lang="en-US" dirty="0"/>
          </a:p>
          <a:p>
            <a:r>
              <a:rPr lang="en-US" dirty="0" smtClean="0"/>
              <a:t>Types of Peer Review</a:t>
            </a:r>
          </a:p>
          <a:p>
            <a:pPr lvl="1"/>
            <a:r>
              <a:rPr lang="en-US" dirty="0" smtClean="0"/>
              <a:t>Types of Peer Review</a:t>
            </a:r>
          </a:p>
          <a:p>
            <a:pPr lvl="1"/>
            <a:r>
              <a:rPr lang="en-US" dirty="0" smtClean="0"/>
              <a:t>Peer Review Selection Matrix</a:t>
            </a:r>
          </a:p>
        </p:txBody>
      </p:sp>
      <p:sp>
        <p:nvSpPr>
          <p:cNvPr id="4" name="Title 3"/>
          <p:cNvSpPr>
            <a:spLocks noGrp="1"/>
          </p:cNvSpPr>
          <p:nvPr>
            <p:ph type="title"/>
          </p:nvPr>
        </p:nvSpPr>
        <p:spPr/>
        <p:txBody>
          <a:bodyPr>
            <a:normAutofit/>
          </a:bodyPr>
          <a:lstStyle/>
          <a:p>
            <a:r>
              <a:rPr lang="en-US" sz="2400" dirty="0" smtClean="0"/>
              <a:t>Agenda</a:t>
            </a:r>
            <a:endParaRPr lang="en-US" sz="2400" dirty="0"/>
          </a:p>
        </p:txBody>
      </p:sp>
    </p:spTree>
    <p:extLst>
      <p:ext uri="{BB962C8B-B14F-4D97-AF65-F5344CB8AC3E}">
        <p14:creationId xmlns:p14="http://schemas.microsoft.com/office/powerpoint/2010/main" val="381204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Deskcheck</a:t>
            </a:r>
            <a:endParaRPr lang="en-US" dirty="0"/>
          </a:p>
        </p:txBody>
      </p:sp>
    </p:spTree>
    <p:extLst>
      <p:ext uri="{BB962C8B-B14F-4D97-AF65-F5344CB8AC3E}">
        <p14:creationId xmlns:p14="http://schemas.microsoft.com/office/powerpoint/2010/main" val="241906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785104"/>
          </a:xfrm>
        </p:spPr>
        <p:txBody>
          <a:bodyPr/>
          <a:lstStyle/>
          <a:p>
            <a:pPr algn="just"/>
            <a:r>
              <a:rPr lang="en-US" dirty="0" smtClean="0"/>
              <a:t>A </a:t>
            </a:r>
            <a:r>
              <a:rPr lang="en-US" dirty="0" err="1" smtClean="0"/>
              <a:t>Deskcheck</a:t>
            </a:r>
            <a:r>
              <a:rPr lang="en-US" dirty="0" smtClean="0"/>
              <a:t> review typically is an informal review.</a:t>
            </a:r>
          </a:p>
          <a:p>
            <a:pPr algn="just"/>
            <a:r>
              <a:rPr lang="en-US" dirty="0"/>
              <a:t>Only one person besides the author examines the work product</a:t>
            </a:r>
            <a:r>
              <a:rPr lang="en-US" dirty="0" smtClean="0"/>
              <a:t>.</a:t>
            </a:r>
          </a:p>
          <a:p>
            <a:pPr algn="just"/>
            <a:r>
              <a:rPr lang="en-US" dirty="0" smtClean="0"/>
              <a:t>That reviewer should have checklists and specific analysis methods to increase effectiveness.</a:t>
            </a:r>
          </a:p>
        </p:txBody>
      </p:sp>
      <p:sp>
        <p:nvSpPr>
          <p:cNvPr id="4" name="Title 3"/>
          <p:cNvSpPr>
            <a:spLocks noGrp="1"/>
          </p:cNvSpPr>
          <p:nvPr>
            <p:ph type="title"/>
          </p:nvPr>
        </p:nvSpPr>
        <p:spPr/>
        <p:txBody>
          <a:bodyPr>
            <a:normAutofit/>
          </a:bodyPr>
          <a:lstStyle/>
          <a:p>
            <a:r>
              <a:rPr lang="en-US" sz="2400" dirty="0" err="1" smtClean="0"/>
              <a:t>Deskcheck</a:t>
            </a:r>
            <a:r>
              <a:rPr lang="en-US" sz="2400" dirty="0" smtClean="0"/>
              <a:t> – Overview</a:t>
            </a:r>
            <a:endParaRPr lang="en-US" sz="2400" dirty="0"/>
          </a:p>
        </p:txBody>
      </p:sp>
    </p:spTree>
    <p:extLst>
      <p:ext uri="{BB962C8B-B14F-4D97-AF65-F5344CB8AC3E}">
        <p14:creationId xmlns:p14="http://schemas.microsoft.com/office/powerpoint/2010/main" val="372866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Measurement and </a:t>
            </a:r>
            <a:r>
              <a:rPr lang="en-US" smtClean="0"/>
              <a:t>analysic</a:t>
            </a:r>
            <a:endParaRPr lang="en-US" dirty="0"/>
          </a:p>
        </p:txBody>
      </p:sp>
    </p:spTree>
    <p:extLst>
      <p:ext uri="{BB962C8B-B14F-4D97-AF65-F5344CB8AC3E}">
        <p14:creationId xmlns:p14="http://schemas.microsoft.com/office/powerpoint/2010/main" val="68489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880957"/>
            <a:ext cx="8312574" cy="400110"/>
          </a:xfrm>
        </p:spPr>
        <p:txBody>
          <a:bodyPr/>
          <a:lstStyle/>
          <a:p>
            <a:pPr algn="just"/>
            <a:r>
              <a:rPr lang="en-US" dirty="0" smtClean="0"/>
              <a:t>Type of Data Items:</a:t>
            </a:r>
          </a:p>
        </p:txBody>
      </p:sp>
      <p:sp>
        <p:nvSpPr>
          <p:cNvPr id="4" name="Title 3"/>
          <p:cNvSpPr>
            <a:spLocks noGrp="1"/>
          </p:cNvSpPr>
          <p:nvPr>
            <p:ph type="title"/>
          </p:nvPr>
        </p:nvSpPr>
        <p:spPr/>
        <p:txBody>
          <a:bodyPr>
            <a:normAutofit/>
          </a:bodyPr>
          <a:lstStyle/>
          <a:p>
            <a:r>
              <a:rPr lang="en-US" sz="2400" dirty="0" smtClean="0"/>
              <a:t>Measurement </a:t>
            </a:r>
            <a:r>
              <a:rPr lang="en-US" dirty="0"/>
              <a:t>– How to collect and measure</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911685254"/>
              </p:ext>
            </p:extLst>
          </p:nvPr>
        </p:nvGraphicFramePr>
        <p:xfrm>
          <a:off x="999808" y="1281067"/>
          <a:ext cx="6841278" cy="3582282"/>
        </p:xfrm>
        <a:graphic>
          <a:graphicData uri="http://schemas.openxmlformats.org/drawingml/2006/table">
            <a:tbl>
              <a:tblPr>
                <a:tableStyleId>{5C22544A-7EE6-4342-B048-85BDC9FD1C3A}</a:tableStyleId>
              </a:tblPr>
              <a:tblGrid>
                <a:gridCol w="2235871"/>
                <a:gridCol w="4605407"/>
              </a:tblGrid>
              <a:tr h="69451">
                <a:tc>
                  <a:txBody>
                    <a:bodyPr/>
                    <a:lstStyle/>
                    <a:p>
                      <a:pPr algn="l" fontAlgn="t"/>
                      <a:r>
                        <a:rPr lang="en-US" sz="1600" b="1" i="0" u="none" strike="noStrike" dirty="0">
                          <a:solidFill>
                            <a:srgbClr val="000000"/>
                          </a:solidFill>
                          <a:effectLst/>
                          <a:latin typeface="+mn-lt"/>
                        </a:rPr>
                        <a:t>Data Item</a:t>
                      </a:r>
                    </a:p>
                  </a:txBody>
                  <a:tcPr marL="9525" marR="9525" marT="9525" marB="0">
                    <a:solidFill>
                      <a:schemeClr val="accent1">
                        <a:lumMod val="40000"/>
                        <a:lumOff val="60000"/>
                      </a:schemeClr>
                    </a:solidFill>
                  </a:tcPr>
                </a:tc>
                <a:tc>
                  <a:txBody>
                    <a:bodyPr/>
                    <a:lstStyle/>
                    <a:p>
                      <a:pPr algn="l" fontAlgn="t"/>
                      <a:r>
                        <a:rPr lang="en-US" sz="1600" b="1" i="0" u="none" strike="noStrike" dirty="0">
                          <a:solidFill>
                            <a:srgbClr val="000000"/>
                          </a:solidFill>
                          <a:effectLst/>
                          <a:latin typeface="+mn-lt"/>
                        </a:rPr>
                        <a:t>Definition</a:t>
                      </a:r>
                    </a:p>
                  </a:txBody>
                  <a:tcPr marL="9525" marR="9525" marT="9525" marB="0">
                    <a:solidFill>
                      <a:schemeClr val="accent1">
                        <a:lumMod val="40000"/>
                        <a:lumOff val="60000"/>
                      </a:schemeClr>
                    </a:solidFill>
                  </a:tcPr>
                </a:tc>
              </a:tr>
              <a:tr h="138901">
                <a:tc>
                  <a:txBody>
                    <a:bodyPr/>
                    <a:lstStyle/>
                    <a:p>
                      <a:pPr algn="l" fontAlgn="t"/>
                      <a:r>
                        <a:rPr lang="en-US" sz="1100" u="none" strike="noStrike" dirty="0" err="1">
                          <a:effectLst/>
                          <a:latin typeface="+mn-lt"/>
                        </a:rPr>
                        <a:t>Effort.Planning</a:t>
                      </a:r>
                      <a:endParaRPr lang="en-US" sz="1100" b="0" i="0" u="none" strike="noStrike" dirty="0">
                        <a:solidFill>
                          <a:srgbClr val="000000"/>
                        </a:solidFill>
                        <a:effectLst/>
                        <a:latin typeface="+mn-lt"/>
                      </a:endParaRPr>
                    </a:p>
                  </a:txBody>
                  <a:tcPr marL="2424" marR="2424" marT="2424" marB="0"/>
                </a:tc>
                <a:tc>
                  <a:txBody>
                    <a:bodyPr/>
                    <a:lstStyle/>
                    <a:p>
                      <a:pPr algn="l" fontAlgn="t"/>
                      <a:r>
                        <a:rPr lang="en-US" sz="1100" u="none" strike="noStrike">
                          <a:effectLst/>
                          <a:latin typeface="+mn-lt"/>
                        </a:rPr>
                        <a:t>total labor hours spent by the moderator and author in planning, scheduling meetings, task</a:t>
                      </a:r>
                      <a:endParaRPr lang="en-US" sz="1100" b="0" i="0" u="none" strike="noStrike">
                        <a:solidFill>
                          <a:srgbClr val="000000"/>
                        </a:solidFill>
                        <a:effectLst/>
                        <a:latin typeface="+mn-lt"/>
                      </a:endParaRPr>
                    </a:p>
                  </a:txBody>
                  <a:tcPr marL="2424" marR="2424" marT="2424" marB="0"/>
                </a:tc>
              </a:tr>
              <a:tr h="138901">
                <a:tc>
                  <a:txBody>
                    <a:bodyPr/>
                    <a:lstStyle/>
                    <a:p>
                      <a:pPr algn="l" fontAlgn="t"/>
                      <a:r>
                        <a:rPr lang="en-US" sz="1100" u="none" strike="noStrike">
                          <a:effectLst/>
                          <a:latin typeface="+mn-lt"/>
                        </a:rPr>
                        <a:t>Effort.Overview</a:t>
                      </a:r>
                      <a:endParaRPr lang="en-US" sz="1100" b="0" i="0" u="none" strike="noStrike">
                        <a:solidFill>
                          <a:srgbClr val="000000"/>
                        </a:solidFill>
                        <a:effectLst/>
                        <a:latin typeface="+mn-lt"/>
                      </a:endParaRPr>
                    </a:p>
                  </a:txBody>
                  <a:tcPr marL="2424" marR="2424" marT="2424" marB="0"/>
                </a:tc>
                <a:tc>
                  <a:txBody>
                    <a:bodyPr/>
                    <a:lstStyle/>
                    <a:p>
                      <a:pPr algn="l" fontAlgn="t"/>
                      <a:r>
                        <a:rPr lang="en-US" sz="1100" u="none" strike="noStrike">
                          <a:effectLst/>
                          <a:latin typeface="+mn-lt"/>
                        </a:rPr>
                        <a:t>total labor hours spent by the participants in an overview meeting, if one was held</a:t>
                      </a:r>
                      <a:endParaRPr lang="en-US" sz="1100" b="0" i="0" u="none" strike="noStrike">
                        <a:solidFill>
                          <a:srgbClr val="000000"/>
                        </a:solidFill>
                        <a:effectLst/>
                        <a:latin typeface="+mn-lt"/>
                      </a:endParaRPr>
                    </a:p>
                  </a:txBody>
                  <a:tcPr marL="2424" marR="2424" marT="2424" marB="0"/>
                </a:tc>
              </a:tr>
              <a:tr h="138901">
                <a:tc>
                  <a:txBody>
                    <a:bodyPr/>
                    <a:lstStyle/>
                    <a:p>
                      <a:pPr algn="l" fontAlgn="t"/>
                      <a:r>
                        <a:rPr lang="en-US" sz="1100" u="none" strike="noStrike" dirty="0" err="1">
                          <a:effectLst/>
                          <a:latin typeface="+mn-lt"/>
                        </a:rPr>
                        <a:t>Effort.Preparation</a:t>
                      </a:r>
                      <a:endParaRPr lang="en-US" sz="1100" b="0" i="0" u="none" strike="noStrike" dirty="0">
                        <a:solidFill>
                          <a:srgbClr val="000000"/>
                        </a:solidFill>
                        <a:effectLst/>
                        <a:latin typeface="+mn-lt"/>
                      </a:endParaRPr>
                    </a:p>
                  </a:txBody>
                  <a:tcPr marL="2424" marR="2424" marT="2424" marB="0"/>
                </a:tc>
                <a:tc>
                  <a:txBody>
                    <a:bodyPr/>
                    <a:lstStyle/>
                    <a:p>
                      <a:pPr algn="l" fontAlgn="t"/>
                      <a:r>
                        <a:rPr lang="en-US" sz="1100" u="none" strike="noStrike">
                          <a:effectLst/>
                          <a:latin typeface="+mn-lt"/>
                        </a:rPr>
                        <a:t>total labor hours spent by the inspectors and author preparing for the inspection</a:t>
                      </a:r>
                      <a:endParaRPr lang="en-US" sz="1100" b="0" i="0" u="none" strike="noStrike">
                        <a:solidFill>
                          <a:srgbClr val="000000"/>
                        </a:solidFill>
                        <a:effectLst/>
                        <a:latin typeface="+mn-lt"/>
                      </a:endParaRPr>
                    </a:p>
                  </a:txBody>
                  <a:tcPr marL="2424" marR="2424" marT="2424" marB="0"/>
                </a:tc>
              </a:tr>
              <a:tr h="265439">
                <a:tc>
                  <a:txBody>
                    <a:bodyPr/>
                    <a:lstStyle/>
                    <a:p>
                      <a:pPr algn="l" fontAlgn="t"/>
                      <a:r>
                        <a:rPr lang="en-US" sz="1100" u="none" strike="noStrike" dirty="0" err="1">
                          <a:effectLst/>
                          <a:latin typeface="+mn-lt"/>
                        </a:rPr>
                        <a:t>Effort.Rework</a:t>
                      </a:r>
                      <a:endParaRPr lang="en-US" sz="1100" b="0" i="0" u="none" strike="noStrike" dirty="0">
                        <a:solidFill>
                          <a:srgbClr val="000000"/>
                        </a:solidFill>
                        <a:effectLst/>
                        <a:latin typeface="+mn-lt"/>
                      </a:endParaRPr>
                    </a:p>
                  </a:txBody>
                  <a:tcPr marL="2424" marR="2424" marT="2424" marB="0"/>
                </a:tc>
                <a:tc>
                  <a:txBody>
                    <a:bodyPr/>
                    <a:lstStyle/>
                    <a:p>
                      <a:pPr algn="l" fontAlgn="t"/>
                      <a:r>
                        <a:rPr lang="en-US" sz="1100" u="none" strike="noStrike">
                          <a:effectLst/>
                          <a:latin typeface="+mn-lt"/>
                        </a:rPr>
                        <a:t>total labor hours s the author spent correcting defects in the initial deliverable and making other improvements; include verification time from the follow-up stage</a:t>
                      </a:r>
                      <a:endParaRPr lang="en-US" sz="1100" b="0" i="0" u="none" strike="noStrike">
                        <a:solidFill>
                          <a:srgbClr val="000000"/>
                        </a:solidFill>
                        <a:effectLst/>
                        <a:latin typeface="+mn-lt"/>
                      </a:endParaRPr>
                    </a:p>
                  </a:txBody>
                  <a:tcPr marL="2424" marR="2424" marT="2424" marB="0"/>
                </a:tc>
              </a:tr>
              <a:tr h="69451">
                <a:tc>
                  <a:txBody>
                    <a:bodyPr/>
                    <a:lstStyle/>
                    <a:p>
                      <a:pPr algn="l" fontAlgn="t"/>
                      <a:r>
                        <a:rPr lang="en-US" sz="1100" u="none" strike="noStrike">
                          <a:effectLst/>
                          <a:latin typeface="+mn-lt"/>
                        </a:rPr>
                        <a:t>Time.Meeting</a:t>
                      </a:r>
                      <a:endParaRPr lang="en-US" sz="1100" b="0" i="0" u="none" strike="noStrike">
                        <a:solidFill>
                          <a:srgbClr val="000000"/>
                        </a:solidFill>
                        <a:effectLst/>
                        <a:latin typeface="+mn-lt"/>
                      </a:endParaRPr>
                    </a:p>
                  </a:txBody>
                  <a:tcPr marL="2424" marR="2424" marT="2424" marB="0"/>
                </a:tc>
                <a:tc>
                  <a:txBody>
                    <a:bodyPr/>
                    <a:lstStyle/>
                    <a:p>
                      <a:pPr algn="l" fontAlgn="t"/>
                      <a:r>
                        <a:rPr lang="en-US" sz="1100" u="none" strike="noStrike" dirty="0">
                          <a:effectLst/>
                          <a:latin typeface="+mn-lt"/>
                        </a:rPr>
                        <a:t>duration of the inspection meeting in hours</a:t>
                      </a:r>
                      <a:endParaRPr lang="en-US" sz="1100" b="0" i="0" u="none" strike="noStrike" dirty="0">
                        <a:solidFill>
                          <a:srgbClr val="000000"/>
                        </a:solidFill>
                        <a:effectLst/>
                        <a:latin typeface="+mn-lt"/>
                      </a:endParaRPr>
                    </a:p>
                  </a:txBody>
                  <a:tcPr marL="2424" marR="2424" marT="2424" marB="0"/>
                </a:tc>
              </a:tr>
              <a:tr h="277803">
                <a:tc>
                  <a:txBody>
                    <a:bodyPr/>
                    <a:lstStyle/>
                    <a:p>
                      <a:pPr algn="l" fontAlgn="t"/>
                      <a:r>
                        <a:rPr lang="en-US" sz="1100" u="none" strike="noStrike">
                          <a:effectLst/>
                          <a:latin typeface="+mn-lt"/>
                        </a:rPr>
                        <a:t>Defects.Found.Major</a:t>
                      </a:r>
                      <a:br>
                        <a:rPr lang="en-US" sz="1100" u="none" strike="noStrike">
                          <a:effectLst/>
                          <a:latin typeface="+mn-lt"/>
                        </a:rPr>
                      </a:br>
                      <a:r>
                        <a:rPr lang="en-US" sz="1100" u="none" strike="noStrike">
                          <a:effectLst/>
                          <a:latin typeface="+mn-lt"/>
                        </a:rPr>
                        <a:t>Defects.Found.Minor</a:t>
                      </a:r>
                      <a:endParaRPr lang="en-US" sz="1100" b="0" i="0" u="none" strike="noStrike">
                        <a:solidFill>
                          <a:srgbClr val="000000"/>
                        </a:solidFill>
                        <a:effectLst/>
                        <a:latin typeface="+mn-lt"/>
                      </a:endParaRPr>
                    </a:p>
                  </a:txBody>
                  <a:tcPr marL="2424" marR="2424" marT="2424" marB="0"/>
                </a:tc>
                <a:tc>
                  <a:txBody>
                    <a:bodyPr/>
                    <a:lstStyle/>
                    <a:p>
                      <a:pPr algn="l" fontAlgn="t"/>
                      <a:r>
                        <a:rPr lang="en-US" sz="1100" u="none" strike="noStrike" dirty="0">
                          <a:effectLst/>
                          <a:latin typeface="+mn-lt"/>
                        </a:rPr>
                        <a:t>total number of major and minor defects found by the inspection team; do not include non-defect issues raised, such as questions, requests for clarification, points of style, or items from the Typo Lists</a:t>
                      </a:r>
                      <a:endParaRPr lang="en-US" sz="1100" b="0" i="0" u="none" strike="noStrike" dirty="0">
                        <a:solidFill>
                          <a:srgbClr val="000000"/>
                        </a:solidFill>
                        <a:effectLst/>
                        <a:latin typeface="+mn-lt"/>
                      </a:endParaRPr>
                    </a:p>
                  </a:txBody>
                  <a:tcPr marL="2424" marR="2424" marT="2424" marB="0"/>
                </a:tc>
              </a:tr>
              <a:tr h="277803">
                <a:tc>
                  <a:txBody>
                    <a:bodyPr/>
                    <a:lstStyle/>
                    <a:p>
                      <a:pPr algn="l" fontAlgn="t"/>
                      <a:r>
                        <a:rPr lang="en-US" sz="1100" b="0" i="0" u="none" strike="noStrike" dirty="0" err="1">
                          <a:solidFill>
                            <a:srgbClr val="000000"/>
                          </a:solidFill>
                          <a:effectLst/>
                          <a:latin typeface="+mn-lt"/>
                        </a:rPr>
                        <a:t>Defects.Corrected.Major</a:t>
                      </a:r>
                      <a:r>
                        <a:rPr lang="en-US" sz="1100" b="0" i="0" u="none" strike="noStrike" dirty="0">
                          <a:solidFill>
                            <a:srgbClr val="000000"/>
                          </a:solidFill>
                          <a:effectLst/>
                          <a:latin typeface="+mn-lt"/>
                        </a:rPr>
                        <a:t/>
                      </a:r>
                      <a:br>
                        <a:rPr lang="en-US" sz="1100" b="0" i="0" u="none" strike="noStrike" dirty="0">
                          <a:solidFill>
                            <a:srgbClr val="000000"/>
                          </a:solidFill>
                          <a:effectLst/>
                          <a:latin typeface="+mn-lt"/>
                        </a:rPr>
                      </a:br>
                      <a:r>
                        <a:rPr lang="en-US" sz="1100" b="0" i="0" u="none" strike="noStrike" dirty="0" err="1">
                          <a:solidFill>
                            <a:srgbClr val="000000"/>
                          </a:solidFill>
                          <a:effectLst/>
                          <a:latin typeface="+mn-lt"/>
                        </a:rPr>
                        <a:t>Defects.Corrected.Minor</a:t>
                      </a:r>
                      <a:endParaRPr lang="en-US" sz="1100" b="0" i="0" u="none" strike="noStrike" dirty="0">
                        <a:solidFill>
                          <a:srgbClr val="000000"/>
                        </a:solidFill>
                        <a:effectLst/>
                        <a:latin typeface="+mn-lt"/>
                      </a:endParaRPr>
                    </a:p>
                  </a:txBody>
                  <a:tcPr marL="9525" marR="9525" marT="9525" marB="0"/>
                </a:tc>
                <a:tc>
                  <a:txBody>
                    <a:bodyPr/>
                    <a:lstStyle/>
                    <a:p>
                      <a:pPr algn="l" fontAlgn="t"/>
                      <a:r>
                        <a:rPr lang="en-US" sz="1100" b="0" i="0" u="none" strike="noStrike">
                          <a:solidFill>
                            <a:srgbClr val="000000"/>
                          </a:solidFill>
                          <a:effectLst/>
                          <a:latin typeface="+mn-lt"/>
                        </a:rPr>
                        <a:t>total number of major and minor defects corrected during rework</a:t>
                      </a:r>
                    </a:p>
                  </a:txBody>
                  <a:tcPr marL="9525" marR="9525" marT="9525" marB="0"/>
                </a:tc>
              </a:tr>
              <a:tr h="277803">
                <a:tc>
                  <a:txBody>
                    <a:bodyPr/>
                    <a:lstStyle/>
                    <a:p>
                      <a:pPr algn="l" fontAlgn="t"/>
                      <a:r>
                        <a:rPr lang="en-US" sz="1100" b="0" i="0" u="none" strike="noStrike" dirty="0" err="1">
                          <a:solidFill>
                            <a:srgbClr val="000000"/>
                          </a:solidFill>
                          <a:effectLst/>
                          <a:latin typeface="+mn-lt"/>
                        </a:rPr>
                        <a:t>Size.Planned</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Size.Actual</a:t>
                      </a:r>
                      <a:endParaRPr lang="en-US" sz="1100" b="0" i="0" u="none" strike="noStrike" dirty="0">
                        <a:solidFill>
                          <a:srgbClr val="000000"/>
                        </a:solidFill>
                        <a:effectLst/>
                        <a:latin typeface="+mn-lt"/>
                      </a:endParaRPr>
                    </a:p>
                  </a:txBody>
                  <a:tcPr marL="9525" marR="9525" marT="9525" marB="0"/>
                </a:tc>
                <a:tc>
                  <a:txBody>
                    <a:bodyPr/>
                    <a:lstStyle/>
                    <a:p>
                      <a:pPr algn="l" fontAlgn="t"/>
                      <a:r>
                        <a:rPr lang="en-US" sz="1100" b="0" i="0" u="none" strike="noStrike" dirty="0">
                          <a:solidFill>
                            <a:srgbClr val="000000"/>
                          </a:solidFill>
                          <a:effectLst/>
                          <a:latin typeface="+mn-lt"/>
                        </a:rPr>
                        <a:t>total physical lines of code (not including comments, and blank lines) or number of document pages that were planned for inspection and that were actually inspected</a:t>
                      </a:r>
                    </a:p>
                  </a:txBody>
                  <a:tcPr marL="9525" marR="9525" marT="9525" marB="0"/>
                </a:tc>
              </a:tr>
              <a:tr h="277803">
                <a:tc>
                  <a:txBody>
                    <a:bodyPr/>
                    <a:lstStyle/>
                    <a:p>
                      <a:pPr algn="l" fontAlgn="t"/>
                      <a:r>
                        <a:rPr lang="en-US" sz="1100" b="0" i="0" u="none" strike="noStrike" dirty="0" err="1">
                          <a:solidFill>
                            <a:srgbClr val="000000"/>
                          </a:solidFill>
                          <a:effectLst/>
                          <a:latin typeface="+mn-lt"/>
                        </a:rPr>
                        <a:t>Number.of.Inspectors</a:t>
                      </a:r>
                      <a:endParaRPr lang="en-US" sz="1100" b="0" i="0" u="none" strike="noStrike" dirty="0">
                        <a:solidFill>
                          <a:srgbClr val="000000"/>
                        </a:solidFill>
                        <a:effectLst/>
                        <a:latin typeface="+mn-lt"/>
                      </a:endParaRPr>
                    </a:p>
                  </a:txBody>
                  <a:tcPr marL="9525" marR="9525" marT="9525" marB="0"/>
                </a:tc>
                <a:tc>
                  <a:txBody>
                    <a:bodyPr/>
                    <a:lstStyle/>
                    <a:p>
                      <a:pPr algn="l" fontAlgn="t"/>
                      <a:r>
                        <a:rPr lang="en-US" sz="1100" b="0" i="0" u="none" strike="noStrike" dirty="0">
                          <a:solidFill>
                            <a:srgbClr val="000000"/>
                          </a:solidFill>
                          <a:effectLst/>
                          <a:latin typeface="+mn-lt"/>
                        </a:rPr>
                        <a:t>number of active participants in the inspection meeting</a:t>
                      </a:r>
                    </a:p>
                  </a:txBody>
                  <a:tcPr marL="9525" marR="9525" marT="9525" marB="0"/>
                </a:tc>
              </a:tr>
            </a:tbl>
          </a:graphicData>
        </a:graphic>
      </p:graphicFrame>
    </p:spTree>
    <p:extLst>
      <p:ext uri="{BB962C8B-B14F-4D97-AF65-F5344CB8AC3E}">
        <p14:creationId xmlns:p14="http://schemas.microsoft.com/office/powerpoint/2010/main" val="16643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880957"/>
            <a:ext cx="8312574" cy="400110"/>
          </a:xfrm>
        </p:spPr>
        <p:txBody>
          <a:bodyPr/>
          <a:lstStyle/>
          <a:p>
            <a:pPr algn="just"/>
            <a:r>
              <a:rPr lang="en-US" dirty="0" smtClean="0"/>
              <a:t>Type of Data Items:</a:t>
            </a:r>
          </a:p>
        </p:txBody>
      </p:sp>
      <p:sp>
        <p:nvSpPr>
          <p:cNvPr id="4" name="Title 3"/>
          <p:cNvSpPr>
            <a:spLocks noGrp="1"/>
          </p:cNvSpPr>
          <p:nvPr>
            <p:ph type="title"/>
          </p:nvPr>
        </p:nvSpPr>
        <p:spPr/>
        <p:txBody>
          <a:bodyPr>
            <a:normAutofit/>
          </a:bodyPr>
          <a:lstStyle/>
          <a:p>
            <a:r>
              <a:rPr lang="en-US" sz="2400" dirty="0" smtClean="0"/>
              <a:t>Measurement </a:t>
            </a:r>
            <a:r>
              <a:rPr lang="en-US" dirty="0"/>
              <a:t>– How to collect and measure</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8016084"/>
              </p:ext>
            </p:extLst>
          </p:nvPr>
        </p:nvGraphicFramePr>
        <p:xfrm>
          <a:off x="999808" y="1281067"/>
          <a:ext cx="6841278" cy="3205451"/>
        </p:xfrm>
        <a:graphic>
          <a:graphicData uri="http://schemas.openxmlformats.org/drawingml/2006/table">
            <a:tbl>
              <a:tblPr>
                <a:tableStyleId>{5C22544A-7EE6-4342-B048-85BDC9FD1C3A}</a:tableStyleId>
              </a:tblPr>
              <a:tblGrid>
                <a:gridCol w="2235871"/>
                <a:gridCol w="4605407"/>
              </a:tblGrid>
              <a:tr h="69451">
                <a:tc>
                  <a:txBody>
                    <a:bodyPr/>
                    <a:lstStyle/>
                    <a:p>
                      <a:pPr algn="l" fontAlgn="t"/>
                      <a:r>
                        <a:rPr lang="en-US" sz="1600" b="1" i="0" u="none" strike="noStrike" dirty="0">
                          <a:solidFill>
                            <a:srgbClr val="000000"/>
                          </a:solidFill>
                          <a:effectLst/>
                          <a:latin typeface="+mn-lt"/>
                        </a:rPr>
                        <a:t>Data Item</a:t>
                      </a:r>
                    </a:p>
                  </a:txBody>
                  <a:tcPr marL="9525" marR="9525" marT="9525" marB="0">
                    <a:solidFill>
                      <a:schemeClr val="accent1">
                        <a:lumMod val="40000"/>
                        <a:lumOff val="60000"/>
                      </a:schemeClr>
                    </a:solidFill>
                  </a:tcPr>
                </a:tc>
                <a:tc>
                  <a:txBody>
                    <a:bodyPr/>
                    <a:lstStyle/>
                    <a:p>
                      <a:pPr algn="l" fontAlgn="t"/>
                      <a:r>
                        <a:rPr lang="en-US" sz="1600" b="1" i="0" u="none" strike="noStrike" dirty="0">
                          <a:solidFill>
                            <a:srgbClr val="000000"/>
                          </a:solidFill>
                          <a:effectLst/>
                          <a:latin typeface="+mn-lt"/>
                        </a:rPr>
                        <a:t>Definition</a:t>
                      </a:r>
                    </a:p>
                  </a:txBody>
                  <a:tcPr marL="9525" marR="9525" marT="9525" marB="0">
                    <a:solidFill>
                      <a:schemeClr val="accent1">
                        <a:lumMod val="40000"/>
                        <a:lumOff val="60000"/>
                      </a:schemeClr>
                    </a:solidFill>
                  </a:tcPr>
                </a:tc>
              </a:tr>
              <a:tr h="138901">
                <a:tc>
                  <a:txBody>
                    <a:bodyPr/>
                    <a:lstStyle/>
                    <a:p>
                      <a:pPr algn="l" fontAlgn="t"/>
                      <a:r>
                        <a:rPr lang="en-US" sz="1100" b="0" i="0" u="none" strike="noStrike" dirty="0" err="1">
                          <a:solidFill>
                            <a:srgbClr val="000000"/>
                          </a:solidFill>
                          <a:effectLst/>
                          <a:latin typeface="Calibri" panose="020F0502020204030204" pitchFamily="34" charset="0"/>
                        </a:rPr>
                        <a:t>Inspection.Appraisal</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inspection team's decision about disposition of the inspected work product (accepted as is, accepted conditionally, re-inspect following rework)</a:t>
                      </a:r>
                    </a:p>
                  </a:txBody>
                  <a:tcPr marL="9525" marR="9525" marT="9525" marB="0"/>
                </a:tc>
              </a:tr>
              <a:tr h="138901">
                <a:tc>
                  <a:txBody>
                    <a:bodyPr/>
                    <a:lstStyle/>
                    <a:p>
                      <a:pPr algn="l" fontAlgn="t"/>
                      <a:r>
                        <a:rPr lang="en-US" sz="1100" b="0" i="0" u="none" strike="noStrike">
                          <a:solidFill>
                            <a:srgbClr val="000000"/>
                          </a:solidFill>
                          <a:effectLst/>
                          <a:latin typeface="Calibri" panose="020F0502020204030204" pitchFamily="34" charset="0"/>
                        </a:rPr>
                        <a:t>Defect.Density</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Defects.Found.Total/Size.Actual</a:t>
                      </a:r>
                    </a:p>
                  </a:txBody>
                  <a:tcPr marL="9525" marR="9525" marT="9525" marB="0"/>
                </a:tc>
              </a:tr>
              <a:tr h="138901">
                <a:tc>
                  <a:txBody>
                    <a:bodyPr/>
                    <a:lstStyle/>
                    <a:p>
                      <a:pPr algn="l" fontAlgn="t"/>
                      <a:r>
                        <a:rPr lang="en-US" sz="1100" b="0" i="0" u="none" strike="noStrike" dirty="0" err="1">
                          <a:solidFill>
                            <a:srgbClr val="000000"/>
                          </a:solidFill>
                          <a:effectLst/>
                          <a:latin typeface="Calibri" panose="020F0502020204030204" pitchFamily="34" charset="0"/>
                        </a:rPr>
                        <a:t>Defects.Found.Total</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Defects.Found.Major + Defects.Found.Minor</a:t>
                      </a:r>
                    </a:p>
                  </a:txBody>
                  <a:tcPr marL="9525" marR="9525" marT="9525" marB="0"/>
                </a:tc>
              </a:tr>
              <a:tr h="138901">
                <a:tc>
                  <a:txBody>
                    <a:bodyPr/>
                    <a:lstStyle/>
                    <a:p>
                      <a:pPr algn="l" fontAlgn="t"/>
                      <a:r>
                        <a:rPr lang="en-US" sz="1100" b="0" i="0" u="none" strike="noStrike">
                          <a:solidFill>
                            <a:srgbClr val="000000"/>
                          </a:solidFill>
                          <a:effectLst/>
                          <a:latin typeface="Calibri" panose="020F0502020204030204" pitchFamily="34" charset="0"/>
                        </a:rPr>
                        <a:t>Defects.Corrected.Total</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Defects.Corrected.Major + Defects.Correct.Minor</a:t>
                      </a:r>
                    </a:p>
                  </a:txBody>
                  <a:tcPr marL="9525" marR="9525" marT="9525" marB="0"/>
                </a:tc>
              </a:tr>
              <a:tr h="138901">
                <a:tc>
                  <a:txBody>
                    <a:bodyPr/>
                    <a:lstStyle/>
                    <a:p>
                      <a:pPr algn="l" fontAlgn="t"/>
                      <a:r>
                        <a:rPr lang="en-US" sz="1100" b="0" i="0" u="none" strike="noStrike">
                          <a:solidFill>
                            <a:srgbClr val="000000"/>
                          </a:solidFill>
                          <a:effectLst/>
                          <a:latin typeface="Calibri" panose="020F0502020204030204" pitchFamily="34" charset="0"/>
                        </a:rPr>
                        <a:t>Effort.Inspection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Effort.Planning + Effort.Overview + Effor.Preparation + Effort.Meeting + Effort.Rework</a:t>
                      </a:r>
                    </a:p>
                  </a:txBody>
                  <a:tcPr marL="9525" marR="9525" marT="9525" marB="0"/>
                </a:tc>
              </a:tr>
              <a:tr h="138901">
                <a:tc>
                  <a:txBody>
                    <a:bodyPr/>
                    <a:lstStyle/>
                    <a:p>
                      <a:pPr algn="l" fontAlgn="t"/>
                      <a:r>
                        <a:rPr lang="en-US" sz="1100" b="0" i="0" u="none" strike="noStrike">
                          <a:solidFill>
                            <a:srgbClr val="000000"/>
                          </a:solidFill>
                          <a:effectLst/>
                          <a:latin typeface="Calibri" panose="020F0502020204030204" pitchFamily="34" charset="0"/>
                        </a:rPr>
                        <a:t>Effort.per.Defect</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Effort.Inspection / Defects.Found.Total</a:t>
                      </a:r>
                    </a:p>
                  </a:txBody>
                  <a:tcPr marL="9525" marR="9525" marT="9525" marB="0"/>
                </a:tc>
              </a:tr>
              <a:tr h="265439">
                <a:tc>
                  <a:txBody>
                    <a:bodyPr/>
                    <a:lstStyle/>
                    <a:p>
                      <a:pPr algn="l" fontAlgn="t"/>
                      <a:r>
                        <a:rPr lang="en-US" sz="1100" b="0" i="0" u="none" strike="noStrike">
                          <a:solidFill>
                            <a:srgbClr val="000000"/>
                          </a:solidFill>
                          <a:effectLst/>
                          <a:latin typeface="Calibri" panose="020F0502020204030204" pitchFamily="34" charset="0"/>
                        </a:rPr>
                        <a:t>Effort.per.Unit.Size</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Effort.Inspection / Size.Actual</a:t>
                      </a:r>
                    </a:p>
                  </a:txBody>
                  <a:tcPr marL="9525" marR="9525" marT="9525" marB="0"/>
                </a:tc>
              </a:tr>
              <a:tr h="69451">
                <a:tc>
                  <a:txBody>
                    <a:bodyPr/>
                    <a:lstStyle/>
                    <a:p>
                      <a:pPr algn="l" fontAlgn="t"/>
                      <a:r>
                        <a:rPr lang="en-US" sz="1100" b="0" i="0" u="none" strike="noStrike">
                          <a:solidFill>
                            <a:srgbClr val="000000"/>
                          </a:solidFill>
                          <a:effectLst/>
                          <a:latin typeface="Calibri" panose="020F0502020204030204" pitchFamily="34" charset="0"/>
                        </a:rPr>
                        <a:t>Percent.Inspected</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100 * Size.Actual / Size.Planned</a:t>
                      </a:r>
                    </a:p>
                  </a:txBody>
                  <a:tcPr marL="9525" marR="9525" marT="9525" marB="0"/>
                </a:tc>
              </a:tr>
              <a:tr h="277803">
                <a:tc>
                  <a:txBody>
                    <a:bodyPr/>
                    <a:lstStyle/>
                    <a:p>
                      <a:pPr algn="l" fontAlgn="t"/>
                      <a:r>
                        <a:rPr lang="en-US" sz="1100" b="0" i="0" u="none" strike="noStrike">
                          <a:solidFill>
                            <a:srgbClr val="000000"/>
                          </a:solidFill>
                          <a:effectLst/>
                          <a:latin typeface="Calibri" panose="020F0502020204030204" pitchFamily="34" charset="0"/>
                        </a:rPr>
                        <a:t>Percent.Majors</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100 * Defects.Found.Major / Defects.Found.Total</a:t>
                      </a:r>
                    </a:p>
                  </a:txBody>
                  <a:tcPr marL="9525" marR="9525" marT="9525" marB="0"/>
                </a:tc>
              </a:tr>
              <a:tr h="277803">
                <a:tc>
                  <a:txBody>
                    <a:bodyPr/>
                    <a:lstStyle/>
                    <a:p>
                      <a:pPr algn="l" fontAlgn="t"/>
                      <a:r>
                        <a:rPr lang="en-US" sz="1100" b="0" i="0" u="none" strike="noStrike">
                          <a:solidFill>
                            <a:srgbClr val="000000"/>
                          </a:solidFill>
                          <a:effectLst/>
                          <a:latin typeface="Calibri" panose="020F0502020204030204" pitchFamily="34" charset="0"/>
                        </a:rPr>
                        <a:t>Rate.Inspection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Size.Actual / Time.Meeting</a:t>
                      </a:r>
                    </a:p>
                  </a:txBody>
                  <a:tcPr marL="9525" marR="9525" marT="9525" marB="0"/>
                </a:tc>
              </a:tr>
              <a:tr h="277803">
                <a:tc>
                  <a:txBody>
                    <a:bodyPr/>
                    <a:lstStyle/>
                    <a:p>
                      <a:pPr algn="l" fontAlgn="t"/>
                      <a:r>
                        <a:rPr lang="en-US" sz="1100" b="0" i="0" u="none" strike="noStrike">
                          <a:solidFill>
                            <a:srgbClr val="000000"/>
                          </a:solidFill>
                          <a:effectLst/>
                          <a:latin typeface="Calibri" panose="020F0502020204030204" pitchFamily="34" charset="0"/>
                        </a:rPr>
                        <a:t>Rate.Preparation</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Size.Planned / (Effort.Preparation / Number.of.Inspectors)</a:t>
                      </a:r>
                    </a:p>
                  </a:txBody>
                  <a:tcPr marL="9525" marR="9525" marT="9525" marB="0"/>
                </a:tc>
              </a:tr>
              <a:tr h="277803">
                <a:tc>
                  <a:txBody>
                    <a:bodyPr/>
                    <a:lstStyle/>
                    <a:p>
                      <a:pPr algn="l" fontAlgn="t"/>
                      <a:r>
                        <a:rPr lang="en-US" sz="1100" b="0" i="0" u="none" strike="noStrike">
                          <a:solidFill>
                            <a:srgbClr val="000000"/>
                          </a:solidFill>
                          <a:effectLst/>
                          <a:latin typeface="Calibri" panose="020F0502020204030204" pitchFamily="34" charset="0"/>
                        </a:rPr>
                        <a:t>Rework.per.Defect</a:t>
                      </a:r>
                    </a:p>
                  </a:txBody>
                  <a:tcPr marL="9525" marR="9525" marT="9525" marB="0"/>
                </a:tc>
                <a:tc>
                  <a:txBody>
                    <a:bodyPr/>
                    <a:lstStyle/>
                    <a:p>
                      <a:pPr algn="l" fontAlgn="t"/>
                      <a:r>
                        <a:rPr lang="en-US" sz="1100" b="0" i="0" u="none" strike="noStrike" dirty="0" err="1">
                          <a:solidFill>
                            <a:srgbClr val="000000"/>
                          </a:solidFill>
                          <a:effectLst/>
                          <a:latin typeface="Calibri" panose="020F0502020204030204" pitchFamily="34" charset="0"/>
                        </a:rPr>
                        <a:t>Effort.Rework</a:t>
                      </a:r>
                      <a:r>
                        <a:rPr lang="en-US" sz="1100" b="0" i="0" u="none" strike="noStrike" dirty="0">
                          <a:solidFill>
                            <a:srgbClr val="000000"/>
                          </a:solidFill>
                          <a:effectLst/>
                          <a:latin typeface="Calibri" panose="020F0502020204030204" pitchFamily="34" charset="0"/>
                        </a:rPr>
                        <a:t> / </a:t>
                      </a:r>
                      <a:r>
                        <a:rPr lang="en-US" sz="1100" b="0" i="0" u="none" strike="noStrike" dirty="0" err="1">
                          <a:solidFill>
                            <a:srgbClr val="000000"/>
                          </a:solidFill>
                          <a:effectLst/>
                          <a:latin typeface="Calibri" panose="020F0502020204030204" pitchFamily="34" charset="0"/>
                        </a:rPr>
                        <a:t>Defects.Corrected.Total</a:t>
                      </a:r>
                      <a:endParaRPr lang="en-US" sz="1100" b="0" i="0" u="none" strike="noStrike" dirty="0">
                        <a:solidFill>
                          <a:srgbClr val="000000"/>
                        </a:solidFill>
                        <a:effectLst/>
                        <a:latin typeface="Calibri" panose="020F0502020204030204" pitchFamily="34" charset="0"/>
                      </a:endParaRPr>
                    </a:p>
                  </a:txBody>
                  <a:tcPr marL="9525" marR="9525" marT="9525" marB="0"/>
                </a:tc>
              </a:tr>
            </a:tbl>
          </a:graphicData>
        </a:graphic>
      </p:graphicFrame>
    </p:spTree>
    <p:extLst>
      <p:ext uri="{BB962C8B-B14F-4D97-AF65-F5344CB8AC3E}">
        <p14:creationId xmlns:p14="http://schemas.microsoft.com/office/powerpoint/2010/main" val="104962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247043"/>
          </a:xfrm>
        </p:spPr>
        <p:txBody>
          <a:bodyPr/>
          <a:lstStyle/>
          <a:p>
            <a:pPr algn="just"/>
            <a:r>
              <a:rPr lang="en-US" dirty="0" smtClean="0"/>
              <a:t>The moderator will collect the data items from each review meeting.</a:t>
            </a:r>
          </a:p>
          <a:p>
            <a:pPr algn="just"/>
            <a:r>
              <a:rPr lang="en-US" dirty="0" smtClean="0"/>
              <a:t>These data items are used to calculate the process, to monitor and improve the proves.</a:t>
            </a:r>
          </a:p>
          <a:p>
            <a:pPr algn="just"/>
            <a:r>
              <a:rPr lang="en-US" dirty="0" smtClean="0"/>
              <a:t>The moderator will record the data items in the Summary Report, Issue Log report them to the organization’s peer review coordinator.</a:t>
            </a:r>
          </a:p>
          <a:p>
            <a:pPr algn="just"/>
            <a:r>
              <a:rPr lang="en-US" dirty="0" smtClean="0"/>
              <a:t>The peer review data for practitioners and managers.</a:t>
            </a:r>
            <a:r>
              <a:rPr lang="en-US" dirty="0"/>
              <a:t> </a:t>
            </a:r>
            <a:r>
              <a:rPr lang="en-US" dirty="0" smtClean="0"/>
              <a:t>Coordinator will maintain </a:t>
            </a:r>
            <a:r>
              <a:rPr lang="en-US" dirty="0"/>
              <a:t>these metrics in a repository and produce periodic reports of </a:t>
            </a:r>
            <a:r>
              <a:rPr lang="en-US" dirty="0" smtClean="0"/>
              <a:t>summary.</a:t>
            </a:r>
          </a:p>
        </p:txBody>
      </p:sp>
      <p:sp>
        <p:nvSpPr>
          <p:cNvPr id="4" name="Title 3"/>
          <p:cNvSpPr>
            <a:spLocks noGrp="1"/>
          </p:cNvSpPr>
          <p:nvPr>
            <p:ph type="title"/>
          </p:nvPr>
        </p:nvSpPr>
        <p:spPr/>
        <p:txBody>
          <a:bodyPr>
            <a:normAutofit/>
          </a:bodyPr>
          <a:lstStyle/>
          <a:p>
            <a:r>
              <a:rPr lang="en-US" sz="2400" dirty="0" smtClean="0"/>
              <a:t>Measurement – How to collect and measure</a:t>
            </a:r>
            <a:endParaRPr lang="en-US" sz="2400" dirty="0"/>
          </a:p>
        </p:txBody>
      </p:sp>
    </p:spTree>
    <p:extLst>
      <p:ext uri="{BB962C8B-B14F-4D97-AF65-F5344CB8AC3E}">
        <p14:creationId xmlns:p14="http://schemas.microsoft.com/office/powerpoint/2010/main" val="24905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281650"/>
          </a:xfrm>
        </p:spPr>
        <p:txBody>
          <a:bodyPr/>
          <a:lstStyle/>
          <a:p>
            <a:pPr algn="just"/>
            <a:r>
              <a:rPr lang="en-US" dirty="0" smtClean="0"/>
              <a:t>Accept Conditionally</a:t>
            </a:r>
          </a:p>
          <a:p>
            <a:pPr lvl="1" algn="just"/>
            <a:r>
              <a:rPr lang="en-US" dirty="0" smtClean="0"/>
              <a:t>If the defect is critical and it’s expected to impact other work products, the inspection team will verify closure to ensure all impacted items are also corrected and the issue is resolved</a:t>
            </a:r>
          </a:p>
          <a:p>
            <a:pPr algn="just"/>
            <a:r>
              <a:rPr lang="en-US" dirty="0" smtClean="0"/>
              <a:t>Resubmit</a:t>
            </a:r>
          </a:p>
          <a:p>
            <a:pPr lvl="1" algn="just"/>
            <a:r>
              <a:rPr lang="en-US" dirty="0" smtClean="0"/>
              <a:t>If major defects &gt; 15, inspection team recommends </a:t>
            </a:r>
            <a:r>
              <a:rPr lang="en-US" smtClean="0"/>
              <a:t>re-view again.</a:t>
            </a:r>
            <a:endParaRPr lang="en-US" dirty="0" smtClean="0"/>
          </a:p>
        </p:txBody>
      </p:sp>
      <p:sp>
        <p:nvSpPr>
          <p:cNvPr id="4" name="Title 3"/>
          <p:cNvSpPr>
            <a:spLocks noGrp="1"/>
          </p:cNvSpPr>
          <p:nvPr>
            <p:ph type="title"/>
          </p:nvPr>
        </p:nvSpPr>
        <p:spPr/>
        <p:txBody>
          <a:bodyPr>
            <a:normAutofit/>
          </a:bodyPr>
          <a:lstStyle/>
          <a:p>
            <a:r>
              <a:rPr lang="en-US" sz="2400" dirty="0" smtClean="0"/>
              <a:t>Measurement – Analysis</a:t>
            </a:r>
            <a:endParaRPr lang="en-US" sz="2400" dirty="0"/>
          </a:p>
        </p:txBody>
      </p:sp>
    </p:spTree>
    <p:extLst>
      <p:ext uri="{BB962C8B-B14F-4D97-AF65-F5344CB8AC3E}">
        <p14:creationId xmlns:p14="http://schemas.microsoft.com/office/powerpoint/2010/main" val="211119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template</a:t>
            </a:r>
            <a:endParaRPr lang="en-US" dirty="0"/>
          </a:p>
        </p:txBody>
      </p:sp>
    </p:spTree>
    <p:extLst>
      <p:ext uri="{BB962C8B-B14F-4D97-AF65-F5344CB8AC3E}">
        <p14:creationId xmlns:p14="http://schemas.microsoft.com/office/powerpoint/2010/main" val="305000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Measurement – Checklist</a:t>
            </a:r>
            <a:endParaRPr lang="en-US" sz="2400" dirty="0"/>
          </a:p>
        </p:txBody>
      </p:sp>
      <p:pic>
        <p:nvPicPr>
          <p:cNvPr id="6" name="Picture 5"/>
          <p:cNvPicPr>
            <a:picLocks noChangeAspect="1"/>
          </p:cNvPicPr>
          <p:nvPr/>
        </p:nvPicPr>
        <p:blipFill>
          <a:blip r:embed="rId3"/>
          <a:stretch>
            <a:fillRect/>
          </a:stretch>
        </p:blipFill>
        <p:spPr>
          <a:xfrm>
            <a:off x="61138" y="1952624"/>
            <a:ext cx="9082862" cy="1005121"/>
          </a:xfrm>
          <a:prstGeom prst="rect">
            <a:avLst/>
          </a:prstGeom>
        </p:spPr>
      </p:pic>
    </p:spTree>
    <p:extLst>
      <p:ext uri="{BB962C8B-B14F-4D97-AF65-F5344CB8AC3E}">
        <p14:creationId xmlns:p14="http://schemas.microsoft.com/office/powerpoint/2010/main" val="249754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Measurement – Minute/AI record</a:t>
            </a:r>
            <a:endParaRPr lang="en-US" sz="2400" dirty="0"/>
          </a:p>
        </p:txBody>
      </p:sp>
      <p:pic>
        <p:nvPicPr>
          <p:cNvPr id="2" name="Picture 1"/>
          <p:cNvPicPr>
            <a:picLocks noChangeAspect="1"/>
          </p:cNvPicPr>
          <p:nvPr/>
        </p:nvPicPr>
        <p:blipFill>
          <a:blip r:embed="rId3"/>
          <a:stretch>
            <a:fillRect/>
          </a:stretch>
        </p:blipFill>
        <p:spPr>
          <a:xfrm>
            <a:off x="84521" y="887896"/>
            <a:ext cx="9032975" cy="4013809"/>
          </a:xfrm>
          <a:prstGeom prst="rect">
            <a:avLst/>
          </a:prstGeom>
        </p:spPr>
      </p:pic>
    </p:spTree>
    <p:extLst>
      <p:ext uri="{BB962C8B-B14F-4D97-AF65-F5344CB8AC3E}">
        <p14:creationId xmlns:p14="http://schemas.microsoft.com/office/powerpoint/2010/main" val="180513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439916"/>
          </a:xfrm>
        </p:spPr>
        <p:txBody>
          <a:bodyPr/>
          <a:lstStyle/>
          <a:p>
            <a:r>
              <a:rPr lang="en-US" dirty="0" smtClean="0"/>
              <a:t>Inspection</a:t>
            </a:r>
          </a:p>
          <a:p>
            <a:pPr lvl="1"/>
            <a:r>
              <a:rPr lang="en-US" dirty="0" smtClean="0"/>
              <a:t>Overview</a:t>
            </a:r>
          </a:p>
          <a:p>
            <a:pPr lvl="1"/>
            <a:r>
              <a:rPr lang="en-US" dirty="0" smtClean="0"/>
              <a:t>Characteristic</a:t>
            </a:r>
          </a:p>
          <a:p>
            <a:pPr lvl="1"/>
            <a:r>
              <a:rPr lang="en-US" dirty="0" smtClean="0"/>
              <a:t>Inspection procedure</a:t>
            </a:r>
            <a:endParaRPr lang="en-US" dirty="0"/>
          </a:p>
          <a:p>
            <a:r>
              <a:rPr lang="en-US" dirty="0" smtClean="0"/>
              <a:t>Walkthrough</a:t>
            </a:r>
          </a:p>
          <a:p>
            <a:pPr lvl="1"/>
            <a:r>
              <a:rPr lang="en-US" dirty="0"/>
              <a:t>Overview</a:t>
            </a:r>
          </a:p>
          <a:p>
            <a:pPr lvl="1"/>
            <a:r>
              <a:rPr lang="en-US" dirty="0"/>
              <a:t>Characteristic</a:t>
            </a:r>
          </a:p>
          <a:p>
            <a:pPr lvl="1"/>
            <a:r>
              <a:rPr lang="en-US" dirty="0" smtClean="0"/>
              <a:t>Walkthrough </a:t>
            </a:r>
            <a:r>
              <a:rPr lang="en-US" dirty="0"/>
              <a:t>procedure</a:t>
            </a:r>
          </a:p>
        </p:txBody>
      </p:sp>
      <p:sp>
        <p:nvSpPr>
          <p:cNvPr id="4" name="Title 3"/>
          <p:cNvSpPr>
            <a:spLocks noGrp="1"/>
          </p:cNvSpPr>
          <p:nvPr>
            <p:ph type="title"/>
          </p:nvPr>
        </p:nvSpPr>
        <p:spPr/>
        <p:txBody>
          <a:bodyPr>
            <a:normAutofit/>
          </a:bodyPr>
          <a:lstStyle/>
          <a:p>
            <a:r>
              <a:rPr lang="en-US" sz="2400" dirty="0" smtClean="0"/>
              <a:t>Agenda (Continue - 1)</a:t>
            </a:r>
            <a:endParaRPr lang="en-US" sz="2400" dirty="0"/>
          </a:p>
        </p:txBody>
      </p:sp>
    </p:spTree>
    <p:extLst>
      <p:ext uri="{BB962C8B-B14F-4D97-AF65-F5344CB8AC3E}">
        <p14:creationId xmlns:p14="http://schemas.microsoft.com/office/powerpoint/2010/main" val="231529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Tree>
    <p:extLst>
      <p:ext uri="{BB962C8B-B14F-4D97-AF65-F5344CB8AC3E}">
        <p14:creationId xmlns:p14="http://schemas.microsoft.com/office/powerpoint/2010/main" val="142907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6060" y="0"/>
            <a:ext cx="7051040" cy="732441"/>
          </a:xfrm>
        </p:spPr>
        <p:txBody>
          <a:bodyPr>
            <a:normAutofit/>
          </a:bodyPr>
          <a:lstStyle/>
          <a:p>
            <a:r>
              <a:rPr lang="en-US" sz="2400" dirty="0" smtClean="0"/>
              <a:t>Summary</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234971520"/>
              </p:ext>
            </p:extLst>
          </p:nvPr>
        </p:nvGraphicFramePr>
        <p:xfrm>
          <a:off x="226061" y="960970"/>
          <a:ext cx="8587740" cy="3892014"/>
        </p:xfrm>
        <a:graphic>
          <a:graphicData uri="http://schemas.openxmlformats.org/drawingml/2006/table">
            <a:tbl>
              <a:tblPr firstRow="1" bandRow="1">
                <a:tableStyleId>{5C22544A-7EE6-4342-B048-85BDC9FD1C3A}</a:tableStyleId>
              </a:tblPr>
              <a:tblGrid>
                <a:gridCol w="2237525"/>
                <a:gridCol w="3428136"/>
                <a:gridCol w="2922079"/>
              </a:tblGrid>
              <a:tr h="127737">
                <a:tc>
                  <a:txBody>
                    <a:bodyPr/>
                    <a:lstStyle/>
                    <a:p>
                      <a:pPr algn="l"/>
                      <a:endParaRPr lang="en-US" sz="1200" dirty="0">
                        <a:latin typeface="+mn-lt"/>
                      </a:endParaRPr>
                    </a:p>
                  </a:txBody>
                  <a:tcPr marL="87006" marR="87006" marT="43503" marB="43503"/>
                </a:tc>
                <a:tc>
                  <a:txBody>
                    <a:bodyPr/>
                    <a:lstStyle/>
                    <a:p>
                      <a:pPr algn="l"/>
                      <a:r>
                        <a:rPr lang="en-US" sz="1200" dirty="0" smtClean="0">
                          <a:latin typeface="+mn-lt"/>
                        </a:rPr>
                        <a:t>Formal</a:t>
                      </a:r>
                      <a:endParaRPr lang="en-US" sz="1200" dirty="0">
                        <a:latin typeface="+mn-lt"/>
                      </a:endParaRPr>
                    </a:p>
                  </a:txBody>
                  <a:tcPr marL="87006" marR="87006" marT="43503" marB="43503"/>
                </a:tc>
                <a:tc>
                  <a:txBody>
                    <a:bodyPr/>
                    <a:lstStyle/>
                    <a:p>
                      <a:pPr algn="l"/>
                      <a:r>
                        <a:rPr lang="en-US" sz="1200" dirty="0" smtClean="0">
                          <a:latin typeface="+mn-lt"/>
                        </a:rPr>
                        <a:t>Informal</a:t>
                      </a:r>
                      <a:endParaRPr lang="en-US" sz="1200" dirty="0">
                        <a:latin typeface="+mn-lt"/>
                      </a:endParaRPr>
                    </a:p>
                  </a:txBody>
                  <a:tcPr marL="87006" marR="87006" marT="43503" marB="43503"/>
                </a:tc>
              </a:tr>
              <a:tr h="259812">
                <a:tc>
                  <a:txBody>
                    <a:bodyPr/>
                    <a:lstStyle/>
                    <a:p>
                      <a:pPr algn="l"/>
                      <a:r>
                        <a:rPr lang="en-US" sz="1200" dirty="0" smtClean="0">
                          <a:latin typeface="+mn-lt"/>
                        </a:rPr>
                        <a:t>Objective</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Find anomalies;</a:t>
                      </a:r>
                      <a:r>
                        <a:rPr lang="en-US" sz="1200" baseline="0" dirty="0" smtClean="0">
                          <a:latin typeface="+mn-lt"/>
                        </a:rPr>
                        <a:t> verify resolution; verify product quality</a:t>
                      </a:r>
                      <a:endParaRPr lang="en-US" sz="1200" dirty="0">
                        <a:latin typeface="+mn-lt"/>
                      </a:endParaRPr>
                    </a:p>
                  </a:txBody>
                  <a:tcPr>
                    <a:solidFill>
                      <a:schemeClr val="accent1">
                        <a:lumMod val="20000"/>
                        <a:lumOff val="80000"/>
                      </a:schemeClr>
                    </a:solidFill>
                  </a:tcPr>
                </a:tc>
                <a:tc>
                  <a:txBody>
                    <a:bodyPr/>
                    <a:lstStyle/>
                    <a:p>
                      <a:pPr algn="l"/>
                      <a:r>
                        <a:rPr lang="en-US" sz="1200" b="0" i="0" dirty="0" smtClean="0">
                          <a:solidFill>
                            <a:srgbClr val="000000"/>
                          </a:solidFill>
                          <a:effectLst/>
                          <a:latin typeface="+mn-lt"/>
                        </a:rPr>
                        <a:t>Find anomalies; examine alternatives; improve product forum for learning</a:t>
                      </a:r>
                      <a:endParaRPr lang="en-US" sz="1200" dirty="0">
                        <a:effectLst/>
                        <a:latin typeface="+mn-lt"/>
                      </a:endParaRPr>
                    </a:p>
                  </a:txBody>
                  <a:tcPr>
                    <a:solidFill>
                      <a:schemeClr val="accent1">
                        <a:lumMod val="20000"/>
                        <a:lumOff val="80000"/>
                      </a:schemeClr>
                    </a:solidFill>
                  </a:tcPr>
                </a:tc>
              </a:tr>
              <a:tr h="259812">
                <a:tc>
                  <a:txBody>
                    <a:bodyPr/>
                    <a:lstStyle/>
                    <a:p>
                      <a:pPr algn="l"/>
                      <a:r>
                        <a:rPr lang="en-US" sz="1200" dirty="0" smtClean="0">
                          <a:latin typeface="+mn-lt"/>
                        </a:rPr>
                        <a:t>Decision</a:t>
                      </a:r>
                      <a:r>
                        <a:rPr lang="en-US" sz="1200" baseline="0" dirty="0" smtClean="0">
                          <a:latin typeface="+mn-lt"/>
                        </a:rPr>
                        <a:t> making</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effectLst/>
                          <a:latin typeface="+mn-lt"/>
                        </a:rPr>
                        <a:t>Review team petitions author to act on recommendations.</a:t>
                      </a:r>
                      <a:endParaRPr lang="en-US" sz="1200" dirty="0">
                        <a:effectLst/>
                        <a:latin typeface="+mn-lt"/>
                      </a:endParaRPr>
                    </a:p>
                  </a:txBody>
                  <a:tcPr>
                    <a:solidFill>
                      <a:schemeClr val="accent1">
                        <a:lumMod val="20000"/>
                        <a:lumOff val="80000"/>
                      </a:schemeClr>
                    </a:solidFill>
                  </a:tcPr>
                </a:tc>
                <a:tc>
                  <a:txBody>
                    <a:bodyPr/>
                    <a:lstStyle/>
                    <a:p>
                      <a:pPr algn="l"/>
                      <a:r>
                        <a:rPr lang="en-US" sz="1200" dirty="0" smtClean="0">
                          <a:effectLst/>
                          <a:latin typeface="+mn-lt"/>
                        </a:rPr>
                        <a:t>The team agrees</a:t>
                      </a:r>
                      <a:r>
                        <a:rPr lang="en-US" sz="1200" baseline="0" dirty="0" smtClean="0">
                          <a:effectLst/>
                          <a:latin typeface="+mn-lt"/>
                        </a:rPr>
                        <a:t> on changes to be made by the author</a:t>
                      </a:r>
                      <a:endParaRPr lang="en-US" sz="1200" dirty="0">
                        <a:effectLst/>
                        <a:latin typeface="+mn-lt"/>
                      </a:endParaRPr>
                    </a:p>
                  </a:txBody>
                  <a:tcPr>
                    <a:solidFill>
                      <a:schemeClr val="accent1">
                        <a:lumMod val="20000"/>
                        <a:lumOff val="80000"/>
                      </a:schemeClr>
                    </a:solidFill>
                  </a:tcPr>
                </a:tc>
              </a:tr>
              <a:tr h="334044">
                <a:tc>
                  <a:txBody>
                    <a:bodyPr/>
                    <a:lstStyle/>
                    <a:p>
                      <a:pPr algn="l"/>
                      <a:r>
                        <a:rPr lang="en-US" sz="1200" dirty="0" smtClean="0">
                          <a:latin typeface="+mn-lt"/>
                        </a:rPr>
                        <a:t>Change verification</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effectLst/>
                          <a:latin typeface="+mn-lt"/>
                        </a:rPr>
                        <a:t>Leader verifies that action items are closed; change verification</a:t>
                      </a:r>
                      <a:r>
                        <a:rPr lang="en-US" sz="1200" baseline="0" dirty="0" smtClean="0">
                          <a:effectLst/>
                          <a:latin typeface="+mn-lt"/>
                        </a:rPr>
                        <a:t> left to other project controls</a:t>
                      </a:r>
                      <a:endParaRPr lang="en-US" sz="1200" dirty="0">
                        <a:effectLst/>
                        <a:latin typeface="+mn-lt"/>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rPr>
                        <a:t>Leader verifies that action items are closed; change verification</a:t>
                      </a:r>
                      <a:r>
                        <a:rPr lang="en-US" sz="1200" baseline="0" dirty="0" smtClean="0">
                          <a:effectLst/>
                          <a:latin typeface="+mn-lt"/>
                        </a:rPr>
                        <a:t> left to other project controls</a:t>
                      </a:r>
                      <a:endParaRPr lang="en-US" sz="1200" dirty="0">
                        <a:latin typeface="+mn-lt"/>
                      </a:endParaRPr>
                    </a:p>
                  </a:txBody>
                  <a:tcPr marL="87006" marR="87006" marT="43503" marB="43503">
                    <a:solidFill>
                      <a:schemeClr val="accent1">
                        <a:lumMod val="20000"/>
                        <a:lumOff val="80000"/>
                      </a:schemeClr>
                    </a:solidFill>
                  </a:tcPr>
                </a:tc>
              </a:tr>
              <a:tr h="197248">
                <a:tc>
                  <a:txBody>
                    <a:bodyPr/>
                    <a:lstStyle/>
                    <a:p>
                      <a:pPr algn="l"/>
                      <a:r>
                        <a:rPr lang="en-US" sz="1200" dirty="0" smtClean="0">
                          <a:latin typeface="+mn-lt"/>
                        </a:rPr>
                        <a:t>Group size</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baseline="0" dirty="0" smtClean="0">
                          <a:latin typeface="+mn-lt"/>
                        </a:rPr>
                        <a:t>3 </a:t>
                      </a:r>
                      <a:r>
                        <a:rPr lang="en-US" sz="1200" baseline="0" dirty="0" smtClean="0">
                          <a:latin typeface="+mn-lt"/>
                        </a:rPr>
                        <a:t>– 6 people</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2</a:t>
                      </a:r>
                      <a:r>
                        <a:rPr lang="en-US" sz="1200" baseline="0" dirty="0" smtClean="0">
                          <a:latin typeface="+mn-lt"/>
                        </a:rPr>
                        <a:t> </a:t>
                      </a:r>
                      <a:r>
                        <a:rPr lang="en-US" sz="1200" baseline="0" dirty="0" smtClean="0">
                          <a:latin typeface="+mn-lt"/>
                        </a:rPr>
                        <a:t>– </a:t>
                      </a:r>
                      <a:r>
                        <a:rPr lang="en-US" sz="1200" baseline="0" smtClean="0">
                          <a:latin typeface="+mn-lt"/>
                        </a:rPr>
                        <a:t>7 people</a:t>
                      </a:r>
                      <a:endParaRPr lang="en-US" sz="1200" dirty="0">
                        <a:latin typeface="+mn-lt"/>
                      </a:endParaRPr>
                    </a:p>
                  </a:txBody>
                  <a:tcPr marL="87006" marR="87006" marT="43503" marB="43503">
                    <a:solidFill>
                      <a:schemeClr val="accent1">
                        <a:lumMod val="20000"/>
                        <a:lumOff val="80000"/>
                      </a:schemeClr>
                    </a:solidFill>
                  </a:tcPr>
                </a:tc>
              </a:tr>
              <a:tr h="258013">
                <a:tc>
                  <a:txBody>
                    <a:bodyPr/>
                    <a:lstStyle/>
                    <a:p>
                      <a:pPr algn="l"/>
                      <a:r>
                        <a:rPr lang="en-US" sz="1200" dirty="0" smtClean="0">
                          <a:latin typeface="+mn-lt"/>
                        </a:rPr>
                        <a:t>Attendance</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Peers meet with documented</a:t>
                      </a:r>
                      <a:r>
                        <a:rPr lang="en-US" sz="1200" baseline="0" dirty="0" smtClean="0">
                          <a:latin typeface="+mn-lt"/>
                        </a:rPr>
                        <a:t> attendance</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Technical</a:t>
                      </a:r>
                      <a:r>
                        <a:rPr lang="en-US" sz="1200" baseline="0" dirty="0" smtClean="0">
                          <a:latin typeface="+mn-lt"/>
                        </a:rPr>
                        <a:t> leadership and peer mix; documented attendance</a:t>
                      </a:r>
                      <a:endParaRPr lang="en-US" sz="1200" dirty="0">
                        <a:latin typeface="+mn-lt"/>
                      </a:endParaRPr>
                    </a:p>
                  </a:txBody>
                  <a:tcPr marL="87006" marR="87006" marT="43503" marB="43503">
                    <a:solidFill>
                      <a:schemeClr val="accent1">
                        <a:lumMod val="20000"/>
                        <a:lumOff val="80000"/>
                      </a:schemeClr>
                    </a:solidFill>
                  </a:tcPr>
                </a:tc>
              </a:tr>
              <a:tr h="0">
                <a:tc>
                  <a:txBody>
                    <a:bodyPr/>
                    <a:lstStyle/>
                    <a:p>
                      <a:pPr algn="l"/>
                      <a:r>
                        <a:rPr lang="en-US" sz="1200" dirty="0" smtClean="0">
                          <a:latin typeface="+mn-lt"/>
                        </a:rPr>
                        <a:t>Leadership</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Trained facilitator</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Facilitator or author</a:t>
                      </a:r>
                      <a:endParaRPr lang="en-US" sz="1200" dirty="0">
                        <a:latin typeface="+mn-lt"/>
                      </a:endParaRPr>
                    </a:p>
                  </a:txBody>
                  <a:tcPr marL="87006" marR="87006" marT="43503" marB="43503">
                    <a:solidFill>
                      <a:schemeClr val="accent1">
                        <a:lumMod val="20000"/>
                        <a:lumOff val="80000"/>
                      </a:schemeClr>
                    </a:solidFill>
                  </a:tcPr>
                </a:tc>
              </a:tr>
              <a:tr h="134535">
                <a:tc>
                  <a:txBody>
                    <a:bodyPr/>
                    <a:lstStyle/>
                    <a:p>
                      <a:pPr algn="l"/>
                      <a:r>
                        <a:rPr lang="en-US" sz="1200" dirty="0" smtClean="0">
                          <a:latin typeface="+mn-lt"/>
                        </a:rPr>
                        <a:t>Volume</a:t>
                      </a:r>
                      <a:r>
                        <a:rPr lang="en-US" sz="1200" baseline="0" dirty="0" smtClean="0">
                          <a:latin typeface="+mn-lt"/>
                        </a:rPr>
                        <a:t> of material</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Moderate to high</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Low</a:t>
                      </a:r>
                      <a:endParaRPr lang="en-US" sz="1200" dirty="0">
                        <a:latin typeface="+mn-lt"/>
                      </a:endParaRPr>
                    </a:p>
                  </a:txBody>
                  <a:tcPr marL="87006" marR="87006" marT="43503" marB="43503">
                    <a:solidFill>
                      <a:schemeClr val="accent1">
                        <a:lumMod val="20000"/>
                        <a:lumOff val="80000"/>
                      </a:schemeClr>
                    </a:solidFill>
                  </a:tcPr>
                </a:tc>
              </a:tr>
              <a:tr h="249726">
                <a:tc>
                  <a:txBody>
                    <a:bodyPr/>
                    <a:lstStyle/>
                    <a:p>
                      <a:pPr algn="l"/>
                      <a:r>
                        <a:rPr lang="en-US" sz="1200" dirty="0" smtClean="0">
                          <a:latin typeface="+mn-lt"/>
                        </a:rPr>
                        <a:t>Presenter</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A reader</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Author</a:t>
                      </a:r>
                      <a:endParaRPr lang="en-US" sz="1200" dirty="0">
                        <a:latin typeface="+mn-lt"/>
                      </a:endParaRPr>
                    </a:p>
                  </a:txBody>
                  <a:tcPr marL="87006" marR="87006" marT="43503" marB="43503">
                    <a:solidFill>
                      <a:schemeClr val="accent1">
                        <a:lumMod val="20000"/>
                        <a:lumOff val="80000"/>
                      </a:schemeClr>
                    </a:solidFill>
                  </a:tcPr>
                </a:tc>
              </a:tr>
              <a:tr h="249726">
                <a:tc>
                  <a:txBody>
                    <a:bodyPr/>
                    <a:lstStyle/>
                    <a:p>
                      <a:pPr algn="l"/>
                      <a:r>
                        <a:rPr lang="en-US" sz="1200" dirty="0" smtClean="0">
                          <a:latin typeface="+mn-lt"/>
                        </a:rPr>
                        <a:t>Data collection</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Meeting minutes</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As desired</a:t>
                      </a:r>
                      <a:endParaRPr lang="en-US" sz="1200" dirty="0">
                        <a:latin typeface="+mn-lt"/>
                      </a:endParaRPr>
                    </a:p>
                  </a:txBody>
                  <a:tcPr marL="87006" marR="87006" marT="43503" marB="43503">
                    <a:solidFill>
                      <a:schemeClr val="accent1">
                        <a:lumMod val="20000"/>
                        <a:lumOff val="80000"/>
                      </a:schemeClr>
                    </a:solidFill>
                  </a:tcPr>
                </a:tc>
              </a:tr>
              <a:tr h="249726">
                <a:tc>
                  <a:txBody>
                    <a:bodyPr/>
                    <a:lstStyle/>
                    <a:p>
                      <a:pPr algn="l"/>
                      <a:r>
                        <a:rPr lang="en-US" sz="1200" dirty="0" smtClean="0">
                          <a:latin typeface="+mn-lt"/>
                        </a:rPr>
                        <a:t>Outputs</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Review report</a:t>
                      </a:r>
                      <a:endParaRPr lang="en-US" sz="1200" dirty="0">
                        <a:latin typeface="+mn-lt"/>
                      </a:endParaRPr>
                    </a:p>
                  </a:txBody>
                  <a:tcPr marL="87006" marR="87006" marT="43503" marB="43503">
                    <a:solidFill>
                      <a:schemeClr val="accent1">
                        <a:lumMod val="20000"/>
                        <a:lumOff val="80000"/>
                      </a:schemeClr>
                    </a:solidFill>
                  </a:tcPr>
                </a:tc>
                <a:tc>
                  <a:txBody>
                    <a:bodyPr/>
                    <a:lstStyle/>
                    <a:p>
                      <a:pPr algn="l"/>
                      <a:r>
                        <a:rPr lang="en-US" sz="1200" dirty="0" smtClean="0">
                          <a:latin typeface="+mn-lt"/>
                        </a:rPr>
                        <a:t>As desired</a:t>
                      </a:r>
                      <a:endParaRPr lang="en-US" sz="1200" dirty="0">
                        <a:latin typeface="+mn-lt"/>
                      </a:endParaRPr>
                    </a:p>
                  </a:txBody>
                  <a:tcPr marL="87006" marR="87006" marT="43503" marB="43503">
                    <a:solidFill>
                      <a:schemeClr val="accent1">
                        <a:lumMod val="20000"/>
                        <a:lumOff val="80000"/>
                      </a:schemeClr>
                    </a:solidFill>
                  </a:tcPr>
                </a:tc>
              </a:tr>
            </a:tbl>
          </a:graphicData>
        </a:graphic>
      </p:graphicFrame>
    </p:spTree>
    <p:extLst>
      <p:ext uri="{BB962C8B-B14F-4D97-AF65-F5344CB8AC3E}">
        <p14:creationId xmlns:p14="http://schemas.microsoft.com/office/powerpoint/2010/main" val="317866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187863" y="2356529"/>
            <a:ext cx="7653702" cy="392669"/>
          </a:xfrm>
          <a:prstGeom prst="rect">
            <a:avLst/>
          </a:prstGeom>
          <a:effectLst/>
        </p:spPr>
        <p:txBody>
          <a:bodyPr vert="horz" lIns="91440" tIns="0" rIns="91440" bIns="0" rtlCol="0" anchor="b">
            <a:noAutofit/>
          </a:bodyPr>
          <a:lstStyle>
            <a:lvl1pPr algn="l" defTabSz="914400" rtl="0" eaLnBrk="1" latinLnBrk="0" hangingPunct="1">
              <a:lnSpc>
                <a:spcPct val="100000"/>
              </a:lnSpc>
              <a:spcBef>
                <a:spcPct val="0"/>
              </a:spcBef>
              <a:buNone/>
              <a:defRPr lang="en-US" sz="2800" b="1" kern="1200" cap="none" baseline="0">
                <a:solidFill>
                  <a:schemeClr val="tx1"/>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414141"/>
                </a:solidFill>
                <a:effectLst/>
                <a:uLnTx/>
                <a:uFillTx/>
                <a:latin typeface="Arial"/>
                <a:ea typeface="+mj-ea"/>
                <a:cs typeface="+mj-cs"/>
              </a:rPr>
              <a:t>Thank You</a:t>
            </a:r>
            <a:endParaRPr kumimoji="0" lang="en-US" sz="2800" b="1" i="0" u="none" strike="noStrike" kern="1200" cap="none" spc="0" normalizeH="0" baseline="0" noProof="0" dirty="0">
              <a:ln>
                <a:noFill/>
              </a:ln>
              <a:solidFill>
                <a:srgbClr val="414141"/>
              </a:solidFill>
              <a:effectLst/>
              <a:uLnTx/>
              <a:uFillTx/>
              <a:latin typeface="Arial"/>
              <a:ea typeface="+mj-ea"/>
              <a:cs typeface="+mj-cs"/>
            </a:endParaRPr>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112371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47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176493"/>
          </a:xfrm>
        </p:spPr>
        <p:txBody>
          <a:bodyPr/>
          <a:lstStyle/>
          <a:p>
            <a:r>
              <a:rPr lang="en-US" dirty="0" smtClean="0"/>
              <a:t>Desk check</a:t>
            </a:r>
          </a:p>
          <a:p>
            <a:pPr lvl="1"/>
            <a:r>
              <a:rPr lang="en-US" dirty="0" smtClean="0"/>
              <a:t>Overview</a:t>
            </a:r>
          </a:p>
          <a:p>
            <a:r>
              <a:rPr lang="en-US" dirty="0" smtClean="0"/>
              <a:t>Measurement and </a:t>
            </a:r>
            <a:r>
              <a:rPr lang="en-US" dirty="0" err="1" smtClean="0"/>
              <a:t>analysic</a:t>
            </a:r>
            <a:endParaRPr lang="en-US" dirty="0" smtClean="0"/>
          </a:p>
          <a:p>
            <a:pPr lvl="1"/>
            <a:r>
              <a:rPr lang="en-US" dirty="0" smtClean="0"/>
              <a:t>How to collect data item and measure</a:t>
            </a:r>
            <a:endParaRPr lang="en-US" dirty="0"/>
          </a:p>
          <a:p>
            <a:pPr lvl="1"/>
            <a:r>
              <a:rPr lang="en-US" dirty="0" smtClean="0"/>
              <a:t>Sample templates</a:t>
            </a:r>
            <a:endParaRPr lang="en-US" dirty="0"/>
          </a:p>
        </p:txBody>
      </p:sp>
      <p:sp>
        <p:nvSpPr>
          <p:cNvPr id="4" name="Title 3"/>
          <p:cNvSpPr>
            <a:spLocks noGrp="1"/>
          </p:cNvSpPr>
          <p:nvPr>
            <p:ph type="title"/>
          </p:nvPr>
        </p:nvSpPr>
        <p:spPr/>
        <p:txBody>
          <a:bodyPr>
            <a:normAutofit/>
          </a:bodyPr>
          <a:lstStyle/>
          <a:p>
            <a:r>
              <a:rPr lang="en-US" sz="2400" dirty="0" smtClean="0"/>
              <a:t>Agenda (Continue - 2)</a:t>
            </a:r>
            <a:endParaRPr lang="en-US" sz="2400" dirty="0"/>
          </a:p>
        </p:txBody>
      </p:sp>
    </p:spTree>
    <p:extLst>
      <p:ext uri="{BB962C8B-B14F-4D97-AF65-F5344CB8AC3E}">
        <p14:creationId xmlns:p14="http://schemas.microsoft.com/office/powerpoint/2010/main" val="332683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36961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172663"/>
          </a:xfrm>
        </p:spPr>
        <p:txBody>
          <a:bodyPr/>
          <a:lstStyle/>
          <a:p>
            <a:pPr algn="just"/>
            <a:r>
              <a:rPr lang="en-US" dirty="0"/>
              <a:t>Peer review is the evaluation of work by one or more people with similar competences as the producers of the </a:t>
            </a:r>
            <a:r>
              <a:rPr lang="en-US" dirty="0" smtClean="0"/>
              <a:t>work.</a:t>
            </a:r>
          </a:p>
          <a:p>
            <a:pPr algn="just"/>
            <a:r>
              <a:rPr lang="en-US" dirty="0" smtClean="0"/>
              <a:t>Goal: </a:t>
            </a:r>
            <a:r>
              <a:rPr lang="en-US" dirty="0"/>
              <a:t>To find and remove detects from the work products early and efficiently.</a:t>
            </a:r>
          </a:p>
          <a:p>
            <a:pPr algn="just"/>
            <a:r>
              <a:rPr lang="en-US" dirty="0" smtClean="0"/>
              <a:t>Characteristic:</a:t>
            </a:r>
          </a:p>
          <a:p>
            <a:pPr lvl="1" algn="just"/>
            <a:r>
              <a:rPr lang="en-US" dirty="0" smtClean="0"/>
              <a:t>Be Technical, Not Management.</a:t>
            </a:r>
          </a:p>
          <a:p>
            <a:pPr lvl="1" algn="just"/>
            <a:r>
              <a:rPr lang="en-US" dirty="0" smtClean="0"/>
              <a:t>Time for each meeting: not exceed 2 hours. (If the work product is too long, we should split up into each meeting)</a:t>
            </a:r>
          </a:p>
        </p:txBody>
      </p:sp>
      <p:sp>
        <p:nvSpPr>
          <p:cNvPr id="4" name="Title 3"/>
          <p:cNvSpPr>
            <a:spLocks noGrp="1"/>
          </p:cNvSpPr>
          <p:nvPr>
            <p:ph type="title"/>
          </p:nvPr>
        </p:nvSpPr>
        <p:spPr/>
        <p:txBody>
          <a:bodyPr>
            <a:normAutofit/>
          </a:bodyPr>
          <a:lstStyle/>
          <a:p>
            <a:r>
              <a:rPr lang="en-US" sz="2400" dirty="0" smtClean="0"/>
              <a:t>Introduction – What is Peer Review?</a:t>
            </a:r>
            <a:endParaRPr lang="en-US" sz="2400" dirty="0"/>
          </a:p>
        </p:txBody>
      </p:sp>
    </p:spTree>
    <p:extLst>
      <p:ext uri="{BB962C8B-B14F-4D97-AF65-F5344CB8AC3E}">
        <p14:creationId xmlns:p14="http://schemas.microsoft.com/office/powerpoint/2010/main" val="250075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785104"/>
          </a:xfrm>
        </p:spPr>
        <p:txBody>
          <a:bodyPr/>
          <a:lstStyle/>
          <a:p>
            <a:pPr algn="just"/>
            <a:r>
              <a:rPr lang="en-US" dirty="0" smtClean="0"/>
              <a:t>Improve schedule performance</a:t>
            </a:r>
          </a:p>
          <a:p>
            <a:pPr algn="just"/>
            <a:r>
              <a:rPr lang="en-US" dirty="0" smtClean="0"/>
              <a:t>Improve quality of artifacts by detecting defects/issues as soon as possible. (Peer Review can find 60 – 100 % of all defects)</a:t>
            </a:r>
          </a:p>
          <a:p>
            <a:pPr algn="just"/>
            <a:r>
              <a:rPr lang="en-US" dirty="0" smtClean="0"/>
              <a:t>Reduce the cost of removing defects.</a:t>
            </a:r>
          </a:p>
        </p:txBody>
      </p:sp>
      <p:sp>
        <p:nvSpPr>
          <p:cNvPr id="4" name="Title 3"/>
          <p:cNvSpPr>
            <a:spLocks noGrp="1"/>
          </p:cNvSpPr>
          <p:nvPr>
            <p:ph type="title"/>
          </p:nvPr>
        </p:nvSpPr>
        <p:spPr/>
        <p:txBody>
          <a:bodyPr>
            <a:normAutofit/>
          </a:bodyPr>
          <a:lstStyle/>
          <a:p>
            <a:r>
              <a:rPr lang="en-US" sz="2400" dirty="0" smtClean="0"/>
              <a:t>Introduction – Why do we need Peer Review?</a:t>
            </a:r>
            <a:endParaRPr lang="en-US" sz="2400" dirty="0"/>
          </a:p>
        </p:txBody>
      </p:sp>
    </p:spTree>
    <p:extLst>
      <p:ext uri="{BB962C8B-B14F-4D97-AF65-F5344CB8AC3E}">
        <p14:creationId xmlns:p14="http://schemas.microsoft.com/office/powerpoint/2010/main" val="399489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322448"/>
          </a:xfrm>
        </p:spPr>
        <p:txBody>
          <a:bodyPr/>
          <a:lstStyle/>
          <a:p>
            <a:pPr algn="just"/>
            <a:r>
              <a:rPr lang="en-US" dirty="0" smtClean="0"/>
              <a:t>Candidates for review:</a:t>
            </a:r>
          </a:p>
          <a:p>
            <a:pPr lvl="1" algn="just"/>
            <a:r>
              <a:rPr lang="en-US" dirty="0" smtClean="0"/>
              <a:t>Requirement Specs</a:t>
            </a:r>
          </a:p>
          <a:p>
            <a:pPr lvl="1" algn="just"/>
            <a:r>
              <a:rPr lang="en-US" dirty="0" smtClean="0"/>
              <a:t>Architecture, high-level/detailed designs</a:t>
            </a:r>
          </a:p>
          <a:p>
            <a:pPr lvl="1" algn="just"/>
            <a:r>
              <a:rPr lang="en-US" dirty="0" smtClean="0"/>
              <a:t>Source code</a:t>
            </a:r>
          </a:p>
          <a:p>
            <a:pPr lvl="1" algn="just"/>
            <a:r>
              <a:rPr lang="en-US" dirty="0" smtClean="0"/>
              <a:t>Test plans, test designs, test cases</a:t>
            </a:r>
          </a:p>
          <a:p>
            <a:pPr lvl="1" algn="just"/>
            <a:r>
              <a:rPr lang="en-US" dirty="0" smtClean="0"/>
              <a:t>Software development plan</a:t>
            </a:r>
          </a:p>
          <a:p>
            <a:pPr lvl="1" algn="just"/>
            <a:r>
              <a:rPr lang="en-US" dirty="0" smtClean="0"/>
              <a:t>Software verification reports</a:t>
            </a:r>
          </a:p>
          <a:p>
            <a:pPr lvl="1" algn="just"/>
            <a:r>
              <a:rPr lang="en-US" dirty="0" smtClean="0"/>
              <a:t>User documentation</a:t>
            </a:r>
          </a:p>
        </p:txBody>
      </p:sp>
      <p:sp>
        <p:nvSpPr>
          <p:cNvPr id="4" name="Title 3"/>
          <p:cNvSpPr>
            <a:spLocks noGrp="1"/>
          </p:cNvSpPr>
          <p:nvPr>
            <p:ph type="title"/>
          </p:nvPr>
        </p:nvSpPr>
        <p:spPr/>
        <p:txBody>
          <a:bodyPr>
            <a:normAutofit/>
          </a:bodyPr>
          <a:lstStyle/>
          <a:p>
            <a:r>
              <a:rPr lang="en-US" sz="2400" dirty="0" smtClean="0"/>
              <a:t>Introduction – What should be reviewed?</a:t>
            </a:r>
            <a:endParaRPr lang="en-US" sz="2400" dirty="0"/>
          </a:p>
        </p:txBody>
      </p:sp>
    </p:spTree>
    <p:extLst>
      <p:ext uri="{BB962C8B-B14F-4D97-AF65-F5344CB8AC3E}">
        <p14:creationId xmlns:p14="http://schemas.microsoft.com/office/powerpoint/2010/main" val="75254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8A9FD7B2663E40A584351DC500058E" ma:contentTypeVersion="25" ma:contentTypeDescription="Create a new document." ma:contentTypeScope="" ma:versionID="b32d2fcfe69732a5ca805335f8074d2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1dd859a636f51c97e02bb0d11607987" ns1:_="" ns2:_="">
    <xsd:import namespace="http://schemas.microsoft.com/sharepoint/v3"/>
    <xsd:import namespace="http://schemas.microsoft.com/sharepoint/v3/fields"/>
    <xsd:element name="properties">
      <xsd:complexType>
        <xsd:sequence>
          <xsd:element name="documentManagement">
            <xsd:complexType>
              <xsd:all>
                <xsd:element ref="ns1:PublishingStartDate" minOccurs="0"/>
                <xsd:element ref="ns1:PublishingExpirationDate" minOccurs="0"/>
                <xsd:element ref="ns2:_DCDateCreated" minOccurs="0"/>
                <xsd:element ref="ns2:_DCDateModified" minOccurs="0"/>
                <xsd:element ref="ns2:_Format" minOccurs="0"/>
                <xsd:element ref="ns2:_Identifier" minOccurs="0"/>
                <xsd:element ref="ns1:Language" minOccurs="0"/>
                <xsd:element ref="ns2:_Publisher" minOccurs="0"/>
                <xsd:element ref="ns2:_Relation" minOccurs="0"/>
                <xsd:element ref="ns2:_RightsManagement" minOccurs="0"/>
                <xsd:element ref="ns2:_Source" minOccurs="0"/>
                <xsd:element ref="ns2:_Resource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Language" ma:index="16" nillable="true" ma:displayName="Language" ma:default="English" ma:description="Select the language." ma:format="Dropdown" ma:internalName="Languag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nglish (United Kingdom)"/>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1" nillable="true" ma:displayName="Date Created" ma:default="[today]" ma:description="The date on which this resource was created" ma:format="DateOnly" ma:internalName="_DCDateCreated">
      <xsd:simpleType>
        <xsd:restriction base="dms:DateTime"/>
      </xsd:simpleType>
    </xsd:element>
    <xsd:element name="_DCDateModified" ma:index="12"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14" nillable="true" ma:displayName="Format" ma:description="Media-type, file format or dimensions" ma:hidden="true" ma:internalName="_Format" ma:readOnly="false">
      <xsd:simpleType>
        <xsd:restriction base="dms:Text"/>
      </xsd:simpleType>
    </xsd:element>
    <xsd:element name="_Identifier" ma:index="15"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7" nillable="true" ma:displayName="Publisher" ma:description="The person, organization or service that published this resource" ma:hidden="true" ma:internalName="_Publisher" ma:readOnly="false">
      <xsd:simpleType>
        <xsd:restriction base="dms:Text"/>
      </xsd:simpleType>
    </xsd:element>
    <xsd:element name="_Relation" ma:index="18" nillable="true" ma:displayName="Relation" ma:description="References to related resources" ma:hidden="true" ma:internalName="_Relation" ma:readOnly="false">
      <xsd:simpleType>
        <xsd:restriction base="dms:Note"/>
      </xsd:simpleType>
    </xsd:element>
    <xsd:element name="_RightsManagement" ma:index="19" nillable="true" ma:displayName="Rights Management" ma:description="Information about rights held in or over this resource" ma:hidden="true" ma:internalName="_RightsManagement" ma:readOnly="false">
      <xsd:simpleType>
        <xsd:restriction base="dms:Note"/>
      </xsd:simpleType>
    </xsd:element>
    <xsd:element name="_Source" ma:index="20" nillable="true" ma:displayName="Source" ma:description="References to resources from which this resource was derived" ma:hidden="true" ma:internalName="_Source" ma:readOnly="false">
      <xsd:simpleType>
        <xsd:restriction base="dms:Note"/>
      </xsd:simpleType>
    </xsd:element>
    <xsd:element name="_ResourceType" ma:index="21" nillable="true" ma:displayName="Resource Type" ma:description="A set of categories, functions, genres or aggregation levels" ma:hidden="true" ma:internalName="_ResourceType"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0" ma:displayName="Creat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3" ma:displayName="Detail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Language>
    <_Source xmlns="http://schemas.microsoft.com/sharepoint/v3/fields" xsi:nil="true"/>
    <_DCDateModified xmlns="http://schemas.microsoft.com/sharepoint/v3/fields" xsi:nil="true"/>
    <_Publisher xmlns="http://schemas.microsoft.com/sharepoint/v3/fields" xsi:nil="true"/>
    <_Relation xmlns="http://schemas.microsoft.com/sharepoint/v3/fields" xsi:nil="true"/>
    <_Format xmlns="http://schemas.microsoft.com/sharepoint/v3/fields" xsi:nil="true"/>
    <PublishingExpirationDate xmlns="http://schemas.microsoft.com/sharepoint/v3" xsi:nil="true"/>
    <_Identifier xmlns="http://schemas.microsoft.com/sharepoint/v3/fields" xsi:nil="true"/>
    <_ResourceType xmlns="http://schemas.microsoft.com/sharepoint/v3/fields" xsi:nil="true"/>
    <PublishingStartDate xmlns="http://schemas.microsoft.com/sharepoint/v3" xsi:nil="true"/>
    <_RightsManagement xmlns="http://schemas.microsoft.com/sharepoint/v3/fields" xsi:nil="true"/>
    <_DCDateCreated xmlns="http://schemas.microsoft.com/sharepoint/v3/fields">2017-02-18T18:02:42+00:00</_DCDateCreated>
  </documentManagement>
</p:properties>
</file>

<file path=customXml/itemProps1.xml><?xml version="1.0" encoding="utf-8"?>
<ds:datastoreItem xmlns:ds="http://schemas.openxmlformats.org/officeDocument/2006/customXml" ds:itemID="{E8C9E34A-8EEC-40D0-B3DA-D7694F02C176}">
  <ds:schemaRefs>
    <ds:schemaRef ds:uri="http://schemas.microsoft.com/sharepoint/v3/contenttype/forms"/>
  </ds:schemaRefs>
</ds:datastoreItem>
</file>

<file path=customXml/itemProps2.xml><?xml version="1.0" encoding="utf-8"?>
<ds:datastoreItem xmlns:ds="http://schemas.openxmlformats.org/officeDocument/2006/customXml" ds:itemID="{8EDADE25-CE33-4E00-9F96-91FA02B73C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4C6D48-1ED7-44AE-8869-7AEEA4C606A6}">
  <ds:schemaRefs>
    <ds:schemaRef ds:uri="http://schemas.microsoft.com/office/2006/documentManagement/types"/>
    <ds:schemaRef ds:uri="http://schemas.microsoft.com/office/infopath/2007/PartnerControls"/>
    <ds:schemaRef ds:uri="http://purl.org/dc/dcmitype/"/>
    <ds:schemaRef ds:uri="http://purl.org/dc/elements/1.1/"/>
    <ds:schemaRef ds:uri="http://www.w3.org/XML/1998/namespace"/>
    <ds:schemaRef ds:uri="http://schemas.microsoft.com/sharepoint/v3/fields"/>
    <ds:schemaRef ds:uri="http://purl.org/dc/terms/"/>
    <ds:schemaRef ds:uri="http://schemas.openxmlformats.org/package/2006/metadata/core-propertie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14039</TotalTime>
  <Words>1834</Words>
  <Application>Microsoft Office PowerPoint</Application>
  <PresentationFormat>On-screen Show (16:9)</PresentationFormat>
  <Paragraphs>284</Paragraphs>
  <Slides>43</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HelveticaNeueLT Std</vt:lpstr>
      <vt:lpstr>Arial</vt:lpstr>
      <vt:lpstr>Calibri</vt:lpstr>
      <vt:lpstr>Wingdings</vt:lpstr>
      <vt:lpstr>2016 HDS Corporate</vt:lpstr>
      <vt:lpstr>Peer Review Introduction </vt:lpstr>
      <vt:lpstr>Objectives</vt:lpstr>
      <vt:lpstr>Agenda</vt:lpstr>
      <vt:lpstr>Agenda (Continue - 1)</vt:lpstr>
      <vt:lpstr>Agenda (Continue - 2)</vt:lpstr>
      <vt:lpstr>Introduction</vt:lpstr>
      <vt:lpstr>Introduction – What is Peer Review?</vt:lpstr>
      <vt:lpstr>Introduction – Why do we need Peer Review?</vt:lpstr>
      <vt:lpstr>Introduction – What should be reviewed?</vt:lpstr>
      <vt:lpstr>Introduction – Who are participant?</vt:lpstr>
      <vt:lpstr>Introduction – Who are participant?</vt:lpstr>
      <vt:lpstr>Introduction – Who are participant?</vt:lpstr>
      <vt:lpstr>Types of Peer Review</vt:lpstr>
      <vt:lpstr>Types of Peer Review</vt:lpstr>
      <vt:lpstr>Types of Peer Review - Selection Matrix for SW</vt:lpstr>
      <vt:lpstr>Inspection</vt:lpstr>
      <vt:lpstr>Inspection – Overview</vt:lpstr>
      <vt:lpstr>Inspection – Characteristic</vt:lpstr>
      <vt:lpstr>Inspection – Characteristic (Continue)</vt:lpstr>
      <vt:lpstr>Inspection – Procedure (Entry Criteria)</vt:lpstr>
      <vt:lpstr>Inspection – Procedure</vt:lpstr>
      <vt:lpstr>Inspection – Procedure</vt:lpstr>
      <vt:lpstr>Inspection – Procedure (Exit Criteria)</vt:lpstr>
      <vt:lpstr>Walkthrough</vt:lpstr>
      <vt:lpstr>Walkthrough – Overview</vt:lpstr>
      <vt:lpstr>Walkthrough – Characteristic</vt:lpstr>
      <vt:lpstr>Walkthrough – Procedure (Entry Criteria)</vt:lpstr>
      <vt:lpstr>Walkthrough – Procedure</vt:lpstr>
      <vt:lpstr>Walkthrough – Procedure (Exit Criteria)</vt:lpstr>
      <vt:lpstr>Deskcheck</vt:lpstr>
      <vt:lpstr>Deskcheck – Overview</vt:lpstr>
      <vt:lpstr>Measurement and analysic</vt:lpstr>
      <vt:lpstr>Measurement – How to collect and measure</vt:lpstr>
      <vt:lpstr>Measurement – How to collect and measure</vt:lpstr>
      <vt:lpstr>Measurement – How to collect and measure</vt:lpstr>
      <vt:lpstr>Measurement – Analysis</vt:lpstr>
      <vt:lpstr>Sample template</vt:lpstr>
      <vt:lpstr>Measurement – Checklist</vt:lpstr>
      <vt:lpstr>Measurement – Minute/AI record</vt:lpstr>
      <vt:lpstr>Summary</vt:lpstr>
      <vt:lpstr>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Hieu Trung Nguyen (EMB)</cp:lastModifiedBy>
  <cp:revision>1094</cp:revision>
  <cp:lastPrinted>2016-01-12T17:49:27Z</cp:lastPrinted>
  <dcterms:created xsi:type="dcterms:W3CDTF">2011-02-10T00:52:49Z</dcterms:created>
  <dcterms:modified xsi:type="dcterms:W3CDTF">2019-01-31T12:10:45Z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ies>
</file>