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84" r:id="rId3"/>
    <p:sldId id="261" r:id="rId4"/>
    <p:sldId id="257" r:id="rId5"/>
    <p:sldId id="262" r:id="rId6"/>
    <p:sldId id="263" r:id="rId7"/>
    <p:sldId id="264" r:id="rId8"/>
    <p:sldId id="265" r:id="rId9"/>
    <p:sldId id="266" r:id="rId10"/>
    <p:sldId id="267" r:id="rId11"/>
    <p:sldId id="268" r:id="rId12"/>
    <p:sldId id="269" r:id="rId13"/>
    <p:sldId id="270" r:id="rId14"/>
    <p:sldId id="271" r:id="rId15"/>
    <p:sldId id="272" r:id="rId16"/>
    <p:sldId id="275" r:id="rId17"/>
    <p:sldId id="273" r:id="rId18"/>
    <p:sldId id="274" r:id="rId19"/>
    <p:sldId id="258" r:id="rId20"/>
    <p:sldId id="276" r:id="rId21"/>
    <p:sldId id="277" r:id="rId22"/>
    <p:sldId id="278" r:id="rId23"/>
    <p:sldId id="279" r:id="rId24"/>
    <p:sldId id="280" r:id="rId25"/>
    <p:sldId id="283" r:id="rId26"/>
    <p:sldId id="26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6079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119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128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95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484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932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4695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9900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2359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8116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86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12/30/2014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41606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aunchpad.net/gcc-arm-embedded/+download" TargetMode="External"/><Relationship Id="rId2" Type="http://schemas.openxmlformats.org/officeDocument/2006/relationships/hyperlink" Target="http://coocox.org/softwar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a:t>BÁO CÁO MÔN </a:t>
            </a:r>
            <a:r>
              <a:rPr lang="vi-VN" smtClean="0"/>
              <a:t>HỌC</a:t>
            </a:r>
            <a:r>
              <a:rPr lang="en-GB" smtClean="0"/>
              <a:t/>
            </a:r>
            <a:br>
              <a:rPr lang="en-GB" smtClean="0"/>
            </a:br>
            <a:r>
              <a:rPr lang="en-US"/>
              <a:t>Real Time </a:t>
            </a:r>
            <a:r>
              <a:rPr lang="en-US" smtClean="0"/>
              <a:t>System</a:t>
            </a:r>
            <a:br>
              <a:rPr lang="en-US" smtClean="0"/>
            </a:br>
            <a:r>
              <a:rPr lang="en-US" smtClean="0"/>
              <a:t>Nhóm 05</a:t>
            </a:r>
            <a:r>
              <a:rPr lang="en-GB"/>
              <a:t/>
            </a:r>
            <a:br>
              <a:rPr lang="en-GB"/>
            </a:br>
            <a:endParaRPr lang="en-GB"/>
          </a:p>
        </p:txBody>
      </p:sp>
      <p:sp>
        <p:nvSpPr>
          <p:cNvPr id="3" name="Subtitle 2"/>
          <p:cNvSpPr>
            <a:spLocks noGrp="1"/>
          </p:cNvSpPr>
          <p:nvPr>
            <p:ph type="subTitle" idx="1"/>
          </p:nvPr>
        </p:nvSpPr>
        <p:spPr>
          <a:xfrm>
            <a:off x="1524000" y="3181082"/>
            <a:ext cx="9144000" cy="2076718"/>
          </a:xfrm>
        </p:spPr>
        <p:txBody>
          <a:bodyPr>
            <a:normAutofit/>
          </a:bodyPr>
          <a:lstStyle/>
          <a:p>
            <a:r>
              <a:rPr lang="en-US" sz="4000"/>
              <a:t>CÀI ĐẶT VÀ SỬ DỤNG HĐH COOCOX TRÊN BO MẠCH </a:t>
            </a:r>
            <a:r>
              <a:rPr lang="en-US" sz="4000" smtClean="0"/>
              <a:t>STM32F4</a:t>
            </a:r>
            <a:endParaRPr lang="en-GB" sz="4000"/>
          </a:p>
        </p:txBody>
      </p:sp>
    </p:spTree>
    <p:extLst>
      <p:ext uri="{BB962C8B-B14F-4D97-AF65-F5344CB8AC3E}">
        <p14:creationId xmlns:p14="http://schemas.microsoft.com/office/powerpoint/2010/main" val="426950609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1.2.2 Trạng thái task</a:t>
            </a:r>
            <a:endParaRPr lang="en-GB"/>
          </a:p>
        </p:txBody>
      </p:sp>
      <p:pic>
        <p:nvPicPr>
          <p:cNvPr id="6" name="Content Placeholder 5" descr="C:\Users\duyson\Desktop\Untitled.png"/>
          <p:cNvPicPr>
            <a:picLocks noGrp="1"/>
          </p:cNvPicPr>
          <p:nvPr>
            <p:ph idx="1"/>
          </p:nvPr>
        </p:nvPicPr>
        <p:blipFill>
          <a:blip r:embed="rId2"/>
          <a:srcRect/>
          <a:stretch>
            <a:fillRect/>
          </a:stretch>
        </p:blipFill>
        <p:spPr bwMode="auto">
          <a:xfrm>
            <a:off x="2742249" y="1690688"/>
            <a:ext cx="6131294" cy="4618619"/>
          </a:xfrm>
          <a:prstGeom prst="rect">
            <a:avLst/>
          </a:prstGeom>
          <a:noFill/>
          <a:ln w="9525">
            <a:noFill/>
            <a:miter lim="800000"/>
            <a:headEnd/>
            <a:tailEnd/>
          </a:ln>
        </p:spPr>
      </p:pic>
    </p:spTree>
    <p:extLst>
      <p:ext uri="{BB962C8B-B14F-4D97-AF65-F5344CB8AC3E}">
        <p14:creationId xmlns:p14="http://schemas.microsoft.com/office/powerpoint/2010/main" val="238981580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1.2.3 Task Control Block</a:t>
            </a:r>
          </a:p>
        </p:txBody>
      </p:sp>
      <p:pic>
        <p:nvPicPr>
          <p:cNvPr id="4" name="Content Placeholder 3"/>
          <p:cNvPicPr>
            <a:picLocks noGrp="1" noChangeAspect="1"/>
          </p:cNvPicPr>
          <p:nvPr>
            <p:ph idx="1"/>
          </p:nvPr>
        </p:nvPicPr>
        <p:blipFill>
          <a:blip r:embed="rId2"/>
          <a:stretch>
            <a:fillRect/>
          </a:stretch>
        </p:blipFill>
        <p:spPr>
          <a:xfrm>
            <a:off x="7186863" y="0"/>
            <a:ext cx="5005137" cy="6858000"/>
          </a:xfrm>
          <a:prstGeom prst="rect">
            <a:avLst/>
          </a:prstGeom>
        </p:spPr>
      </p:pic>
    </p:spTree>
    <p:extLst>
      <p:ext uri="{BB962C8B-B14F-4D97-AF65-F5344CB8AC3E}">
        <p14:creationId xmlns:p14="http://schemas.microsoft.com/office/powerpoint/2010/main" val="257286834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1.2.4 Danh sách các tiến trình ở trạng thái sẵn sàng</a:t>
            </a:r>
            <a:endParaRPr lang="en-GB"/>
          </a:p>
        </p:txBody>
      </p:sp>
      <p:pic>
        <p:nvPicPr>
          <p:cNvPr id="4" name="Content Placeholder 3" descr="C:\Users\duyson\Desktop\Untitled.png"/>
          <p:cNvPicPr>
            <a:picLocks noGrp="1"/>
          </p:cNvPicPr>
          <p:nvPr>
            <p:ph idx="1"/>
          </p:nvPr>
        </p:nvPicPr>
        <p:blipFill>
          <a:blip r:embed="rId2"/>
          <a:srcRect/>
          <a:stretch>
            <a:fillRect/>
          </a:stretch>
        </p:blipFill>
        <p:spPr bwMode="auto">
          <a:xfrm>
            <a:off x="2375216" y="2498501"/>
            <a:ext cx="7734699" cy="3120895"/>
          </a:xfrm>
          <a:prstGeom prst="rect">
            <a:avLst/>
          </a:prstGeom>
          <a:noFill/>
          <a:ln w="9525">
            <a:noFill/>
            <a:miter lim="800000"/>
            <a:headEnd/>
            <a:tailEnd/>
          </a:ln>
        </p:spPr>
      </p:pic>
    </p:spTree>
    <p:extLst>
      <p:ext uri="{BB962C8B-B14F-4D97-AF65-F5344CB8AC3E}">
        <p14:creationId xmlns:p14="http://schemas.microsoft.com/office/powerpoint/2010/main" val="10898277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t>1.3 CƠ CHẾ LẬP LỊCH CỦA COOCOX</a:t>
            </a:r>
            <a:endParaRPr lang="en-GB" b="1"/>
          </a:p>
        </p:txBody>
      </p:sp>
      <p:sp>
        <p:nvSpPr>
          <p:cNvPr id="3" name="Content Placeholder 2"/>
          <p:cNvSpPr>
            <a:spLocks noGrp="1"/>
          </p:cNvSpPr>
          <p:nvPr>
            <p:ph idx="1"/>
          </p:nvPr>
        </p:nvSpPr>
        <p:spPr/>
        <p:txBody>
          <a:bodyPr/>
          <a:lstStyle/>
          <a:p>
            <a:pPr marL="0" indent="0">
              <a:buNone/>
            </a:pPr>
            <a:r>
              <a:rPr lang="en-GB" smtClean="0"/>
              <a:t>1.3.1 Lập lịch dựa trên độ ưu tiên</a:t>
            </a:r>
          </a:p>
          <a:p>
            <a:pPr marL="0" indent="0">
              <a:buNone/>
            </a:pPr>
            <a:r>
              <a:rPr lang="en-GB" smtClean="0"/>
              <a:t>1.3.2 Lập lịch vòng tròn (round-robin)</a:t>
            </a:r>
          </a:p>
        </p:txBody>
      </p:sp>
    </p:spTree>
    <p:extLst>
      <p:ext uri="{BB962C8B-B14F-4D97-AF65-F5344CB8AC3E}">
        <p14:creationId xmlns:p14="http://schemas.microsoft.com/office/powerpoint/2010/main" val="75338459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t>1.3 CƠ CHẾ LẬP LỊCH CỦA COOCOX</a:t>
            </a:r>
            <a:endParaRPr lang="en-GB" b="1"/>
          </a:p>
        </p:txBody>
      </p:sp>
      <p:sp>
        <p:nvSpPr>
          <p:cNvPr id="3" name="Content Placeholder 2"/>
          <p:cNvSpPr>
            <a:spLocks noGrp="1"/>
          </p:cNvSpPr>
          <p:nvPr>
            <p:ph idx="1"/>
          </p:nvPr>
        </p:nvSpPr>
        <p:spPr/>
        <p:txBody>
          <a:bodyPr/>
          <a:lstStyle/>
          <a:p>
            <a:pPr marL="0" indent="0">
              <a:buNone/>
            </a:pPr>
            <a:r>
              <a:rPr lang="en-GB" smtClean="0"/>
              <a:t>1.3.1 Lập lịch dựa trên độ ưu tiên</a:t>
            </a:r>
          </a:p>
          <a:p>
            <a:pPr marL="0" lvl="0" indent="0" defTabSz="457200">
              <a:lnSpc>
                <a:spcPct val="100000"/>
              </a:lnSpc>
              <a:spcBef>
                <a:spcPts val="0"/>
              </a:spcBef>
              <a:buNone/>
            </a:pPr>
            <a:endParaRPr lang="en-US" sz="1800" b="1" smtClean="0">
              <a:solidFill>
                <a:srgbClr val="7F0055"/>
              </a:solidFill>
              <a:latin typeface="Consolas" panose="020B0609020204030204" pitchFamily="49" charset="0"/>
              <a:ea typeface="Times New Roman" panose="02020603050405020304" pitchFamily="18" charset="0"/>
              <a:cs typeface="Times New Roman" panose="02020603050405020304" pitchFamily="18" charset="0"/>
            </a:endParaRPr>
          </a:p>
          <a:p>
            <a:pPr marL="0" lvl="0" indent="0" defTabSz="457200">
              <a:lnSpc>
                <a:spcPct val="100000"/>
              </a:lnSpc>
              <a:spcBef>
                <a:spcPts val="0"/>
              </a:spcBef>
              <a:buNone/>
            </a:pPr>
            <a:endParaRPr lang="en-US" sz="1800" b="1">
              <a:solidFill>
                <a:srgbClr val="7F0055"/>
              </a:solidFill>
              <a:latin typeface="Consolas" panose="020B0609020204030204" pitchFamily="49" charset="0"/>
              <a:ea typeface="Times New Roman" panose="02020603050405020304" pitchFamily="18" charset="0"/>
              <a:cs typeface="Times New Roman" panose="02020603050405020304" pitchFamily="18" charset="0"/>
            </a:endParaRPr>
          </a:p>
          <a:p>
            <a:pPr marL="0" lvl="0" indent="0" defTabSz="457200">
              <a:lnSpc>
                <a:spcPct val="100000"/>
              </a:lnSpc>
              <a:spcBef>
                <a:spcPts val="0"/>
              </a:spcBef>
              <a:buNone/>
            </a:pPr>
            <a:endParaRPr lang="en-US" sz="1800" b="1" smtClean="0">
              <a:solidFill>
                <a:srgbClr val="7F0055"/>
              </a:solidFill>
              <a:latin typeface="Consolas" panose="020B0609020204030204" pitchFamily="49" charset="0"/>
              <a:ea typeface="Times New Roman" panose="02020603050405020304" pitchFamily="18" charset="0"/>
              <a:cs typeface="Times New Roman" panose="02020603050405020304" pitchFamily="18" charset="0"/>
            </a:endParaRPr>
          </a:p>
          <a:p>
            <a:pPr marL="0" lvl="0" indent="0" defTabSz="457200">
              <a:lnSpc>
                <a:spcPct val="100000"/>
              </a:lnSpc>
              <a:spcBef>
                <a:spcPts val="0"/>
              </a:spcBef>
              <a:buNone/>
            </a:pPr>
            <a:endParaRPr lang="en-US" sz="1800" b="1">
              <a:solidFill>
                <a:srgbClr val="7F0055"/>
              </a:solidFill>
              <a:latin typeface="Consolas" panose="020B0609020204030204" pitchFamily="49" charset="0"/>
              <a:ea typeface="Times New Roman" panose="02020603050405020304" pitchFamily="18" charset="0"/>
              <a:cs typeface="Times New Roman" panose="02020603050405020304" pitchFamily="18" charset="0"/>
            </a:endParaRPr>
          </a:p>
          <a:p>
            <a:pPr marL="0" lvl="0" indent="0" defTabSz="457200">
              <a:lnSpc>
                <a:spcPct val="100000"/>
              </a:lnSpc>
              <a:spcBef>
                <a:spcPts val="0"/>
              </a:spcBef>
              <a:buNone/>
            </a:pPr>
            <a:r>
              <a:rPr lang="en-US" sz="1800" b="1" smtClean="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Độ ưu tiên nằm trong khoảng từ 0~64</a:t>
            </a:r>
          </a:p>
          <a:p>
            <a:pPr marL="0" lvl="0" indent="0" defTabSz="457200">
              <a:lnSpc>
                <a:spcPct val="100000"/>
              </a:lnSpc>
              <a:spcBef>
                <a:spcPts val="0"/>
              </a:spcBef>
              <a:buNone/>
            </a:pPr>
            <a:r>
              <a:rPr lang="en-US" sz="1800" b="1" smtClean="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Coocox thiết lập độ ưu tiên nhỏ nhất là 64 trong file OSConfig.h</a:t>
            </a:r>
          </a:p>
        </p:txBody>
      </p:sp>
      <p:sp>
        <p:nvSpPr>
          <p:cNvPr id="4" name="AutoShape 2"/>
          <p:cNvSpPr>
            <a:spLocks noChangeArrowheads="1"/>
          </p:cNvSpPr>
          <p:nvPr/>
        </p:nvSpPr>
        <p:spPr bwMode="auto">
          <a:xfrm>
            <a:off x="879368" y="2483438"/>
            <a:ext cx="5886925" cy="626741"/>
          </a:xfrm>
          <a:prstGeom prst="bracketPair">
            <a:avLst>
              <a:gd name="adj" fmla="val 8051"/>
            </a:avLst>
          </a:prstGeom>
          <a:noFill/>
          <a:ln w="0">
            <a:solidFill>
              <a:schemeClr val="tx1"/>
            </a:solidFill>
            <a:prstDash val="sysDot"/>
            <a:round/>
            <a:headEnd/>
            <a:tailEnd/>
          </a:ln>
          <a:extLst>
            <a:ext uri="{909E8E84-426E-40DD-AFC4-6F175D3DCCD1}">
              <a14:hiddenFill xmlns:a14="http://schemas.microsoft.com/office/drawing/2010/main">
                <a:solidFill>
                  <a:srgbClr val="943634"/>
                </a:solidFill>
              </a14:hiddenFill>
            </a:ext>
            <a:ext uri="{AF507438-7753-43E0-B8FC-AC1667EBCBE1}">
              <a14:hiddenEffects xmlns:a14="http://schemas.microsoft.com/office/drawing/2010/main">
                <a:effectLst>
                  <a:outerShdw dist="17961" dir="2700000" algn="ctr" rotWithShape="0">
                    <a:srgbClr val="9BBB59">
                      <a:gamma/>
                      <a:shade val="60000"/>
                      <a:invGamma/>
                    </a:srgbClr>
                  </a:outerShdw>
                </a:effectLst>
              </a14:hiddenEffects>
            </a:ext>
          </a:extLst>
        </p:spPr>
        <p:txBody>
          <a:bodyPr rot="0" vert="horz" wrap="square" lIns="45720" tIns="45720" rIns="45720" bIns="45720" anchor="t" anchorCtr="0" upright="1">
            <a:noAutofit/>
          </a:bodyPr>
          <a:lstStyle/>
          <a:p>
            <a:pPr algn="ctr">
              <a:lnSpc>
                <a:spcPct val="150000"/>
              </a:lnSpc>
              <a:spcAft>
                <a:spcPts val="1000"/>
              </a:spcAft>
            </a:pP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CoCreateTask(task, parameter, </a:t>
            </a:r>
            <a:r>
              <a:rPr lang="en-US"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priority</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stack</a:t>
            </a:r>
            <a:r>
              <a:rPr lang="en-US"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stack_size</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879368" y="4020201"/>
            <a:ext cx="4363695" cy="369332"/>
          </a:xfrm>
          <a:prstGeom prst="rect">
            <a:avLst/>
          </a:prstGeom>
        </p:spPr>
        <p:txBody>
          <a:bodyPr wrap="none">
            <a:spAutoFit/>
          </a:bodyPr>
          <a:lstStyle/>
          <a:p>
            <a:r>
              <a:rPr lang="en-US" b="1" smtClean="0">
                <a:solidFill>
                  <a:srgbClr val="7F0055"/>
                </a:solidFill>
                <a:latin typeface="Consolas" panose="020B0609020204030204" pitchFamily="49" charset="0"/>
                <a:ea typeface="Times New Roman" panose="02020603050405020304" pitchFamily="18" charset="0"/>
                <a:cs typeface="Times New Roman" panose="02020603050405020304" pitchFamily="18" charset="0"/>
              </a:rPr>
              <a:t>#</a:t>
            </a:r>
            <a:r>
              <a:rPr lang="en-US" b="1">
                <a:solidFill>
                  <a:srgbClr val="7F0055"/>
                </a:solidFill>
                <a:latin typeface="Consolas" panose="020B0609020204030204" pitchFamily="49" charset="0"/>
                <a:ea typeface="Times New Roman" panose="02020603050405020304" pitchFamily="18" charset="0"/>
                <a:cs typeface="Times New Roman" panose="02020603050405020304" pitchFamily="18" charset="0"/>
              </a:rPr>
              <a:t>define</a:t>
            </a:r>
            <a:r>
              <a:rPr lang="en-US">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CFG_LOWEST_PRIO     (64) </a:t>
            </a:r>
            <a:endParaRPr lang="en-GB"/>
          </a:p>
        </p:txBody>
      </p:sp>
    </p:spTree>
    <p:extLst>
      <p:ext uri="{BB962C8B-B14F-4D97-AF65-F5344CB8AC3E}">
        <p14:creationId xmlns:p14="http://schemas.microsoft.com/office/powerpoint/2010/main" val="141816336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t>1.3 CƠ CHẾ LẬP LỊCH CỦA COOCOX</a:t>
            </a:r>
            <a:endParaRPr lang="en-GB"/>
          </a:p>
        </p:txBody>
      </p:sp>
      <p:sp>
        <p:nvSpPr>
          <p:cNvPr id="3" name="Content Placeholder 2"/>
          <p:cNvSpPr>
            <a:spLocks noGrp="1"/>
          </p:cNvSpPr>
          <p:nvPr>
            <p:ph idx="1"/>
          </p:nvPr>
        </p:nvSpPr>
        <p:spPr/>
        <p:txBody>
          <a:bodyPr>
            <a:normAutofit fontScale="92500" lnSpcReduction="10000"/>
          </a:bodyPr>
          <a:lstStyle/>
          <a:p>
            <a:pPr marL="457200" lvl="1" indent="0">
              <a:lnSpc>
                <a:spcPct val="150000"/>
              </a:lnSpc>
              <a:spcAft>
                <a:spcPts val="1000"/>
              </a:spcAft>
              <a:buNone/>
            </a:pPr>
            <a:r>
              <a:rPr lang="en-GB" smtClean="0"/>
              <a:t>1.3.2 Lập lịch round-robin</a:t>
            </a:r>
            <a:endParaRPr lang="en-US">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50000"/>
              </a:lnSpc>
              <a:spcAft>
                <a:spcPts val="1000"/>
              </a:spcAft>
              <a:buFont typeface="Courier New" panose="02070309020205020404" pitchFamily="49" charset="0"/>
              <a:buChar char="o"/>
            </a:pPr>
            <a:endParaRPr lang="en-US"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50000"/>
              </a:lnSpc>
              <a:spcAft>
                <a:spcPts val="1000"/>
              </a:spcAft>
              <a:buNone/>
            </a:pPr>
            <a:endParaRPr lang="en-US"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50000"/>
              </a:lnSpc>
              <a:spcAft>
                <a:spcPts val="1000"/>
              </a:spcAft>
              <a:buNone/>
            </a:pPr>
            <a:r>
              <a:rPr lang="en-US" sz="1900" smtClean="0">
                <a:effectLst/>
                <a:latin typeface="Times New Roman" panose="02020603050405020304" pitchFamily="18" charset="0"/>
                <a:ea typeface="Times New Roman" panose="02020603050405020304" pitchFamily="18" charset="0"/>
                <a:cs typeface="Times New Roman" panose="02020603050405020304" pitchFamily="18" charset="0"/>
              </a:rPr>
              <a:t>Bật/tắt chế độ round-robin: 1-bật, 0-tắt</a:t>
            </a:r>
            <a:br>
              <a:rPr lang="en-US" sz="1900" smtClean="0">
                <a:effectLst/>
                <a:latin typeface="Times New Roman" panose="02020603050405020304" pitchFamily="18" charset="0"/>
                <a:ea typeface="Times New Roman" panose="02020603050405020304" pitchFamily="18" charset="0"/>
                <a:cs typeface="Times New Roman" panose="02020603050405020304" pitchFamily="18" charset="0"/>
              </a:rPr>
            </a:br>
            <a:r>
              <a:rPr lang="en-US" sz="1900" b="1" smtClean="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#define</a:t>
            </a:r>
            <a:r>
              <a:rPr lang="en-US" sz="1900" smtClea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CFG_ROBIN_EN            (1)    </a:t>
            </a:r>
            <a:endParaRPr lang="en-GB" sz="1900">
              <a:latin typeface=".VnTime"/>
              <a:ea typeface="Times New Roman" panose="02020603050405020304" pitchFamily="18" charset="0"/>
              <a:cs typeface="Times New Roman" panose="02020603050405020304" pitchFamily="18" charset="0"/>
            </a:endParaRPr>
          </a:p>
          <a:p>
            <a:pPr marL="457200" lvl="1" indent="0">
              <a:lnSpc>
                <a:spcPct val="150000"/>
              </a:lnSpc>
              <a:spcAft>
                <a:spcPts val="1000"/>
              </a:spcAft>
              <a:buNone/>
            </a:pPr>
            <a:r>
              <a:rPr lang="en-US" sz="1900" smtClean="0">
                <a:effectLst/>
                <a:latin typeface="Times New Roman" panose="02020603050405020304" pitchFamily="18" charset="0"/>
                <a:ea typeface="Calibri" panose="020F0502020204030204" pitchFamily="34" charset="0"/>
              </a:rPr>
              <a:t>Thiết lập thời gian mỗi tiến trình chạy trong round-robin (mili-second)</a:t>
            </a:r>
            <a:br>
              <a:rPr lang="en-US" sz="1900" smtClean="0">
                <a:effectLst/>
                <a:latin typeface="Times New Roman" panose="02020603050405020304" pitchFamily="18" charset="0"/>
                <a:ea typeface="Calibri" panose="020F0502020204030204" pitchFamily="34" charset="0"/>
              </a:rPr>
            </a:br>
            <a:r>
              <a:rPr lang="en-US" sz="1900" b="1" smtClean="0">
                <a:solidFill>
                  <a:srgbClr val="7F0055"/>
                </a:solidFill>
                <a:effectLst/>
                <a:latin typeface="Consolas" panose="020B0609020204030204" pitchFamily="49" charset="0"/>
                <a:ea typeface="Times New Roman" panose="02020603050405020304" pitchFamily="18" charset="0"/>
              </a:rPr>
              <a:t>#define</a:t>
            </a:r>
            <a:r>
              <a:rPr lang="en-US" sz="1900" smtClean="0">
                <a:solidFill>
                  <a:srgbClr val="000000"/>
                </a:solidFill>
                <a:effectLst/>
                <a:latin typeface="Consolas" panose="020B0609020204030204" pitchFamily="49" charset="0"/>
                <a:ea typeface="Times New Roman" panose="02020603050405020304" pitchFamily="18" charset="0"/>
              </a:rPr>
              <a:t> CFG_TIME_SLICE          (10)</a:t>
            </a:r>
            <a:r>
              <a:rPr lang="en-US" smtClean="0">
                <a:effectLst/>
                <a:latin typeface="Times New Roman" panose="02020603050405020304" pitchFamily="18" charset="0"/>
                <a:ea typeface="Calibri" panose="020F0502020204030204" pitchFamily="34" charset="0"/>
              </a:rPr>
              <a:t/>
            </a:r>
            <a:br>
              <a:rPr lang="en-US" smtClean="0">
                <a:effectLst/>
                <a:latin typeface="Times New Roman" panose="02020603050405020304" pitchFamily="18" charset="0"/>
                <a:ea typeface="Calibri" panose="020F0502020204030204" pitchFamily="34" charset="0"/>
              </a:rPr>
            </a:br>
            <a:endParaRPr lang="en-GB"/>
          </a:p>
        </p:txBody>
      </p:sp>
      <p:pic>
        <p:nvPicPr>
          <p:cNvPr id="5" name="Picture 4" descr="C:\Users\duyson\Desktop\Untitled.png"/>
          <p:cNvPicPr/>
          <p:nvPr/>
        </p:nvPicPr>
        <p:blipFill>
          <a:blip r:embed="rId2"/>
          <a:srcRect/>
          <a:stretch>
            <a:fillRect/>
          </a:stretch>
        </p:blipFill>
        <p:spPr bwMode="auto">
          <a:xfrm>
            <a:off x="1372029" y="2636994"/>
            <a:ext cx="5120640" cy="969010"/>
          </a:xfrm>
          <a:prstGeom prst="rect">
            <a:avLst/>
          </a:prstGeom>
          <a:noFill/>
          <a:ln w="9525">
            <a:noFill/>
            <a:miter lim="800000"/>
            <a:headEnd/>
            <a:tailEnd/>
          </a:ln>
        </p:spPr>
      </p:pic>
    </p:spTree>
    <p:extLst>
      <p:ext uri="{BB962C8B-B14F-4D97-AF65-F5344CB8AC3E}">
        <p14:creationId xmlns:p14="http://schemas.microsoft.com/office/powerpoint/2010/main" val="43726772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t>1.3 CƠ CHẾ LẬP LỊCH CỦA COOCOX</a:t>
            </a:r>
            <a:endParaRPr lang="en-GB"/>
          </a:p>
        </p:txBody>
      </p:sp>
      <p:sp>
        <p:nvSpPr>
          <p:cNvPr id="3" name="Content Placeholder 2"/>
          <p:cNvSpPr>
            <a:spLocks noGrp="1"/>
          </p:cNvSpPr>
          <p:nvPr>
            <p:ph idx="1"/>
          </p:nvPr>
        </p:nvSpPr>
        <p:spPr/>
        <p:txBody>
          <a:bodyPr>
            <a:normAutofit/>
          </a:bodyPr>
          <a:lstStyle/>
          <a:p>
            <a:pPr marL="457200" lvl="1" indent="0">
              <a:lnSpc>
                <a:spcPct val="150000"/>
              </a:lnSpc>
              <a:spcAft>
                <a:spcPts val="1000"/>
              </a:spcAft>
              <a:buNone/>
            </a:pPr>
            <a:r>
              <a:rPr lang="en-GB" dirty="0" smtClean="0"/>
              <a:t>1.3.3 </a:t>
            </a:r>
            <a:r>
              <a:rPr lang="en-GB" dirty="0" err="1" smtClean="0"/>
              <a:t>Thời</a:t>
            </a:r>
            <a:r>
              <a:rPr lang="en-GB" dirty="0" smtClean="0"/>
              <a:t> </a:t>
            </a:r>
            <a:r>
              <a:rPr lang="en-GB" dirty="0" err="1" smtClean="0"/>
              <a:t>điểm</a:t>
            </a:r>
            <a:r>
              <a:rPr lang="en-GB" dirty="0" smtClean="0"/>
              <a:t> </a:t>
            </a:r>
            <a:r>
              <a:rPr lang="en-GB" dirty="0" err="1" smtClean="0"/>
              <a:t>kích</a:t>
            </a:r>
            <a:r>
              <a:rPr lang="en-GB" dirty="0" smtClean="0"/>
              <a:t> </a:t>
            </a:r>
            <a:r>
              <a:rPr lang="en-GB" dirty="0" err="1" smtClean="0"/>
              <a:t>hoạt</a:t>
            </a:r>
            <a:r>
              <a:rPr lang="en-GB" dirty="0" smtClean="0"/>
              <a:t> </a:t>
            </a:r>
            <a:r>
              <a:rPr lang="en-GB" dirty="0" err="1" smtClean="0"/>
              <a:t>hàm</a:t>
            </a:r>
            <a:r>
              <a:rPr lang="en-GB" dirty="0" smtClean="0"/>
              <a:t> </a:t>
            </a:r>
            <a:r>
              <a:rPr lang="en-GB" dirty="0" err="1" smtClean="0"/>
              <a:t>lập</a:t>
            </a:r>
            <a:r>
              <a:rPr lang="en-GB" dirty="0" smtClean="0"/>
              <a:t> </a:t>
            </a:r>
            <a:r>
              <a:rPr lang="en-GB" dirty="0" err="1" smtClean="0"/>
              <a:t>lịch</a:t>
            </a:r>
            <a:r>
              <a:rPr lang="en-GB" dirty="0" smtClean="0"/>
              <a:t>: schedule().</a:t>
            </a:r>
            <a:endParaRPr lang="en-US" dirty="0" smtClean="0">
              <a:latin typeface="Times New Roman" panose="02020603050405020304" pitchFamily="18" charset="0"/>
              <a:cs typeface="Times New Roman" panose="02020603050405020304" pitchFamily="18" charset="0"/>
            </a:endParaRPr>
          </a:p>
          <a:p>
            <a:pPr lvl="2"/>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a:t>
            </a:r>
            <a:r>
              <a:rPr lang="en-US" dirty="0" err="1" smtClean="0"/>
              <a:t>độ</a:t>
            </a:r>
            <a:r>
              <a:rPr lang="en-US" dirty="0" smtClean="0"/>
              <a:t> </a:t>
            </a:r>
            <a:r>
              <a:rPr lang="en-US" dirty="0" err="1" smtClean="0"/>
              <a:t>ưu</a:t>
            </a:r>
            <a:r>
              <a:rPr lang="en-US" dirty="0" smtClean="0"/>
              <a:t> </a:t>
            </a:r>
            <a:r>
              <a:rPr lang="en-US" dirty="0" err="1" smtClean="0"/>
              <a:t>tiên</a:t>
            </a:r>
            <a:r>
              <a:rPr lang="en-US" dirty="0" smtClean="0"/>
              <a:t> </a:t>
            </a:r>
            <a:r>
              <a:rPr lang="en-US" dirty="0" err="1" smtClean="0"/>
              <a:t>cao</a:t>
            </a:r>
            <a:r>
              <a:rPr lang="en-US" dirty="0" smtClean="0"/>
              <a:t> </a:t>
            </a:r>
            <a:r>
              <a:rPr lang="en-US" dirty="0" err="1" smtClean="0"/>
              <a:t>hơn</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đang</a:t>
            </a:r>
            <a:r>
              <a:rPr lang="en-US" dirty="0" smtClean="0"/>
              <a:t> </a:t>
            </a:r>
            <a:r>
              <a:rPr lang="en-US" dirty="0" err="1" smtClean="0"/>
              <a:t>chạy</a:t>
            </a:r>
            <a:r>
              <a:rPr lang="en-US" dirty="0" smtClean="0"/>
              <a:t> </a:t>
            </a:r>
            <a:r>
              <a:rPr lang="en-US" dirty="0" err="1" smtClean="0"/>
              <a:t>chuyển</a:t>
            </a:r>
            <a:r>
              <a:rPr lang="en-US" dirty="0" smtClean="0"/>
              <a:t> sang </a:t>
            </a:r>
            <a:r>
              <a:rPr lang="en-US" dirty="0" err="1" smtClean="0"/>
              <a:t>trạng</a:t>
            </a:r>
            <a:r>
              <a:rPr lang="en-US" dirty="0" smtClean="0"/>
              <a:t> </a:t>
            </a:r>
            <a:r>
              <a:rPr lang="en-US" dirty="0" err="1" smtClean="0"/>
              <a:t>thái</a:t>
            </a:r>
            <a:r>
              <a:rPr lang="en-US" dirty="0" smtClean="0"/>
              <a:t> </a:t>
            </a:r>
            <a:r>
              <a:rPr lang="en-US" dirty="0" err="1" smtClean="0"/>
              <a:t>sẵn</a:t>
            </a:r>
            <a:r>
              <a:rPr lang="en-US" dirty="0" smtClean="0"/>
              <a:t> sang.</a:t>
            </a:r>
            <a:endParaRPr lang="en-GB" sz="1000" dirty="0" smtClean="0"/>
          </a:p>
          <a:p>
            <a:pPr lvl="2"/>
            <a:r>
              <a:rPr lang="en-US" dirty="0" err="1" smtClean="0"/>
              <a:t>Tiến</a:t>
            </a:r>
            <a:r>
              <a:rPr lang="en-US" dirty="0" smtClean="0"/>
              <a:t> </a:t>
            </a:r>
            <a:r>
              <a:rPr lang="en-US" dirty="0" err="1"/>
              <a:t>trình</a:t>
            </a:r>
            <a:r>
              <a:rPr lang="en-US" dirty="0"/>
              <a:t> </a:t>
            </a:r>
            <a:r>
              <a:rPr lang="en-US" dirty="0" err="1"/>
              <a:t>đang</a:t>
            </a:r>
            <a:r>
              <a:rPr lang="en-US" dirty="0"/>
              <a:t> </a:t>
            </a:r>
            <a:r>
              <a:rPr lang="en-US" dirty="0" err="1"/>
              <a:t>chạy</a:t>
            </a:r>
            <a:r>
              <a:rPr lang="en-US" dirty="0"/>
              <a:t> </a:t>
            </a:r>
            <a:r>
              <a:rPr lang="en-US" dirty="0" err="1"/>
              <a:t>chuyển</a:t>
            </a:r>
            <a:r>
              <a:rPr lang="en-US" dirty="0"/>
              <a:t> sang </a:t>
            </a:r>
            <a:r>
              <a:rPr lang="en-US" dirty="0" err="1"/>
              <a:t>trạng</a:t>
            </a:r>
            <a:r>
              <a:rPr lang="en-US" dirty="0"/>
              <a:t> </a:t>
            </a:r>
            <a:r>
              <a:rPr lang="en-US" dirty="0" err="1"/>
              <a:t>thái</a:t>
            </a:r>
            <a:r>
              <a:rPr lang="en-US" dirty="0"/>
              <a:t> </a:t>
            </a:r>
            <a:r>
              <a:rPr lang="en-US" dirty="0" err="1"/>
              <a:t>chờ</a:t>
            </a:r>
            <a:r>
              <a:rPr lang="en-US" dirty="0"/>
              <a:t> </a:t>
            </a:r>
            <a:r>
              <a:rPr lang="en-US" dirty="0" err="1"/>
              <a:t>hoặc</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thúc</a:t>
            </a:r>
            <a:endParaRPr lang="en-GB" sz="1000" dirty="0"/>
          </a:p>
          <a:p>
            <a:pPr lvl="2"/>
            <a:r>
              <a:rPr lang="en-US" dirty="0" err="1"/>
              <a:t>Tiến</a:t>
            </a:r>
            <a:r>
              <a:rPr lang="en-US" dirty="0"/>
              <a:t> </a:t>
            </a:r>
            <a:r>
              <a:rPr lang="en-US" dirty="0" err="1"/>
              <a:t>trình</a:t>
            </a:r>
            <a:r>
              <a:rPr lang="en-US" dirty="0"/>
              <a:t> </a:t>
            </a:r>
            <a:r>
              <a:rPr lang="en-US" dirty="0" err="1"/>
              <a:t>đang</a:t>
            </a:r>
            <a:r>
              <a:rPr lang="en-US" dirty="0"/>
              <a:t> </a:t>
            </a:r>
            <a:r>
              <a:rPr lang="en-US" dirty="0" err="1"/>
              <a:t>chạy</a:t>
            </a:r>
            <a:r>
              <a:rPr lang="en-US" dirty="0"/>
              <a:t> </a:t>
            </a:r>
            <a:r>
              <a:rPr lang="en-US" dirty="0" err="1"/>
              <a:t>dùng</a:t>
            </a:r>
            <a:r>
              <a:rPr lang="en-US" dirty="0"/>
              <a:t> </a:t>
            </a:r>
            <a:r>
              <a:rPr lang="en-US" dirty="0" err="1"/>
              <a:t>hết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được</a:t>
            </a:r>
            <a:r>
              <a:rPr lang="en-US" dirty="0"/>
              <a:t> </a:t>
            </a:r>
            <a:r>
              <a:rPr lang="en-US" dirty="0" err="1"/>
              <a:t>quy</a:t>
            </a:r>
            <a:r>
              <a:rPr lang="en-US" dirty="0"/>
              <a:t> </a:t>
            </a:r>
            <a:r>
              <a:rPr lang="en-US" dirty="0" err="1"/>
              <a:t>định</a:t>
            </a:r>
            <a:r>
              <a:rPr lang="en-US" dirty="0"/>
              <a:t> (time slice) </a:t>
            </a:r>
            <a:r>
              <a:rPr lang="en-US" dirty="0" err="1"/>
              <a:t>và</a:t>
            </a:r>
            <a:r>
              <a:rPr lang="en-US" dirty="0"/>
              <a:t> </a:t>
            </a:r>
            <a:r>
              <a:rPr lang="en-US" dirty="0" err="1"/>
              <a:t>trong</a:t>
            </a:r>
            <a:r>
              <a:rPr lang="en-US" dirty="0"/>
              <a:t> </a:t>
            </a:r>
            <a:r>
              <a:rPr lang="en-US" dirty="0" err="1"/>
              <a:t>các</a:t>
            </a:r>
            <a:r>
              <a:rPr lang="en-US" dirty="0"/>
              <a:t> </a:t>
            </a:r>
            <a:r>
              <a:rPr lang="en-US" dirty="0" err="1"/>
              <a:t>tiến</a:t>
            </a:r>
            <a:r>
              <a:rPr lang="en-US" dirty="0"/>
              <a:t> </a:t>
            </a:r>
            <a:r>
              <a:rPr lang="en-US" dirty="0" err="1"/>
              <a:t>trình</a:t>
            </a:r>
            <a:r>
              <a:rPr lang="en-US" dirty="0"/>
              <a:t> ở </a:t>
            </a:r>
            <a:r>
              <a:rPr lang="en-US" dirty="0" err="1"/>
              <a:t>trạng</a:t>
            </a:r>
            <a:r>
              <a:rPr lang="en-US" dirty="0"/>
              <a:t> </a:t>
            </a:r>
            <a:r>
              <a:rPr lang="en-US" dirty="0" err="1"/>
              <a:t>thái</a:t>
            </a:r>
            <a:r>
              <a:rPr lang="en-US" dirty="0"/>
              <a:t> </a:t>
            </a:r>
            <a:r>
              <a:rPr lang="en-US" dirty="0" err="1"/>
              <a:t>sẵn</a:t>
            </a:r>
            <a:r>
              <a:rPr lang="en-US" dirty="0"/>
              <a:t> </a:t>
            </a:r>
            <a:r>
              <a:rPr lang="en-US" dirty="0" err="1"/>
              <a:t>sàng</a:t>
            </a:r>
            <a:r>
              <a:rPr lang="en-US" dirty="0"/>
              <a:t> </a:t>
            </a:r>
            <a:r>
              <a:rPr lang="en-US" dirty="0" err="1"/>
              <a:t>có</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ngang</a:t>
            </a:r>
            <a:r>
              <a:rPr lang="en-US" dirty="0"/>
              <a:t> </a:t>
            </a:r>
            <a:r>
              <a:rPr lang="en-US" dirty="0" err="1"/>
              <a:t>bằng</a:t>
            </a:r>
            <a:r>
              <a:rPr lang="en-US" dirty="0"/>
              <a:t> </a:t>
            </a:r>
            <a:r>
              <a:rPr lang="en-US" dirty="0" err="1"/>
              <a:t>với</a:t>
            </a:r>
            <a:r>
              <a:rPr lang="en-US" dirty="0"/>
              <a:t> </a:t>
            </a:r>
            <a:r>
              <a:rPr lang="en-US" dirty="0" err="1"/>
              <a:t>tiến</a:t>
            </a:r>
            <a:r>
              <a:rPr lang="en-US" dirty="0"/>
              <a:t> </a:t>
            </a:r>
            <a:r>
              <a:rPr lang="en-US" dirty="0" err="1"/>
              <a:t>trình</a:t>
            </a:r>
            <a:r>
              <a:rPr lang="en-US" dirty="0"/>
              <a:t> </a:t>
            </a:r>
            <a:r>
              <a:rPr lang="en-US" dirty="0" err="1"/>
              <a:t>đang</a:t>
            </a:r>
            <a:r>
              <a:rPr lang="en-US" dirty="0"/>
              <a:t> </a:t>
            </a:r>
            <a:r>
              <a:rPr lang="en-US" dirty="0" err="1" smtClean="0"/>
              <a:t>chạy</a:t>
            </a:r>
            <a:endParaRPr lang="en-US" dirty="0" smtClean="0"/>
          </a:p>
          <a:p>
            <a:pPr marL="914400" lvl="2" indent="0">
              <a:buNone/>
            </a:pPr>
            <a:endParaRPr lang="en-US" dirty="0"/>
          </a:p>
          <a:p>
            <a:pPr marL="914400" lvl="2" indent="0">
              <a:buNone/>
            </a:pPr>
            <a:r>
              <a:rPr lang="en-US" dirty="0" err="1" smtClean="0"/>
              <a:t>Hàm</a:t>
            </a:r>
            <a:r>
              <a:rPr lang="en-US" dirty="0" smtClean="0"/>
              <a:t> schedule() </a:t>
            </a:r>
            <a:r>
              <a:rPr lang="en-US" dirty="0" err="1" smtClean="0"/>
              <a:t>sẽ</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khi</a:t>
            </a:r>
            <a:r>
              <a:rPr lang="en-US" dirty="0" smtClean="0"/>
              <a:t> 2 </a:t>
            </a:r>
            <a:r>
              <a:rPr lang="en-US" dirty="0" err="1" smtClean="0"/>
              <a:t>hàm</a:t>
            </a:r>
            <a:r>
              <a:rPr lang="en-US" dirty="0" smtClean="0"/>
              <a:t> </a:t>
            </a:r>
            <a:r>
              <a:rPr lang="en-US" dirty="0" err="1" smtClean="0"/>
              <a:t>sau</a:t>
            </a:r>
            <a:r>
              <a:rPr lang="en-US" dirty="0" smtClean="0"/>
              <a:t> </a:t>
            </a:r>
            <a:r>
              <a:rPr lang="en-US" dirty="0" err="1" smtClean="0"/>
              <a:t>được</a:t>
            </a:r>
            <a:r>
              <a:rPr lang="en-US" dirty="0" smtClean="0"/>
              <a:t> </a:t>
            </a:r>
            <a:r>
              <a:rPr lang="en-US" dirty="0" err="1" smtClean="0"/>
              <a:t>gọi</a:t>
            </a:r>
            <a:r>
              <a:rPr lang="en-US" dirty="0" smtClean="0"/>
              <a:t>:</a:t>
            </a:r>
          </a:p>
          <a:p>
            <a:pPr lvl="2"/>
            <a:r>
              <a:rPr lang="en-US" dirty="0" err="1" smtClean="0"/>
              <a:t>CoExitISR</a:t>
            </a:r>
            <a:r>
              <a:rPr lang="en-US" dirty="0" smtClean="0"/>
              <a:t>();</a:t>
            </a:r>
          </a:p>
          <a:p>
            <a:pPr lvl="2"/>
            <a:r>
              <a:rPr lang="en-US" dirty="0" err="1" smtClean="0"/>
              <a:t>CoScheduleUnlock</a:t>
            </a:r>
            <a:r>
              <a:rPr lang="en-US" smtClean="0"/>
              <a:t>();</a:t>
            </a:r>
            <a:endParaRPr lang="en-US" smtClean="0"/>
          </a:p>
          <a:p>
            <a:pPr marL="1371600" lvl="3" indent="0">
              <a:lnSpc>
                <a:spcPct val="150000"/>
              </a:lnSpc>
              <a:spcAft>
                <a:spcPts val="1000"/>
              </a:spcAft>
              <a:buNone/>
            </a:pP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47067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t>1.4 QUẢN LÝ THỜI GIAN</a:t>
            </a:r>
            <a:endParaRPr lang="en-GB"/>
          </a:p>
        </p:txBody>
      </p:sp>
      <p:sp>
        <p:nvSpPr>
          <p:cNvPr id="3" name="Content Placeholder 2"/>
          <p:cNvSpPr>
            <a:spLocks noGrp="1"/>
          </p:cNvSpPr>
          <p:nvPr>
            <p:ph idx="1"/>
          </p:nvPr>
        </p:nvSpPr>
        <p:spPr/>
        <p:txBody>
          <a:bodyPr>
            <a:normAutofit/>
          </a:bodyPr>
          <a:lstStyle/>
          <a:p>
            <a:pPr marL="457200" lvl="1" indent="0">
              <a:lnSpc>
                <a:spcPct val="150000"/>
              </a:lnSpc>
              <a:spcAft>
                <a:spcPts val="1000"/>
              </a:spcAft>
              <a:buNone/>
            </a:pPr>
            <a:r>
              <a:rPr lang="en-US" smtClean="0">
                <a:effectLst/>
                <a:latin typeface="Times New Roman" panose="02020603050405020304" pitchFamily="18" charset="0"/>
                <a:ea typeface="Times New Roman" panose="02020603050405020304" pitchFamily="18" charset="0"/>
                <a:cs typeface="Times New Roman" panose="02020603050405020304" pitchFamily="18" charset="0"/>
              </a:rPr>
              <a:t>1.4.1. System stick </a:t>
            </a:r>
          </a:p>
          <a:p>
            <a:pPr marL="457200" lvl="1" indent="0">
              <a:lnSpc>
                <a:spcPct val="150000"/>
              </a:lnSpc>
              <a:spcAft>
                <a:spcPts val="1000"/>
              </a:spcAft>
              <a:buNone/>
            </a:pPr>
            <a:r>
              <a:rPr lang="en-US" smtClean="0">
                <a:latin typeface="Times New Roman" panose="02020603050405020304" pitchFamily="18" charset="0"/>
                <a:ea typeface="Times New Roman" panose="02020603050405020304" pitchFamily="18" charset="0"/>
                <a:cs typeface="Times New Roman" panose="02020603050405020304" pitchFamily="18" charset="0"/>
              </a:rPr>
              <a:t>Sử dụng interrupt systick (system tick ISR) để tính thời gian của hệ thống.</a:t>
            </a:r>
            <a:endParaRPr lang="en-US"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50000"/>
              </a:lnSpc>
              <a:spcAft>
                <a:spcPts val="1000"/>
              </a:spcAft>
              <a:buNone/>
            </a:pPr>
            <a:r>
              <a:rPr lang="en-US" sz="1600" smtClean="0">
                <a:solidFill>
                  <a:srgbClr val="3F7F5F"/>
                </a:solidFill>
                <a:effectLst/>
                <a:latin typeface="Consolas" panose="020B0609020204030204" pitchFamily="49" charset="0"/>
                <a:ea typeface="Times New Roman" panose="02020603050405020304" pitchFamily="18" charset="0"/>
                <a:cs typeface="Times New Roman" panose="02020603050405020304" pitchFamily="18" charset="0"/>
              </a:rPr>
              <a:t>/*!&lt; System frequency (Hz)  */</a:t>
            </a:r>
            <a:r>
              <a:rPr lang="en-US" sz="1600" smtClea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600" smtClean="0">
              <a:effectLst/>
              <a:latin typeface="Tahoma" panose="020B0604030504040204" pitchFamily="34" charset="0"/>
              <a:ea typeface="Calibri" panose="020F0502020204030204" pitchFamily="34" charset="0"/>
              <a:cs typeface="Times New Roman" panose="02020603050405020304" pitchFamily="18" charset="0"/>
            </a:endParaRPr>
          </a:p>
          <a:p>
            <a:pPr marL="41910" indent="0">
              <a:lnSpc>
                <a:spcPct val="150000"/>
              </a:lnSpc>
              <a:spcAft>
                <a:spcPts val="1000"/>
              </a:spcAft>
              <a:buNone/>
            </a:pPr>
            <a:r>
              <a:rPr lang="en-US" sz="1600" b="1" smtClean="0">
                <a:solidFill>
                  <a:srgbClr val="7F0055"/>
                </a:solidFill>
                <a:effectLst/>
                <a:latin typeface="Consolas" panose="020B0609020204030204" pitchFamily="49" charset="0"/>
                <a:ea typeface="Times New Roman" panose="02020603050405020304" pitchFamily="18" charset="0"/>
                <a:cs typeface="Times New Roman" panose="02020603050405020304" pitchFamily="18" charset="0"/>
              </a:rPr>
              <a:t>	#define</a:t>
            </a:r>
            <a:r>
              <a:rPr lang="en-US" sz="1600" smtClea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CFG_CPU_FREQ          (72000000)  </a:t>
            </a:r>
            <a:endParaRPr lang="en-GB" sz="1600" smtClean="0">
              <a:effectLst/>
              <a:latin typeface="Tahoma" panose="020B0604030504040204" pitchFamily="34" charset="0"/>
              <a:ea typeface="Calibri" panose="020F0502020204030204" pitchFamily="34" charset="0"/>
              <a:cs typeface="Times New Roman" panose="02020603050405020304" pitchFamily="18" charset="0"/>
            </a:endParaRPr>
          </a:p>
          <a:p>
            <a:pPr marL="41910" indent="0">
              <a:lnSpc>
                <a:spcPct val="150000"/>
              </a:lnSpc>
              <a:spcAft>
                <a:spcPts val="1000"/>
              </a:spcAft>
              <a:buNone/>
            </a:pPr>
            <a:r>
              <a:rPr lang="en-US" sz="1600" smtClean="0">
                <a:solidFill>
                  <a:srgbClr val="3F7F5F"/>
                </a:solidFill>
                <a:effectLst/>
                <a:latin typeface="Consolas" panose="020B0609020204030204" pitchFamily="49" charset="0"/>
                <a:ea typeface="Times New Roman" panose="02020603050405020304" pitchFamily="18" charset="0"/>
                <a:cs typeface="Times New Roman" panose="02020603050405020304" pitchFamily="18" charset="0"/>
              </a:rPr>
              <a:t>   /*!&lt; S</a:t>
            </a:r>
            <a:r>
              <a:rPr lang="en-US" sz="1600" u="sng" smtClean="0">
                <a:solidFill>
                  <a:srgbClr val="3F7F5F"/>
                </a:solidFill>
                <a:effectLst/>
                <a:latin typeface="Consolas" panose="020B0609020204030204" pitchFamily="49" charset="0"/>
                <a:ea typeface="Times New Roman" panose="02020603050405020304" pitchFamily="18" charset="0"/>
                <a:cs typeface="Times New Roman" panose="02020603050405020304" pitchFamily="18" charset="0"/>
              </a:rPr>
              <a:t>ystick</a:t>
            </a:r>
            <a:r>
              <a:rPr lang="en-US" sz="1600" smtClean="0">
                <a:solidFill>
                  <a:srgbClr val="3F7F5F"/>
                </a:solidFill>
                <a:effectLst/>
                <a:latin typeface="Consolas" panose="020B0609020204030204" pitchFamily="49" charset="0"/>
                <a:ea typeface="Times New Roman" panose="02020603050405020304" pitchFamily="18" charset="0"/>
                <a:cs typeface="Times New Roman" panose="02020603050405020304" pitchFamily="18" charset="0"/>
              </a:rPr>
              <a:t> frequency (Hz) */</a:t>
            </a:r>
            <a:endParaRPr lang="en-GB" sz="1600" smtClean="0">
              <a:effectLst/>
              <a:latin typeface="Tahoma" panose="020B0604030504040204" pitchFamily="34" charset="0"/>
              <a:ea typeface="Calibri" panose="020F0502020204030204" pitchFamily="34" charset="0"/>
              <a:cs typeface="Times New Roman" panose="02020603050405020304" pitchFamily="18" charset="0"/>
            </a:endParaRPr>
          </a:p>
          <a:p>
            <a:pPr marL="0" indent="0">
              <a:buNone/>
            </a:pPr>
            <a:r>
              <a:rPr lang="en-US" sz="1600" b="1" smtClean="0">
                <a:solidFill>
                  <a:srgbClr val="7F0055"/>
                </a:solidFill>
                <a:effectLst/>
                <a:latin typeface="Consolas" panose="020B0609020204030204" pitchFamily="49" charset="0"/>
                <a:ea typeface="Times New Roman" panose="02020603050405020304" pitchFamily="18" charset="0"/>
              </a:rPr>
              <a:t>	#define</a:t>
            </a:r>
            <a:r>
              <a:rPr lang="en-US" sz="1600" smtClean="0">
                <a:solidFill>
                  <a:srgbClr val="000000"/>
                </a:solidFill>
                <a:effectLst/>
                <a:latin typeface="Consolas" panose="020B0609020204030204" pitchFamily="49" charset="0"/>
                <a:ea typeface="Times New Roman" panose="02020603050405020304" pitchFamily="18" charset="0"/>
              </a:rPr>
              <a:t> CFG_SYSTICK_FREQ        (100) </a:t>
            </a:r>
            <a:endParaRPr lang="en-US" sz="160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10782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t>1.4 QUẢN LÝ THỜI GIAN</a:t>
            </a:r>
            <a:endParaRPr lang="en-GB"/>
          </a:p>
        </p:txBody>
      </p:sp>
      <p:sp>
        <p:nvSpPr>
          <p:cNvPr id="3" name="Content Placeholder 2"/>
          <p:cNvSpPr>
            <a:spLocks noGrp="1"/>
          </p:cNvSpPr>
          <p:nvPr>
            <p:ph idx="1"/>
          </p:nvPr>
        </p:nvSpPr>
        <p:spPr/>
        <p:txBody>
          <a:bodyPr>
            <a:normAutofit/>
          </a:bodyPr>
          <a:lstStyle/>
          <a:p>
            <a:pPr marL="457200" lvl="1" indent="0">
              <a:lnSpc>
                <a:spcPct val="150000"/>
              </a:lnSpc>
              <a:spcAft>
                <a:spcPts val="1000"/>
              </a:spcAft>
              <a:buNone/>
            </a:pPr>
            <a:r>
              <a:rPr lang="en-US" smtClean="0">
                <a:effectLst/>
                <a:latin typeface="Times New Roman" panose="02020603050405020304" pitchFamily="18" charset="0"/>
                <a:ea typeface="Times New Roman" panose="02020603050405020304" pitchFamily="18" charset="0"/>
                <a:cs typeface="Times New Roman" panose="02020603050405020304" pitchFamily="18" charset="0"/>
              </a:rPr>
              <a:t>1.4.2. Delay list và Timer list</a:t>
            </a:r>
          </a:p>
        </p:txBody>
      </p:sp>
      <p:pic>
        <p:nvPicPr>
          <p:cNvPr id="4" name="Picture 3"/>
          <p:cNvPicPr>
            <a:picLocks noChangeAspect="1"/>
          </p:cNvPicPr>
          <p:nvPr/>
        </p:nvPicPr>
        <p:blipFill>
          <a:blip r:embed="rId2"/>
          <a:stretch>
            <a:fillRect/>
          </a:stretch>
        </p:blipFill>
        <p:spPr>
          <a:xfrm>
            <a:off x="2302835" y="2912827"/>
            <a:ext cx="7802370" cy="2947060"/>
          </a:xfrm>
          <a:prstGeom prst="rect">
            <a:avLst/>
          </a:prstGeom>
        </p:spPr>
      </p:pic>
    </p:spTree>
    <p:extLst>
      <p:ext uri="{BB962C8B-B14F-4D97-AF65-F5344CB8AC3E}">
        <p14:creationId xmlns:p14="http://schemas.microsoft.com/office/powerpoint/2010/main" val="363847314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 </a:t>
            </a:r>
            <a:r>
              <a:rPr lang="vi-VN" smtClean="0"/>
              <a:t>CÀI </a:t>
            </a:r>
            <a:r>
              <a:rPr lang="vi-VN"/>
              <a:t>ĐẶT CÁC CÔNG CỤ</a:t>
            </a:r>
            <a:endParaRPr lang="en-GB"/>
          </a:p>
        </p:txBody>
      </p:sp>
      <p:sp>
        <p:nvSpPr>
          <p:cNvPr id="3" name="Content Placeholder 2"/>
          <p:cNvSpPr>
            <a:spLocks noGrp="1"/>
          </p:cNvSpPr>
          <p:nvPr>
            <p:ph idx="1"/>
          </p:nvPr>
        </p:nvSpPr>
        <p:spPr/>
        <p:txBody>
          <a:bodyPr>
            <a:normAutofit/>
          </a:bodyPr>
          <a:lstStyle/>
          <a:p>
            <a:pPr marL="0" indent="0">
              <a:buNone/>
            </a:pPr>
            <a:r>
              <a:rPr lang="en-GB" smtClean="0"/>
              <a:t>2.1 </a:t>
            </a:r>
            <a:r>
              <a:rPr lang="vi-VN" smtClean="0"/>
              <a:t>Công cụ</a:t>
            </a:r>
            <a:endParaRPr lang="vi-VN"/>
          </a:p>
          <a:p>
            <a:pPr marL="0" indent="0">
              <a:buNone/>
            </a:pPr>
            <a:r>
              <a:rPr lang="en-GB" smtClean="0"/>
              <a:t>2.2 </a:t>
            </a:r>
            <a:r>
              <a:rPr lang="vi-VN" smtClean="0"/>
              <a:t>Cài đặ</a:t>
            </a:r>
            <a:r>
              <a:rPr lang="en-GB" smtClean="0"/>
              <a:t>t</a:t>
            </a:r>
            <a:endParaRPr lang="vi-VN"/>
          </a:p>
          <a:p>
            <a:pPr marL="0" indent="0">
              <a:buNone/>
            </a:pPr>
            <a:r>
              <a:rPr lang="en-GB" smtClean="0"/>
              <a:t>2.3 </a:t>
            </a:r>
            <a:r>
              <a:rPr lang="vi-VN" smtClean="0"/>
              <a:t>Lưu </a:t>
            </a:r>
            <a:r>
              <a:rPr lang="vi-VN"/>
              <a:t>ý khi cài đặt và các lỗi thường </a:t>
            </a:r>
            <a:r>
              <a:rPr lang="vi-VN" smtClean="0"/>
              <a:t>gặp</a:t>
            </a:r>
            <a:endParaRPr lang="vi-VN"/>
          </a:p>
        </p:txBody>
      </p:sp>
    </p:spTree>
    <p:extLst>
      <p:ext uri="{BB962C8B-B14F-4D97-AF65-F5344CB8AC3E}">
        <p14:creationId xmlns:p14="http://schemas.microsoft.com/office/powerpoint/2010/main" val="183796325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Thành viên nhóm 05</a:t>
            </a:r>
            <a:endParaRPr lang="en-GB"/>
          </a:p>
        </p:txBody>
      </p:sp>
      <p:sp>
        <p:nvSpPr>
          <p:cNvPr id="3" name="Content Placeholder 2"/>
          <p:cNvSpPr>
            <a:spLocks noGrp="1"/>
          </p:cNvSpPr>
          <p:nvPr>
            <p:ph idx="1"/>
          </p:nvPr>
        </p:nvSpPr>
        <p:spPr/>
        <p:txBody>
          <a:bodyPr/>
          <a:lstStyle/>
          <a:p>
            <a:r>
              <a:rPr lang="en-GB" smtClean="0"/>
              <a:t>Nguyên Đức Tuấn – 20102429	</a:t>
            </a:r>
          </a:p>
          <a:p>
            <a:r>
              <a:rPr lang="en-GB" smtClean="0"/>
              <a:t>Bùi Trung Hiếu – 20101503 (trưởng nhóm)</a:t>
            </a:r>
          </a:p>
          <a:p>
            <a:r>
              <a:rPr lang="en-GB" smtClean="0"/>
              <a:t>Bùi Trọng Hiếu - 20101502</a:t>
            </a:r>
          </a:p>
          <a:p>
            <a:r>
              <a:rPr lang="en-GB" smtClean="0"/>
              <a:t>Bùi Duy Sơn – 20102081</a:t>
            </a:r>
          </a:p>
        </p:txBody>
      </p:sp>
    </p:spTree>
    <p:extLst>
      <p:ext uri="{BB962C8B-B14F-4D97-AF65-F5344CB8AC3E}">
        <p14:creationId xmlns:p14="http://schemas.microsoft.com/office/powerpoint/2010/main" val="1558891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 </a:t>
            </a:r>
            <a:r>
              <a:rPr lang="vi-VN" smtClean="0"/>
              <a:t>CÀI </a:t>
            </a:r>
            <a:r>
              <a:rPr lang="vi-VN"/>
              <a:t>ĐẶT CÁC CÔNG CỤ</a:t>
            </a:r>
            <a:endParaRPr lang="en-GB"/>
          </a:p>
        </p:txBody>
      </p:sp>
      <p:sp>
        <p:nvSpPr>
          <p:cNvPr id="3" name="Content Placeholder 2"/>
          <p:cNvSpPr>
            <a:spLocks noGrp="1"/>
          </p:cNvSpPr>
          <p:nvPr>
            <p:ph idx="1"/>
          </p:nvPr>
        </p:nvSpPr>
        <p:spPr/>
        <p:txBody>
          <a:bodyPr>
            <a:normAutofit fontScale="92500"/>
          </a:bodyPr>
          <a:lstStyle/>
          <a:p>
            <a:pPr marL="0" indent="0">
              <a:buNone/>
            </a:pPr>
            <a:r>
              <a:rPr lang="en-GB" smtClean="0"/>
              <a:t>2.1 </a:t>
            </a:r>
            <a:r>
              <a:rPr lang="vi-VN" smtClean="0"/>
              <a:t>Công cụ</a:t>
            </a:r>
            <a:endParaRPr lang="en-GB" smtClean="0"/>
          </a:p>
          <a:p>
            <a:r>
              <a:rPr lang="en-US" b="1"/>
              <a:t>CoIDE</a:t>
            </a:r>
            <a:r>
              <a:rPr lang="en-US"/>
              <a:t>: </a:t>
            </a:r>
            <a:r>
              <a:rPr lang="en-US" u="sng">
                <a:hlinkClick r:id="rId2"/>
              </a:rPr>
              <a:t>http://coocox.org/software.html</a:t>
            </a:r>
            <a:r>
              <a:rPr lang="en-US" u="sng"/>
              <a:t>.</a:t>
            </a:r>
            <a:r>
              <a:rPr lang="en-US"/>
              <a:t>: IDE do chính nhóm phát triển CooCox đưa ra. Dựa trên nền tảng IDE quen thuộc là eclipse.</a:t>
            </a:r>
            <a:endParaRPr lang="en-GB"/>
          </a:p>
          <a:p>
            <a:r>
              <a:rPr lang="en-US" b="1"/>
              <a:t>CoFlash</a:t>
            </a:r>
            <a:r>
              <a:rPr lang="en-US"/>
              <a:t>: </a:t>
            </a:r>
            <a:r>
              <a:rPr lang="en-US" u="sng">
                <a:hlinkClick r:id="rId2"/>
              </a:rPr>
              <a:t>http://coocox.org/software.html</a:t>
            </a:r>
            <a:r>
              <a:rPr lang="en-US"/>
              <a:t>: Tool dùng để download firmware vào mạch </a:t>
            </a:r>
            <a:r>
              <a:rPr lang="en-US" i="1"/>
              <a:t>STM32F4</a:t>
            </a:r>
            <a:r>
              <a:rPr lang="en-US"/>
              <a:t>. Tool này có thể kết hợp với CoIDE để download và debug ngay trên CoIDE.</a:t>
            </a:r>
            <a:endParaRPr lang="en-GB"/>
          </a:p>
          <a:p>
            <a:r>
              <a:rPr lang="en-US" b="1"/>
              <a:t>GCC ARM</a:t>
            </a:r>
            <a:r>
              <a:rPr lang="en-US"/>
              <a:t>:  </a:t>
            </a:r>
            <a:r>
              <a:rPr lang="en-US" u="sng">
                <a:hlinkClick r:id="rId3"/>
              </a:rPr>
              <a:t>https://launchpad.net/gcc-arm-embedded/+download</a:t>
            </a:r>
            <a:r>
              <a:rPr lang="en-US" u="sng"/>
              <a:t>:</a:t>
            </a:r>
            <a:r>
              <a:rPr lang="en-US"/>
              <a:t> Compiler dành cho stm32 (sử dụng phiên bản 32bit).</a:t>
            </a:r>
            <a:endParaRPr lang="en-GB"/>
          </a:p>
          <a:p>
            <a:r>
              <a:rPr lang="en-US" b="1"/>
              <a:t>ST-LINK driver</a:t>
            </a:r>
            <a:r>
              <a:rPr lang="en-US"/>
              <a:t>: Đây là driver cho cổng usb của board STM32F4. Cần phải cài đặt driver này, nếu không CoFlash sẽ không kết nối được với board.</a:t>
            </a:r>
            <a:endParaRPr lang="en-GB"/>
          </a:p>
          <a:p>
            <a:pPr marL="0" indent="0">
              <a:buNone/>
            </a:pPr>
            <a:endParaRPr lang="vi-VN"/>
          </a:p>
        </p:txBody>
      </p:sp>
    </p:spTree>
    <p:extLst>
      <p:ext uri="{BB962C8B-B14F-4D97-AF65-F5344CB8AC3E}">
        <p14:creationId xmlns:p14="http://schemas.microsoft.com/office/powerpoint/2010/main" val="368760725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2. </a:t>
            </a:r>
            <a:r>
              <a:rPr lang="vi-VN" smtClean="0"/>
              <a:t>CÀI </a:t>
            </a:r>
            <a:r>
              <a:rPr lang="vi-VN"/>
              <a:t>ĐẶT CÁC CÔNG CỤ</a:t>
            </a:r>
            <a:endParaRPr lang="en-GB"/>
          </a:p>
        </p:txBody>
      </p:sp>
      <p:sp>
        <p:nvSpPr>
          <p:cNvPr id="3" name="Content Placeholder 2"/>
          <p:cNvSpPr>
            <a:spLocks noGrp="1"/>
          </p:cNvSpPr>
          <p:nvPr>
            <p:ph idx="1"/>
          </p:nvPr>
        </p:nvSpPr>
        <p:spPr/>
        <p:txBody>
          <a:bodyPr>
            <a:normAutofit/>
          </a:bodyPr>
          <a:lstStyle/>
          <a:p>
            <a:pPr marL="0" indent="0">
              <a:buNone/>
            </a:pPr>
            <a:r>
              <a:rPr lang="en-GB" smtClean="0"/>
              <a:t>2.2 </a:t>
            </a:r>
            <a:r>
              <a:rPr lang="vi-VN" smtClean="0"/>
              <a:t>Cài đặ</a:t>
            </a:r>
            <a:r>
              <a:rPr lang="en-GB" smtClean="0"/>
              <a:t>t</a:t>
            </a:r>
            <a:endParaRPr lang="vi-VN"/>
          </a:p>
        </p:txBody>
      </p:sp>
      <p:pic>
        <p:nvPicPr>
          <p:cNvPr id="4" name="Picture 3" descr="G:\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3012852" y="2427332"/>
            <a:ext cx="5676900" cy="4295775"/>
          </a:xfrm>
          <a:prstGeom prst="rect">
            <a:avLst/>
          </a:prstGeom>
          <a:noFill/>
          <a:ln>
            <a:noFill/>
          </a:ln>
        </p:spPr>
      </p:pic>
    </p:spTree>
    <p:extLst>
      <p:ext uri="{BB962C8B-B14F-4D97-AF65-F5344CB8AC3E}">
        <p14:creationId xmlns:p14="http://schemas.microsoft.com/office/powerpoint/2010/main" val="208818862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a:t>Sau đó sang tab Command, nhấn vào “blank check”, nếu hiện “Flash not blank” hoặc “Flash is blank” thì có nghĩa là kết nối thành công CoFlash và board STM32F4</a:t>
            </a:r>
            <a:r>
              <a:rPr lang="en-US" sz="2400" smtClean="0"/>
              <a:t>.</a:t>
            </a:r>
            <a:endParaRPr lang="en-GB" sz="2400"/>
          </a:p>
        </p:txBody>
      </p:sp>
      <p:pic>
        <p:nvPicPr>
          <p:cNvPr id="4" name="Content Placeholder 3" descr="G:\Untitle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7154" y="1853106"/>
            <a:ext cx="5677692" cy="4296375"/>
          </a:xfrm>
          <a:prstGeom prst="rect">
            <a:avLst/>
          </a:prstGeom>
          <a:noFill/>
          <a:ln>
            <a:noFill/>
          </a:ln>
        </p:spPr>
      </p:pic>
    </p:spTree>
    <p:extLst>
      <p:ext uri="{BB962C8B-B14F-4D97-AF65-F5344CB8AC3E}">
        <p14:creationId xmlns:p14="http://schemas.microsoft.com/office/powerpoint/2010/main" val="225865960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941230" y="1941534"/>
            <a:ext cx="10515600" cy="4351338"/>
          </a:xfrm>
        </p:spPr>
        <p:txBody>
          <a:bodyPr>
            <a:normAutofit/>
          </a:bodyPr>
          <a:lstStyle/>
          <a:p>
            <a:pPr marL="0" lvl="0" indent="0" eaLnBrk="0" fontAlgn="base" hangingPunct="0">
              <a:lnSpc>
                <a:spcPct val="100000"/>
              </a:lnSpc>
              <a:spcBef>
                <a:spcPct val="0"/>
              </a:spcBef>
              <a:spcAft>
                <a:spcPct val="0"/>
              </a:spcAft>
              <a:buNone/>
            </a:pPr>
            <a:r>
              <a:rPr kumimoji="0" lang="en-US" altLang="en-US" sz="2000" b="0" i="0" u="none" strike="noStrike" cap="none" normalizeH="0" baseline="0" smtClean="0">
                <a:ln>
                  <a:noFill/>
                </a:ln>
                <a:solidFill>
                  <a:schemeClr val="tx1"/>
                </a:solidFill>
                <a:effectLst/>
                <a:latin typeface="Tahoma" panose="020B0604030504040204" pitchFamily="34" charset="0"/>
                <a:ea typeface="Calibri" panose="020F0502020204030204" pitchFamily="34" charset="0"/>
                <a:cs typeface="Tahoma" panose="020B0604030504040204" pitchFamily="34" charset="0"/>
              </a:rPr>
              <a:t>Sau đó bật CoIDE để cấu hình tool chain. Chọn “Project &gt; Select Toolchain Path”</a:t>
            </a:r>
            <a:endParaRPr kumimoji="0" lang="en-GB" altLang="en-US" sz="1600" b="0" i="0" u="none" strike="noStrike" cap="none" normalizeH="0" baseline="0" smtClean="0">
              <a:ln>
                <a:noFill/>
              </a:ln>
              <a:solidFill>
                <a:schemeClr val="tx1"/>
              </a:solidFill>
              <a:effectLst/>
            </a:endParaRPr>
          </a:p>
        </p:txBody>
      </p:sp>
      <p:pic>
        <p:nvPicPr>
          <p:cNvPr id="1030" name="Picture 19"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956" y="2827582"/>
            <a:ext cx="5353050" cy="21621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p:cNvSpPr>
            <a:spLocks noChangeArrowheads="1"/>
          </p:cNvSpPr>
          <p:nvPr/>
        </p:nvSpPr>
        <p:spPr bwMode="auto">
          <a:xfrm>
            <a:off x="321972" y="3623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09891051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Cài đặt hoàn tất</a:t>
            </a:r>
            <a:endParaRPr lang="en-GB"/>
          </a:p>
        </p:txBody>
      </p:sp>
      <p:sp>
        <p:nvSpPr>
          <p:cNvPr id="3" name="Content Placeholder 2"/>
          <p:cNvSpPr>
            <a:spLocks noGrp="1"/>
          </p:cNvSpPr>
          <p:nvPr>
            <p:ph idx="1"/>
          </p:nvPr>
        </p:nvSpPr>
        <p:spPr>
          <a:xfrm>
            <a:off x="941230" y="1941534"/>
            <a:ext cx="10515600" cy="4351338"/>
          </a:xfrm>
        </p:spPr>
        <p:txBody>
          <a:bodyPr>
            <a:normAutofit/>
          </a:bodyPr>
          <a:lstStyle/>
          <a:p>
            <a:pPr marL="0" indent="0">
              <a:buNone/>
            </a:pPr>
            <a:r>
              <a:rPr lang="en-US" sz="2000"/>
              <a:t>Sau đó tìm đường dẫn đến thư mục “bin” trong thư mục cài GCC ARM toolchain. Ví dụ:</a:t>
            </a:r>
            <a:endParaRPr lang="en-GB" sz="2000"/>
          </a:p>
        </p:txBody>
      </p:sp>
      <p:sp>
        <p:nvSpPr>
          <p:cNvPr id="8" name="Rectangle 8"/>
          <p:cNvSpPr>
            <a:spLocks noChangeArrowheads="1"/>
          </p:cNvSpPr>
          <p:nvPr/>
        </p:nvSpPr>
        <p:spPr bwMode="auto">
          <a:xfrm>
            <a:off x="321972" y="3623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descr="G:\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3233133" y="3307578"/>
            <a:ext cx="4953000" cy="1619250"/>
          </a:xfrm>
          <a:prstGeom prst="rect">
            <a:avLst/>
          </a:prstGeom>
          <a:noFill/>
          <a:ln>
            <a:noFill/>
          </a:ln>
        </p:spPr>
      </p:pic>
    </p:spTree>
    <p:extLst>
      <p:ext uri="{BB962C8B-B14F-4D97-AF65-F5344CB8AC3E}">
        <p14:creationId xmlns:p14="http://schemas.microsoft.com/office/powerpoint/2010/main" val="43684801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3. </a:t>
            </a:r>
            <a:r>
              <a:rPr lang="vi-VN" smtClean="0"/>
              <a:t>CÀI </a:t>
            </a:r>
            <a:r>
              <a:rPr lang="vi-VN"/>
              <a:t>ĐẶT HĐH COOCOX</a:t>
            </a:r>
            <a:endParaRPr lang="en-GB"/>
          </a:p>
        </p:txBody>
      </p:sp>
      <p:sp>
        <p:nvSpPr>
          <p:cNvPr id="3" name="Content Placeholder 2"/>
          <p:cNvSpPr>
            <a:spLocks noGrp="1"/>
          </p:cNvSpPr>
          <p:nvPr>
            <p:ph idx="1"/>
          </p:nvPr>
        </p:nvSpPr>
        <p:spPr/>
        <p:txBody>
          <a:bodyPr/>
          <a:lstStyle/>
          <a:p>
            <a:pPr marL="0" indent="0">
              <a:buNone/>
            </a:pPr>
            <a:r>
              <a:rPr lang="en-GB" smtClean="0"/>
              <a:t>3.1 </a:t>
            </a:r>
            <a:r>
              <a:rPr lang="vi-VN" smtClean="0"/>
              <a:t>Lấy </a:t>
            </a:r>
            <a:r>
              <a:rPr lang="vi-VN"/>
              <a:t>mã </a:t>
            </a:r>
            <a:r>
              <a:rPr lang="vi-VN" smtClean="0"/>
              <a:t>nguồn</a:t>
            </a:r>
            <a:endParaRPr lang="vi-VN"/>
          </a:p>
          <a:p>
            <a:pPr marL="0" indent="0">
              <a:buNone/>
            </a:pPr>
            <a:r>
              <a:rPr lang="en-GB" smtClean="0"/>
              <a:t>3.2 </a:t>
            </a:r>
            <a:r>
              <a:rPr lang="vi-VN" smtClean="0"/>
              <a:t>Load </a:t>
            </a:r>
            <a:r>
              <a:rPr lang="vi-VN"/>
              <a:t>firmware lên board </a:t>
            </a:r>
            <a:r>
              <a:rPr lang="vi-VN" smtClean="0"/>
              <a:t>STM32F4</a:t>
            </a:r>
            <a:endParaRPr lang="en-GB" smtClean="0"/>
          </a:p>
          <a:p>
            <a:pPr marL="0" indent="0">
              <a:buNone/>
            </a:pPr>
            <a:r>
              <a:rPr lang="en-GB" smtClean="0"/>
              <a:t>3.3 </a:t>
            </a:r>
            <a:r>
              <a:rPr lang="vi-VN" smtClean="0"/>
              <a:t>Debug</a:t>
            </a:r>
            <a:endParaRPr lang="vi-VN"/>
          </a:p>
          <a:p>
            <a:endParaRPr lang="en-GB"/>
          </a:p>
        </p:txBody>
      </p:sp>
    </p:spTree>
    <p:extLst>
      <p:ext uri="{BB962C8B-B14F-4D97-AF65-F5344CB8AC3E}">
        <p14:creationId xmlns:p14="http://schemas.microsoft.com/office/powerpoint/2010/main" val="321835676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CHẠY CHƯƠNG TRÌNH DEMO TRÊN STM32F4</a:t>
            </a:r>
            <a:endParaRPr lang="en-GB"/>
          </a:p>
        </p:txBody>
      </p:sp>
      <p:sp>
        <p:nvSpPr>
          <p:cNvPr id="3" name="Content Placeholder 2"/>
          <p:cNvSpPr>
            <a:spLocks noGrp="1"/>
          </p:cNvSpPr>
          <p:nvPr>
            <p:ph idx="1"/>
          </p:nvPr>
        </p:nvSpPr>
        <p:spPr/>
        <p:txBody>
          <a:bodyPr/>
          <a:lstStyle/>
          <a:p>
            <a:pPr marL="0" indent="0">
              <a:buNone/>
            </a:pPr>
            <a:r>
              <a:rPr lang="vi-VN" smtClean="0"/>
              <a:t>Mô </a:t>
            </a:r>
            <a:r>
              <a:rPr lang="vi-VN"/>
              <a:t>tả chương trình: Phát nhạc trên </a:t>
            </a:r>
            <a:r>
              <a:rPr lang="vi-VN" smtClean="0"/>
              <a:t>STM32F4</a:t>
            </a:r>
            <a:endParaRPr lang="en-GB" smtClean="0"/>
          </a:p>
          <a:p>
            <a:r>
              <a:rPr lang="en-US"/>
              <a:t>Board STM32F4 được tích hợp sẵn chip xử lý âm thanh CS43L22. Đây là chip DAC tích hợp ampli class D, công suất ~1W với tải 8Ω, nguồn nuôi 5v ở chế độ stereo. </a:t>
            </a:r>
            <a:endParaRPr lang="en-GB"/>
          </a:p>
          <a:p>
            <a:r>
              <a:rPr lang="en-US" smtClean="0"/>
              <a:t>Chip </a:t>
            </a:r>
            <a:r>
              <a:rPr lang="en-US"/>
              <a:t>CS43L22, để hiểu đơn giản, thì nó có 2 đường: 1 đường dữ liệu âm thanh digital , 1 đường điều khiển. Hai đường này được điều khiển qua 2 giao thức, đường âm thanh digital qua I2S, đường điều khiển qua I2C. Ứng với board STM32F4 thì đường I2S kết nối với chân SPI3, còn đường I2C kết nối với chân I2C1. Ngoài 2 chân này, ta cần phải cấu hình một vài chân GPIO khác (clock, reset, enable…). </a:t>
            </a:r>
            <a:endParaRPr lang="en-GB"/>
          </a:p>
          <a:p>
            <a:pPr marL="0" indent="0">
              <a:buNone/>
            </a:pPr>
            <a:endParaRPr lang="vi-VN"/>
          </a:p>
          <a:p>
            <a:endParaRPr lang="en-GB"/>
          </a:p>
        </p:txBody>
      </p:sp>
    </p:spTree>
    <p:extLst>
      <p:ext uri="{BB962C8B-B14F-4D97-AF65-F5344CB8AC3E}">
        <p14:creationId xmlns:p14="http://schemas.microsoft.com/office/powerpoint/2010/main" val="322628238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5074066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Nội dung báo cáo</a:t>
            </a:r>
            <a:endParaRPr lang="en-GB"/>
          </a:p>
        </p:txBody>
      </p:sp>
      <p:sp>
        <p:nvSpPr>
          <p:cNvPr id="3" name="Content Placeholder 2"/>
          <p:cNvSpPr>
            <a:spLocks noGrp="1"/>
          </p:cNvSpPr>
          <p:nvPr>
            <p:ph idx="1"/>
          </p:nvPr>
        </p:nvSpPr>
        <p:spPr/>
        <p:txBody>
          <a:bodyPr/>
          <a:lstStyle/>
          <a:p>
            <a:r>
              <a:rPr lang="en-US"/>
              <a:t>Báo cáo này tập trung nghiên cứu về: </a:t>
            </a:r>
            <a:endParaRPr lang="en-GB"/>
          </a:p>
          <a:p>
            <a:pPr lvl="1">
              <a:buFont typeface="Wingdings" panose="05000000000000000000" pitchFamily="2" charset="2"/>
              <a:buChar char="ü"/>
            </a:pPr>
            <a:r>
              <a:rPr lang="en-US"/>
              <a:t>Cơ chế hoạt động của hệ điều hành (HĐH) thời gian thực CooCox</a:t>
            </a:r>
            <a:endParaRPr lang="en-GB"/>
          </a:p>
          <a:p>
            <a:pPr lvl="1">
              <a:buFont typeface="Wingdings" panose="05000000000000000000" pitchFamily="2" charset="2"/>
              <a:buChar char="ü"/>
            </a:pPr>
            <a:r>
              <a:rPr lang="en-US"/>
              <a:t>Cài đặt CooCox trên bo mạch </a:t>
            </a:r>
            <a:r>
              <a:rPr lang="en-US" smtClean="0"/>
              <a:t>STM32F4</a:t>
            </a:r>
            <a:r>
              <a:rPr lang="en-US"/>
              <a:t>. </a:t>
            </a:r>
            <a:endParaRPr lang="en-GB"/>
          </a:p>
          <a:p>
            <a:pPr lvl="1">
              <a:buFont typeface="Wingdings" panose="05000000000000000000" pitchFamily="2" charset="2"/>
              <a:buChar char="ü"/>
            </a:pPr>
            <a:r>
              <a:rPr lang="en-US"/>
              <a:t>Xây dựng chương trình demo sử dụng HĐH CooCox, chạy trên bo mạch STM32F4</a:t>
            </a:r>
            <a:endParaRPr lang="en-GB"/>
          </a:p>
          <a:p>
            <a:endParaRPr lang="en-GB"/>
          </a:p>
        </p:txBody>
      </p:sp>
    </p:spTree>
    <p:extLst>
      <p:ext uri="{BB962C8B-B14F-4D97-AF65-F5344CB8AC3E}">
        <p14:creationId xmlns:p14="http://schemas.microsoft.com/office/powerpoint/2010/main" val="4860627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 </a:t>
            </a:r>
            <a:r>
              <a:rPr lang="vi-VN" smtClean="0"/>
              <a:t>GIỚI </a:t>
            </a:r>
            <a:r>
              <a:rPr lang="vi-VN"/>
              <a:t>THIỆU HĐH </a:t>
            </a:r>
            <a:r>
              <a:rPr lang="vi-VN" smtClean="0"/>
              <a:t>COOCOX</a:t>
            </a:r>
            <a:endParaRPr lang="en-GB"/>
          </a:p>
        </p:txBody>
      </p:sp>
      <p:sp>
        <p:nvSpPr>
          <p:cNvPr id="3" name="Content Placeholder 2"/>
          <p:cNvSpPr>
            <a:spLocks noGrp="1"/>
          </p:cNvSpPr>
          <p:nvPr>
            <p:ph idx="1"/>
          </p:nvPr>
        </p:nvSpPr>
        <p:spPr/>
        <p:txBody>
          <a:bodyPr>
            <a:normAutofit/>
          </a:bodyPr>
          <a:lstStyle/>
          <a:p>
            <a:pPr marL="0" indent="0">
              <a:buNone/>
            </a:pPr>
            <a:r>
              <a:rPr lang="en-GB" smtClean="0"/>
              <a:t>1.1. </a:t>
            </a:r>
            <a:r>
              <a:rPr lang="vi-VN" smtClean="0"/>
              <a:t>Giới </a:t>
            </a:r>
            <a:r>
              <a:rPr lang="vi-VN"/>
              <a:t>thiệu </a:t>
            </a:r>
            <a:r>
              <a:rPr lang="vi-VN" smtClean="0"/>
              <a:t>CooCox</a:t>
            </a:r>
            <a:endParaRPr lang="en-GB"/>
          </a:p>
          <a:p>
            <a:pPr marL="0" indent="0">
              <a:buNone/>
            </a:pPr>
            <a:r>
              <a:rPr lang="en-GB" smtClean="0"/>
              <a:t>1.2. </a:t>
            </a:r>
            <a:r>
              <a:rPr lang="vi-VN" smtClean="0"/>
              <a:t>Quản </a:t>
            </a:r>
            <a:r>
              <a:rPr lang="vi-VN"/>
              <a:t>lý tiến trình trong </a:t>
            </a:r>
            <a:r>
              <a:rPr lang="vi-VN" smtClean="0"/>
              <a:t>CooCox</a:t>
            </a:r>
            <a:endParaRPr lang="en-GB"/>
          </a:p>
          <a:p>
            <a:pPr marL="0" indent="0">
              <a:buNone/>
            </a:pPr>
            <a:r>
              <a:rPr lang="en-GB" smtClean="0"/>
              <a:t>1.3. </a:t>
            </a:r>
            <a:r>
              <a:rPr lang="vi-VN" smtClean="0"/>
              <a:t>Bộ </a:t>
            </a:r>
            <a:r>
              <a:rPr lang="vi-VN"/>
              <a:t>lập lịch – cơ chế lập lịch của CooCox	</a:t>
            </a:r>
          </a:p>
          <a:p>
            <a:pPr marL="0" indent="0">
              <a:buNone/>
            </a:pPr>
            <a:r>
              <a:rPr lang="en-GB" smtClean="0"/>
              <a:t>1.4. </a:t>
            </a:r>
            <a:r>
              <a:rPr lang="vi-VN" smtClean="0"/>
              <a:t>Quản </a:t>
            </a:r>
            <a:r>
              <a:rPr lang="vi-VN"/>
              <a:t>lý thời </a:t>
            </a:r>
            <a:r>
              <a:rPr lang="vi-VN" smtClean="0"/>
              <a:t>gian</a:t>
            </a:r>
            <a:endParaRPr lang="vi-VN"/>
          </a:p>
        </p:txBody>
      </p:sp>
    </p:spTree>
    <p:extLst>
      <p:ext uri="{BB962C8B-B14F-4D97-AF65-F5344CB8AC3E}">
        <p14:creationId xmlns:p14="http://schemas.microsoft.com/office/powerpoint/2010/main" val="76281583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1.1.  </a:t>
            </a:r>
            <a:r>
              <a:rPr lang="vi-VN" smtClean="0"/>
              <a:t>GIỚI THIỆU HĐH COOCOX</a:t>
            </a:r>
            <a:endParaRPr lang="en-GB"/>
          </a:p>
        </p:txBody>
      </p:sp>
      <p:sp>
        <p:nvSpPr>
          <p:cNvPr id="3" name="Content Placeholder 2"/>
          <p:cNvSpPr>
            <a:spLocks noGrp="1"/>
          </p:cNvSpPr>
          <p:nvPr>
            <p:ph idx="1"/>
          </p:nvPr>
        </p:nvSpPr>
        <p:spPr/>
        <p:txBody>
          <a:bodyPr/>
          <a:lstStyle/>
          <a:p>
            <a:r>
              <a:rPr lang="en-US" smtClean="0"/>
              <a:t>CooCox  </a:t>
            </a:r>
            <a:r>
              <a:rPr lang="en-US"/>
              <a:t>CoOS  là một hệ điều hành nhúng thời gian thực, đa tác </a:t>
            </a:r>
            <a:r>
              <a:rPr lang="en-US" smtClean="0"/>
              <a:t>vụ.</a:t>
            </a:r>
          </a:p>
          <a:p>
            <a:r>
              <a:rPr lang="en-US" smtClean="0"/>
              <a:t>CooCox  </a:t>
            </a:r>
            <a:r>
              <a:rPr lang="en-US"/>
              <a:t>CoOS thiết kế cho kiến trúc xử lý ARM Cortex M series.</a:t>
            </a:r>
            <a:endParaRPr lang="en-GB"/>
          </a:p>
          <a:p>
            <a:endParaRPr lang="en-GB"/>
          </a:p>
        </p:txBody>
      </p:sp>
    </p:spTree>
    <p:extLst>
      <p:ext uri="{BB962C8B-B14F-4D97-AF65-F5344CB8AC3E}">
        <p14:creationId xmlns:p14="http://schemas.microsoft.com/office/powerpoint/2010/main" val="307264495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năng của CooCox CoOS</a:t>
            </a:r>
            <a:endParaRPr lang="en-GB"/>
          </a:p>
        </p:txBody>
      </p:sp>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a:pPr>
            <a:r>
              <a:rPr lang="en-US"/>
              <a:t>Thiết kế đặc biệt dành cho dòng vi xử lý Cortex-M.</a:t>
            </a:r>
            <a:endParaRPr lang="en-GB"/>
          </a:p>
          <a:p>
            <a:pPr marL="514350" lvl="0" indent="-514350">
              <a:buFont typeface="+mj-lt"/>
              <a:buAutoNum type="arabicPeriod"/>
            </a:pPr>
            <a:r>
              <a:rPr lang="en-US"/>
              <a:t>Là hệ điều hành thời gian thực mã nguồn mở miễn phí.</a:t>
            </a:r>
            <a:endParaRPr lang="en-GB"/>
          </a:p>
          <a:p>
            <a:pPr marL="514350" lvl="0" indent="-514350">
              <a:buFont typeface="+mj-lt"/>
              <a:buAutoNum type="arabicPeriod"/>
            </a:pPr>
            <a:r>
              <a:rPr lang="en-US"/>
              <a:t>Có tính mở rộng.</a:t>
            </a:r>
            <a:endParaRPr lang="en-GB"/>
          </a:p>
          <a:p>
            <a:pPr marL="514350" lvl="0" indent="-514350">
              <a:buFont typeface="+mj-lt"/>
              <a:buAutoNum type="arabicPeriod"/>
            </a:pPr>
            <a:r>
              <a:rPr lang="en-US"/>
              <a:t>Kernel của hệ thống nhỏ,  kích thước chỉ 974Byte.</a:t>
            </a:r>
            <a:endParaRPr lang="en-GB"/>
          </a:p>
          <a:p>
            <a:pPr marL="514350" lvl="0" indent="-514350">
              <a:buFont typeface="+mj-lt"/>
              <a:buAutoNum type="arabicPeriod"/>
            </a:pPr>
            <a:r>
              <a:rPr lang="en-US"/>
              <a:t>Có khả năng thay đổi thuật toán lập lịch trong hệ thống.</a:t>
            </a:r>
            <a:endParaRPr lang="en-GB"/>
          </a:p>
          <a:p>
            <a:pPr marL="514350" lvl="0" indent="-514350">
              <a:buFont typeface="+mj-lt"/>
              <a:buAutoNum type="arabicPeriod"/>
            </a:pPr>
            <a:r>
              <a:rPr lang="en-US"/>
              <a:t>Hỗ trợ ngắt ưu tiên và round-robin.</a:t>
            </a:r>
            <a:endParaRPr lang="en-GB"/>
          </a:p>
          <a:p>
            <a:pPr marL="514350" lvl="0" indent="-514350">
              <a:buFont typeface="+mj-lt"/>
              <a:buAutoNum type="arabicPeriod"/>
            </a:pPr>
            <a:r>
              <a:rPr lang="en-US" smtClean="0"/>
              <a:t>Hỗ </a:t>
            </a:r>
            <a:r>
              <a:rPr lang="en-US"/>
              <a:t>trợ Semaphore,  Mutex,  Flag,  Mailbox  và  Queue cho việc giao tiếp và đồng bộ.</a:t>
            </a:r>
            <a:endParaRPr lang="en-GB"/>
          </a:p>
          <a:p>
            <a:pPr marL="514350" lvl="0" indent="-514350">
              <a:buFont typeface="+mj-lt"/>
              <a:buAutoNum type="arabicPeriod"/>
            </a:pPr>
            <a:r>
              <a:rPr lang="en-US"/>
              <a:t>Có khả năng phát hiện tràn bộ nhớ trong stack.</a:t>
            </a:r>
            <a:endParaRPr lang="en-GB"/>
          </a:p>
          <a:p>
            <a:pPr marL="514350" indent="-514350">
              <a:buFont typeface="+mj-lt"/>
              <a:buAutoNum type="arabicPeriod"/>
            </a:pPr>
            <a:r>
              <a:rPr lang="en-US"/>
              <a:t>Hỗ trợ các nền tảng ICCARM, ARMCC, GCC.</a:t>
            </a:r>
            <a:endParaRPr lang="en-GB"/>
          </a:p>
        </p:txBody>
      </p:sp>
    </p:spTree>
    <p:extLst>
      <p:ext uri="{BB962C8B-B14F-4D97-AF65-F5344CB8AC3E}">
        <p14:creationId xmlns:p14="http://schemas.microsoft.com/office/powerpoint/2010/main" val="401615194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l" rtl="0">
              <a:lnSpc>
                <a:spcPct val="90000"/>
              </a:lnSpc>
              <a:spcBef>
                <a:spcPct val="0"/>
              </a:spcBef>
            </a:pPr>
            <a:r>
              <a:rPr lang="vi-VN" sz="3600" smtClean="0"/>
              <a:t>CÁC THIẾT BỊ ĐƯỢC HỖ TRỢ</a:t>
            </a:r>
            <a:endParaRPr lang="en-GB" sz="3600"/>
          </a:p>
        </p:txBody>
      </p:sp>
      <p:sp>
        <p:nvSpPr>
          <p:cNvPr id="3" name="Content Placeholder 2"/>
          <p:cNvSpPr>
            <a:spLocks noGrp="1"/>
          </p:cNvSpPr>
          <p:nvPr>
            <p:ph idx="1"/>
          </p:nvPr>
        </p:nvSpPr>
        <p:spPr/>
        <p:txBody>
          <a:bodyPr/>
          <a:lstStyle/>
          <a:p>
            <a:pPr lvl="0"/>
            <a:r>
              <a:rPr lang="en-US"/>
              <a:t>ST STM32 Series</a:t>
            </a:r>
            <a:endParaRPr lang="en-GB"/>
          </a:p>
          <a:p>
            <a:pPr lvl="0"/>
            <a:r>
              <a:rPr lang="en-US"/>
              <a:t>Atmel ATSAM3U Series</a:t>
            </a:r>
            <a:endParaRPr lang="en-GB"/>
          </a:p>
          <a:p>
            <a:pPr lvl="0"/>
            <a:r>
              <a:rPr lang="en-US"/>
              <a:t>NXP LPC17xx LPC13xx LPC11xx Series</a:t>
            </a:r>
            <a:endParaRPr lang="en-GB"/>
          </a:p>
          <a:p>
            <a:pPr lvl="0"/>
            <a:r>
              <a:rPr lang="en-US"/>
              <a:t>Toshiba TMPM330 Series</a:t>
            </a:r>
            <a:endParaRPr lang="en-GB"/>
          </a:p>
          <a:p>
            <a:pPr lvl="0"/>
            <a:r>
              <a:rPr lang="en-US"/>
              <a:t>Luminary LM3S Series</a:t>
            </a:r>
            <a:endParaRPr lang="en-GB"/>
          </a:p>
          <a:p>
            <a:pPr marL="0" indent="0">
              <a:buNone/>
            </a:pPr>
            <a:endParaRPr lang="en-GB"/>
          </a:p>
        </p:txBody>
      </p:sp>
    </p:spTree>
    <p:extLst>
      <p:ext uri="{BB962C8B-B14F-4D97-AF65-F5344CB8AC3E}">
        <p14:creationId xmlns:p14="http://schemas.microsoft.com/office/powerpoint/2010/main" val="139288737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lnSpc>
                <a:spcPct val="90000"/>
              </a:lnSpc>
              <a:spcBef>
                <a:spcPct val="0"/>
              </a:spcBef>
            </a:pPr>
            <a:r>
              <a:rPr lang="en-US" sz="3200" b="1" smtClean="0"/>
              <a:t>1.2. QUẢN LÝ TIẾN TRÌNH TRONG COOCOX</a:t>
            </a:r>
            <a:r>
              <a:rPr lang="en-GB" b="1"/>
              <a:t/>
            </a:r>
            <a:br>
              <a:rPr lang="en-GB" b="1"/>
            </a:br>
            <a:endParaRPr lang="en-GB"/>
          </a:p>
        </p:txBody>
      </p:sp>
      <p:sp>
        <p:nvSpPr>
          <p:cNvPr id="3" name="Content Placeholder 2"/>
          <p:cNvSpPr>
            <a:spLocks noGrp="1"/>
          </p:cNvSpPr>
          <p:nvPr>
            <p:ph idx="1"/>
          </p:nvPr>
        </p:nvSpPr>
        <p:spPr/>
        <p:txBody>
          <a:bodyPr/>
          <a:lstStyle/>
          <a:p>
            <a:pPr marL="0" indent="0">
              <a:buNone/>
            </a:pPr>
            <a:r>
              <a:rPr lang="en-GB" smtClean="0"/>
              <a:t>1.2.1. Task</a:t>
            </a:r>
          </a:p>
          <a:p>
            <a:pPr marL="0" indent="0">
              <a:buNone/>
            </a:pPr>
            <a:r>
              <a:rPr lang="en-GB" smtClean="0"/>
              <a:t>1.2.2. Trạng thái task</a:t>
            </a:r>
          </a:p>
          <a:p>
            <a:pPr marL="0" indent="0">
              <a:buNone/>
            </a:pPr>
            <a:r>
              <a:rPr lang="en-GB" smtClean="0"/>
              <a:t>1.2.3. Task Control Block</a:t>
            </a:r>
          </a:p>
          <a:p>
            <a:pPr marL="0" indent="0">
              <a:buNone/>
            </a:pPr>
            <a:r>
              <a:rPr lang="en-GB" smtClean="0"/>
              <a:t>1.2.4. Danh sách các tiến trình ở trạng thái sẵn sàng</a:t>
            </a:r>
            <a:endParaRPr lang="en-GB"/>
          </a:p>
        </p:txBody>
      </p:sp>
    </p:spTree>
    <p:extLst>
      <p:ext uri="{BB962C8B-B14F-4D97-AF65-F5344CB8AC3E}">
        <p14:creationId xmlns:p14="http://schemas.microsoft.com/office/powerpoint/2010/main" val="97624888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1.2.1 Task</a:t>
            </a:r>
            <a:endParaRPr lang="en-GB"/>
          </a:p>
        </p:txBody>
      </p:sp>
      <p:pic>
        <p:nvPicPr>
          <p:cNvPr id="4" name="Content Placeholder 3"/>
          <p:cNvPicPr>
            <a:picLocks noGrp="1" noChangeAspect="1"/>
          </p:cNvPicPr>
          <p:nvPr>
            <p:ph idx="1"/>
          </p:nvPr>
        </p:nvPicPr>
        <p:blipFill>
          <a:blip r:embed="rId2"/>
          <a:stretch>
            <a:fillRect/>
          </a:stretch>
        </p:blipFill>
        <p:spPr>
          <a:xfrm>
            <a:off x="2786062" y="2915444"/>
            <a:ext cx="6619875" cy="2171700"/>
          </a:xfrm>
          <a:prstGeom prst="rect">
            <a:avLst/>
          </a:prstGeom>
        </p:spPr>
      </p:pic>
    </p:spTree>
    <p:extLst>
      <p:ext uri="{BB962C8B-B14F-4D97-AF65-F5344CB8AC3E}">
        <p14:creationId xmlns:p14="http://schemas.microsoft.com/office/powerpoint/2010/main" val="30539905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931</Words>
  <Application>Microsoft Office PowerPoint</Application>
  <PresentationFormat>Custom</PresentationFormat>
  <Paragraphs>106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BÁO CÁO MÔN HỌC Real Time System Nhóm 05 </vt:lpstr>
      <vt:lpstr>Thành viên nhóm 05</vt:lpstr>
      <vt:lpstr>Nội dung báo cáo</vt:lpstr>
      <vt:lpstr>1. GIỚI THIỆU HĐH COOCOX</vt:lpstr>
      <vt:lpstr>1.1.  GIỚI THIỆU HĐH COOCOX</vt:lpstr>
      <vt:lpstr>Tính năng của CooCox CoOS</vt:lpstr>
      <vt:lpstr>CÁC THIẾT BỊ ĐƯỢC HỖ TRỢ</vt:lpstr>
      <vt:lpstr>1.2. QUẢN LÝ TIẾN TRÌNH TRONG COOCOX </vt:lpstr>
      <vt:lpstr>1.2.1 Task</vt:lpstr>
      <vt:lpstr>1.2.2 Trạng thái task</vt:lpstr>
      <vt:lpstr>1.2.3 Task Control Block</vt:lpstr>
      <vt:lpstr>1.2.4 Danh sách các tiến trình ở trạng thái sẵn sàng</vt:lpstr>
      <vt:lpstr>1.3 CƠ CHẾ LẬP LỊCH CỦA COOCOX</vt:lpstr>
      <vt:lpstr>1.3 CƠ CHẾ LẬP LỊCH CỦA COOCOX</vt:lpstr>
      <vt:lpstr>1.3 CƠ CHẾ LẬP LỊCH CỦA COOCOX</vt:lpstr>
      <vt:lpstr>1.3 CƠ CHẾ LẬP LỊCH CỦA COOCOX</vt:lpstr>
      <vt:lpstr>1.4 QUẢN LÝ THỜI GIAN</vt:lpstr>
      <vt:lpstr>1.4 QUẢN LÝ THỜI GIAN</vt:lpstr>
      <vt:lpstr>2. CÀI ĐẶT CÁC CÔNG CỤ</vt:lpstr>
      <vt:lpstr>2. CÀI ĐẶT CÁC CÔNG CỤ</vt:lpstr>
      <vt:lpstr>2. CÀI ĐẶT CÁC CÔNG CỤ</vt:lpstr>
      <vt:lpstr>Sau đó sang tab Command, nhấn vào “blank check”, nếu hiện “Flash not blank” hoặc “Flash is blank” thì có nghĩa là kết nối thành công CoFlash và board STM32F4.</vt:lpstr>
      <vt:lpstr>PowerPoint Presentation</vt:lpstr>
      <vt:lpstr>Cài đặt hoàn tất</vt:lpstr>
      <vt:lpstr>3. CÀI ĐẶT HĐH COOCOX</vt:lpstr>
      <vt:lpstr>CHẠY CHƯƠNG TRÌNH DEMO TRÊN STM32F4</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Real Time System </dc:title>
  <dc:creator>tuannd</dc:creator>
  <cp:lastModifiedBy>Bui Trung Hieu</cp:lastModifiedBy>
  <cp:revision>21</cp:revision>
  <dcterms:created xsi:type="dcterms:W3CDTF">2014-12-30T05:44:23Z</dcterms:created>
  <dcterms:modified xsi:type="dcterms:W3CDTF">2014-12-30T07:54:30Z</dcterms:modified>
</cp:coreProperties>
</file>