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307" r:id="rId4"/>
    <p:sldId id="308" r:id="rId5"/>
    <p:sldId id="321" r:id="rId6"/>
    <p:sldId id="322" r:id="rId7"/>
    <p:sldId id="311" r:id="rId8"/>
    <p:sldId id="323" r:id="rId9"/>
    <p:sldId id="312" r:id="rId10"/>
    <p:sldId id="313" r:id="rId11"/>
    <p:sldId id="324" r:id="rId12"/>
    <p:sldId id="325" r:id="rId13"/>
    <p:sldId id="326" r:id="rId14"/>
    <p:sldId id="314" r:id="rId15"/>
    <p:sldId id="309" r:id="rId16"/>
    <p:sldId id="327" r:id="rId17"/>
    <p:sldId id="3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en Nguyen" initials="CN" lastIdx="1" clrIdx="0">
    <p:extLst>
      <p:ext uri="{19B8F6BF-5375-455C-9EA6-DF929625EA0E}">
        <p15:presenceInfo xmlns:p15="http://schemas.microsoft.com/office/powerpoint/2012/main" userId="57143b5912cedf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2" autoAdjust="0"/>
    <p:restoredTop sz="73451" autoAdjust="0"/>
  </p:normalViewPr>
  <p:slideViewPr>
    <p:cSldViewPr snapToGrid="0">
      <p:cViewPr varScale="1">
        <p:scale>
          <a:sx n="116" d="100"/>
          <a:sy n="116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FD18A-496D-4832-8C56-D907DE4AF2F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CCA2-9619-4E21-A007-63CD7B66E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17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1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5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2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51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5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0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4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7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41" y="365126"/>
            <a:ext cx="9459312" cy="752474"/>
          </a:xfrm>
        </p:spPr>
        <p:txBody>
          <a:bodyPr/>
          <a:lstStyle>
            <a:lvl1pPr algn="r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" y="1341120"/>
            <a:ext cx="11020097" cy="512064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720653" y="6565025"/>
            <a:ext cx="479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938" y="365126"/>
            <a:ext cx="9427779" cy="681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89" y="1310640"/>
            <a:ext cx="11020097" cy="5161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0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mathworld.wolfram.com/SigmoidFunction.html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niyamatalmass/lightfm-hybrid-recommendation-system/notebo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king.lyst.com/lightfm/docs/home.html" TargetMode="External"/><Relationship Id="rId4" Type="http://schemas.openxmlformats.org/officeDocument/2006/relationships/hyperlink" Target="https://github.com/microsoft/recommenders/blob/main/examples/02_model_hybrid/lightfm_deep_dive.ipynb?fbclid=IwAR2eVhULqadC-zq4-tLVkhyPPsVyl_TGxLX-rdD3FF2ni1Emspg0kMbO0R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1805" y="197177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TOPIC: LIGHTFM/HYBRID MATRIX FACTORIZATION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591670" y="4873255"/>
            <a:ext cx="64545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Lecturer:	  TS.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Thìn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Students: 	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04F3B75-0730-3B21-4CC9-DA59982A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875" y="365125"/>
            <a:ext cx="9459913" cy="7524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36206D-AEE8-EF6E-F033-B6D1647A9409}"/>
              </a:ext>
            </a:extLst>
          </p:cNvPr>
          <p:cNvSpPr/>
          <p:nvPr/>
        </p:nvSpPr>
        <p:spPr>
          <a:xfrm>
            <a:off x="913834" y="1621596"/>
            <a:ext cx="39047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LIGHTFM WORKS?</a:t>
            </a:r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6EFA4A-66A2-01C7-3252-96E3EB3CBEAB}"/>
              </a:ext>
            </a:extLst>
          </p:cNvPr>
          <p:cNvSpPr txBox="1"/>
          <p:nvPr/>
        </p:nvSpPr>
        <p:spPr>
          <a:xfrm>
            <a:off x="995082" y="2103147"/>
            <a:ext cx="10639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representation for each user/item is a linear weighted sum of its feature vectors.</a:t>
            </a: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prediction for user u and item 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 be modelled as sigmoid of the dot product of user and item vectors, adjusted by its feature biases as follows: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16686B1-7B74-811E-1316-C8BB3385D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008" y="3420277"/>
            <a:ext cx="2913101" cy="544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AD5EC0-097A-79CF-4F43-680C267A287B}"/>
              </a:ext>
            </a:extLst>
          </p:cNvPr>
          <p:cNvSpPr txBox="1"/>
          <p:nvPr/>
        </p:nvSpPr>
        <p:spPr>
          <a:xfrm>
            <a:off x="927406" y="3751342"/>
            <a:ext cx="107073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As the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constructed to predict binary outcomes e.g.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S+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S−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function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σ()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based on the 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sigmoid function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F1301C-530B-89C8-8A0A-65C99242E7AF}"/>
              </a:ext>
            </a:extLst>
          </p:cNvPr>
          <p:cNvSpPr txBox="1"/>
          <p:nvPr/>
        </p:nvSpPr>
        <p:spPr>
          <a:xfrm>
            <a:off x="927405" y="4449069"/>
            <a:ext cx="107073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 estimates interaction latent vectors and bias for features. For model fitting, the cost function of the model consists of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maximising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likelihood of data conditional on the parameters described above using stochastic gradient descent. The likelihood can be expressed as follows: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DF58420-3AA3-97CC-5D41-AAA2E8BFA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383" y="5772508"/>
            <a:ext cx="2469094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4649505-BD2E-8C00-E36C-FD371824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299" y="396240"/>
            <a:ext cx="9459913" cy="7524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58B833-E719-5483-10F6-3E38588E5138}"/>
              </a:ext>
            </a:extLst>
          </p:cNvPr>
          <p:cNvSpPr/>
          <p:nvPr/>
        </p:nvSpPr>
        <p:spPr>
          <a:xfrm>
            <a:off x="913833" y="1621596"/>
            <a:ext cx="40795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Learning-to-rank</a:t>
            </a:r>
          </a:p>
          <a:p>
            <a:endParaRPr 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BF19D6-EC07-42D5-DF11-8FEB9C774EFD}"/>
              </a:ext>
            </a:extLst>
          </p:cNvPr>
          <p:cNvSpPr txBox="1"/>
          <p:nvPr/>
        </p:nvSpPr>
        <p:spPr>
          <a:xfrm>
            <a:off x="976586" y="2278413"/>
            <a:ext cx="108209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probably the only recommender package implementing the WARP (Weighted Approximate-Rank Pairwise) loss for implicit feedback learning-to-rank. Generally, it 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perfoms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better than the more popular BPR (Bayesian 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Personalised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Ranking) loss — often by a large margin.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CC414C-EE32-C7A0-F9C4-C581628444EC}"/>
              </a:ext>
            </a:extLst>
          </p:cNvPr>
          <p:cNvSpPr txBox="1"/>
          <p:nvPr/>
        </p:nvSpPr>
        <p:spPr>
          <a:xfrm>
            <a:off x="976586" y="3429000"/>
            <a:ext cx="104803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Like the BPR model, WARP deals with (user, positive item, negative item) triplets. Unlike BPR, the negative items in the triplet are not chosen by random sampling: they are chosen from among those 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items which would violate the desired item ranking given the state of the model. This approximates a form of active learning where the model selects those triplets that it cannot currently rank correctly.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C22C497-FEEC-10CB-BC7D-113BFF37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2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5801D41-FA83-0C64-8215-C77F131E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875" y="365125"/>
            <a:ext cx="9459913" cy="7524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7C64FB-AFA0-226A-E507-2BB50A415A52}"/>
              </a:ext>
            </a:extLst>
          </p:cNvPr>
          <p:cNvSpPr/>
          <p:nvPr/>
        </p:nvSpPr>
        <p:spPr>
          <a:xfrm>
            <a:off x="913833" y="1621596"/>
            <a:ext cx="40795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Learning-to-rank</a:t>
            </a:r>
          </a:p>
          <a:p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AFE89A-4D2B-4466-D364-DC99EB5B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38" y="2166765"/>
            <a:ext cx="4512838" cy="3418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D52E54-89DF-8EAC-A413-04F2A58ED691}"/>
              </a:ext>
            </a:extLst>
          </p:cNvPr>
          <p:cNvSpPr txBox="1"/>
          <p:nvPr/>
        </p:nvSpPr>
        <p:spPr>
          <a:xfrm>
            <a:off x="1677186" y="5585012"/>
            <a:ext cx="3625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BBF3F5E-DBFE-2FA8-2A4E-F13D35A7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26" y="2166765"/>
            <a:ext cx="4930586" cy="34182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68CDEA7-CC0B-630C-3C82-5974792E1756}"/>
              </a:ext>
            </a:extLst>
          </p:cNvPr>
          <p:cNvSpPr txBox="1"/>
          <p:nvPr/>
        </p:nvSpPr>
        <p:spPr>
          <a:xfrm>
            <a:off x="7098148" y="5585012"/>
            <a:ext cx="3625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speed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0EA9D57-6053-4958-1845-718FBB460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4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155A249-4BB4-A93C-2EB6-81AD07BE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875" y="365125"/>
            <a:ext cx="9459913" cy="7524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F8D3F60-9241-5827-6A15-454DF58BF5FA}"/>
              </a:ext>
            </a:extLst>
          </p:cNvPr>
          <p:cNvSpPr/>
          <p:nvPr/>
        </p:nvSpPr>
        <p:spPr>
          <a:xfrm>
            <a:off x="913833" y="1621596"/>
            <a:ext cx="10720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US" sz="24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only explicit feedbacks and using both explicit feedbacks and implicit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5D5B415-4495-0855-3B29-352505619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3" y="2398385"/>
            <a:ext cx="4638345" cy="3507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17A4292-A4E0-F41A-FBB3-2C8670379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72" y="2449873"/>
            <a:ext cx="4438095" cy="34021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002BA0E-FFE8-7227-B4E3-C789DD94DD02}"/>
              </a:ext>
            </a:extLst>
          </p:cNvPr>
          <p:cNvSpPr txBox="1"/>
          <p:nvPr/>
        </p:nvSpPr>
        <p:spPr>
          <a:xfrm>
            <a:off x="1659256" y="5957766"/>
            <a:ext cx="3625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BA59900-D832-A5F7-4294-498969760DB8}"/>
              </a:ext>
            </a:extLst>
          </p:cNvPr>
          <p:cNvSpPr txBox="1"/>
          <p:nvPr/>
        </p:nvSpPr>
        <p:spPr>
          <a:xfrm>
            <a:off x="7246348" y="5957766"/>
            <a:ext cx="3625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DB2BBC-61E7-1589-B737-AF0C57A6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8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D97176F2-CE22-93F7-19D4-0D09183D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41" y="470429"/>
            <a:ext cx="9459312" cy="752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LIGHTFM HYBRID RECOMMENDER CHO MOVIE LENS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9B7BEE9-6E89-AD7A-D789-22E8E2FD895B}"/>
              </a:ext>
            </a:extLst>
          </p:cNvPr>
          <p:cNvSpPr/>
          <p:nvPr/>
        </p:nvSpPr>
        <p:spPr>
          <a:xfrm>
            <a:off x="2175641" y="1695140"/>
            <a:ext cx="3146612" cy="75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D1944D44-9058-E05D-50CE-6318C370A4E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748947" y="2447614"/>
            <a:ext cx="0" cy="52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C30624B-06E0-DBB0-9036-C962E41EEAE5}"/>
              </a:ext>
            </a:extLst>
          </p:cNvPr>
          <p:cNvSpPr/>
          <p:nvPr/>
        </p:nvSpPr>
        <p:spPr>
          <a:xfrm>
            <a:off x="2175641" y="2937076"/>
            <a:ext cx="3146605" cy="67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 Process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0C04C85-C999-00C8-17B8-E6ABB6E79649}"/>
              </a:ext>
            </a:extLst>
          </p:cNvPr>
          <p:cNvCxnSpPr>
            <a:cxnSpLocks/>
          </p:cNvCxnSpPr>
          <p:nvPr/>
        </p:nvCxnSpPr>
        <p:spPr>
          <a:xfrm>
            <a:off x="3748943" y="3609428"/>
            <a:ext cx="0" cy="52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A9C8BC46-134B-7B2F-3F26-E5CDBD0008D7}"/>
              </a:ext>
            </a:extLst>
          </p:cNvPr>
          <p:cNvSpPr/>
          <p:nvPr/>
        </p:nvSpPr>
        <p:spPr>
          <a:xfrm>
            <a:off x="2175641" y="4126594"/>
            <a:ext cx="3146605" cy="67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Light FM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5166C28-B692-A5D0-38B5-25A8295C7529}"/>
              </a:ext>
            </a:extLst>
          </p:cNvPr>
          <p:cNvCxnSpPr>
            <a:cxnSpLocks/>
          </p:cNvCxnSpPr>
          <p:nvPr/>
        </p:nvCxnSpPr>
        <p:spPr>
          <a:xfrm>
            <a:off x="3748943" y="4798946"/>
            <a:ext cx="0" cy="52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0AB4BADD-766A-658E-8E68-0DD3BAA6C278}"/>
              </a:ext>
            </a:extLst>
          </p:cNvPr>
          <p:cNvSpPr/>
          <p:nvPr/>
        </p:nvSpPr>
        <p:spPr>
          <a:xfrm>
            <a:off x="2175641" y="5326158"/>
            <a:ext cx="3146605" cy="67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Train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B316F97-49DA-530E-AD3B-F49914292B95}"/>
              </a:ext>
            </a:extLst>
          </p:cNvPr>
          <p:cNvCxnSpPr>
            <a:stCxn id="17" idx="3"/>
          </p:cNvCxnSpPr>
          <p:nvPr/>
        </p:nvCxnSpPr>
        <p:spPr>
          <a:xfrm>
            <a:off x="5322246" y="5662334"/>
            <a:ext cx="135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19250B5-10B1-CAA4-AB21-0AE2AE035FE4}"/>
              </a:ext>
            </a:extLst>
          </p:cNvPr>
          <p:cNvSpPr/>
          <p:nvPr/>
        </p:nvSpPr>
        <p:spPr>
          <a:xfrm>
            <a:off x="6714567" y="5326158"/>
            <a:ext cx="3146605" cy="67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Performance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72C429E5-32F6-5532-46E3-D2B19425C84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8287869" y="4706471"/>
            <a:ext cx="1" cy="61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9418820D-FA79-6071-37DD-BB510619C4BA}"/>
              </a:ext>
            </a:extLst>
          </p:cNvPr>
          <p:cNvSpPr/>
          <p:nvPr/>
        </p:nvSpPr>
        <p:spPr>
          <a:xfrm>
            <a:off x="6714566" y="4034119"/>
            <a:ext cx="3146605" cy="67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prediction</a:t>
            </a:r>
          </a:p>
        </p:txBody>
      </p:sp>
    </p:spTree>
    <p:extLst>
      <p:ext uri="{BB962C8B-B14F-4D97-AF65-F5344CB8AC3E}">
        <p14:creationId xmlns:p14="http://schemas.microsoft.com/office/powerpoint/2010/main" val="25966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4635" y="426869"/>
            <a:ext cx="9510318" cy="752474"/>
          </a:xfrm>
        </p:spPr>
        <p:txBody>
          <a:bodyPr/>
          <a:lstStyle/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24F4720-21FB-5D21-F508-4CD0BC591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47" y="1443318"/>
            <a:ext cx="10408024" cy="49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EC14BAF-78F5-5EA0-148B-3EC33BFA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29" y="3052762"/>
            <a:ext cx="9459913" cy="7524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523943-1DD9-EE27-17A3-2E1FBC12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E5834A-4763-FC1D-FCA4-E4DA2304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4A146C-8699-71D8-50DE-83127B32EED4}"/>
              </a:ext>
            </a:extLst>
          </p:cNvPr>
          <p:cNvSpPr txBox="1"/>
          <p:nvPr/>
        </p:nvSpPr>
        <p:spPr>
          <a:xfrm>
            <a:off x="1595717" y="2027401"/>
            <a:ext cx="86150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 </a:t>
            </a:r>
          </a:p>
          <a:p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https://www.kaggle.com/code/niyamatalmass/lightfm-hybrid-recommendation-system/notebook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9213A5-6C34-0AE1-F425-3FB15F610523}"/>
              </a:ext>
            </a:extLst>
          </p:cNvPr>
          <p:cNvSpPr txBox="1"/>
          <p:nvPr/>
        </p:nvSpPr>
        <p:spPr>
          <a:xfrm>
            <a:off x="1595716" y="3153217"/>
            <a:ext cx="86150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https://github.com/microsoft/recommenders/blob/main/examples/02_model_hybrid/lightfm_deep_dive.ipynb?fbclid=IwAR2eVhULqadC-zq4-tLVkhyPPsVyl_TGxLX-rdD3FF2ni1Emspg0kMbO0R8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256A6A-ACCB-8779-67BB-469711C1A804}"/>
              </a:ext>
            </a:extLst>
          </p:cNvPr>
          <p:cNvSpPr txBox="1"/>
          <p:nvPr/>
        </p:nvSpPr>
        <p:spPr>
          <a:xfrm>
            <a:off x="1595716" y="4623569"/>
            <a:ext cx="86150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</a:p>
          <a:p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https://making.lyst.com/lightfm/docs/home.html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D4CB19D4-2F3F-2CB6-6205-512F04FF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635" y="426869"/>
            <a:ext cx="9510318" cy="752474"/>
          </a:xfrm>
        </p:spPr>
        <p:txBody>
          <a:bodyPr/>
          <a:lstStyle/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4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7" name="Heptagon 6"/>
          <p:cNvSpPr/>
          <p:nvPr/>
        </p:nvSpPr>
        <p:spPr>
          <a:xfrm>
            <a:off x="1661375" y="1519706"/>
            <a:ext cx="785610" cy="734095"/>
          </a:xfrm>
          <a:prstGeom prst="hept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en-US" dirty="0"/>
          </a:p>
        </p:txBody>
      </p:sp>
      <p:sp>
        <p:nvSpPr>
          <p:cNvPr id="8" name="Heptagon 7"/>
          <p:cNvSpPr/>
          <p:nvPr/>
        </p:nvSpPr>
        <p:spPr>
          <a:xfrm>
            <a:off x="2421226" y="2462727"/>
            <a:ext cx="785610" cy="734095"/>
          </a:xfrm>
          <a:prstGeom prst="hept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en-US" dirty="0"/>
          </a:p>
        </p:txBody>
      </p:sp>
      <p:sp>
        <p:nvSpPr>
          <p:cNvPr id="9" name="Heptagon 8"/>
          <p:cNvSpPr/>
          <p:nvPr/>
        </p:nvSpPr>
        <p:spPr>
          <a:xfrm>
            <a:off x="2446985" y="3515215"/>
            <a:ext cx="785610" cy="734095"/>
          </a:xfrm>
          <a:prstGeom prst="hept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en-US" dirty="0"/>
          </a:p>
        </p:txBody>
      </p:sp>
      <p:sp>
        <p:nvSpPr>
          <p:cNvPr id="10" name="Heptagon 9"/>
          <p:cNvSpPr/>
          <p:nvPr/>
        </p:nvSpPr>
        <p:spPr>
          <a:xfrm>
            <a:off x="1661375" y="5398388"/>
            <a:ext cx="785610" cy="734095"/>
          </a:xfrm>
          <a:prstGeom prst="hept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  <a:endParaRPr lang="en-US" dirty="0"/>
          </a:p>
        </p:txBody>
      </p:sp>
      <p:sp>
        <p:nvSpPr>
          <p:cNvPr id="11" name="Flowchart: Terminator 10"/>
          <p:cNvSpPr/>
          <p:nvPr/>
        </p:nvSpPr>
        <p:spPr>
          <a:xfrm>
            <a:off x="3232595" y="1468192"/>
            <a:ext cx="6645499" cy="68544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RECOMENDATION SYSTEM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3743456" y="2522112"/>
            <a:ext cx="6645499" cy="68544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RECOMMENDATION SYSTEM</a:t>
            </a:r>
          </a:p>
        </p:txBody>
      </p:sp>
      <p:sp>
        <p:nvSpPr>
          <p:cNvPr id="13" name="Flowchart: Terminator 12"/>
          <p:cNvSpPr/>
          <p:nvPr/>
        </p:nvSpPr>
        <p:spPr>
          <a:xfrm>
            <a:off x="3743456" y="3513785"/>
            <a:ext cx="6645499" cy="68544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LIGHTFM ? 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3090926" y="5591573"/>
            <a:ext cx="6645499" cy="68544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1" name="Heptagon 20"/>
          <p:cNvSpPr/>
          <p:nvPr/>
        </p:nvSpPr>
        <p:spPr>
          <a:xfrm>
            <a:off x="2421226" y="4567703"/>
            <a:ext cx="785610" cy="734095"/>
          </a:xfrm>
          <a:prstGeom prst="hept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endParaRPr lang="en-US" dirty="0"/>
          </a:p>
        </p:txBody>
      </p:sp>
      <p:sp>
        <p:nvSpPr>
          <p:cNvPr id="22" name="Flowchart: Terminator 21"/>
          <p:cNvSpPr/>
          <p:nvPr/>
        </p:nvSpPr>
        <p:spPr>
          <a:xfrm>
            <a:off x="3702671" y="4599900"/>
            <a:ext cx="6645499" cy="68544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LIGHTFM HYBRID RECOMMENDER FOR MOVIELENS</a:t>
            </a:r>
          </a:p>
        </p:txBody>
      </p:sp>
    </p:spTree>
    <p:extLst>
      <p:ext uri="{BB962C8B-B14F-4D97-AF65-F5344CB8AC3E}">
        <p14:creationId xmlns:p14="http://schemas.microsoft.com/office/powerpoint/2010/main" val="370655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80157" y="482510"/>
            <a:ext cx="9459312" cy="752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RECOMENDATION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974500" y="2048557"/>
            <a:ext cx="1056496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recommendation system is a system that identifies and delivers recommended content or digital items to a user using the user's preferences. The recommendation system has become an important feature in modern websites.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712" y="1534636"/>
            <a:ext cx="61855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RECOMMENDATION SYSTEM?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4500" y="3566056"/>
            <a:ext cx="60567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For example, on Amazon, Netflix or Flickr. Clicks, revenue and other success measures can be increased by adopting effective recommendation systems.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uNT's Blog | AI in Practical">
            <a:extLst>
              <a:ext uri="{FF2B5EF4-FFF2-40B4-BE49-F238E27FC236}">
                <a16:creationId xmlns:a16="http://schemas.microsoft.com/office/drawing/2014/main" xmlns="" id="{FB10C519-6BE9-8237-5520-D54DB80C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42" y="3602291"/>
            <a:ext cx="3705505" cy="211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89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75641" y="416641"/>
            <a:ext cx="9459312" cy="752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RECOMMENDATION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190" y="1635170"/>
            <a:ext cx="66779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r>
              <a:rPr lang="vi-VN" sz="2200" b="1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Filtering ? </a:t>
            </a:r>
            <a:endParaRPr lang="en-US" sz="2200" b="1" dirty="0"/>
          </a:p>
        </p:txBody>
      </p:sp>
      <p:sp>
        <p:nvSpPr>
          <p:cNvPr id="11" name="Rectangle 10"/>
          <p:cNvSpPr/>
          <p:nvPr/>
        </p:nvSpPr>
        <p:spPr>
          <a:xfrm>
            <a:off x="874455" y="2330366"/>
            <a:ext cx="5312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F2149"/>
                </a:solidFill>
                <a:latin typeface="+mj-lt"/>
              </a:rPr>
              <a:t>	</a:t>
            </a:r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is a method of making automatic predictions (filtering) about the interests of a user by collecting preferences or taste information from many users (collaborating)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96" y="2066056"/>
            <a:ext cx="4563514" cy="401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75641" y="416641"/>
            <a:ext cx="9459312" cy="752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RECOMMENDATION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9024" y="1550356"/>
            <a:ext cx="56090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</a:t>
            </a:r>
            <a:r>
              <a:rPr lang="en-US" sz="2200" b="1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 ? </a:t>
            </a: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51" y="1386014"/>
            <a:ext cx="4782217" cy="50388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9024" y="2445326"/>
            <a:ext cx="53514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These filtering methods are based on the description of an item and a profile of the user’s preferred choices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1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75641" y="416641"/>
            <a:ext cx="9459312" cy="752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RECOMMENDATION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9250" y="1531625"/>
            <a:ext cx="47788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recommender system</a:t>
            </a:r>
            <a:r>
              <a:rPr lang="en-US" sz="2400" b="1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859" y="2362622"/>
            <a:ext cx="5356042" cy="36904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1724" y="2267418"/>
            <a:ext cx="49884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F2149"/>
                </a:solidFill>
                <a:latin typeface="+mj-lt"/>
              </a:rPr>
              <a:t>	</a:t>
            </a:r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recommender system is a special type of recommender system that combines both content and collaborative filtering method. Combining collaborative filtering and content-based filtering could be more effective in some cases. Hybrid approaches can be implemented in several ways: by making content-based and collaborative-based predictions separately and then combining them; by adding content-based capabilities to a collaborative-based approach (and vice versa).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5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75641" y="365126"/>
            <a:ext cx="9459312" cy="75247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</a:p>
        </p:txBody>
      </p:sp>
      <p:sp>
        <p:nvSpPr>
          <p:cNvPr id="2" name="Rectangle 1"/>
          <p:cNvSpPr/>
          <p:nvPr/>
        </p:nvSpPr>
        <p:spPr>
          <a:xfrm>
            <a:off x="913834" y="1621596"/>
            <a:ext cx="31738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1.WHAT IS LIGHTFM?</a:t>
            </a: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994514" y="2194581"/>
            <a:ext cx="103637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hybrid matrix </a:t>
            </a:r>
            <a:r>
              <a:rPr lang="en-US" sz="2000" dirty="0" err="1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factorisation</a:t>
            </a:r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representing users and items as linear combinations of their content features’ latent factors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913833" y="3979448"/>
            <a:ext cx="105424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F2149"/>
                </a:solidFill>
                <a:latin typeface="+mj-lt"/>
              </a:rPr>
              <a:t>	</a:t>
            </a:r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like in a collaborative filtering model, users and items are represented as latent vectors (embeddings). However, just as in a CB model, these are entirely defined by functions (in this case, linear combinations) of embeddings of the content features that describe each product or user.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76C816-B2B2-8772-D51E-218D617A0869}"/>
              </a:ext>
            </a:extLst>
          </p:cNvPr>
          <p:cNvSpPr txBox="1"/>
          <p:nvPr/>
        </p:nvSpPr>
        <p:spPr>
          <a:xfrm>
            <a:off x="994515" y="2989239"/>
            <a:ext cx="1046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Matrix factorization is a collaborative filtering method to find the relationship between items’ and users’ entities.</a:t>
            </a:r>
          </a:p>
        </p:txBody>
      </p:sp>
    </p:spTree>
    <p:extLst>
      <p:ext uri="{BB962C8B-B14F-4D97-AF65-F5344CB8AC3E}">
        <p14:creationId xmlns:p14="http://schemas.microsoft.com/office/powerpoint/2010/main" val="178360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75641" y="365126"/>
            <a:ext cx="9459312" cy="75247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</a:p>
        </p:txBody>
      </p:sp>
      <p:sp>
        <p:nvSpPr>
          <p:cNvPr id="2" name="Rectangle 1"/>
          <p:cNvSpPr/>
          <p:nvPr/>
        </p:nvSpPr>
        <p:spPr>
          <a:xfrm>
            <a:off x="913834" y="1621596"/>
            <a:ext cx="39047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LIGHTFM WORKS?</a:t>
            </a:r>
            <a:endParaRPr lang="en-US" sz="2200" b="1" dirty="0"/>
          </a:p>
        </p:txBody>
      </p:sp>
      <p:sp>
        <p:nvSpPr>
          <p:cNvPr id="7" name="Rectangle 6"/>
          <p:cNvSpPr/>
          <p:nvPr/>
        </p:nvSpPr>
        <p:spPr>
          <a:xfrm>
            <a:off x="1038895" y="2068967"/>
            <a:ext cx="103846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  <a:r>
              <a:rPr lang="en-US" sz="2000" dirty="0">
                <a:solidFill>
                  <a:srgbClr val="0F21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learns embeddings (latent representations in a high-dimensional space) for users and items in a way that encodes user preferences over items. When multiplied together, these representations produce scores for every item for a given user; items scored highly are more likely to be interesting to the user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042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1" y="6564993"/>
            <a:ext cx="1619476" cy="2572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30ED0A3-C354-00C6-09B6-E674037D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41" y="392020"/>
            <a:ext cx="9459312" cy="75247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LIGHTFM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4461353-35F5-066A-8182-1EB0E45A88CE}"/>
              </a:ext>
            </a:extLst>
          </p:cNvPr>
          <p:cNvSpPr/>
          <p:nvPr/>
        </p:nvSpPr>
        <p:spPr>
          <a:xfrm>
            <a:off x="913834" y="1621596"/>
            <a:ext cx="39047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LIGHTFM WORKS?</a:t>
            </a:r>
            <a:endParaRPr lang="en-US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E80DF34-D019-A934-DD9A-E90AC8F1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578" y="2551806"/>
            <a:ext cx="1760373" cy="1082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25579F9-EF64-8F29-BA9E-33AD711F0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439" y="4699644"/>
            <a:ext cx="1272650" cy="9678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0794FBA-1867-6370-C849-8A94DE6D3028}"/>
              </a:ext>
            </a:extLst>
          </p:cNvPr>
          <p:cNvSpPr txBox="1"/>
          <p:nvPr/>
        </p:nvSpPr>
        <p:spPr>
          <a:xfrm>
            <a:off x="1143683" y="2103834"/>
            <a:ext cx="10420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embedding (latent representation) of user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item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the sum of its respective features’ latent vectors: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1D94EF0-0748-11F5-A6F2-898E72CCA969}"/>
              </a:ext>
            </a:extLst>
          </p:cNvPr>
          <p:cNvSpPr txBox="1"/>
          <p:nvPr/>
        </p:nvSpPr>
        <p:spPr>
          <a:xfrm>
            <a:off x="1143683" y="3721652"/>
            <a:ext cx="1031837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Similarly the biases for user u and item 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the sum of its respective bias vectors. These variables capture the variation in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 users and items: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187</Words>
  <Application>Microsoft Office PowerPoint</Application>
  <PresentationFormat>Widescreen</PresentationFormat>
  <Paragraphs>95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</vt:lpstr>
      <vt:lpstr>INTRODUCTION TO RECOMENDATION SYSTEM</vt:lpstr>
      <vt:lpstr>CLASSIFICATION OF RECOMMENDATION SYSTEM</vt:lpstr>
      <vt:lpstr>CLASSIFICATION OF RECOMMENDATION SYSTEM</vt:lpstr>
      <vt:lpstr>CLASSIFICATION OF RECOMMENDATION SYSTEM</vt:lpstr>
      <vt:lpstr>LIGHTFM</vt:lpstr>
      <vt:lpstr>LIGHTFM</vt:lpstr>
      <vt:lpstr>LIGHTFM</vt:lpstr>
      <vt:lpstr>LIGHTFM</vt:lpstr>
      <vt:lpstr>LIGHTFM</vt:lpstr>
      <vt:lpstr>LIGHTFM</vt:lpstr>
      <vt:lpstr>LIGHTFM</vt:lpstr>
      <vt:lpstr>LIGHTFM HYBRID RECOMMENDER CHO MOVIE LENS</vt:lpstr>
      <vt:lpstr>DEMO </vt:lpstr>
      <vt:lpstr>Thank You</vt:lpstr>
      <vt:lpstr>QUOTE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Nga</dc:creator>
  <cp:lastModifiedBy>PC</cp:lastModifiedBy>
  <cp:revision>361</cp:revision>
  <dcterms:created xsi:type="dcterms:W3CDTF">2020-05-27T05:21:30Z</dcterms:created>
  <dcterms:modified xsi:type="dcterms:W3CDTF">2022-05-09T15:25:34Z</dcterms:modified>
</cp:coreProperties>
</file>