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F4ED2-347C-4AEC-AF87-FBF617870C25}" type="datetimeFigureOut">
              <a:rPr lang="vi-VN" smtClean="0"/>
              <a:t>15/07/2021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172AE-A391-49E6-8F9B-EAE5E18A0BFD}" type="slidenum">
              <a:rPr lang="vi-VN" smtClean="0"/>
              <a:t>‹#›</a:t>
            </a:fld>
            <a:endParaRPr lang="vi-VN"/>
          </a:p>
        </p:txBody>
      </p:sp>
    </p:spTree>
    <p:extLst>
      <p:ext uri="{BB962C8B-B14F-4D97-AF65-F5344CB8AC3E}">
        <p14:creationId xmlns:p14="http://schemas.microsoft.com/office/powerpoint/2010/main" val="398435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vi-VN"/>
              <a:t>Bấm để sửa kiểu tiêu đề Bản cái</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E012D136-D2F0-42A0-99D3-CB4F4F9B3A26}" type="datetimeFigureOut">
              <a:rPr lang="vi-VN" smtClean="0"/>
              <a:t>15/07/2021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627F418F-2E6B-4938-B207-4C937D3906D6}" type="slidenum">
              <a:rPr lang="vi-VN" smtClean="0"/>
              <a:t>‹#›</a:t>
            </a:fld>
            <a:endParaRPr lang="vi-VN"/>
          </a:p>
        </p:txBody>
      </p:sp>
    </p:spTree>
    <p:extLst>
      <p:ext uri="{BB962C8B-B14F-4D97-AF65-F5344CB8AC3E}">
        <p14:creationId xmlns:p14="http://schemas.microsoft.com/office/powerpoint/2010/main" val="343489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E012D136-D2F0-42A0-99D3-CB4F4F9B3A26}" type="datetimeFigureOut">
              <a:rPr lang="vi-VN" smtClean="0"/>
              <a:t>15/07/2021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27F418F-2E6B-4938-B207-4C937D3906D6}" type="slidenum">
              <a:rPr lang="vi-VN" smtClean="0"/>
              <a:t>‹#›</a:t>
            </a:fld>
            <a:endParaRPr lang="vi-VN"/>
          </a:p>
        </p:txBody>
      </p:sp>
    </p:spTree>
    <p:extLst>
      <p:ext uri="{BB962C8B-B14F-4D97-AF65-F5344CB8AC3E}">
        <p14:creationId xmlns:p14="http://schemas.microsoft.com/office/powerpoint/2010/main" val="127196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E012D136-D2F0-42A0-99D3-CB4F4F9B3A26}" type="datetimeFigureOut">
              <a:rPr lang="vi-VN" smtClean="0"/>
              <a:t>15/07/2021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27F418F-2E6B-4938-B207-4C937D3906D6}" type="slidenum">
              <a:rPr lang="vi-VN" smtClean="0"/>
              <a:t>‹#›</a:t>
            </a:fld>
            <a:endParaRPr lang="vi-VN"/>
          </a:p>
        </p:txBody>
      </p:sp>
    </p:spTree>
    <p:extLst>
      <p:ext uri="{BB962C8B-B14F-4D97-AF65-F5344CB8AC3E}">
        <p14:creationId xmlns:p14="http://schemas.microsoft.com/office/powerpoint/2010/main" val="129683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E012D136-D2F0-42A0-99D3-CB4F4F9B3A26}" type="datetimeFigureOut">
              <a:rPr lang="vi-VN" smtClean="0"/>
              <a:t>15/07/2021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27F418F-2E6B-4938-B207-4C937D3906D6}" type="slidenum">
              <a:rPr lang="vi-VN" smtClean="0"/>
              <a:t>‹#›</a:t>
            </a:fld>
            <a:endParaRPr lang="vi-VN"/>
          </a:p>
        </p:txBody>
      </p:sp>
    </p:spTree>
    <p:extLst>
      <p:ext uri="{BB962C8B-B14F-4D97-AF65-F5344CB8AC3E}">
        <p14:creationId xmlns:p14="http://schemas.microsoft.com/office/powerpoint/2010/main" val="226569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Đầu trang của Phầ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vi-VN"/>
              <a:t>Bấm để sửa kiểu tiêu đề Bản cái</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a:xfrm>
            <a:off x="8593667" y="6272784"/>
            <a:ext cx="2644309" cy="365125"/>
          </a:xfrm>
        </p:spPr>
        <p:txBody>
          <a:bodyPr/>
          <a:lstStyle/>
          <a:p>
            <a:fld id="{E012D136-D2F0-42A0-99D3-CB4F4F9B3A26}" type="datetimeFigureOut">
              <a:rPr lang="vi-VN" smtClean="0"/>
              <a:t>15/07/2021</a:t>
            </a:fld>
            <a:endParaRPr lang="vi-VN"/>
          </a:p>
        </p:txBody>
      </p:sp>
      <p:sp>
        <p:nvSpPr>
          <p:cNvPr id="5" name="Footer Placeholder 4"/>
          <p:cNvSpPr>
            <a:spLocks noGrp="1"/>
          </p:cNvSpPr>
          <p:nvPr>
            <p:ph type="ftr" sz="quarter" idx="11"/>
          </p:nvPr>
        </p:nvSpPr>
        <p:spPr>
          <a:xfrm>
            <a:off x="2182708" y="6272784"/>
            <a:ext cx="6327648" cy="365125"/>
          </a:xfrm>
        </p:spPr>
        <p:txBody>
          <a:bodyPr/>
          <a:lstStyle/>
          <a:p>
            <a:endParaRPr lang="vi-V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27F418F-2E6B-4938-B207-4C937D3906D6}" type="slidenum">
              <a:rPr lang="vi-VN" smtClean="0"/>
              <a:t>‹#›</a:t>
            </a:fld>
            <a:endParaRPr lang="vi-VN"/>
          </a:p>
        </p:txBody>
      </p:sp>
    </p:spTree>
    <p:extLst>
      <p:ext uri="{BB962C8B-B14F-4D97-AF65-F5344CB8AC3E}">
        <p14:creationId xmlns:p14="http://schemas.microsoft.com/office/powerpoint/2010/main" val="39932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E012D136-D2F0-42A0-99D3-CB4F4F9B3A26}" type="datetimeFigureOut">
              <a:rPr lang="vi-VN" smtClean="0"/>
              <a:t>15/07/2021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27F418F-2E6B-4938-B207-4C937D3906D6}" type="slidenum">
              <a:rPr lang="vi-VN" smtClean="0"/>
              <a:t>‹#›</a:t>
            </a:fld>
            <a:endParaRPr lang="vi-VN"/>
          </a:p>
        </p:txBody>
      </p:sp>
    </p:spTree>
    <p:extLst>
      <p:ext uri="{BB962C8B-B14F-4D97-AF65-F5344CB8AC3E}">
        <p14:creationId xmlns:p14="http://schemas.microsoft.com/office/powerpoint/2010/main" val="81860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E012D136-D2F0-42A0-99D3-CB4F4F9B3A26}" type="datetimeFigureOut">
              <a:rPr lang="vi-VN" smtClean="0"/>
              <a:t>15/07/2021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27F418F-2E6B-4938-B207-4C937D3906D6}" type="slidenum">
              <a:rPr lang="vi-VN" smtClean="0"/>
              <a:t>‹#›</a:t>
            </a:fld>
            <a:endParaRPr lang="vi-VN"/>
          </a:p>
        </p:txBody>
      </p:sp>
    </p:spTree>
    <p:extLst>
      <p:ext uri="{BB962C8B-B14F-4D97-AF65-F5344CB8AC3E}">
        <p14:creationId xmlns:p14="http://schemas.microsoft.com/office/powerpoint/2010/main" val="162969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E012D136-D2F0-42A0-99D3-CB4F4F9B3A26}" type="datetimeFigureOut">
              <a:rPr lang="vi-VN" smtClean="0"/>
              <a:t>15/07/2021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27F418F-2E6B-4938-B207-4C937D3906D6}" type="slidenum">
              <a:rPr lang="vi-VN" smtClean="0"/>
              <a:t>‹#›</a:t>
            </a:fld>
            <a:endParaRPr lang="vi-VN"/>
          </a:p>
        </p:txBody>
      </p:sp>
    </p:spTree>
    <p:extLst>
      <p:ext uri="{BB962C8B-B14F-4D97-AF65-F5344CB8AC3E}">
        <p14:creationId xmlns:p14="http://schemas.microsoft.com/office/powerpoint/2010/main" val="174542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2D136-D2F0-42A0-99D3-CB4F4F9B3A26}" type="datetimeFigureOut">
              <a:rPr lang="vi-VN" smtClean="0"/>
              <a:t>15/07/2021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27F418F-2E6B-4938-B207-4C937D3906D6}" type="slidenum">
              <a:rPr lang="vi-VN" smtClean="0"/>
              <a:t>‹#›</a:t>
            </a:fld>
            <a:endParaRPr lang="vi-VN"/>
          </a:p>
        </p:txBody>
      </p:sp>
    </p:spTree>
    <p:extLst>
      <p:ext uri="{BB962C8B-B14F-4D97-AF65-F5344CB8AC3E}">
        <p14:creationId xmlns:p14="http://schemas.microsoft.com/office/powerpoint/2010/main" val="119281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ội dung với Chú thích">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vi-VN"/>
              <a:t>Bấm để sửa kiểu tiêu đề Bản cái</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E012D136-D2F0-42A0-99D3-CB4F4F9B3A26}" type="datetimeFigureOut">
              <a:rPr lang="vi-VN" smtClean="0"/>
              <a:t>15/07/2021</a:t>
            </a:fld>
            <a:endParaRPr lang="vi-VN"/>
          </a:p>
        </p:txBody>
      </p:sp>
      <p:sp>
        <p:nvSpPr>
          <p:cNvPr id="6" name="Footer Placeholder 5"/>
          <p:cNvSpPr>
            <a:spLocks noGrp="1"/>
          </p:cNvSpPr>
          <p:nvPr>
            <p:ph type="ftr" sz="quarter" idx="11"/>
          </p:nvPr>
        </p:nvSpPr>
        <p:spPr/>
        <p:txBody>
          <a:bodyPr/>
          <a:lstStyle/>
          <a:p>
            <a:endParaRPr lang="vi-V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27F418F-2E6B-4938-B207-4C937D3906D6}" type="slidenum">
              <a:rPr lang="vi-VN" smtClean="0"/>
              <a:t>‹#›</a:t>
            </a:fld>
            <a:endParaRPr lang="vi-VN"/>
          </a:p>
        </p:txBody>
      </p:sp>
    </p:spTree>
    <p:extLst>
      <p:ext uri="{BB962C8B-B14F-4D97-AF65-F5344CB8AC3E}">
        <p14:creationId xmlns:p14="http://schemas.microsoft.com/office/powerpoint/2010/main" val="298005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nh với Chú thích">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E012D136-D2F0-42A0-99D3-CB4F4F9B3A26}" type="datetimeFigureOut">
              <a:rPr lang="vi-VN" smtClean="0"/>
              <a:t>15/07/2021</a:t>
            </a:fld>
            <a:endParaRPr lang="vi-V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27F418F-2E6B-4938-B207-4C937D3906D6}" type="slidenum">
              <a:rPr lang="vi-VN" smtClean="0"/>
              <a:t>‹#›</a:t>
            </a:fld>
            <a:endParaRPr lang="vi-VN"/>
          </a:p>
        </p:txBody>
      </p:sp>
    </p:spTree>
    <p:extLst>
      <p:ext uri="{BB962C8B-B14F-4D97-AF65-F5344CB8AC3E}">
        <p14:creationId xmlns:p14="http://schemas.microsoft.com/office/powerpoint/2010/main" val="201856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012D136-D2F0-42A0-99D3-CB4F4F9B3A26}" type="datetimeFigureOut">
              <a:rPr lang="vi-VN" smtClean="0"/>
              <a:t>15/07/2021</a:t>
            </a:fld>
            <a:endParaRPr lang="vi-V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vi-V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627F418F-2E6B-4938-B207-4C937D3906D6}" type="slidenum">
              <a:rPr lang="vi-VN" smtClean="0"/>
              <a:t>‹#›</a:t>
            </a:fld>
            <a:endParaRPr lang="vi-VN"/>
          </a:p>
        </p:txBody>
      </p:sp>
    </p:spTree>
    <p:extLst>
      <p:ext uri="{BB962C8B-B14F-4D97-AF65-F5344CB8AC3E}">
        <p14:creationId xmlns:p14="http://schemas.microsoft.com/office/powerpoint/2010/main" val="7312642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file:///D:\Data\new%20train\Am%20nhac\AN_TN_%20(878).txt"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8148B59F-E3B9-48EA-9B2E-DD17172D053A}"/>
              </a:ext>
            </a:extLst>
          </p:cNvPr>
          <p:cNvSpPr txBox="1"/>
          <p:nvPr/>
        </p:nvSpPr>
        <p:spPr>
          <a:xfrm>
            <a:off x="1381760" y="1605280"/>
            <a:ext cx="9377680" cy="461665"/>
          </a:xfrm>
          <a:prstGeom prst="rect">
            <a:avLst/>
          </a:prstGeom>
          <a:noFill/>
        </p:spPr>
        <p:txBody>
          <a:bodyPr wrap="square" rtlCol="0">
            <a:spAutoFit/>
          </a:bodyPr>
          <a:lstStyle/>
          <a:p>
            <a:pPr algn="ctr"/>
            <a:r>
              <a:rPr lang="vi-VN" sz="2400" b="1"/>
              <a:t>Ý </a:t>
            </a:r>
            <a:r>
              <a:rPr lang="vi-VN" sz="2400" b="1" err="1"/>
              <a:t>tưởng</a:t>
            </a:r>
            <a:r>
              <a:rPr lang="vi-VN" sz="2400" b="1"/>
              <a:t> </a:t>
            </a:r>
            <a:r>
              <a:rPr lang="vi-VN" sz="2400" b="1" err="1"/>
              <a:t>và</a:t>
            </a:r>
            <a:r>
              <a:rPr lang="vi-VN" sz="2400" b="1"/>
              <a:t> </a:t>
            </a:r>
            <a:r>
              <a:rPr lang="vi-VN" sz="2400" b="1" err="1"/>
              <a:t>cách</a:t>
            </a:r>
            <a:r>
              <a:rPr lang="vi-VN" sz="2400" b="1"/>
              <a:t> </a:t>
            </a:r>
            <a:r>
              <a:rPr lang="vi-VN" sz="2400" b="1" err="1"/>
              <a:t>giải</a:t>
            </a:r>
            <a:r>
              <a:rPr lang="vi-VN" sz="2400" b="1"/>
              <a:t> </a:t>
            </a:r>
            <a:r>
              <a:rPr lang="vi-VN" sz="2400" b="1" err="1"/>
              <a:t>quyết</a:t>
            </a:r>
            <a:r>
              <a:rPr lang="vi-VN" sz="2400" b="1"/>
              <a:t> </a:t>
            </a:r>
            <a:r>
              <a:rPr lang="vi-VN" sz="2400" b="1" err="1"/>
              <a:t>bài</a:t>
            </a:r>
            <a:r>
              <a:rPr lang="vi-VN" sz="2400" b="1"/>
              <a:t> </a:t>
            </a:r>
            <a:r>
              <a:rPr lang="vi-VN" sz="2400" b="1" err="1"/>
              <a:t>toán</a:t>
            </a:r>
            <a:r>
              <a:rPr lang="vi-VN" sz="2400" b="1"/>
              <a:t> SEARCH ENGINE</a:t>
            </a:r>
          </a:p>
        </p:txBody>
      </p:sp>
      <p:sp>
        <p:nvSpPr>
          <p:cNvPr id="6" name="Hộp Văn bản 5">
            <a:extLst>
              <a:ext uri="{FF2B5EF4-FFF2-40B4-BE49-F238E27FC236}">
                <a16:creationId xmlns:a16="http://schemas.microsoft.com/office/drawing/2014/main" id="{DFB26704-B83F-45C5-8006-3C75454823B8}"/>
              </a:ext>
            </a:extLst>
          </p:cNvPr>
          <p:cNvSpPr txBox="1"/>
          <p:nvPr/>
        </p:nvSpPr>
        <p:spPr>
          <a:xfrm>
            <a:off x="6329779" y="3320249"/>
            <a:ext cx="4918229" cy="646331"/>
          </a:xfrm>
          <a:prstGeom prst="rect">
            <a:avLst/>
          </a:prstGeom>
          <a:noFill/>
        </p:spPr>
        <p:txBody>
          <a:bodyPr wrap="square" rtlCol="0">
            <a:spAutoFit/>
          </a:bodyPr>
          <a:lstStyle/>
          <a:p>
            <a:r>
              <a:rPr lang="vi-VN"/>
              <a:t>MSSV: 20120548 – Lương Thanh Hoàng Phú</a:t>
            </a:r>
          </a:p>
          <a:p>
            <a:r>
              <a:rPr lang="vi-VN"/>
              <a:t>MSSV: 20120023 – </a:t>
            </a:r>
            <a:r>
              <a:rPr lang="vi-VN" err="1"/>
              <a:t>Bùi</a:t>
            </a:r>
            <a:r>
              <a:rPr lang="vi-VN"/>
              <a:t> </a:t>
            </a:r>
            <a:r>
              <a:rPr lang="vi-VN" err="1"/>
              <a:t>Quốc</a:t>
            </a:r>
            <a:r>
              <a:rPr lang="vi-VN"/>
              <a:t> Trung</a:t>
            </a:r>
          </a:p>
        </p:txBody>
      </p:sp>
    </p:spTree>
    <p:extLst>
      <p:ext uri="{BB962C8B-B14F-4D97-AF65-F5344CB8AC3E}">
        <p14:creationId xmlns:p14="http://schemas.microsoft.com/office/powerpoint/2010/main" val="1271698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079D4DF9-506F-4FDA-A8ED-F9B61BDC90FE}"/>
              </a:ext>
            </a:extLst>
          </p:cNvPr>
          <p:cNvSpPr txBox="1"/>
          <p:nvPr/>
        </p:nvSpPr>
        <p:spPr>
          <a:xfrm>
            <a:off x="665826" y="80457"/>
            <a:ext cx="2388093" cy="369332"/>
          </a:xfrm>
          <a:prstGeom prst="rect">
            <a:avLst/>
          </a:prstGeom>
          <a:noFill/>
        </p:spPr>
        <p:txBody>
          <a:bodyPr wrap="square" rtlCol="0">
            <a:spAutoFit/>
          </a:bodyPr>
          <a:lstStyle/>
          <a:p>
            <a:r>
              <a:rPr lang="vi-VN" b="1"/>
              <a:t>Phần code như sau: </a:t>
            </a:r>
          </a:p>
        </p:txBody>
      </p:sp>
      <p:sp>
        <p:nvSpPr>
          <p:cNvPr id="3" name="Hộp Văn bản 2">
            <a:extLst>
              <a:ext uri="{FF2B5EF4-FFF2-40B4-BE49-F238E27FC236}">
                <a16:creationId xmlns:a16="http://schemas.microsoft.com/office/drawing/2014/main" id="{FAD87CBF-61F4-453A-8D30-03E17366DA29}"/>
              </a:ext>
            </a:extLst>
          </p:cNvPr>
          <p:cNvSpPr txBox="1"/>
          <p:nvPr/>
        </p:nvSpPr>
        <p:spPr>
          <a:xfrm>
            <a:off x="665826" y="474345"/>
            <a:ext cx="5282214" cy="5293757"/>
          </a:xfrm>
          <a:prstGeom prst="rect">
            <a:avLst/>
          </a:prstGeom>
          <a:noFill/>
          <a:ln>
            <a:solidFill>
              <a:schemeClr val="tx1"/>
            </a:solidFill>
          </a:ln>
        </p:spPr>
        <p:txBody>
          <a:bodyPr wrap="square" rtlCol="0">
            <a:spAutoFit/>
          </a:bodyPr>
          <a:lstStyle/>
          <a:p>
            <a:r>
              <a:rPr lang="en-US" sz="1600">
                <a:latin typeface="Consolas" panose="020B0609020204030204" pitchFamily="49" charset="0"/>
              </a:rPr>
              <a:t>void loading_metadata(int doc,size_t loc)</a:t>
            </a:r>
          </a:p>
          <a:p>
            <a:r>
              <a:rPr lang="vi-VN" sz="1600">
                <a:latin typeface="Consolas" panose="020B0609020204030204" pitchFamily="49" charset="0"/>
              </a:rPr>
              <a:t>{ </a:t>
            </a:r>
          </a:p>
          <a:p>
            <a:r>
              <a:rPr lang="vi-VN" sz="1600">
                <a:latin typeface="Consolas" panose="020B0609020204030204" pitchFamily="49" charset="0"/>
              </a:rPr>
              <a:t>	string s;</a:t>
            </a:r>
          </a:p>
          <a:p>
            <a:r>
              <a:rPr lang="vi-VN" sz="1600">
                <a:latin typeface="Consolas" panose="020B0609020204030204" pitchFamily="49" charset="0"/>
              </a:rPr>
              <a:t>	fstream f("RemoveStopWords.txt");</a:t>
            </a:r>
          </a:p>
          <a:p>
            <a:r>
              <a:rPr lang="vi-VN" sz="1600">
                <a:latin typeface="Consolas" panose="020B0609020204030204" pitchFamily="49" charset="0"/>
              </a:rPr>
              <a:t>	filesystem::create_directories("./sandbox");</a:t>
            </a:r>
          </a:p>
          <a:p>
            <a:r>
              <a:rPr lang="vi-VN" sz="1600">
                <a:latin typeface="Consolas" panose="020B0609020204030204" pitchFamily="49" charset="0"/>
              </a:rPr>
              <a:t>	if (f.fail()) return;</a:t>
            </a:r>
          </a:p>
          <a:p>
            <a:r>
              <a:rPr lang="vi-VN" sz="1600">
                <a:latin typeface="Consolas" panose="020B0609020204030204" pitchFamily="49" charset="0"/>
              </a:rPr>
              <a:t>	int kiemtra = 1;</a:t>
            </a:r>
          </a:p>
          <a:p>
            <a:r>
              <a:rPr lang="vi-VN" sz="1600">
                <a:latin typeface="Consolas" panose="020B0609020204030204" pitchFamily="49" charset="0"/>
              </a:rPr>
              <a:t>	f.seekg(loc, ios::beg);</a:t>
            </a:r>
          </a:p>
          <a:p>
            <a:r>
              <a:rPr lang="vi-VN" sz="1600">
                <a:latin typeface="Consolas" panose="020B0609020204030204" pitchFamily="49" charset="0"/>
              </a:rPr>
              <a:t>	while (getline(f, s)) {</a:t>
            </a:r>
          </a:p>
          <a:p>
            <a:r>
              <a:rPr lang="vi-VN" sz="1600">
                <a:latin typeface="Consolas" panose="020B0609020204030204" pitchFamily="49" charset="0"/>
              </a:rPr>
              <a:t>		int n = 0;</a:t>
            </a:r>
          </a:p>
          <a:p>
            <a:r>
              <a:rPr lang="vi-VN" sz="1600">
                <a:latin typeface="Consolas" panose="020B0609020204030204" pitchFamily="49" charset="0"/>
              </a:rPr>
              <a:t>		string dir = "sandbox/metadata" + to_string(doc) + ".txt";</a:t>
            </a:r>
          </a:p>
          <a:p>
            <a:r>
              <a:rPr lang="vi-VN" sz="1600">
                <a:latin typeface="Consolas" panose="020B0609020204030204" pitchFamily="49" charset="0"/>
              </a:rPr>
              <a:t>	fstream meta(dir, ios::out);</a:t>
            </a:r>
          </a:p>
          <a:p>
            <a:r>
              <a:rPr lang="vi-VN" sz="1600">
                <a:latin typeface="Consolas" panose="020B0609020204030204" pitchFamily="49" charset="0"/>
              </a:rPr>
              <a:t>	if (!meta) continue;</a:t>
            </a:r>
          </a:p>
          <a:p>
            <a:r>
              <a:rPr lang="vi-VN" sz="1600">
                <a:latin typeface="Consolas" panose="020B0609020204030204" pitchFamily="49" charset="0"/>
              </a:rPr>
              <a:t>	</a:t>
            </a:r>
            <a:r>
              <a:rPr lang="nn-NO" sz="1600">
                <a:latin typeface="Consolas" panose="020B0609020204030204" pitchFamily="49" charset="0"/>
              </a:rPr>
              <a:t>string* file = splitString(s, n);</a:t>
            </a:r>
          </a:p>
          <a:p>
            <a:r>
              <a:rPr lang="en-US" sz="1600">
                <a:latin typeface="Consolas" panose="020B0609020204030204" pitchFamily="49" charset="0"/>
              </a:rPr>
              <a:t>	term* t = new term[n];</a:t>
            </a:r>
          </a:p>
          <a:p>
            <a:r>
              <a:rPr lang="nn-NO" sz="1600">
                <a:latin typeface="Consolas" panose="020B0609020204030204" pitchFamily="49" charset="0"/>
              </a:rPr>
              <a:t>	for (int i = 0; i &lt; n; i++) {</a:t>
            </a:r>
          </a:p>
          <a:p>
            <a:r>
              <a:rPr lang="vi-VN" sz="1600">
                <a:latin typeface="Consolas" panose="020B0609020204030204" pitchFamily="49" charset="0"/>
              </a:rPr>
              <a:t>		t[i].s = file[i];</a:t>
            </a:r>
          </a:p>
          <a:p>
            <a:r>
              <a:rPr lang="en-US" sz="1600">
                <a:latin typeface="Consolas" panose="020B0609020204030204" pitchFamily="49" charset="0"/>
              </a:rPr>
              <a:t>		t[i].hash = hash&lt;string&gt;{} (t[i].s);</a:t>
            </a:r>
          </a:p>
          <a:p>
            <a:r>
              <a:rPr lang="vi-VN" sz="1600">
                <a:latin typeface="Consolas" panose="020B0609020204030204" pitchFamily="49" charset="0"/>
              </a:rPr>
              <a:t>}</a:t>
            </a:r>
          </a:p>
        </p:txBody>
      </p:sp>
      <p:sp>
        <p:nvSpPr>
          <p:cNvPr id="4" name="Hộp Văn bản 3">
            <a:extLst>
              <a:ext uri="{FF2B5EF4-FFF2-40B4-BE49-F238E27FC236}">
                <a16:creationId xmlns:a16="http://schemas.microsoft.com/office/drawing/2014/main" id="{5DCEA65B-7172-42FF-929D-1231524F4AB2}"/>
              </a:ext>
            </a:extLst>
          </p:cNvPr>
          <p:cNvSpPr txBox="1"/>
          <p:nvPr/>
        </p:nvSpPr>
        <p:spPr>
          <a:xfrm>
            <a:off x="6462943" y="474345"/>
            <a:ext cx="5477522" cy="5078313"/>
          </a:xfrm>
          <a:prstGeom prst="rect">
            <a:avLst/>
          </a:prstGeom>
          <a:noFill/>
          <a:ln>
            <a:solidFill>
              <a:schemeClr val="tx1"/>
            </a:solidFill>
          </a:ln>
        </p:spPr>
        <p:txBody>
          <a:bodyPr wrap="square" rtlCol="0">
            <a:spAutoFit/>
          </a:bodyPr>
          <a:lstStyle/>
          <a:p>
            <a:r>
              <a:rPr lang="vi-VN"/>
              <a:t>	</a:t>
            </a:r>
            <a:r>
              <a:rPr lang="vi-VN" sz="1600">
                <a:latin typeface="Consolas" panose="020B0609020204030204" pitchFamily="49" charset="0"/>
              </a:rPr>
              <a:t>delete[] file;</a:t>
            </a:r>
          </a:p>
          <a:p>
            <a:r>
              <a:rPr lang="vi-VN" sz="1600">
                <a:latin typeface="Consolas" panose="020B0609020204030204" pitchFamily="49" charset="0"/>
              </a:rPr>
              <a:t>	quickSort(t, n);</a:t>
            </a:r>
          </a:p>
          <a:p>
            <a:endParaRPr lang="vi-VN" sz="1600">
              <a:latin typeface="Consolas" panose="020B0609020204030204" pitchFamily="49" charset="0"/>
            </a:endParaRPr>
          </a:p>
          <a:p>
            <a:r>
              <a:rPr lang="vi-VN" sz="1600">
                <a:latin typeface="Consolas" panose="020B0609020204030204" pitchFamily="49" charset="0"/>
              </a:rPr>
              <a:t>	</a:t>
            </a:r>
            <a:r>
              <a:rPr lang="nn-NO" sz="1600">
                <a:latin typeface="Consolas" panose="020B0609020204030204" pitchFamily="49" charset="0"/>
              </a:rPr>
              <a:t>for (int i = 0; i &lt; n; i++) {</a:t>
            </a:r>
          </a:p>
          <a:p>
            <a:r>
              <a:rPr lang="vi-VN" sz="1600">
                <a:latin typeface="Consolas" panose="020B0609020204030204" pitchFamily="49" charset="0"/>
              </a:rPr>
              <a:t>	int cnt = 1;</a:t>
            </a:r>
          </a:p>
          <a:p>
            <a:r>
              <a:rPr lang="vi-VN" sz="1600">
                <a:latin typeface="Consolas" panose="020B0609020204030204" pitchFamily="49" charset="0"/>
              </a:rPr>
              <a:t>	int j;</a:t>
            </a:r>
          </a:p>
          <a:p>
            <a:r>
              <a:rPr lang="en-US" sz="1600">
                <a:latin typeface="Consolas" panose="020B0609020204030204" pitchFamily="49" charset="0"/>
              </a:rPr>
              <a:t>	for (j = i + 1; j &lt; n &amp;&amp; t[i].hash == t[j].hash; j++) {</a:t>
            </a:r>
          </a:p>
          <a:p>
            <a:r>
              <a:rPr lang="vi-VN" sz="1600">
                <a:latin typeface="Consolas" panose="020B0609020204030204" pitchFamily="49" charset="0"/>
              </a:rPr>
              <a:t>		cnt++;</a:t>
            </a:r>
          </a:p>
          <a:p>
            <a:r>
              <a:rPr lang="vi-VN" sz="1600">
                <a:latin typeface="Consolas" panose="020B0609020204030204" pitchFamily="49" charset="0"/>
              </a:rPr>
              <a:t>}</a:t>
            </a:r>
          </a:p>
          <a:p>
            <a:r>
              <a:rPr lang="vi-VN" sz="1600">
                <a:latin typeface="Consolas" panose="020B0609020204030204" pitchFamily="49" charset="0"/>
              </a:rPr>
              <a:t>	</a:t>
            </a:r>
            <a:r>
              <a:rPr lang="fr-FR" sz="1600">
                <a:latin typeface="Consolas" panose="020B0609020204030204" pitchFamily="49" charset="0"/>
              </a:rPr>
              <a:t>double tf = (double)cnt / double(n);</a:t>
            </a:r>
          </a:p>
          <a:p>
            <a:r>
              <a:rPr lang="vi-VN" sz="1600">
                <a:latin typeface="Consolas" panose="020B0609020204030204" pitchFamily="49" charset="0"/>
              </a:rPr>
              <a:t>	meta &lt;&lt; tf &lt;&lt; " " &lt;&lt; t[i].s &lt;&lt;"."&lt;&lt; endl;</a:t>
            </a:r>
          </a:p>
          <a:p>
            <a:r>
              <a:rPr lang="vi-VN" sz="1600">
                <a:latin typeface="Consolas" panose="020B0609020204030204" pitchFamily="49" charset="0"/>
              </a:rPr>
              <a:t>	i = j - 1;</a:t>
            </a:r>
          </a:p>
          <a:p>
            <a:r>
              <a:rPr lang="vi-VN" sz="1600">
                <a:latin typeface="Consolas" panose="020B0609020204030204" pitchFamily="49" charset="0"/>
              </a:rPr>
              <a:t>	}</a:t>
            </a:r>
          </a:p>
          <a:p>
            <a:r>
              <a:rPr lang="vi-VN" sz="1600">
                <a:latin typeface="Consolas" panose="020B0609020204030204" pitchFamily="49" charset="0"/>
              </a:rPr>
              <a:t>	meta.close();</a:t>
            </a:r>
          </a:p>
          <a:p>
            <a:r>
              <a:rPr lang="vi-VN" sz="1600">
                <a:latin typeface="Consolas" panose="020B0609020204030204" pitchFamily="49" charset="0"/>
              </a:rPr>
              <a:t>	doc++;</a:t>
            </a:r>
          </a:p>
          <a:p>
            <a:r>
              <a:rPr lang="vi-VN" sz="1600">
                <a:latin typeface="Consolas" panose="020B0609020204030204" pitchFamily="49" charset="0"/>
              </a:rPr>
              <a:t>	delete[] t;</a:t>
            </a:r>
          </a:p>
          <a:p>
            <a:r>
              <a:rPr lang="vi-VN" sz="1600">
                <a:latin typeface="Consolas" panose="020B0609020204030204" pitchFamily="49" charset="0"/>
              </a:rPr>
              <a:t>	}</a:t>
            </a:r>
          </a:p>
          <a:p>
            <a:r>
              <a:rPr lang="vi-VN" sz="1600">
                <a:latin typeface="Consolas" panose="020B0609020204030204" pitchFamily="49" charset="0"/>
              </a:rPr>
              <a:t>	f.close();</a:t>
            </a:r>
          </a:p>
          <a:p>
            <a:r>
              <a:rPr lang="vi-VN" sz="1600">
                <a:latin typeface="Consolas" panose="020B0609020204030204" pitchFamily="49" charset="0"/>
              </a:rPr>
              <a:t>}</a:t>
            </a:r>
          </a:p>
        </p:txBody>
      </p:sp>
      <p:pic>
        <p:nvPicPr>
          <p:cNvPr id="9" name="Đồ họa 8" descr="Trợ giúp">
            <a:extLst>
              <a:ext uri="{FF2B5EF4-FFF2-40B4-BE49-F238E27FC236}">
                <a16:creationId xmlns:a16="http://schemas.microsoft.com/office/drawing/2014/main" id="{3F6D8D7A-F7CA-4715-8DD4-4F4ED37D67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826" y="6056605"/>
            <a:ext cx="383220" cy="383220"/>
          </a:xfrm>
          <a:prstGeom prst="rect">
            <a:avLst/>
          </a:prstGeom>
        </p:spPr>
      </p:pic>
      <p:sp>
        <p:nvSpPr>
          <p:cNvPr id="10" name="Hộp Văn bản 9">
            <a:extLst>
              <a:ext uri="{FF2B5EF4-FFF2-40B4-BE49-F238E27FC236}">
                <a16:creationId xmlns:a16="http://schemas.microsoft.com/office/drawing/2014/main" id="{25ED4DF5-2901-439E-88FD-AA20FBA2EDC0}"/>
              </a:ext>
            </a:extLst>
          </p:cNvPr>
          <p:cNvSpPr txBox="1"/>
          <p:nvPr/>
        </p:nvSpPr>
        <p:spPr>
          <a:xfrm>
            <a:off x="665826" y="6056605"/>
            <a:ext cx="11150353" cy="646331"/>
          </a:xfrm>
          <a:prstGeom prst="rect">
            <a:avLst/>
          </a:prstGeom>
          <a:noFill/>
        </p:spPr>
        <p:txBody>
          <a:bodyPr wrap="square" rtlCol="0">
            <a:spAutoFit/>
          </a:bodyPr>
          <a:lstStyle/>
          <a:p>
            <a:r>
              <a:rPr lang="vi-VN"/>
              <a:t>     Ở hàm này ta có thêm 2 tham số </a:t>
            </a:r>
            <a:r>
              <a:rPr lang="vi-VN">
                <a:latin typeface="Consolas" panose="020B0609020204030204" pitchFamily="49" charset="0"/>
              </a:rPr>
              <a:t>int doc </a:t>
            </a:r>
            <a:r>
              <a:rPr lang="vi-VN"/>
              <a:t>và </a:t>
            </a:r>
            <a:r>
              <a:rPr lang="vi-VN">
                <a:latin typeface="Consolas" panose="020B0609020204030204" pitchFamily="49" charset="0"/>
              </a:rPr>
              <a:t>size_t loc </a:t>
            </a:r>
            <a:r>
              <a:rPr lang="vi-VN"/>
              <a:t>là để thuận tiện cho việc update lại data ở phần sau. Nếu train data 2 tham số này mặc định tương ứng sẽ là 1 và 0.</a:t>
            </a:r>
          </a:p>
        </p:txBody>
      </p:sp>
    </p:spTree>
    <p:extLst>
      <p:ext uri="{BB962C8B-B14F-4D97-AF65-F5344CB8AC3E}">
        <p14:creationId xmlns:p14="http://schemas.microsoft.com/office/powerpoint/2010/main" val="81289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8B3E3FA5-38D8-482D-BBA9-AFB7674ED85F}"/>
              </a:ext>
            </a:extLst>
          </p:cNvPr>
          <p:cNvSpPr txBox="1"/>
          <p:nvPr/>
        </p:nvSpPr>
        <p:spPr>
          <a:xfrm>
            <a:off x="435006" y="195309"/>
            <a:ext cx="11478827" cy="369332"/>
          </a:xfrm>
          <a:prstGeom prst="rect">
            <a:avLst/>
          </a:prstGeom>
          <a:noFill/>
        </p:spPr>
        <p:txBody>
          <a:bodyPr wrap="square" rtlCol="0">
            <a:spAutoFit/>
          </a:bodyPr>
          <a:lstStyle/>
          <a:p>
            <a:r>
              <a:rPr lang="vi-VN"/>
              <a:t>- Đây là phần kết quả cho 1 vài file metadata:</a:t>
            </a:r>
          </a:p>
        </p:txBody>
      </p:sp>
      <p:pic>
        <p:nvPicPr>
          <p:cNvPr id="3" name="Hình ảnh 2">
            <a:extLst>
              <a:ext uri="{FF2B5EF4-FFF2-40B4-BE49-F238E27FC236}">
                <a16:creationId xmlns:a16="http://schemas.microsoft.com/office/drawing/2014/main" id="{4B257DC6-EEF1-4DF9-8526-DCF97CC30346}"/>
              </a:ext>
            </a:extLst>
          </p:cNvPr>
          <p:cNvPicPr>
            <a:picLocks noChangeAspect="1"/>
          </p:cNvPicPr>
          <p:nvPr/>
        </p:nvPicPr>
        <p:blipFill rotWithShape="1">
          <a:blip r:embed="rId2"/>
          <a:srcRect l="28833" t="21926" r="26833" b="6963"/>
          <a:stretch/>
        </p:blipFill>
        <p:spPr>
          <a:xfrm>
            <a:off x="435006" y="1097280"/>
            <a:ext cx="5405120" cy="4876800"/>
          </a:xfrm>
          <a:prstGeom prst="rect">
            <a:avLst/>
          </a:prstGeom>
        </p:spPr>
      </p:pic>
      <p:pic>
        <p:nvPicPr>
          <p:cNvPr id="4" name="Hình ảnh 3">
            <a:extLst>
              <a:ext uri="{FF2B5EF4-FFF2-40B4-BE49-F238E27FC236}">
                <a16:creationId xmlns:a16="http://schemas.microsoft.com/office/drawing/2014/main" id="{C6AA84A6-7CD5-482B-B97A-38CEC18599C3}"/>
              </a:ext>
            </a:extLst>
          </p:cNvPr>
          <p:cNvPicPr>
            <a:picLocks noChangeAspect="1"/>
          </p:cNvPicPr>
          <p:nvPr/>
        </p:nvPicPr>
        <p:blipFill rotWithShape="1">
          <a:blip r:embed="rId3"/>
          <a:srcRect l="28499" t="22222" r="27167" b="6666"/>
          <a:stretch/>
        </p:blipFill>
        <p:spPr>
          <a:xfrm>
            <a:off x="6351874" y="1097280"/>
            <a:ext cx="5405120" cy="4876800"/>
          </a:xfrm>
          <a:prstGeom prst="rect">
            <a:avLst/>
          </a:prstGeom>
        </p:spPr>
      </p:pic>
      <p:sp>
        <p:nvSpPr>
          <p:cNvPr id="5" name="Hộp Văn bản 4">
            <a:extLst>
              <a:ext uri="{FF2B5EF4-FFF2-40B4-BE49-F238E27FC236}">
                <a16:creationId xmlns:a16="http://schemas.microsoft.com/office/drawing/2014/main" id="{21E68A4A-8DA2-4C38-A9BA-56F3E968B109}"/>
              </a:ext>
            </a:extLst>
          </p:cNvPr>
          <p:cNvSpPr txBox="1"/>
          <p:nvPr/>
        </p:nvSpPr>
        <p:spPr>
          <a:xfrm>
            <a:off x="435006" y="6187440"/>
            <a:ext cx="10456514" cy="400110"/>
          </a:xfrm>
          <a:prstGeom prst="rect">
            <a:avLst/>
          </a:prstGeom>
          <a:noFill/>
        </p:spPr>
        <p:txBody>
          <a:bodyPr wrap="square" rtlCol="0">
            <a:spAutoFit/>
          </a:bodyPr>
          <a:lstStyle/>
          <a:p>
            <a:r>
              <a:rPr lang="vi-VN"/>
              <a:t>- Được in theo định dạng như vậy để phần tìm</a:t>
            </a:r>
            <a:r>
              <a:rPr lang="vi-VN" sz="2000" b="1" i="1">
                <a:latin typeface="Consolas" panose="020B0609020204030204" pitchFamily="49" charset="0"/>
              </a:rPr>
              <a:t> tf </a:t>
            </a:r>
            <a:r>
              <a:rPr lang="vi-VN"/>
              <a:t>lúc nhập vào sẽ thuận lợi hơn.</a:t>
            </a:r>
          </a:p>
        </p:txBody>
      </p:sp>
    </p:spTree>
    <p:extLst>
      <p:ext uri="{BB962C8B-B14F-4D97-AF65-F5344CB8AC3E}">
        <p14:creationId xmlns:p14="http://schemas.microsoft.com/office/powerpoint/2010/main" val="368830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A6AAE522-7F2D-4E7B-987B-ECA66C45DBEB}"/>
              </a:ext>
            </a:extLst>
          </p:cNvPr>
          <p:cNvSpPr txBox="1"/>
          <p:nvPr/>
        </p:nvSpPr>
        <p:spPr>
          <a:xfrm>
            <a:off x="519764" y="250257"/>
            <a:ext cx="10828421" cy="400110"/>
          </a:xfrm>
          <a:prstGeom prst="rect">
            <a:avLst/>
          </a:prstGeom>
          <a:noFill/>
        </p:spPr>
        <p:txBody>
          <a:bodyPr wrap="square" rtlCol="0">
            <a:spAutoFit/>
          </a:bodyPr>
          <a:lstStyle/>
          <a:p>
            <a:r>
              <a:rPr lang="vi-VN" sz="2000" b="1"/>
              <a:t>2. List document</a:t>
            </a:r>
          </a:p>
        </p:txBody>
      </p:sp>
      <p:sp>
        <p:nvSpPr>
          <p:cNvPr id="3" name="Hộp Văn bản 2">
            <a:extLst>
              <a:ext uri="{FF2B5EF4-FFF2-40B4-BE49-F238E27FC236}">
                <a16:creationId xmlns:a16="http://schemas.microsoft.com/office/drawing/2014/main" id="{A6C926B7-28EE-49B9-B688-0198551D5AE2}"/>
              </a:ext>
            </a:extLst>
          </p:cNvPr>
          <p:cNvSpPr txBox="1"/>
          <p:nvPr/>
        </p:nvSpPr>
        <p:spPr>
          <a:xfrm>
            <a:off x="596765" y="933651"/>
            <a:ext cx="11223057" cy="646331"/>
          </a:xfrm>
          <a:prstGeom prst="rect">
            <a:avLst/>
          </a:prstGeom>
          <a:noFill/>
        </p:spPr>
        <p:txBody>
          <a:bodyPr wrap="square" rtlCol="0">
            <a:spAutoFit/>
          </a:bodyPr>
          <a:lstStyle/>
          <a:p>
            <a:r>
              <a:rPr lang="vi-VN"/>
              <a:t>- Vì lúc ta nhập từ khóa vào ta phải tinh </a:t>
            </a:r>
            <a:r>
              <a:rPr lang="vi-VN" b="1" i="1">
                <a:latin typeface="Consolas" panose="020B0609020204030204" pitchFamily="49" charset="0"/>
              </a:rPr>
              <a:t>idf</a:t>
            </a:r>
            <a:r>
              <a:rPr lang="vi-VN"/>
              <a:t> của các từ khóa, load dữ loại từ cái file metadata vào trong ram </a:t>
            </a:r>
          </a:p>
          <a:p>
            <a:r>
              <a:rPr lang="vi-VN"/>
              <a:t>nên cần dung lượng rất lớn. Để tránh bị </a:t>
            </a:r>
            <a:r>
              <a:rPr lang="vi-VN" b="1">
                <a:latin typeface="Consolas" panose="020B0609020204030204" pitchFamily="49" charset="0"/>
              </a:rPr>
              <a:t>stack overflow </a:t>
            </a:r>
            <a:r>
              <a:rPr lang="vi-VN"/>
              <a:t>ta nên tạo 1 List thay vì mảng. </a:t>
            </a:r>
          </a:p>
        </p:txBody>
      </p:sp>
      <p:sp>
        <p:nvSpPr>
          <p:cNvPr id="4" name="Hộp Văn bản 3">
            <a:extLst>
              <a:ext uri="{FF2B5EF4-FFF2-40B4-BE49-F238E27FC236}">
                <a16:creationId xmlns:a16="http://schemas.microsoft.com/office/drawing/2014/main" id="{62C08295-F902-44A7-9232-0E917544FACD}"/>
              </a:ext>
            </a:extLst>
          </p:cNvPr>
          <p:cNvSpPr txBox="1"/>
          <p:nvPr/>
        </p:nvSpPr>
        <p:spPr>
          <a:xfrm>
            <a:off x="808522" y="1992429"/>
            <a:ext cx="10895798" cy="646331"/>
          </a:xfrm>
          <a:prstGeom prst="rect">
            <a:avLst/>
          </a:prstGeom>
          <a:noFill/>
        </p:spPr>
        <p:txBody>
          <a:bodyPr wrap="square" rtlCol="0">
            <a:spAutoFit/>
          </a:bodyPr>
          <a:lstStyle/>
          <a:p>
            <a:r>
              <a:rPr lang="vi-VN"/>
              <a:t>Ý tưởng phần này: </a:t>
            </a:r>
          </a:p>
          <a:p>
            <a:pPr marL="285750" indent="-285750">
              <a:buFontTx/>
              <a:buChar char="-"/>
            </a:pPr>
            <a:r>
              <a:rPr lang="vi-VN"/>
              <a:t>Ta tạo:</a:t>
            </a:r>
          </a:p>
        </p:txBody>
      </p:sp>
      <p:sp>
        <p:nvSpPr>
          <p:cNvPr id="5" name="Hộp Văn bản 4">
            <a:extLst>
              <a:ext uri="{FF2B5EF4-FFF2-40B4-BE49-F238E27FC236}">
                <a16:creationId xmlns:a16="http://schemas.microsoft.com/office/drawing/2014/main" id="{0D9CC9DB-2A70-471A-BF6B-8423459B77EB}"/>
              </a:ext>
            </a:extLst>
          </p:cNvPr>
          <p:cNvSpPr txBox="1"/>
          <p:nvPr/>
        </p:nvSpPr>
        <p:spPr>
          <a:xfrm>
            <a:off x="914399" y="2945331"/>
            <a:ext cx="6497053" cy="1477328"/>
          </a:xfrm>
          <a:prstGeom prst="rect">
            <a:avLst/>
          </a:prstGeom>
          <a:noFill/>
          <a:ln>
            <a:solidFill>
              <a:schemeClr val="tx1"/>
            </a:solidFill>
          </a:ln>
        </p:spPr>
        <p:txBody>
          <a:bodyPr wrap="square" rtlCol="0">
            <a:spAutoFit/>
          </a:bodyPr>
          <a:lstStyle/>
          <a:p>
            <a:r>
              <a:rPr lang="vi-VN">
                <a:latin typeface="Consolas" panose="020B0609020204030204" pitchFamily="49" charset="0"/>
              </a:rPr>
              <a:t>struct document {</a:t>
            </a:r>
          </a:p>
          <a:p>
            <a:r>
              <a:rPr lang="vi-VN">
                <a:latin typeface="Consolas" panose="020B0609020204030204" pitchFamily="49" charset="0"/>
              </a:rPr>
              <a:t>	int index; // Vị trí của docuement tương ứng </a:t>
            </a:r>
          </a:p>
          <a:p>
            <a:r>
              <a:rPr lang="vi-VN">
                <a:latin typeface="Consolas" panose="020B0609020204030204" pitchFamily="49" charset="0"/>
              </a:rPr>
              <a:t>				// đường dẫn trong Directions.txt</a:t>
            </a:r>
          </a:p>
          <a:p>
            <a:r>
              <a:rPr lang="vi-VN">
                <a:latin typeface="Consolas" panose="020B0609020204030204" pitchFamily="49" charset="0"/>
              </a:rPr>
              <a:t>	double cosine_Similarity; // độ tương đồng của</a:t>
            </a:r>
          </a:p>
          <a:p>
            <a:r>
              <a:rPr lang="vi-VN">
                <a:latin typeface="Consolas" panose="020B0609020204030204" pitchFamily="49" charset="0"/>
              </a:rPr>
              <a:t>};						// văn bản với từ khóa</a:t>
            </a:r>
          </a:p>
        </p:txBody>
      </p:sp>
      <p:sp>
        <p:nvSpPr>
          <p:cNvPr id="6" name="Hộp Văn bản 5">
            <a:extLst>
              <a:ext uri="{FF2B5EF4-FFF2-40B4-BE49-F238E27FC236}">
                <a16:creationId xmlns:a16="http://schemas.microsoft.com/office/drawing/2014/main" id="{5CBCBC0A-D99F-43F8-8783-56CFE3098D9E}"/>
              </a:ext>
            </a:extLst>
          </p:cNvPr>
          <p:cNvSpPr txBox="1"/>
          <p:nvPr/>
        </p:nvSpPr>
        <p:spPr>
          <a:xfrm>
            <a:off x="991402" y="4870383"/>
            <a:ext cx="2974206" cy="1477328"/>
          </a:xfrm>
          <a:prstGeom prst="rect">
            <a:avLst/>
          </a:prstGeom>
          <a:noFill/>
          <a:ln>
            <a:solidFill>
              <a:schemeClr val="tx1"/>
            </a:solidFill>
          </a:ln>
        </p:spPr>
        <p:txBody>
          <a:bodyPr wrap="square" rtlCol="0">
            <a:spAutoFit/>
          </a:bodyPr>
          <a:lstStyle/>
          <a:p>
            <a:r>
              <a:rPr lang="vi-VN">
                <a:latin typeface="Consolas" panose="020B0609020204030204" pitchFamily="49" charset="0"/>
              </a:rPr>
              <a:t>struct node {</a:t>
            </a:r>
          </a:p>
          <a:p>
            <a:r>
              <a:rPr lang="vi-VN">
                <a:latin typeface="Consolas" panose="020B0609020204030204" pitchFamily="49" charset="0"/>
              </a:rPr>
              <a:t>	document doc;</a:t>
            </a:r>
          </a:p>
          <a:p>
            <a:r>
              <a:rPr lang="vi-VN">
                <a:latin typeface="Consolas" panose="020B0609020204030204" pitchFamily="49" charset="0"/>
              </a:rPr>
              <a:t>	node* next;</a:t>
            </a:r>
          </a:p>
          <a:p>
            <a:r>
              <a:rPr lang="vi-VN">
                <a:latin typeface="Consolas" panose="020B0609020204030204" pitchFamily="49" charset="0"/>
              </a:rPr>
              <a:t>	node* prev;</a:t>
            </a:r>
          </a:p>
          <a:p>
            <a:r>
              <a:rPr lang="vi-VN">
                <a:latin typeface="Consolas" panose="020B0609020204030204" pitchFamily="49" charset="0"/>
              </a:rPr>
              <a:t>};</a:t>
            </a:r>
          </a:p>
        </p:txBody>
      </p:sp>
      <p:sp>
        <p:nvSpPr>
          <p:cNvPr id="7" name="Hộp Văn bản 6">
            <a:extLst>
              <a:ext uri="{FF2B5EF4-FFF2-40B4-BE49-F238E27FC236}">
                <a16:creationId xmlns:a16="http://schemas.microsoft.com/office/drawing/2014/main" id="{A0C87E81-ED42-4966-BA6B-F3ED6EFF758E}"/>
              </a:ext>
            </a:extLst>
          </p:cNvPr>
          <p:cNvSpPr txBox="1"/>
          <p:nvPr/>
        </p:nvSpPr>
        <p:spPr>
          <a:xfrm>
            <a:off x="5419023" y="4870383"/>
            <a:ext cx="4485372" cy="1477328"/>
          </a:xfrm>
          <a:prstGeom prst="rect">
            <a:avLst/>
          </a:prstGeom>
          <a:noFill/>
          <a:ln>
            <a:solidFill>
              <a:schemeClr val="tx1"/>
            </a:solidFill>
          </a:ln>
        </p:spPr>
        <p:txBody>
          <a:bodyPr wrap="square" rtlCol="0">
            <a:spAutoFit/>
          </a:bodyPr>
          <a:lstStyle/>
          <a:p>
            <a:r>
              <a:rPr lang="vi-VN">
                <a:latin typeface="Consolas" panose="020B0609020204030204" pitchFamily="49" charset="0"/>
              </a:rPr>
              <a:t>struct List_document {</a:t>
            </a:r>
          </a:p>
          <a:p>
            <a:r>
              <a:rPr lang="vi-VN">
                <a:latin typeface="Consolas" panose="020B0609020204030204" pitchFamily="49" charset="0"/>
              </a:rPr>
              <a:t>	node* h; // head</a:t>
            </a:r>
          </a:p>
          <a:p>
            <a:r>
              <a:rPr lang="vi-VN">
                <a:latin typeface="Consolas" panose="020B0609020204030204" pitchFamily="49" charset="0"/>
              </a:rPr>
              <a:t>	node* t; // tail</a:t>
            </a:r>
          </a:p>
          <a:p>
            <a:r>
              <a:rPr lang="vi-VN">
                <a:latin typeface="Consolas" panose="020B0609020204030204" pitchFamily="49" charset="0"/>
              </a:rPr>
              <a:t>};</a:t>
            </a:r>
          </a:p>
          <a:p>
            <a:endParaRPr lang="vi-VN">
              <a:latin typeface="Consolas" panose="020B0609020204030204" pitchFamily="49" charset="0"/>
            </a:endParaRPr>
          </a:p>
        </p:txBody>
      </p:sp>
    </p:spTree>
    <p:extLst>
      <p:ext uri="{BB962C8B-B14F-4D97-AF65-F5344CB8AC3E}">
        <p14:creationId xmlns:p14="http://schemas.microsoft.com/office/powerpoint/2010/main" val="3207561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61E1E048-7BD0-4A89-95D8-70DB73F18C4D}"/>
              </a:ext>
            </a:extLst>
          </p:cNvPr>
          <p:cNvSpPr txBox="1"/>
          <p:nvPr/>
        </p:nvSpPr>
        <p:spPr>
          <a:xfrm>
            <a:off x="702644" y="394636"/>
            <a:ext cx="10607040" cy="369332"/>
          </a:xfrm>
          <a:prstGeom prst="rect">
            <a:avLst/>
          </a:prstGeom>
          <a:noFill/>
        </p:spPr>
        <p:txBody>
          <a:bodyPr wrap="square" rtlCol="0">
            <a:spAutoFit/>
          </a:bodyPr>
          <a:lstStyle/>
          <a:p>
            <a:r>
              <a:rPr lang="vi-VN"/>
              <a:t>Ta tạo 1 số hàm cơ bản như sau:</a:t>
            </a:r>
          </a:p>
        </p:txBody>
      </p:sp>
      <p:sp>
        <p:nvSpPr>
          <p:cNvPr id="3" name="Hộp Văn bản 2">
            <a:extLst>
              <a:ext uri="{FF2B5EF4-FFF2-40B4-BE49-F238E27FC236}">
                <a16:creationId xmlns:a16="http://schemas.microsoft.com/office/drawing/2014/main" id="{FD8D5486-B5F3-403A-BCFA-19B3935A6AB6}"/>
              </a:ext>
            </a:extLst>
          </p:cNvPr>
          <p:cNvSpPr txBox="1"/>
          <p:nvPr/>
        </p:nvSpPr>
        <p:spPr>
          <a:xfrm>
            <a:off x="856648" y="1001027"/>
            <a:ext cx="10453036" cy="2585323"/>
          </a:xfrm>
          <a:prstGeom prst="rect">
            <a:avLst/>
          </a:prstGeom>
          <a:noFill/>
        </p:spPr>
        <p:txBody>
          <a:bodyPr wrap="square" rtlCol="0">
            <a:spAutoFit/>
          </a:bodyPr>
          <a:lstStyle/>
          <a:p>
            <a:r>
              <a:rPr lang="en-US">
                <a:latin typeface="Consolas" panose="020B0609020204030204" pitchFamily="49" charset="0"/>
              </a:rPr>
              <a:t>bool checkEmpty(List_document l)</a:t>
            </a:r>
            <a:r>
              <a:rPr lang="vi-VN">
                <a:latin typeface="Consolas" panose="020B0609020204030204" pitchFamily="49" charset="0"/>
              </a:rPr>
              <a:t>;  //Kiểm tra list có null hay không</a:t>
            </a:r>
          </a:p>
          <a:p>
            <a:r>
              <a:rPr lang="vi-VN">
                <a:latin typeface="Consolas" panose="020B0609020204030204" pitchFamily="49" charset="0"/>
              </a:rPr>
              <a:t>node* FindI(List_document&amp; l, int index); //Tìm node thứ index</a:t>
            </a:r>
          </a:p>
          <a:p>
            <a:r>
              <a:rPr lang="vi-VN">
                <a:latin typeface="Consolas" panose="020B0609020204030204" pitchFamily="49" charset="0"/>
              </a:rPr>
              <a:t>node* Data_to_Node(document Data);			// tạo node từ document</a:t>
            </a:r>
          </a:p>
          <a:p>
            <a:r>
              <a:rPr lang="vi-VN">
                <a:latin typeface="Consolas" panose="020B0609020204030204" pitchFamily="49" charset="0"/>
              </a:rPr>
              <a:t>void AddHead(List_document&amp; l, document&amp; Data); //Thêm vào đầu</a:t>
            </a:r>
          </a:p>
          <a:p>
            <a:r>
              <a:rPr lang="vi-VN">
                <a:latin typeface="Consolas" panose="020B0609020204030204" pitchFamily="49" charset="0"/>
              </a:rPr>
              <a:t>void AddTail(List_document&amp; l, document&amp; Data);		// thêm cuối list</a:t>
            </a:r>
          </a:p>
          <a:p>
            <a:r>
              <a:rPr lang="it-IT">
                <a:latin typeface="Consolas" panose="020B0609020204030204" pitchFamily="49" charset="0"/>
              </a:rPr>
              <a:t>void AddAfterI(List_document&amp; l, document Data, int index)</a:t>
            </a:r>
            <a:r>
              <a:rPr lang="vi-VN">
                <a:latin typeface="Consolas" panose="020B0609020204030204" pitchFamily="49" charset="0"/>
              </a:rPr>
              <a:t>; //Thêm vào sau index</a:t>
            </a:r>
          </a:p>
          <a:p>
            <a:r>
              <a:rPr lang="vi-VN">
                <a:latin typeface="Consolas" panose="020B0609020204030204" pitchFamily="49" charset="0"/>
              </a:rPr>
              <a:t>void RemoveHead(List_document&amp; l); 		//Xóa Đầu List</a:t>
            </a:r>
          </a:p>
          <a:p>
            <a:r>
              <a:rPr lang="en-US">
                <a:latin typeface="Consolas" panose="020B0609020204030204" pitchFamily="49" charset="0"/>
              </a:rPr>
              <a:t>void RemoveAll(List_document&amp; l)</a:t>
            </a:r>
            <a:r>
              <a:rPr lang="vi-VN">
                <a:latin typeface="Consolas" panose="020B0609020204030204" pitchFamily="49" charset="0"/>
              </a:rPr>
              <a:t>;		//Xóa tất cả</a:t>
            </a:r>
          </a:p>
          <a:p>
            <a:r>
              <a:rPr lang="vi-VN">
                <a:latin typeface="Consolas" panose="020B0609020204030204" pitchFamily="49" charset="0"/>
              </a:rPr>
              <a:t>void swap_forList(document&amp; d1, document&amp; d2); //Đổi 2 Doc của 2 node</a:t>
            </a:r>
          </a:p>
        </p:txBody>
      </p:sp>
      <p:sp>
        <p:nvSpPr>
          <p:cNvPr id="4" name="Hộp Văn bản 3">
            <a:extLst>
              <a:ext uri="{FF2B5EF4-FFF2-40B4-BE49-F238E27FC236}">
                <a16:creationId xmlns:a16="http://schemas.microsoft.com/office/drawing/2014/main" id="{D9B77EDD-D858-4936-8F38-7F23060FC6A1}"/>
              </a:ext>
            </a:extLst>
          </p:cNvPr>
          <p:cNvSpPr txBox="1"/>
          <p:nvPr/>
        </p:nvSpPr>
        <p:spPr>
          <a:xfrm>
            <a:off x="952901" y="4071486"/>
            <a:ext cx="10356783" cy="369332"/>
          </a:xfrm>
          <a:prstGeom prst="rect">
            <a:avLst/>
          </a:prstGeom>
          <a:noFill/>
        </p:spPr>
        <p:txBody>
          <a:bodyPr wrap="square" rtlCol="0">
            <a:spAutoFit/>
          </a:bodyPr>
          <a:lstStyle/>
          <a:p>
            <a:r>
              <a:rPr lang="vi-VN"/>
              <a:t>Để sort nhanh </a:t>
            </a:r>
            <a:r>
              <a:rPr lang="vi-VN" b="1" i="1">
                <a:latin typeface="Consolas" panose="020B0609020204030204" pitchFamily="49" charset="0"/>
              </a:rPr>
              <a:t>cosine similarity </a:t>
            </a:r>
            <a:r>
              <a:rPr lang="vi-VN"/>
              <a:t>của từng văn  bản ta dùng </a:t>
            </a:r>
            <a:r>
              <a:rPr lang="vi-VN" b="1" i="1">
                <a:latin typeface="Consolas" panose="020B0609020204030204" pitchFamily="49" charset="0"/>
              </a:rPr>
              <a:t>quick sort</a:t>
            </a:r>
            <a:r>
              <a:rPr lang="vi-VN"/>
              <a:t>:</a:t>
            </a:r>
          </a:p>
        </p:txBody>
      </p:sp>
      <p:sp>
        <p:nvSpPr>
          <p:cNvPr id="5" name="Hộp Văn bản 4">
            <a:extLst>
              <a:ext uri="{FF2B5EF4-FFF2-40B4-BE49-F238E27FC236}">
                <a16:creationId xmlns:a16="http://schemas.microsoft.com/office/drawing/2014/main" id="{5D7DA7F8-6DE7-4236-9691-3CF375D140BC}"/>
              </a:ext>
            </a:extLst>
          </p:cNvPr>
          <p:cNvSpPr txBox="1"/>
          <p:nvPr/>
        </p:nvSpPr>
        <p:spPr>
          <a:xfrm>
            <a:off x="952901" y="4620126"/>
            <a:ext cx="10356783" cy="923330"/>
          </a:xfrm>
          <a:prstGeom prst="rect">
            <a:avLst/>
          </a:prstGeom>
          <a:noFill/>
        </p:spPr>
        <p:txBody>
          <a:bodyPr wrap="square" rtlCol="0">
            <a:spAutoFit/>
          </a:bodyPr>
          <a:lstStyle/>
          <a:p>
            <a:r>
              <a:rPr lang="fr-FR"/>
              <a:t>node* partition(node* h, node* t)</a:t>
            </a:r>
            <a:r>
              <a:rPr lang="vi-VN"/>
              <a:t>;</a:t>
            </a:r>
          </a:p>
          <a:p>
            <a:r>
              <a:rPr lang="fr-FR"/>
              <a:t>void quickSort(node* h,node* t)</a:t>
            </a:r>
            <a:r>
              <a:rPr lang="vi-VN"/>
              <a:t>;</a:t>
            </a:r>
          </a:p>
          <a:p>
            <a:r>
              <a:rPr lang="fr-FR"/>
              <a:t>void quickSort_docList(List_document&amp; l)</a:t>
            </a:r>
            <a:r>
              <a:rPr lang="vi-VN"/>
              <a:t>;</a:t>
            </a:r>
          </a:p>
        </p:txBody>
      </p:sp>
    </p:spTree>
    <p:extLst>
      <p:ext uri="{BB962C8B-B14F-4D97-AF65-F5344CB8AC3E}">
        <p14:creationId xmlns:p14="http://schemas.microsoft.com/office/powerpoint/2010/main" val="362248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8A6B1A40-DE71-4F8E-925C-5DE060444F08}"/>
              </a:ext>
            </a:extLst>
          </p:cNvPr>
          <p:cNvSpPr txBox="1"/>
          <p:nvPr/>
        </p:nvSpPr>
        <p:spPr>
          <a:xfrm>
            <a:off x="455596" y="510138"/>
            <a:ext cx="5640404" cy="4278094"/>
          </a:xfrm>
          <a:prstGeom prst="rect">
            <a:avLst/>
          </a:prstGeom>
          <a:noFill/>
          <a:ln>
            <a:solidFill>
              <a:schemeClr val="tx1"/>
            </a:solidFill>
          </a:ln>
        </p:spPr>
        <p:txBody>
          <a:bodyPr wrap="square" rtlCol="0">
            <a:spAutoFit/>
          </a:bodyPr>
          <a:lstStyle/>
          <a:p>
            <a:r>
              <a:rPr lang="fr-FR" sz="1600">
                <a:latin typeface="Consolas" panose="020B0609020204030204" pitchFamily="49" charset="0"/>
              </a:rPr>
              <a:t>node* partition(node* h, node* t)</a:t>
            </a:r>
          </a:p>
          <a:p>
            <a:r>
              <a:rPr lang="vi-VN" sz="1600">
                <a:latin typeface="Consolas" panose="020B0609020204030204" pitchFamily="49" charset="0"/>
              </a:rPr>
              <a:t>{</a:t>
            </a:r>
          </a:p>
          <a:p>
            <a:r>
              <a:rPr lang="vi-VN" sz="1600">
                <a:latin typeface="Consolas" panose="020B0609020204030204" pitchFamily="49" charset="0"/>
              </a:rPr>
              <a:t>	document d = t-&gt;doc;</a:t>
            </a:r>
          </a:p>
          <a:p>
            <a:r>
              <a:rPr lang="vi-VN" sz="1600">
                <a:latin typeface="Consolas" panose="020B0609020204030204" pitchFamily="49" charset="0"/>
              </a:rPr>
              <a:t>	node* i = h-&gt;prev;</a:t>
            </a:r>
          </a:p>
          <a:p>
            <a:r>
              <a:rPr lang="vi-VN" sz="1600">
                <a:latin typeface="Consolas" panose="020B0609020204030204" pitchFamily="49" charset="0"/>
              </a:rPr>
              <a:t>	for (node* j = h; j != t; j = j-&gt;next)</a:t>
            </a:r>
          </a:p>
          <a:p>
            <a:r>
              <a:rPr lang="vi-VN" sz="1600">
                <a:latin typeface="Consolas" panose="020B0609020204030204" pitchFamily="49" charset="0"/>
              </a:rPr>
              <a:t>	{</a:t>
            </a:r>
          </a:p>
          <a:p>
            <a:r>
              <a:rPr lang="vi-VN" sz="1600">
                <a:latin typeface="Consolas" panose="020B0609020204030204" pitchFamily="49" charset="0"/>
              </a:rPr>
              <a:t>		if (j-&gt;doc.cosine_Similarity &gt;= d.cosine_Similarity)</a:t>
            </a:r>
          </a:p>
          <a:p>
            <a:r>
              <a:rPr lang="vi-VN" sz="1600">
                <a:latin typeface="Consolas" panose="020B0609020204030204" pitchFamily="49" charset="0"/>
              </a:rPr>
              <a:t>			{</a:t>
            </a:r>
          </a:p>
          <a:p>
            <a:r>
              <a:rPr lang="vi-VN" sz="1600">
                <a:latin typeface="Consolas" panose="020B0609020204030204" pitchFamily="49" charset="0"/>
              </a:rPr>
              <a:t>				i = (i == NULL) ? h : i-&gt;next;</a:t>
            </a:r>
          </a:p>
          <a:p>
            <a:r>
              <a:rPr lang="vi-VN" sz="1600">
                <a:latin typeface="Consolas" panose="020B0609020204030204" pitchFamily="49" charset="0"/>
              </a:rPr>
              <a:t>				</a:t>
            </a:r>
            <a:r>
              <a:rPr lang="pl-PL" sz="1600">
                <a:latin typeface="Consolas" panose="020B0609020204030204" pitchFamily="49" charset="0"/>
              </a:rPr>
              <a:t>swap(i-&gt;doc,j-&gt;doc);</a:t>
            </a:r>
          </a:p>
          <a:p>
            <a:r>
              <a:rPr lang="vi-VN" sz="1600">
                <a:latin typeface="Consolas" panose="020B0609020204030204" pitchFamily="49" charset="0"/>
              </a:rPr>
              <a:t>			}</a:t>
            </a:r>
          </a:p>
          <a:p>
            <a:r>
              <a:rPr lang="vi-VN" sz="1600">
                <a:latin typeface="Consolas" panose="020B0609020204030204" pitchFamily="49" charset="0"/>
              </a:rPr>
              <a:t>	}</a:t>
            </a:r>
          </a:p>
          <a:p>
            <a:r>
              <a:rPr lang="vi-VN" sz="1600">
                <a:latin typeface="Consolas" panose="020B0609020204030204" pitchFamily="49" charset="0"/>
              </a:rPr>
              <a:t>	i = (i == NULL) ? h : i-&gt;next; </a:t>
            </a:r>
          </a:p>
          <a:p>
            <a:r>
              <a:rPr lang="vi-VN" sz="1600">
                <a:latin typeface="Consolas" panose="020B0609020204030204" pitchFamily="49" charset="0"/>
              </a:rPr>
              <a:t>	</a:t>
            </a:r>
            <a:r>
              <a:rPr lang="pl-PL" sz="1600">
                <a:latin typeface="Consolas" panose="020B0609020204030204" pitchFamily="49" charset="0"/>
              </a:rPr>
              <a:t>swap(i-&gt;doc, t-&gt;doc);</a:t>
            </a:r>
          </a:p>
          <a:p>
            <a:r>
              <a:rPr lang="vi-VN" sz="1600">
                <a:latin typeface="Consolas" panose="020B0609020204030204" pitchFamily="49" charset="0"/>
              </a:rPr>
              <a:t>	return i;</a:t>
            </a:r>
          </a:p>
          <a:p>
            <a:r>
              <a:rPr lang="vi-VN" sz="1600">
                <a:latin typeface="Consolas" panose="020B0609020204030204" pitchFamily="49" charset="0"/>
              </a:rPr>
              <a:t>}</a:t>
            </a:r>
          </a:p>
        </p:txBody>
      </p:sp>
      <p:sp>
        <p:nvSpPr>
          <p:cNvPr id="3" name="Hộp Văn bản 2">
            <a:extLst>
              <a:ext uri="{FF2B5EF4-FFF2-40B4-BE49-F238E27FC236}">
                <a16:creationId xmlns:a16="http://schemas.microsoft.com/office/drawing/2014/main" id="{5168EC0F-6B27-4E64-8F61-651F358A73EE}"/>
              </a:ext>
            </a:extLst>
          </p:cNvPr>
          <p:cNvSpPr txBox="1"/>
          <p:nvPr/>
        </p:nvSpPr>
        <p:spPr>
          <a:xfrm>
            <a:off x="6516303" y="510138"/>
            <a:ext cx="5505651" cy="4278094"/>
          </a:xfrm>
          <a:prstGeom prst="rect">
            <a:avLst/>
          </a:prstGeom>
          <a:noFill/>
          <a:ln>
            <a:solidFill>
              <a:schemeClr val="tx1"/>
            </a:solidFill>
          </a:ln>
        </p:spPr>
        <p:txBody>
          <a:bodyPr wrap="square" rtlCol="0">
            <a:spAutoFit/>
          </a:bodyPr>
          <a:lstStyle/>
          <a:p>
            <a:r>
              <a:rPr lang="fr-FR" sz="1600">
                <a:latin typeface="Consolas" panose="020B0609020204030204" pitchFamily="49" charset="0"/>
              </a:rPr>
              <a:t>void quickSort(node* h,node* t)</a:t>
            </a:r>
          </a:p>
          <a:p>
            <a:r>
              <a:rPr lang="vi-VN" sz="1600">
                <a:latin typeface="Consolas" panose="020B0609020204030204" pitchFamily="49" charset="0"/>
              </a:rPr>
              <a:t>{</a:t>
            </a:r>
          </a:p>
          <a:p>
            <a:r>
              <a:rPr lang="vi-VN" sz="1600">
                <a:latin typeface="Consolas" panose="020B0609020204030204" pitchFamily="49" charset="0"/>
              </a:rPr>
              <a:t>	if (t != nullptr &amp;&amp; h != t &amp;&amp; h != t-&gt;next)</a:t>
            </a:r>
          </a:p>
          <a:p>
            <a:r>
              <a:rPr lang="vi-VN" sz="1600">
                <a:latin typeface="Consolas" panose="020B0609020204030204" pitchFamily="49" charset="0"/>
              </a:rPr>
              <a:t>	{</a:t>
            </a:r>
          </a:p>
          <a:p>
            <a:endParaRPr lang="vi-VN" sz="1600">
              <a:latin typeface="Consolas" panose="020B0609020204030204" pitchFamily="49" charset="0"/>
            </a:endParaRPr>
          </a:p>
          <a:p>
            <a:r>
              <a:rPr lang="vi-VN" sz="1600">
                <a:latin typeface="Consolas" panose="020B0609020204030204" pitchFamily="49" charset="0"/>
              </a:rPr>
              <a:t>		</a:t>
            </a:r>
            <a:r>
              <a:rPr lang="fr-FR" sz="1600">
                <a:latin typeface="Consolas" panose="020B0609020204030204" pitchFamily="49" charset="0"/>
              </a:rPr>
              <a:t>node* pi = partition(h,t);</a:t>
            </a:r>
          </a:p>
          <a:p>
            <a:r>
              <a:rPr lang="vi-VN" sz="1600">
                <a:latin typeface="Consolas" panose="020B0609020204030204" pitchFamily="49" charset="0"/>
              </a:rPr>
              <a:t>		quickSort(h, pi-&gt;prev);</a:t>
            </a:r>
          </a:p>
          <a:p>
            <a:r>
              <a:rPr lang="vi-VN" sz="1600">
                <a:latin typeface="Consolas" panose="020B0609020204030204" pitchFamily="49" charset="0"/>
              </a:rPr>
              <a:t>		quickSort(pi-&gt;next, t);</a:t>
            </a:r>
          </a:p>
          <a:p>
            <a:r>
              <a:rPr lang="vi-VN" sz="1600">
                <a:latin typeface="Consolas" panose="020B0609020204030204" pitchFamily="49" charset="0"/>
              </a:rPr>
              <a:t>		pi = nullptr;</a:t>
            </a:r>
          </a:p>
          <a:p>
            <a:r>
              <a:rPr lang="vi-VN" sz="1600">
                <a:latin typeface="Consolas" panose="020B0609020204030204" pitchFamily="49" charset="0"/>
              </a:rPr>
              <a:t>	}</a:t>
            </a:r>
          </a:p>
          <a:p>
            <a:r>
              <a:rPr lang="vi-VN" sz="1600">
                <a:latin typeface="Consolas" panose="020B0609020204030204" pitchFamily="49" charset="0"/>
              </a:rPr>
              <a:t>}</a:t>
            </a:r>
          </a:p>
          <a:p>
            <a:r>
              <a:rPr lang="fr-FR" sz="1600">
                <a:latin typeface="Consolas" panose="020B0609020204030204" pitchFamily="49" charset="0"/>
              </a:rPr>
              <a:t>void quickSort_docList(List_document&amp; l){</a:t>
            </a:r>
          </a:p>
          <a:p>
            <a:r>
              <a:rPr lang="vi-VN" sz="1600">
                <a:latin typeface="Consolas" panose="020B0609020204030204" pitchFamily="49" charset="0"/>
              </a:rPr>
              <a:t>	if (checkEmpty(l)) return;</a:t>
            </a:r>
          </a:p>
          <a:p>
            <a:r>
              <a:rPr lang="vi-VN" sz="1600">
                <a:latin typeface="Consolas" panose="020B0609020204030204" pitchFamily="49" charset="0"/>
              </a:rPr>
              <a:t>	quickSort(l.h,l.t);</a:t>
            </a:r>
          </a:p>
          <a:p>
            <a:endParaRPr lang="vi-VN" sz="1600">
              <a:latin typeface="Consolas" panose="020B0609020204030204" pitchFamily="49" charset="0"/>
            </a:endParaRPr>
          </a:p>
          <a:p>
            <a:r>
              <a:rPr lang="vi-VN" sz="1600">
                <a:latin typeface="Consolas" panose="020B0609020204030204" pitchFamily="49" charset="0"/>
              </a:rPr>
              <a:t>}</a:t>
            </a:r>
          </a:p>
          <a:p>
            <a:endParaRPr lang="vi-VN" sz="1600">
              <a:latin typeface="Consolas" panose="020B0609020204030204" pitchFamily="49" charset="0"/>
            </a:endParaRPr>
          </a:p>
        </p:txBody>
      </p:sp>
      <p:sp>
        <p:nvSpPr>
          <p:cNvPr id="4" name="Hộp Văn bản 3">
            <a:extLst>
              <a:ext uri="{FF2B5EF4-FFF2-40B4-BE49-F238E27FC236}">
                <a16:creationId xmlns:a16="http://schemas.microsoft.com/office/drawing/2014/main" id="{AC274EA0-6B46-462F-AA2D-3A1071DCD78E}"/>
              </a:ext>
            </a:extLst>
          </p:cNvPr>
          <p:cNvSpPr txBox="1"/>
          <p:nvPr/>
        </p:nvSpPr>
        <p:spPr>
          <a:xfrm>
            <a:off x="455596" y="5043638"/>
            <a:ext cx="11566358" cy="369332"/>
          </a:xfrm>
          <a:prstGeom prst="rect">
            <a:avLst/>
          </a:prstGeom>
          <a:noFill/>
        </p:spPr>
        <p:txBody>
          <a:bodyPr wrap="square" rtlCol="0">
            <a:spAutoFit/>
          </a:bodyPr>
          <a:lstStyle/>
          <a:p>
            <a:pPr algn="ctr"/>
            <a:r>
              <a:rPr lang="vi-VN" b="1"/>
              <a:t>Phần code của quick sort List document</a:t>
            </a:r>
          </a:p>
        </p:txBody>
      </p:sp>
    </p:spTree>
    <p:extLst>
      <p:ext uri="{BB962C8B-B14F-4D97-AF65-F5344CB8AC3E}">
        <p14:creationId xmlns:p14="http://schemas.microsoft.com/office/powerpoint/2010/main" val="3842024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3790B6AD-837C-4A87-B0F3-E3DA05BD354B}"/>
              </a:ext>
            </a:extLst>
          </p:cNvPr>
          <p:cNvSpPr txBox="1"/>
          <p:nvPr/>
        </p:nvSpPr>
        <p:spPr>
          <a:xfrm>
            <a:off x="807868" y="337351"/>
            <a:ext cx="10928412" cy="400110"/>
          </a:xfrm>
          <a:prstGeom prst="rect">
            <a:avLst/>
          </a:prstGeom>
          <a:noFill/>
        </p:spPr>
        <p:txBody>
          <a:bodyPr wrap="square" rtlCol="0">
            <a:spAutoFit/>
          </a:bodyPr>
          <a:lstStyle/>
          <a:p>
            <a:r>
              <a:rPr lang="vi-VN" sz="2000" b="1"/>
              <a:t>3. Xử lý theo thuật toán </a:t>
            </a:r>
            <a:r>
              <a:rPr lang="vi-VN" sz="2000" b="1" i="1"/>
              <a:t>tf-idf</a:t>
            </a:r>
            <a:r>
              <a:rPr lang="vi-VN" sz="2000" b="1"/>
              <a:t> và công thức </a:t>
            </a:r>
            <a:r>
              <a:rPr lang="vi-VN" sz="2000" b="1" i="1"/>
              <a:t>cosine similarity</a:t>
            </a:r>
          </a:p>
        </p:txBody>
      </p:sp>
      <p:sp>
        <p:nvSpPr>
          <p:cNvPr id="3" name="Hộp Văn bản 2">
            <a:extLst>
              <a:ext uri="{FF2B5EF4-FFF2-40B4-BE49-F238E27FC236}">
                <a16:creationId xmlns:a16="http://schemas.microsoft.com/office/drawing/2014/main" id="{96983331-4F02-4BC3-B08A-0C831EF56320}"/>
              </a:ext>
            </a:extLst>
          </p:cNvPr>
          <p:cNvSpPr txBox="1"/>
          <p:nvPr/>
        </p:nvSpPr>
        <p:spPr>
          <a:xfrm>
            <a:off x="1003177" y="1189608"/>
            <a:ext cx="10173809" cy="369332"/>
          </a:xfrm>
          <a:prstGeom prst="rect">
            <a:avLst/>
          </a:prstGeom>
          <a:noFill/>
        </p:spPr>
        <p:txBody>
          <a:bodyPr wrap="square" rtlCol="0">
            <a:spAutoFit/>
          </a:bodyPr>
          <a:lstStyle/>
          <a:p>
            <a:pPr marL="285750" indent="-285750">
              <a:buFontTx/>
              <a:buChar char="-"/>
            </a:pPr>
            <a:r>
              <a:rPr lang="vi-VN"/>
              <a:t>Thuật toán </a:t>
            </a:r>
            <a:r>
              <a:rPr lang="vi-VN" b="1" i="1">
                <a:latin typeface="Consolas" panose="020B0609020204030204" pitchFamily="49" charset="0"/>
              </a:rPr>
              <a:t>tf-idf:</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7B5173AD-43A9-4350-B132-971BBDDEAC34}"/>
                  </a:ext>
                </a:extLst>
              </p:cNvPr>
              <p:cNvSpPr txBox="1"/>
              <p:nvPr/>
            </p:nvSpPr>
            <p:spPr>
              <a:xfrm>
                <a:off x="1429305" y="1714580"/>
                <a:ext cx="952574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vi-VN" b="1" i="1" smtClean="0">
                          <a:latin typeface="Cambria Math" panose="02040503050406030204" pitchFamily="18" charset="0"/>
                        </a:rPr>
                        <m:t>𝒕𝒇𝒊𝒅𝒇</m:t>
                      </m:r>
                      <m:r>
                        <a:rPr lang="vi-VN" b="1" i="1" smtClean="0">
                          <a:latin typeface="Cambria Math" panose="02040503050406030204" pitchFamily="18" charset="0"/>
                        </a:rPr>
                        <m:t>(</m:t>
                      </m:r>
                      <m:r>
                        <a:rPr lang="vi-VN" b="1" i="1" smtClean="0">
                          <a:latin typeface="Cambria Math" panose="02040503050406030204" pitchFamily="18" charset="0"/>
                        </a:rPr>
                        <m:t>𝒕</m:t>
                      </m:r>
                      <m:r>
                        <a:rPr lang="vi-VN" b="1" i="1" smtClean="0">
                          <a:latin typeface="Cambria Math" panose="02040503050406030204" pitchFamily="18" charset="0"/>
                        </a:rPr>
                        <m:t>,</m:t>
                      </m:r>
                      <m:r>
                        <a:rPr lang="vi-VN" b="1" i="1" smtClean="0">
                          <a:latin typeface="Cambria Math" panose="02040503050406030204" pitchFamily="18" charset="0"/>
                        </a:rPr>
                        <m:t>𝒅</m:t>
                      </m:r>
                      <m:r>
                        <a:rPr lang="vi-VN" b="1" i="1" smtClean="0">
                          <a:latin typeface="Cambria Math" panose="02040503050406030204" pitchFamily="18" charset="0"/>
                        </a:rPr>
                        <m:t>,</m:t>
                      </m:r>
                      <m:r>
                        <a:rPr lang="vi-VN" b="1" i="1" smtClean="0">
                          <a:latin typeface="Cambria Math" panose="02040503050406030204" pitchFamily="18" charset="0"/>
                        </a:rPr>
                        <m:t>𝑫</m:t>
                      </m:r>
                      <m:r>
                        <a:rPr lang="vi-VN" b="1" i="1" smtClean="0">
                          <a:latin typeface="Cambria Math" panose="02040503050406030204" pitchFamily="18" charset="0"/>
                        </a:rPr>
                        <m:t>)=</m:t>
                      </m:r>
                      <m:r>
                        <a:rPr lang="vi-VN" b="1" i="1" smtClean="0">
                          <a:latin typeface="Cambria Math" panose="02040503050406030204" pitchFamily="18" charset="0"/>
                        </a:rPr>
                        <m:t>𝒕𝒇</m:t>
                      </m:r>
                      <m:r>
                        <a:rPr lang="vi-VN" b="1" i="1" smtClean="0">
                          <a:latin typeface="Cambria Math" panose="02040503050406030204" pitchFamily="18" charset="0"/>
                        </a:rPr>
                        <m:t>(</m:t>
                      </m:r>
                      <m:r>
                        <a:rPr lang="vi-VN" b="1" i="1" smtClean="0">
                          <a:latin typeface="Cambria Math" panose="02040503050406030204" pitchFamily="18" charset="0"/>
                        </a:rPr>
                        <m:t>𝒕</m:t>
                      </m:r>
                      <m:r>
                        <a:rPr lang="vi-VN" b="1" i="1" smtClean="0">
                          <a:latin typeface="Cambria Math" panose="02040503050406030204" pitchFamily="18" charset="0"/>
                        </a:rPr>
                        <m:t>,</m:t>
                      </m:r>
                      <m:r>
                        <a:rPr lang="vi-VN" b="1" i="1" smtClean="0">
                          <a:latin typeface="Cambria Math" panose="02040503050406030204" pitchFamily="18" charset="0"/>
                        </a:rPr>
                        <m:t>𝒅</m:t>
                      </m:r>
                      <m:r>
                        <a:rPr lang="vi-VN" b="1" i="1" smtClean="0">
                          <a:latin typeface="Cambria Math" panose="02040503050406030204" pitchFamily="18" charset="0"/>
                        </a:rPr>
                        <m:t>)∗</m:t>
                      </m:r>
                      <m:r>
                        <a:rPr lang="vi-VN" b="1" i="1" smtClean="0">
                          <a:latin typeface="Cambria Math" panose="02040503050406030204" pitchFamily="18" charset="0"/>
                        </a:rPr>
                        <m:t>𝒊𝒅𝒇</m:t>
                      </m:r>
                      <m:r>
                        <a:rPr lang="vi-VN" b="1" i="1" smtClean="0">
                          <a:latin typeface="Cambria Math" panose="02040503050406030204" pitchFamily="18" charset="0"/>
                        </a:rPr>
                        <m:t>(</m:t>
                      </m:r>
                      <m:r>
                        <a:rPr lang="vi-VN" b="1" i="1" smtClean="0">
                          <a:latin typeface="Cambria Math" panose="02040503050406030204" pitchFamily="18" charset="0"/>
                        </a:rPr>
                        <m:t>𝒕</m:t>
                      </m:r>
                      <m:r>
                        <a:rPr lang="vi-VN" b="1" i="1" smtClean="0">
                          <a:latin typeface="Cambria Math" panose="02040503050406030204" pitchFamily="18" charset="0"/>
                        </a:rPr>
                        <m:t>,</m:t>
                      </m:r>
                      <m:r>
                        <a:rPr lang="vi-VN" b="1" i="1" smtClean="0">
                          <a:latin typeface="Cambria Math" panose="02040503050406030204" pitchFamily="18" charset="0"/>
                        </a:rPr>
                        <m:t>𝒅</m:t>
                      </m:r>
                      <m:r>
                        <a:rPr lang="vi-VN" b="1" i="1" smtClean="0">
                          <a:latin typeface="Cambria Math" panose="02040503050406030204" pitchFamily="18" charset="0"/>
                        </a:rPr>
                        <m:t>,</m:t>
                      </m:r>
                      <m:r>
                        <a:rPr lang="vi-VN" b="1" i="1" smtClean="0">
                          <a:latin typeface="Cambria Math" panose="02040503050406030204" pitchFamily="18" charset="0"/>
                        </a:rPr>
                        <m:t>𝑫</m:t>
                      </m:r>
                      <m:r>
                        <a:rPr lang="vi-VN" b="1" i="1" smtClean="0">
                          <a:latin typeface="Cambria Math" panose="02040503050406030204" pitchFamily="18" charset="0"/>
                        </a:rPr>
                        <m:t>)</m:t>
                      </m:r>
                    </m:oMath>
                  </m:oMathPara>
                </a14:m>
                <a:endParaRPr lang="vi-VN" b="1" i="1"/>
              </a:p>
            </p:txBody>
          </p:sp>
        </mc:Choice>
        <mc:Fallback xmlns="">
          <p:sp>
            <p:nvSpPr>
              <p:cNvPr id="4" name="Hộp Văn bản 3">
                <a:extLst>
                  <a:ext uri="{FF2B5EF4-FFF2-40B4-BE49-F238E27FC236}">
                    <a16:creationId xmlns:a16="http://schemas.microsoft.com/office/drawing/2014/main" id="{7B5173AD-43A9-4350-B132-971BBDDEAC34}"/>
                  </a:ext>
                </a:extLst>
              </p:cNvPr>
              <p:cNvSpPr txBox="1">
                <a:spLocks noRot="1" noChangeAspect="1" noMove="1" noResize="1" noEditPoints="1" noAdjustHandles="1" noChangeArrowheads="1" noChangeShapeType="1" noTextEdit="1"/>
              </p:cNvSpPr>
              <p:nvPr/>
            </p:nvSpPr>
            <p:spPr>
              <a:xfrm>
                <a:off x="1429305" y="1714580"/>
                <a:ext cx="9525740" cy="369332"/>
              </a:xfrm>
              <a:prstGeom prst="rect">
                <a:avLst/>
              </a:prstGeom>
              <a:blipFill>
                <a:blip r:embed="rId2"/>
                <a:stretch>
                  <a:fillRect b="-14754"/>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0EF0438F-3E0C-4384-96CC-F21C6B00F237}"/>
              </a:ext>
            </a:extLst>
          </p:cNvPr>
          <p:cNvSpPr txBox="1"/>
          <p:nvPr/>
        </p:nvSpPr>
        <p:spPr>
          <a:xfrm>
            <a:off x="1003177" y="2250489"/>
            <a:ext cx="2769833" cy="369332"/>
          </a:xfrm>
          <a:prstGeom prst="rect">
            <a:avLst/>
          </a:prstGeom>
          <a:noFill/>
        </p:spPr>
        <p:txBody>
          <a:bodyPr wrap="square" rtlCol="0">
            <a:spAutoFit/>
          </a:bodyPr>
          <a:lstStyle/>
          <a:p>
            <a:r>
              <a:rPr lang="vi-VN"/>
              <a:t>Trong đó:</a:t>
            </a:r>
          </a:p>
        </p:txBody>
      </p:sp>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B76533A5-74A6-45D5-A0D5-7F12618EBEF0}"/>
                  </a:ext>
                </a:extLst>
              </p:cNvPr>
              <p:cNvSpPr txBox="1"/>
              <p:nvPr/>
            </p:nvSpPr>
            <p:spPr>
              <a:xfrm>
                <a:off x="1225118" y="2731942"/>
                <a:ext cx="10173809" cy="2004908"/>
              </a:xfrm>
              <a:prstGeom prst="rect">
                <a:avLst/>
              </a:prstGeom>
              <a:noFill/>
            </p:spPr>
            <p:txBody>
              <a:bodyPr wrap="square" rtlCol="0">
                <a:spAutoFit/>
              </a:bodyPr>
              <a:lstStyle/>
              <a:p>
                <a:r>
                  <a:rPr lang="vi-VN" b="1" i="1">
                    <a:latin typeface="+mj-lt"/>
                  </a:rPr>
                  <a:t>tf</a:t>
                </a:r>
                <a:r>
                  <a:rPr lang="vi-VN" b="1" i="1"/>
                  <a:t>(t,d) </a:t>
                </a:r>
                <a:r>
                  <a:rPr lang="vi-VN"/>
                  <a:t>là tần suất của từ</a:t>
                </a:r>
                <a:r>
                  <a:rPr lang="vi-VN" b="1" i="1"/>
                  <a:t> t </a:t>
                </a:r>
                <a:r>
                  <a:rPr lang="vi-VN"/>
                  <a:t>xuất hiện trong văn bản </a:t>
                </a:r>
                <a:r>
                  <a:rPr lang="vi-VN" b="1" i="1"/>
                  <a:t>d, </a:t>
                </a:r>
                <a:r>
                  <a:rPr lang="vi-VN"/>
                  <a:t>được tinh theo công thức sau:</a:t>
                </a:r>
              </a:p>
              <a:p>
                <a:endParaRPr lang="vi-VN"/>
              </a:p>
              <a:p>
                <a:pPr/>
                <a14:m>
                  <m:oMathPara xmlns:m="http://schemas.openxmlformats.org/officeDocument/2006/math">
                    <m:oMathParaPr>
                      <m:jc m:val="centerGroup"/>
                    </m:oMathParaPr>
                    <m:oMath xmlns:m="http://schemas.openxmlformats.org/officeDocument/2006/math">
                      <m:r>
                        <a:rPr lang="vi-VN" b="1" i="1" smtClean="0">
                          <a:latin typeface="Cambria Math" panose="02040503050406030204" pitchFamily="18" charset="0"/>
                        </a:rPr>
                        <m:t>𝒕𝒇</m:t>
                      </m:r>
                      <m:r>
                        <a:rPr lang="vi-VN" b="1" i="1" smtClean="0">
                          <a:latin typeface="Cambria Math" panose="02040503050406030204" pitchFamily="18" charset="0"/>
                        </a:rPr>
                        <m:t>(</m:t>
                      </m:r>
                      <m:r>
                        <a:rPr lang="vi-VN" b="1" i="1" smtClean="0">
                          <a:latin typeface="Cambria Math" panose="02040503050406030204" pitchFamily="18" charset="0"/>
                        </a:rPr>
                        <m:t>𝒕</m:t>
                      </m:r>
                      <m:r>
                        <a:rPr lang="vi-VN" b="1" i="1" smtClean="0">
                          <a:latin typeface="Cambria Math" panose="02040503050406030204" pitchFamily="18" charset="0"/>
                        </a:rPr>
                        <m:t>,</m:t>
                      </m:r>
                      <m:r>
                        <a:rPr lang="vi-VN" b="1" i="1" smtClean="0">
                          <a:latin typeface="Cambria Math" panose="02040503050406030204" pitchFamily="18" charset="0"/>
                        </a:rPr>
                        <m:t>𝒅</m:t>
                      </m:r>
                      <m:r>
                        <a:rPr lang="vi-VN" b="1" i="1" smtClean="0">
                          <a:latin typeface="Cambria Math" panose="02040503050406030204" pitchFamily="18" charset="0"/>
                        </a:rPr>
                        <m:t>)=</m:t>
                      </m:r>
                      <m:f>
                        <m:fPr>
                          <m:ctrlPr>
                            <a:rPr lang="vi-VN" b="1" i="1" smtClean="0">
                              <a:latin typeface="Cambria Math" panose="02040503050406030204" pitchFamily="18" charset="0"/>
                            </a:rPr>
                          </m:ctrlPr>
                        </m:fPr>
                        <m:num>
                          <m:r>
                            <a:rPr lang="vi-VN" b="1" i="1">
                              <a:latin typeface="Cambria Math" panose="02040503050406030204" pitchFamily="18" charset="0"/>
                            </a:rPr>
                            <m:t>𝒇</m:t>
                          </m:r>
                          <m:r>
                            <a:rPr lang="vi-VN" b="1" i="1" smtClean="0">
                              <a:latin typeface="Cambria Math" panose="02040503050406030204" pitchFamily="18" charset="0"/>
                            </a:rPr>
                            <m:t>(</m:t>
                          </m:r>
                          <m:r>
                            <a:rPr lang="vi-VN" b="1" i="1">
                              <a:latin typeface="Cambria Math" panose="02040503050406030204" pitchFamily="18" charset="0"/>
                            </a:rPr>
                            <m:t>𝒕</m:t>
                          </m:r>
                          <m:r>
                            <a:rPr lang="vi-VN" b="1" i="1" smtClean="0">
                              <a:latin typeface="Cambria Math" panose="02040503050406030204" pitchFamily="18" charset="0"/>
                            </a:rPr>
                            <m:t>,</m:t>
                          </m:r>
                          <m:r>
                            <a:rPr lang="vi-VN" b="1" i="1">
                              <a:latin typeface="Cambria Math" panose="02040503050406030204" pitchFamily="18" charset="0"/>
                            </a:rPr>
                            <m:t>𝒅</m:t>
                          </m:r>
                          <m:r>
                            <a:rPr lang="vi-VN" b="1" i="1" smtClean="0">
                              <a:latin typeface="Cambria Math" panose="02040503050406030204" pitchFamily="18" charset="0"/>
                            </a:rPr>
                            <m:t>)</m:t>
                          </m:r>
                        </m:num>
                        <m:den>
                          <m:r>
                            <a:rPr lang="vi-VN" b="1" i="1">
                              <a:latin typeface="Cambria Math" panose="02040503050406030204" pitchFamily="18" charset="0"/>
                            </a:rPr>
                            <m:t>𝜮</m:t>
                          </m:r>
                          <m:r>
                            <a:rPr lang="vi-VN" b="1" i="1" smtClean="0">
                              <a:latin typeface="Cambria Math" panose="02040503050406030204" pitchFamily="18" charset="0"/>
                            </a:rPr>
                            <m:t>𝒘</m:t>
                          </m:r>
                          <m:r>
                            <a:rPr lang="vi-VN" b="1" i="1" smtClean="0">
                              <a:latin typeface="Cambria Math" panose="02040503050406030204" pitchFamily="18" charset="0"/>
                              <a:ea typeface="Cambria Math" panose="02040503050406030204" pitchFamily="18" charset="0"/>
                            </a:rPr>
                            <m:t>∈</m:t>
                          </m:r>
                          <m:r>
                            <a:rPr lang="vi-VN" b="1" i="1">
                              <a:latin typeface="Cambria Math" panose="02040503050406030204" pitchFamily="18" charset="0"/>
                              <a:ea typeface="Cambria Math" panose="02040503050406030204" pitchFamily="18" charset="0"/>
                            </a:rPr>
                            <m:t>𝒅</m:t>
                          </m:r>
                        </m:den>
                      </m:f>
                    </m:oMath>
                  </m:oMathPara>
                </a14:m>
                <a:endParaRPr lang="vi-VN" b="1"/>
              </a:p>
              <a:p>
                <a:endParaRPr lang="vi-VN" b="1"/>
              </a:p>
              <a:p>
                <a:r>
                  <a:rPr lang="vi-VN"/>
                  <a:t>Với </a:t>
                </a:r>
                <a14:m>
                  <m:oMath xmlns:m="http://schemas.openxmlformats.org/officeDocument/2006/math">
                    <m:r>
                      <a:rPr lang="vi-VN" b="1" i="1" smtClean="0">
                        <a:latin typeface="Cambria Math" panose="02040503050406030204" pitchFamily="18" charset="0"/>
                      </a:rPr>
                      <m:t> </m:t>
                    </m:r>
                    <m:r>
                      <a:rPr lang="vi-VN" b="1" i="1" smtClean="0">
                        <a:latin typeface="Cambria Math" panose="02040503050406030204" pitchFamily="18" charset="0"/>
                      </a:rPr>
                      <m:t>𝒇</m:t>
                    </m:r>
                    <m:r>
                      <a:rPr lang="vi-VN" b="1" i="1" smtClean="0">
                        <a:latin typeface="Cambria Math" panose="02040503050406030204" pitchFamily="18" charset="0"/>
                      </a:rPr>
                      <m:t>(</m:t>
                    </m:r>
                    <m:r>
                      <a:rPr lang="vi-VN" b="1" i="1" smtClean="0">
                        <a:latin typeface="Cambria Math" panose="02040503050406030204" pitchFamily="18" charset="0"/>
                      </a:rPr>
                      <m:t>𝒕</m:t>
                    </m:r>
                    <m:r>
                      <a:rPr lang="vi-VN" b="1" i="1" smtClean="0">
                        <a:latin typeface="Cambria Math" panose="02040503050406030204" pitchFamily="18" charset="0"/>
                      </a:rPr>
                      <m:t>,</m:t>
                    </m:r>
                    <m:r>
                      <a:rPr lang="vi-VN" b="1" i="1" smtClean="0">
                        <a:latin typeface="Cambria Math" panose="02040503050406030204" pitchFamily="18" charset="0"/>
                      </a:rPr>
                      <m:t>𝒅</m:t>
                    </m:r>
                    <m:r>
                      <a:rPr lang="vi-VN" b="1" i="1" smtClean="0">
                        <a:latin typeface="Cambria Math" panose="02040503050406030204" pitchFamily="18" charset="0"/>
                      </a:rPr>
                      <m:t>) </m:t>
                    </m:r>
                  </m:oMath>
                </a14:m>
                <a:r>
                  <a:rPr lang="vi-VN"/>
                  <a:t>là số lần từ t xuất hiện trong văn bản d.</a:t>
                </a:r>
              </a:p>
              <a:p>
                <a:r>
                  <a:rPr lang="vi-VN"/>
                  <a:t>	</a:t>
                </a:r>
                <a14:m>
                  <m:oMath xmlns:m="http://schemas.openxmlformats.org/officeDocument/2006/math">
                    <m:r>
                      <a:rPr lang="vi-VN" b="1" i="1">
                        <a:latin typeface="Cambria Math" panose="02040503050406030204" pitchFamily="18" charset="0"/>
                      </a:rPr>
                      <m:t>𝜮</m:t>
                    </m:r>
                    <m:r>
                      <a:rPr lang="vi-VN" b="1" i="1">
                        <a:latin typeface="Cambria Math" panose="02040503050406030204" pitchFamily="18" charset="0"/>
                      </a:rPr>
                      <m:t>𝒘</m:t>
                    </m:r>
                    <m:r>
                      <a:rPr lang="vi-VN" b="1" i="1">
                        <a:latin typeface="Cambria Math" panose="02040503050406030204" pitchFamily="18" charset="0"/>
                        <a:ea typeface="Cambria Math" panose="02040503050406030204" pitchFamily="18" charset="0"/>
                      </a:rPr>
                      <m:t>∈</m:t>
                    </m:r>
                    <m:r>
                      <a:rPr lang="vi-VN" b="1" i="1">
                        <a:latin typeface="Cambria Math" panose="02040503050406030204" pitchFamily="18" charset="0"/>
                        <a:ea typeface="Cambria Math" panose="02040503050406030204" pitchFamily="18" charset="0"/>
                      </a:rPr>
                      <m:t>𝒅</m:t>
                    </m:r>
                  </m:oMath>
                </a14:m>
                <a:r>
                  <a:rPr lang="vi-VN"/>
                  <a:t> là tổng các từ thuộc văn bản d.</a:t>
                </a:r>
              </a:p>
            </p:txBody>
          </p:sp>
        </mc:Choice>
        <mc:Fallback xmlns="">
          <p:sp>
            <p:nvSpPr>
              <p:cNvPr id="6" name="Hộp Văn bản 5">
                <a:extLst>
                  <a:ext uri="{FF2B5EF4-FFF2-40B4-BE49-F238E27FC236}">
                    <a16:creationId xmlns:a16="http://schemas.microsoft.com/office/drawing/2014/main" id="{B76533A5-74A6-45D5-A0D5-7F12618EBEF0}"/>
                  </a:ext>
                </a:extLst>
              </p:cNvPr>
              <p:cNvSpPr txBox="1">
                <a:spLocks noRot="1" noChangeAspect="1" noMove="1" noResize="1" noEditPoints="1" noAdjustHandles="1" noChangeArrowheads="1" noChangeShapeType="1" noTextEdit="1"/>
              </p:cNvSpPr>
              <p:nvPr/>
            </p:nvSpPr>
            <p:spPr>
              <a:xfrm>
                <a:off x="1225118" y="2731942"/>
                <a:ext cx="10173809" cy="2004908"/>
              </a:xfrm>
              <a:prstGeom prst="rect">
                <a:avLst/>
              </a:prstGeom>
              <a:blipFill>
                <a:blip r:embed="rId3"/>
                <a:stretch>
                  <a:fillRect l="-539" t="-1520" b="-395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2B5B7DD1-E6E6-4525-90B9-C08465470833}"/>
                  </a:ext>
                </a:extLst>
              </p:cNvPr>
              <p:cNvSpPr txBox="1"/>
              <p:nvPr/>
            </p:nvSpPr>
            <p:spPr>
              <a:xfrm>
                <a:off x="1225118" y="4756369"/>
                <a:ext cx="8593585" cy="2052550"/>
              </a:xfrm>
              <a:prstGeom prst="rect">
                <a:avLst/>
              </a:prstGeom>
              <a:noFill/>
            </p:spPr>
            <p:txBody>
              <a:bodyPr wrap="square" rtlCol="0">
                <a:spAutoFit/>
              </a:bodyPr>
              <a:lstStyle/>
              <a:p>
                <a:r>
                  <a:rPr lang="vi-VN" b="1" i="1"/>
                  <a:t>idf(t,d,D) </a:t>
                </a:r>
                <a:r>
                  <a:rPr lang="vi-VN"/>
                  <a:t>là tần suất nghịch của 1 từ trong văn bản:</a:t>
                </a:r>
              </a:p>
              <a:p>
                <a:endParaRPr lang="vi-VN"/>
              </a:p>
              <a:p>
                <a:pPr/>
                <a14:m>
                  <m:oMathPara xmlns:m="http://schemas.openxmlformats.org/officeDocument/2006/math">
                    <m:oMathParaPr>
                      <m:jc m:val="centerGroup"/>
                    </m:oMathParaPr>
                    <m:oMath xmlns:m="http://schemas.openxmlformats.org/officeDocument/2006/math">
                      <m:r>
                        <a:rPr lang="vi-VN" b="1" i="1" smtClean="0">
                          <a:latin typeface="Cambria Math" panose="02040503050406030204" pitchFamily="18" charset="0"/>
                        </a:rPr>
                        <m:t>𝒊𝒅𝒇</m:t>
                      </m:r>
                      <m:d>
                        <m:dPr>
                          <m:ctrlPr>
                            <a:rPr lang="vi-VN" b="1" i="1" smtClean="0">
                              <a:latin typeface="Cambria Math" panose="02040503050406030204" pitchFamily="18" charset="0"/>
                            </a:rPr>
                          </m:ctrlPr>
                        </m:dPr>
                        <m:e>
                          <m:r>
                            <a:rPr lang="vi-VN" b="1" i="1" smtClean="0">
                              <a:latin typeface="Cambria Math" panose="02040503050406030204" pitchFamily="18" charset="0"/>
                            </a:rPr>
                            <m:t>𝒕</m:t>
                          </m:r>
                          <m:r>
                            <a:rPr lang="vi-VN" b="1" i="1" smtClean="0">
                              <a:latin typeface="Cambria Math" panose="02040503050406030204" pitchFamily="18" charset="0"/>
                            </a:rPr>
                            <m:t>,</m:t>
                          </m:r>
                          <m:r>
                            <a:rPr lang="vi-VN" b="1" i="1" smtClean="0">
                              <a:latin typeface="Cambria Math" panose="02040503050406030204" pitchFamily="18" charset="0"/>
                            </a:rPr>
                            <m:t>𝒅</m:t>
                          </m:r>
                          <m:r>
                            <a:rPr lang="vi-VN" b="1" i="1" smtClean="0">
                              <a:latin typeface="Cambria Math" panose="02040503050406030204" pitchFamily="18" charset="0"/>
                            </a:rPr>
                            <m:t>,</m:t>
                          </m:r>
                          <m:r>
                            <a:rPr lang="vi-VN" b="1" i="1" smtClean="0">
                              <a:latin typeface="Cambria Math" panose="02040503050406030204" pitchFamily="18" charset="0"/>
                            </a:rPr>
                            <m:t>𝑫</m:t>
                          </m:r>
                        </m:e>
                      </m:d>
                      <m:r>
                        <a:rPr lang="vi-VN" b="1" i="1" smtClean="0">
                          <a:latin typeface="Cambria Math" panose="02040503050406030204" pitchFamily="18" charset="0"/>
                        </a:rPr>
                        <m:t>=</m:t>
                      </m:r>
                      <m:r>
                        <a:rPr lang="vi-VN" b="1" i="1" smtClean="0">
                          <a:latin typeface="Cambria Math" panose="02040503050406030204" pitchFamily="18" charset="0"/>
                        </a:rPr>
                        <m:t>𝟏</m:t>
                      </m:r>
                      <m:r>
                        <a:rPr lang="vi-VN" b="1" i="1" smtClean="0">
                          <a:latin typeface="Cambria Math" panose="02040503050406030204" pitchFamily="18" charset="0"/>
                        </a:rPr>
                        <m:t>+</m:t>
                      </m:r>
                      <m:r>
                        <a:rPr lang="vi-VN" b="1" i="1">
                          <a:latin typeface="Cambria Math" panose="02040503050406030204" pitchFamily="18" charset="0"/>
                        </a:rPr>
                        <m:t>𝒍𝒐𝒈</m:t>
                      </m:r>
                      <m:f>
                        <m:fPr>
                          <m:ctrlPr>
                            <a:rPr lang="vi-VN" b="1" i="1" smtClean="0">
                              <a:latin typeface="Cambria Math" panose="02040503050406030204" pitchFamily="18" charset="0"/>
                            </a:rPr>
                          </m:ctrlPr>
                        </m:fPr>
                        <m:num>
                          <m:d>
                            <m:dPr>
                              <m:begChr m:val="|"/>
                              <m:endChr m:val="|"/>
                              <m:ctrlPr>
                                <a:rPr lang="vi-VN" b="1" i="1" smtClean="0">
                                  <a:latin typeface="Cambria Math" panose="02040503050406030204" pitchFamily="18" charset="0"/>
                                </a:rPr>
                              </m:ctrlPr>
                            </m:dPr>
                            <m:e>
                              <m:r>
                                <a:rPr lang="vi-VN" b="1" i="1">
                                  <a:latin typeface="Cambria Math" panose="02040503050406030204" pitchFamily="18" charset="0"/>
                                </a:rPr>
                                <m:t>𝑫</m:t>
                              </m:r>
                            </m:e>
                          </m:d>
                        </m:num>
                        <m:den>
                          <m:d>
                            <m:dPr>
                              <m:begChr m:val="|"/>
                              <m:endChr m:val="|"/>
                              <m:ctrlPr>
                                <a:rPr lang="vi-VN" b="1" i="1" smtClean="0">
                                  <a:latin typeface="Cambria Math" panose="02040503050406030204" pitchFamily="18" charset="0"/>
                                </a:rPr>
                              </m:ctrlPr>
                            </m:dPr>
                            <m:e>
                              <m:r>
                                <a:rPr lang="vi-VN" b="1" i="1">
                                  <a:latin typeface="Cambria Math" panose="02040503050406030204" pitchFamily="18" charset="0"/>
                                </a:rPr>
                                <m:t>𝟏</m:t>
                              </m:r>
                              <m:r>
                                <a:rPr lang="vi-VN" b="1" i="1" smtClean="0">
                                  <a:latin typeface="Cambria Math" panose="02040503050406030204" pitchFamily="18" charset="0"/>
                                </a:rPr>
                                <m:t>+</m:t>
                              </m:r>
                              <m:r>
                                <a:rPr lang="vi-VN" b="1" i="1">
                                  <a:latin typeface="Cambria Math" panose="02040503050406030204" pitchFamily="18" charset="0"/>
                                </a:rPr>
                                <m:t>𝜮</m:t>
                              </m:r>
                              <m:d>
                                <m:dPr>
                                  <m:begChr m:val="{"/>
                                  <m:endChr m:val="}"/>
                                  <m:ctrlPr>
                                    <a:rPr lang="vi-VN" b="1" i="1">
                                      <a:latin typeface="Cambria Math" panose="02040503050406030204" pitchFamily="18" charset="0"/>
                                    </a:rPr>
                                  </m:ctrlPr>
                                </m:dPr>
                                <m:e>
                                  <m:r>
                                    <a:rPr lang="vi-VN" b="1" i="1">
                                      <a:latin typeface="Cambria Math" panose="02040503050406030204" pitchFamily="18" charset="0"/>
                                    </a:rPr>
                                    <m:t>𝒅</m:t>
                                  </m:r>
                                  <m:r>
                                    <a:rPr lang="vi-VN" b="1" i="1">
                                      <a:latin typeface="Cambria Math" panose="02040503050406030204" pitchFamily="18" charset="0"/>
                                      <a:ea typeface="Cambria Math" panose="02040503050406030204" pitchFamily="18" charset="0"/>
                                    </a:rPr>
                                    <m:t>∈</m:t>
                                  </m:r>
                                  <m:r>
                                    <a:rPr lang="vi-VN" b="1" i="1">
                                      <a:latin typeface="Cambria Math" panose="02040503050406030204" pitchFamily="18" charset="0"/>
                                      <a:ea typeface="Cambria Math" panose="02040503050406030204" pitchFamily="18" charset="0"/>
                                    </a:rPr>
                                    <m:t>𝑫</m:t>
                                  </m:r>
                                  <m:r>
                                    <a:rPr lang="vi-VN" b="1" i="1">
                                      <a:latin typeface="Cambria Math" panose="02040503050406030204" pitchFamily="18" charset="0"/>
                                      <a:ea typeface="Cambria Math" panose="02040503050406030204" pitchFamily="18" charset="0"/>
                                    </a:rPr>
                                    <m:t>: </m:t>
                                  </m:r>
                                  <m:r>
                                    <a:rPr lang="vi-VN" b="1" i="1">
                                      <a:latin typeface="Cambria Math" panose="02040503050406030204" pitchFamily="18" charset="0"/>
                                      <a:ea typeface="Cambria Math" panose="02040503050406030204" pitchFamily="18" charset="0"/>
                                    </a:rPr>
                                    <m:t>𝒕</m:t>
                                  </m:r>
                                  <m:r>
                                    <a:rPr lang="vi-VN" b="1" i="1">
                                      <a:latin typeface="Cambria Math" panose="02040503050406030204" pitchFamily="18" charset="0"/>
                                      <a:ea typeface="Cambria Math" panose="02040503050406030204" pitchFamily="18" charset="0"/>
                                    </a:rPr>
                                    <m:t>∈</m:t>
                                  </m:r>
                                  <m:r>
                                    <a:rPr lang="vi-VN" b="1" i="1" smtClean="0">
                                      <a:latin typeface="Cambria Math" panose="02040503050406030204" pitchFamily="18" charset="0"/>
                                      <a:ea typeface="Cambria Math" panose="02040503050406030204" pitchFamily="18" charset="0"/>
                                    </a:rPr>
                                    <m:t>𝒅</m:t>
                                  </m:r>
                                </m:e>
                              </m:d>
                            </m:e>
                          </m:d>
                        </m:den>
                      </m:f>
                    </m:oMath>
                  </m:oMathPara>
                </a14:m>
                <a:endParaRPr lang="vi-VN" b="1"/>
              </a:p>
              <a:p>
                <a:endParaRPr lang="vi-VN"/>
              </a:p>
              <a:p>
                <a:r>
                  <a:rPr lang="vi-VN"/>
                  <a:t>Với D là tổng số văn bản trong tập data</a:t>
                </a:r>
              </a:p>
              <a:p>
                <a:r>
                  <a:rPr lang="vi-VN"/>
                  <a:t>dưới mẫu ta  cộng thêm 1 để trừ trường hợp từ đó không có trong bộ tìm kiếm.</a:t>
                </a:r>
              </a:p>
            </p:txBody>
          </p:sp>
        </mc:Choice>
        <mc:Fallback xmlns="">
          <p:sp>
            <p:nvSpPr>
              <p:cNvPr id="7" name="Hộp Văn bản 6">
                <a:extLst>
                  <a:ext uri="{FF2B5EF4-FFF2-40B4-BE49-F238E27FC236}">
                    <a16:creationId xmlns:a16="http://schemas.microsoft.com/office/drawing/2014/main" id="{2B5B7DD1-E6E6-4525-90B9-C08465470833}"/>
                  </a:ext>
                </a:extLst>
              </p:cNvPr>
              <p:cNvSpPr txBox="1">
                <a:spLocks noRot="1" noChangeAspect="1" noMove="1" noResize="1" noEditPoints="1" noAdjustHandles="1" noChangeArrowheads="1" noChangeShapeType="1" noTextEdit="1"/>
              </p:cNvSpPr>
              <p:nvPr/>
            </p:nvSpPr>
            <p:spPr>
              <a:xfrm>
                <a:off x="1225118" y="4756369"/>
                <a:ext cx="8593585" cy="2052550"/>
              </a:xfrm>
              <a:prstGeom prst="rect">
                <a:avLst/>
              </a:prstGeom>
              <a:blipFill>
                <a:blip r:embed="rId4"/>
                <a:stretch>
                  <a:fillRect l="-638" t="-1484" b="-3858"/>
                </a:stretch>
              </a:blipFill>
            </p:spPr>
            <p:txBody>
              <a:bodyPr/>
              <a:lstStyle/>
              <a:p>
                <a:r>
                  <a:rPr lang="vi-VN">
                    <a:noFill/>
                  </a:rPr>
                  <a:t> </a:t>
                </a:r>
              </a:p>
            </p:txBody>
          </p:sp>
        </mc:Fallback>
      </mc:AlternateContent>
    </p:spTree>
    <p:extLst>
      <p:ext uri="{BB962C8B-B14F-4D97-AF65-F5344CB8AC3E}">
        <p14:creationId xmlns:p14="http://schemas.microsoft.com/office/powerpoint/2010/main" val="1616220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501A0A32-EC20-477C-93EC-7EBDBFC180CB}"/>
              </a:ext>
            </a:extLst>
          </p:cNvPr>
          <p:cNvSpPr txBox="1"/>
          <p:nvPr/>
        </p:nvSpPr>
        <p:spPr>
          <a:xfrm>
            <a:off x="435006" y="275208"/>
            <a:ext cx="11185864" cy="3139321"/>
          </a:xfrm>
          <a:prstGeom prst="rect">
            <a:avLst/>
          </a:prstGeom>
          <a:noFill/>
        </p:spPr>
        <p:txBody>
          <a:bodyPr wrap="square" rtlCol="0">
            <a:spAutoFit/>
          </a:bodyPr>
          <a:lstStyle/>
          <a:p>
            <a:r>
              <a:rPr lang="vi-VN"/>
              <a:t>- Trước tiên ta tìm cách tính idf sao cho hiệu quả:</a:t>
            </a:r>
          </a:p>
          <a:p>
            <a:r>
              <a:rPr lang="vi-VN"/>
              <a:t>	Ta đọc từng dòng trong file RemoveStopWords.txt (Mỗi văn bản) sau nó xét từ đó có trong đó không, có thì cộng 1, sau cùng thì áp dụng công thức.</a:t>
            </a:r>
          </a:p>
          <a:p>
            <a:r>
              <a:rPr lang="vi-VN"/>
              <a:t>	Nhưng ta để ý rằng ta nên có mảng hay cái gì đó để giảm tối thiểu việc chạy vòng lặp khi rà từng dòng trong từng file metadata để lấy tf của từ đó.</a:t>
            </a:r>
          </a:p>
          <a:p>
            <a:pPr marL="285750" indent="-285750">
              <a:buFontTx/>
              <a:buChar char="-"/>
            </a:pPr>
            <a:r>
              <a:rPr lang="vi-VN"/>
              <a:t>Ta tạo 1 struct:</a:t>
            </a:r>
          </a:p>
          <a:p>
            <a:r>
              <a:rPr lang="vi-VN">
                <a:latin typeface="Consolas" panose="020B0609020204030204" pitchFamily="49" charset="0"/>
              </a:rPr>
              <a:t>struct table_Check {</a:t>
            </a:r>
          </a:p>
          <a:p>
            <a:r>
              <a:rPr lang="vi-VN">
                <a:latin typeface="Consolas" panose="020B0609020204030204" pitchFamily="49" charset="0"/>
              </a:rPr>
              <a:t>	</a:t>
            </a:r>
            <a:r>
              <a:rPr lang="pl-PL">
                <a:latin typeface="Consolas" panose="020B0609020204030204" pitchFamily="49" charset="0"/>
              </a:rPr>
              <a:t>int check; </a:t>
            </a:r>
            <a:r>
              <a:rPr lang="en-US">
                <a:latin typeface="Consolas" panose="020B0609020204030204" pitchFamily="49" charset="0"/>
              </a:rPr>
              <a:t>// </a:t>
            </a:r>
            <a:r>
              <a:rPr lang="vi-VN">
                <a:latin typeface="Consolas" panose="020B0609020204030204" pitchFamily="49" charset="0"/>
              </a:rPr>
              <a:t>kiểm tra từ đó có trong văn bản thứ i hay không</a:t>
            </a:r>
            <a:endParaRPr lang="pl-PL">
              <a:latin typeface="Consolas" panose="020B0609020204030204" pitchFamily="49" charset="0"/>
            </a:endParaRPr>
          </a:p>
          <a:p>
            <a:r>
              <a:rPr lang="en-US">
                <a:latin typeface="Consolas" panose="020B0609020204030204" pitchFamily="49" charset="0"/>
              </a:rPr>
              <a:t>	char check_Key[10]; // </a:t>
            </a:r>
            <a:r>
              <a:rPr lang="vi-VN">
                <a:latin typeface="Consolas" panose="020B0609020204030204" pitchFamily="49" charset="0"/>
              </a:rPr>
              <a:t>nếu có thì có bao nhiêu từ</a:t>
            </a:r>
            <a:endParaRPr lang="en-US">
              <a:latin typeface="Consolas" panose="020B0609020204030204" pitchFamily="49" charset="0"/>
            </a:endParaRPr>
          </a:p>
          <a:p>
            <a:r>
              <a:rPr lang="vi-VN">
                <a:latin typeface="Consolas" panose="020B0609020204030204" pitchFamily="49" charset="0"/>
              </a:rPr>
              <a:t>};</a:t>
            </a:r>
          </a:p>
          <a:p>
            <a:r>
              <a:rPr lang="vi-VN">
                <a:latin typeface="Consolas" panose="020B0609020204030204" pitchFamily="49" charset="0"/>
              </a:rPr>
              <a:t>Thí dụ:từ khoa: hoa dao</a:t>
            </a:r>
          </a:p>
        </p:txBody>
      </p:sp>
      <p:graphicFrame>
        <p:nvGraphicFramePr>
          <p:cNvPr id="3" name="Bảng 3">
            <a:extLst>
              <a:ext uri="{FF2B5EF4-FFF2-40B4-BE49-F238E27FC236}">
                <a16:creationId xmlns:a16="http://schemas.microsoft.com/office/drawing/2014/main" id="{CE65C83C-D55F-48E2-B174-1E65F5CD67C8}"/>
              </a:ext>
            </a:extLst>
          </p:cNvPr>
          <p:cNvGraphicFramePr>
            <a:graphicFrameLocks noGrp="1"/>
          </p:cNvGraphicFramePr>
          <p:nvPr>
            <p:extLst>
              <p:ext uri="{D42A27DB-BD31-4B8C-83A1-F6EECF244321}">
                <p14:modId xmlns:p14="http://schemas.microsoft.com/office/powerpoint/2010/main" val="867893630"/>
              </p:ext>
            </p:extLst>
          </p:nvPr>
        </p:nvGraphicFramePr>
        <p:xfrm>
          <a:off x="1463829" y="3488147"/>
          <a:ext cx="8127999" cy="370840"/>
        </p:xfrm>
        <a:graphic>
          <a:graphicData uri="http://schemas.openxmlformats.org/drawingml/2006/table">
            <a:tbl>
              <a:tblPr firstRow="1" bandRow="1">
                <a:tableStyleId>{5940675A-B579-460E-94D1-54222C63F5DA}</a:tableStyleId>
              </a:tblPr>
              <a:tblGrid>
                <a:gridCol w="903111">
                  <a:extLst>
                    <a:ext uri="{9D8B030D-6E8A-4147-A177-3AD203B41FA5}">
                      <a16:colId xmlns:a16="http://schemas.microsoft.com/office/drawing/2014/main" val="3964341393"/>
                    </a:ext>
                  </a:extLst>
                </a:gridCol>
                <a:gridCol w="903111">
                  <a:extLst>
                    <a:ext uri="{9D8B030D-6E8A-4147-A177-3AD203B41FA5}">
                      <a16:colId xmlns:a16="http://schemas.microsoft.com/office/drawing/2014/main" val="1319906209"/>
                    </a:ext>
                  </a:extLst>
                </a:gridCol>
                <a:gridCol w="903111">
                  <a:extLst>
                    <a:ext uri="{9D8B030D-6E8A-4147-A177-3AD203B41FA5}">
                      <a16:colId xmlns:a16="http://schemas.microsoft.com/office/drawing/2014/main" val="479086269"/>
                    </a:ext>
                  </a:extLst>
                </a:gridCol>
                <a:gridCol w="903111">
                  <a:extLst>
                    <a:ext uri="{9D8B030D-6E8A-4147-A177-3AD203B41FA5}">
                      <a16:colId xmlns:a16="http://schemas.microsoft.com/office/drawing/2014/main" val="4123317210"/>
                    </a:ext>
                  </a:extLst>
                </a:gridCol>
                <a:gridCol w="903111">
                  <a:extLst>
                    <a:ext uri="{9D8B030D-6E8A-4147-A177-3AD203B41FA5}">
                      <a16:colId xmlns:a16="http://schemas.microsoft.com/office/drawing/2014/main" val="1402114210"/>
                    </a:ext>
                  </a:extLst>
                </a:gridCol>
                <a:gridCol w="903111">
                  <a:extLst>
                    <a:ext uri="{9D8B030D-6E8A-4147-A177-3AD203B41FA5}">
                      <a16:colId xmlns:a16="http://schemas.microsoft.com/office/drawing/2014/main" val="526310861"/>
                    </a:ext>
                  </a:extLst>
                </a:gridCol>
                <a:gridCol w="903111">
                  <a:extLst>
                    <a:ext uri="{9D8B030D-6E8A-4147-A177-3AD203B41FA5}">
                      <a16:colId xmlns:a16="http://schemas.microsoft.com/office/drawing/2014/main" val="3758412550"/>
                    </a:ext>
                  </a:extLst>
                </a:gridCol>
                <a:gridCol w="903111">
                  <a:extLst>
                    <a:ext uri="{9D8B030D-6E8A-4147-A177-3AD203B41FA5}">
                      <a16:colId xmlns:a16="http://schemas.microsoft.com/office/drawing/2014/main" val="266895820"/>
                    </a:ext>
                  </a:extLst>
                </a:gridCol>
                <a:gridCol w="903111">
                  <a:extLst>
                    <a:ext uri="{9D8B030D-6E8A-4147-A177-3AD203B41FA5}">
                      <a16:colId xmlns:a16="http://schemas.microsoft.com/office/drawing/2014/main" val="3311923776"/>
                    </a:ext>
                  </a:extLst>
                </a:gridCol>
              </a:tblGrid>
              <a:tr h="370840">
                <a:tc>
                  <a:txBody>
                    <a:bodyPr/>
                    <a:lstStyle/>
                    <a:p>
                      <a:r>
                        <a:rPr lang="vi-VN"/>
                        <a:t>vb 1</a:t>
                      </a:r>
                    </a:p>
                  </a:txBody>
                  <a:tcPr/>
                </a:tc>
                <a:tc>
                  <a:txBody>
                    <a:bodyPr/>
                    <a:lstStyle/>
                    <a:p>
                      <a:r>
                        <a:rPr lang="vi-VN"/>
                        <a:t>vb 2</a:t>
                      </a:r>
                    </a:p>
                  </a:txBody>
                  <a:tcPr/>
                </a:tc>
                <a:tc>
                  <a:txBody>
                    <a:bodyPr/>
                    <a:lstStyle/>
                    <a:p>
                      <a:r>
                        <a:rPr lang="vi-VN"/>
                        <a:t>vb 3</a:t>
                      </a:r>
                    </a:p>
                  </a:txBody>
                  <a:tcPr/>
                </a:tc>
                <a:tc>
                  <a:txBody>
                    <a:bodyPr/>
                    <a:lstStyle/>
                    <a:p>
                      <a:r>
                        <a:rPr lang="vi-VN"/>
                        <a:t>vb 4</a:t>
                      </a:r>
                    </a:p>
                  </a:txBody>
                  <a:tcPr/>
                </a:tc>
                <a:tc>
                  <a:txBody>
                    <a:bodyPr/>
                    <a:lstStyle/>
                    <a:p>
                      <a:r>
                        <a:rPr lang="vi-VN"/>
                        <a:t>vb 5</a:t>
                      </a:r>
                    </a:p>
                  </a:txBody>
                  <a:tcPr/>
                </a:tc>
                <a:tc>
                  <a:txBody>
                    <a:bodyPr/>
                    <a:lstStyle/>
                    <a:p>
                      <a:r>
                        <a:rPr lang="vi-VN"/>
                        <a:t>...</a:t>
                      </a:r>
                    </a:p>
                  </a:txBody>
                  <a:tcPr/>
                </a:tc>
                <a:tc>
                  <a:txBody>
                    <a:bodyPr/>
                    <a:lstStyle/>
                    <a:p>
                      <a:r>
                        <a:rPr lang="vi-VN"/>
                        <a:t>...</a:t>
                      </a:r>
                    </a:p>
                  </a:txBody>
                  <a:tcPr/>
                </a:tc>
                <a:tc>
                  <a:txBody>
                    <a:bodyPr/>
                    <a:lstStyle/>
                    <a:p>
                      <a:r>
                        <a:rPr lang="vi-VN"/>
                        <a:t>...</a:t>
                      </a:r>
                    </a:p>
                  </a:txBody>
                  <a:tcPr/>
                </a:tc>
                <a:tc>
                  <a:txBody>
                    <a:bodyPr/>
                    <a:lstStyle/>
                    <a:p>
                      <a:r>
                        <a:rPr lang="vi-VN"/>
                        <a:t>vb n</a:t>
                      </a:r>
                    </a:p>
                  </a:txBody>
                  <a:tcPr/>
                </a:tc>
                <a:extLst>
                  <a:ext uri="{0D108BD9-81ED-4DB2-BD59-A6C34878D82A}">
                    <a16:rowId xmlns:a16="http://schemas.microsoft.com/office/drawing/2014/main" val="1667173811"/>
                  </a:ext>
                </a:extLst>
              </a:tr>
            </a:tbl>
          </a:graphicData>
        </a:graphic>
      </p:graphicFrame>
      <p:sp>
        <p:nvSpPr>
          <p:cNvPr id="5" name="Hộp Văn bản 4">
            <a:extLst>
              <a:ext uri="{FF2B5EF4-FFF2-40B4-BE49-F238E27FC236}">
                <a16:creationId xmlns:a16="http://schemas.microsoft.com/office/drawing/2014/main" id="{190BEA96-0101-427A-8E9A-A8A7C5A029B5}"/>
              </a:ext>
            </a:extLst>
          </p:cNvPr>
          <p:cNvSpPr txBox="1"/>
          <p:nvPr/>
        </p:nvSpPr>
        <p:spPr>
          <a:xfrm>
            <a:off x="1296139" y="4261282"/>
            <a:ext cx="1100831" cy="369332"/>
          </a:xfrm>
          <a:prstGeom prst="rect">
            <a:avLst/>
          </a:prstGeom>
          <a:noFill/>
        </p:spPr>
        <p:txBody>
          <a:bodyPr wrap="square" rtlCol="0">
            <a:spAutoFit/>
          </a:bodyPr>
          <a:lstStyle/>
          <a:p>
            <a:r>
              <a:rPr lang="vi-VN"/>
              <a:t>check=0</a:t>
            </a:r>
          </a:p>
        </p:txBody>
      </p:sp>
      <p:sp>
        <p:nvSpPr>
          <p:cNvPr id="6" name="Hộp Văn bản 5">
            <a:extLst>
              <a:ext uri="{FF2B5EF4-FFF2-40B4-BE49-F238E27FC236}">
                <a16:creationId xmlns:a16="http://schemas.microsoft.com/office/drawing/2014/main" id="{C4D6C260-E4C0-45DB-8C27-8FDE6BD6AD01}"/>
              </a:ext>
            </a:extLst>
          </p:cNvPr>
          <p:cNvSpPr txBox="1"/>
          <p:nvPr/>
        </p:nvSpPr>
        <p:spPr>
          <a:xfrm>
            <a:off x="4995169" y="4277273"/>
            <a:ext cx="1100831" cy="369332"/>
          </a:xfrm>
          <a:prstGeom prst="rect">
            <a:avLst/>
          </a:prstGeom>
          <a:noFill/>
        </p:spPr>
        <p:txBody>
          <a:bodyPr wrap="square" rtlCol="0">
            <a:spAutoFit/>
          </a:bodyPr>
          <a:lstStyle/>
          <a:p>
            <a:r>
              <a:rPr lang="vi-VN"/>
              <a:t>check=0</a:t>
            </a:r>
          </a:p>
        </p:txBody>
      </p:sp>
      <p:sp>
        <p:nvSpPr>
          <p:cNvPr id="7" name="Hộp Văn bản 6">
            <a:extLst>
              <a:ext uri="{FF2B5EF4-FFF2-40B4-BE49-F238E27FC236}">
                <a16:creationId xmlns:a16="http://schemas.microsoft.com/office/drawing/2014/main" id="{AA93DF75-797B-4659-991D-16E1C2E1C48D}"/>
              </a:ext>
            </a:extLst>
          </p:cNvPr>
          <p:cNvSpPr txBox="1"/>
          <p:nvPr/>
        </p:nvSpPr>
        <p:spPr>
          <a:xfrm>
            <a:off x="8694199" y="4261282"/>
            <a:ext cx="1100831" cy="369332"/>
          </a:xfrm>
          <a:prstGeom prst="rect">
            <a:avLst/>
          </a:prstGeom>
          <a:noFill/>
        </p:spPr>
        <p:txBody>
          <a:bodyPr wrap="square" rtlCol="0">
            <a:spAutoFit/>
          </a:bodyPr>
          <a:lstStyle/>
          <a:p>
            <a:r>
              <a:rPr lang="vi-VN"/>
              <a:t>check=0</a:t>
            </a:r>
          </a:p>
        </p:txBody>
      </p:sp>
      <p:sp>
        <p:nvSpPr>
          <p:cNvPr id="8" name="Hộp Văn bản 7">
            <a:extLst>
              <a:ext uri="{FF2B5EF4-FFF2-40B4-BE49-F238E27FC236}">
                <a16:creationId xmlns:a16="http://schemas.microsoft.com/office/drawing/2014/main" id="{1E6BEC86-A4F0-45D4-9BB8-6AC085295A52}"/>
              </a:ext>
            </a:extLst>
          </p:cNvPr>
          <p:cNvSpPr txBox="1"/>
          <p:nvPr/>
        </p:nvSpPr>
        <p:spPr>
          <a:xfrm>
            <a:off x="2291917" y="4261282"/>
            <a:ext cx="1100831" cy="369332"/>
          </a:xfrm>
          <a:prstGeom prst="rect">
            <a:avLst/>
          </a:prstGeom>
          <a:noFill/>
        </p:spPr>
        <p:txBody>
          <a:bodyPr wrap="square" rtlCol="0">
            <a:spAutoFit/>
          </a:bodyPr>
          <a:lstStyle/>
          <a:p>
            <a:r>
              <a:rPr lang="vi-VN"/>
              <a:t>check=0</a:t>
            </a:r>
          </a:p>
        </p:txBody>
      </p:sp>
      <p:sp>
        <p:nvSpPr>
          <p:cNvPr id="9" name="Hộp Văn bản 8">
            <a:extLst>
              <a:ext uri="{FF2B5EF4-FFF2-40B4-BE49-F238E27FC236}">
                <a16:creationId xmlns:a16="http://schemas.microsoft.com/office/drawing/2014/main" id="{BE83729D-DC0E-4B5E-97D3-3FADD3D54465}"/>
              </a:ext>
            </a:extLst>
          </p:cNvPr>
          <p:cNvSpPr txBox="1"/>
          <p:nvPr/>
        </p:nvSpPr>
        <p:spPr>
          <a:xfrm>
            <a:off x="1972320" y="5105464"/>
            <a:ext cx="2225338" cy="1477328"/>
          </a:xfrm>
          <a:prstGeom prst="rect">
            <a:avLst/>
          </a:prstGeom>
          <a:noFill/>
        </p:spPr>
        <p:txBody>
          <a:bodyPr wrap="square" rtlCol="0">
            <a:spAutoFit/>
          </a:bodyPr>
          <a:lstStyle/>
          <a:p>
            <a:r>
              <a:rPr lang="vi-VN"/>
              <a:t>check=1</a:t>
            </a:r>
          </a:p>
          <a:p>
            <a:r>
              <a:rPr lang="vi-VN"/>
              <a:t>check_key[0]= 1</a:t>
            </a:r>
          </a:p>
          <a:p>
            <a:r>
              <a:rPr lang="vi-VN"/>
              <a:t>check_key[1]=1</a:t>
            </a:r>
          </a:p>
          <a:p>
            <a:r>
              <a:rPr lang="vi-VN"/>
              <a:t>//Tức là vb này có cả hai từ</a:t>
            </a:r>
          </a:p>
        </p:txBody>
      </p:sp>
      <p:sp>
        <p:nvSpPr>
          <p:cNvPr id="10" name="Hộp Văn bản 9">
            <a:extLst>
              <a:ext uri="{FF2B5EF4-FFF2-40B4-BE49-F238E27FC236}">
                <a16:creationId xmlns:a16="http://schemas.microsoft.com/office/drawing/2014/main" id="{DCA54FE6-45FB-4598-BB91-99BA37D8BF02}"/>
              </a:ext>
            </a:extLst>
          </p:cNvPr>
          <p:cNvSpPr txBox="1"/>
          <p:nvPr/>
        </p:nvSpPr>
        <p:spPr>
          <a:xfrm>
            <a:off x="4261281" y="5064891"/>
            <a:ext cx="2050741" cy="1754326"/>
          </a:xfrm>
          <a:prstGeom prst="rect">
            <a:avLst/>
          </a:prstGeom>
          <a:noFill/>
        </p:spPr>
        <p:txBody>
          <a:bodyPr wrap="square" rtlCol="0">
            <a:spAutoFit/>
          </a:bodyPr>
          <a:lstStyle/>
          <a:p>
            <a:r>
              <a:rPr lang="vi-VN"/>
              <a:t>check=1</a:t>
            </a:r>
          </a:p>
          <a:p>
            <a:r>
              <a:rPr lang="vi-VN"/>
              <a:t>check_key[0]= 0</a:t>
            </a:r>
          </a:p>
          <a:p>
            <a:r>
              <a:rPr lang="vi-VN"/>
              <a:t>check_key[1]=1</a:t>
            </a:r>
          </a:p>
          <a:p>
            <a:r>
              <a:rPr lang="vi-VN"/>
              <a:t>//Tức là vb này chỉ có từ ‘dao’.</a:t>
            </a:r>
          </a:p>
          <a:p>
            <a:endParaRPr lang="vi-VN"/>
          </a:p>
        </p:txBody>
      </p:sp>
      <p:cxnSp>
        <p:nvCxnSpPr>
          <p:cNvPr id="12" name="Đường kết nối Mũi tên Thẳng 11">
            <a:extLst>
              <a:ext uri="{FF2B5EF4-FFF2-40B4-BE49-F238E27FC236}">
                <a16:creationId xmlns:a16="http://schemas.microsoft.com/office/drawing/2014/main" id="{FD3D9092-634D-4BE2-9AAB-6E5EC43B3497}"/>
              </a:ext>
            </a:extLst>
          </p:cNvPr>
          <p:cNvCxnSpPr/>
          <p:nvPr/>
        </p:nvCxnSpPr>
        <p:spPr>
          <a:xfrm flipH="1">
            <a:off x="3392748" y="3932605"/>
            <a:ext cx="300363" cy="1172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Đường kết nối Mũi tên Thẳng 13">
            <a:extLst>
              <a:ext uri="{FF2B5EF4-FFF2-40B4-BE49-F238E27FC236}">
                <a16:creationId xmlns:a16="http://schemas.microsoft.com/office/drawing/2014/main" id="{DA614A02-08E6-45AA-90BE-D1665B24E803}"/>
              </a:ext>
            </a:extLst>
          </p:cNvPr>
          <p:cNvCxnSpPr/>
          <p:nvPr/>
        </p:nvCxnSpPr>
        <p:spPr>
          <a:xfrm>
            <a:off x="4412202" y="3932605"/>
            <a:ext cx="213064" cy="1026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Đường kết nối Mũi tên Thẳng 15">
            <a:extLst>
              <a:ext uri="{FF2B5EF4-FFF2-40B4-BE49-F238E27FC236}">
                <a16:creationId xmlns:a16="http://schemas.microsoft.com/office/drawing/2014/main" id="{0DC46C17-9478-405A-9F9E-2C75F9045958}"/>
              </a:ext>
            </a:extLst>
          </p:cNvPr>
          <p:cNvCxnSpPr/>
          <p:nvPr/>
        </p:nvCxnSpPr>
        <p:spPr>
          <a:xfrm>
            <a:off x="2716567" y="3932605"/>
            <a:ext cx="0" cy="344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Đường kết nối Mũi tên Thẳng 17">
            <a:extLst>
              <a:ext uri="{FF2B5EF4-FFF2-40B4-BE49-F238E27FC236}">
                <a16:creationId xmlns:a16="http://schemas.microsoft.com/office/drawing/2014/main" id="{C70F00EA-FF59-4682-BFE6-DFD46D83B0F5}"/>
              </a:ext>
            </a:extLst>
          </p:cNvPr>
          <p:cNvCxnSpPr>
            <a:endCxn id="5" idx="0"/>
          </p:cNvCxnSpPr>
          <p:nvPr/>
        </p:nvCxnSpPr>
        <p:spPr>
          <a:xfrm flipH="1">
            <a:off x="1846555" y="3932605"/>
            <a:ext cx="125765" cy="3286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Đường kết nối Mũi tên Thẳng 19">
            <a:extLst>
              <a:ext uri="{FF2B5EF4-FFF2-40B4-BE49-F238E27FC236}">
                <a16:creationId xmlns:a16="http://schemas.microsoft.com/office/drawing/2014/main" id="{099F87A0-3509-40BD-B4F7-4E674CA404B1}"/>
              </a:ext>
            </a:extLst>
          </p:cNvPr>
          <p:cNvCxnSpPr>
            <a:endCxn id="6" idx="0"/>
          </p:cNvCxnSpPr>
          <p:nvPr/>
        </p:nvCxnSpPr>
        <p:spPr>
          <a:xfrm flipH="1">
            <a:off x="5545585" y="3916614"/>
            <a:ext cx="20714" cy="360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Đường kết nối Mũi tên Thẳng 21">
            <a:extLst>
              <a:ext uri="{FF2B5EF4-FFF2-40B4-BE49-F238E27FC236}">
                <a16:creationId xmlns:a16="http://schemas.microsoft.com/office/drawing/2014/main" id="{E51FA438-C684-4443-8C12-A4DD39F02C22}"/>
              </a:ext>
            </a:extLst>
          </p:cNvPr>
          <p:cNvCxnSpPr>
            <a:endCxn id="7" idx="0"/>
          </p:cNvCxnSpPr>
          <p:nvPr/>
        </p:nvCxnSpPr>
        <p:spPr>
          <a:xfrm>
            <a:off x="8904303" y="3948596"/>
            <a:ext cx="340312" cy="312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Hộp Văn bản 22">
            <a:extLst>
              <a:ext uri="{FF2B5EF4-FFF2-40B4-BE49-F238E27FC236}">
                <a16:creationId xmlns:a16="http://schemas.microsoft.com/office/drawing/2014/main" id="{450875AD-D8A5-4A60-89BB-F466781E2A58}"/>
              </a:ext>
            </a:extLst>
          </p:cNvPr>
          <p:cNvSpPr txBox="1"/>
          <p:nvPr/>
        </p:nvSpPr>
        <p:spPr>
          <a:xfrm>
            <a:off x="7572652" y="4943300"/>
            <a:ext cx="3844031" cy="1200329"/>
          </a:xfrm>
          <a:prstGeom prst="rect">
            <a:avLst/>
          </a:prstGeom>
          <a:noFill/>
        </p:spPr>
        <p:txBody>
          <a:bodyPr wrap="square" rtlCol="0">
            <a:spAutoFit/>
          </a:bodyPr>
          <a:lstStyle/>
          <a:p>
            <a:r>
              <a:rPr lang="vi-VN"/>
              <a:t>Nếu ta tạo bảng như thế này sẽ giảm bớt lượt rà xoát bên các file metadata ở các file ko chứa các từ khóa.</a:t>
            </a:r>
          </a:p>
        </p:txBody>
      </p:sp>
    </p:spTree>
    <p:extLst>
      <p:ext uri="{BB962C8B-B14F-4D97-AF65-F5344CB8AC3E}">
        <p14:creationId xmlns:p14="http://schemas.microsoft.com/office/powerpoint/2010/main" val="1628906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3F50C0F7-289F-4090-8EC9-3912885E6A91}"/>
              </a:ext>
            </a:extLst>
          </p:cNvPr>
          <p:cNvSpPr txBox="1"/>
          <p:nvPr/>
        </p:nvSpPr>
        <p:spPr>
          <a:xfrm>
            <a:off x="807868" y="0"/>
            <a:ext cx="9232777" cy="369332"/>
          </a:xfrm>
          <a:prstGeom prst="rect">
            <a:avLst/>
          </a:prstGeom>
          <a:noFill/>
        </p:spPr>
        <p:txBody>
          <a:bodyPr wrap="square" rtlCol="0">
            <a:spAutoFit/>
          </a:bodyPr>
          <a:lstStyle/>
          <a:p>
            <a:r>
              <a:rPr lang="vi-VN"/>
              <a:t>Đoạn code của phần tính idf của từng từ được viết như sau:</a:t>
            </a:r>
          </a:p>
        </p:txBody>
      </p:sp>
      <p:sp>
        <p:nvSpPr>
          <p:cNvPr id="3" name="Hộp Văn bản 2">
            <a:extLst>
              <a:ext uri="{FF2B5EF4-FFF2-40B4-BE49-F238E27FC236}">
                <a16:creationId xmlns:a16="http://schemas.microsoft.com/office/drawing/2014/main" id="{23C190A1-F758-46D6-8691-00AB17AF1548}"/>
              </a:ext>
            </a:extLst>
          </p:cNvPr>
          <p:cNvSpPr txBox="1"/>
          <p:nvPr/>
        </p:nvSpPr>
        <p:spPr>
          <a:xfrm>
            <a:off x="807868" y="369332"/>
            <a:ext cx="10697592" cy="6771084"/>
          </a:xfrm>
          <a:prstGeom prst="rect">
            <a:avLst/>
          </a:prstGeom>
          <a:noFill/>
          <a:ln>
            <a:solidFill>
              <a:schemeClr val="tx1"/>
            </a:solidFill>
          </a:ln>
        </p:spPr>
        <p:txBody>
          <a:bodyPr wrap="square" rtlCol="0">
            <a:spAutoFit/>
          </a:bodyPr>
          <a:lstStyle/>
          <a:p>
            <a:r>
              <a:rPr lang="en-US" sz="1400">
                <a:latin typeface="Consolas" panose="020B0609020204030204" pitchFamily="49" charset="0"/>
              </a:rPr>
              <a:t>double idf_term(string&amp; term,int index,table_Check table[MAX_FILE]) {</a:t>
            </a:r>
          </a:p>
          <a:p>
            <a:r>
              <a:rPr lang="en-US" sz="1400">
                <a:latin typeface="Consolas" panose="020B0609020204030204" pitchFamily="49" charset="0"/>
              </a:rPr>
              <a:t>	FILE* f = fopen("RemoveStopWords.txt", "r");</a:t>
            </a:r>
          </a:p>
          <a:p>
            <a:r>
              <a:rPr lang="fr-FR" sz="1400">
                <a:latin typeface="Consolas" panose="020B0609020204030204" pitchFamily="49" charset="0"/>
              </a:rPr>
              <a:t>	FILE* t = fopen("TotalFiles.txt", "r");</a:t>
            </a:r>
          </a:p>
          <a:p>
            <a:r>
              <a:rPr lang="en-US" sz="1400">
                <a:latin typeface="Consolas" panose="020B0609020204030204" pitchFamily="49" charset="0"/>
              </a:rPr>
              <a:t>	if (!f || !t) return 0;</a:t>
            </a:r>
          </a:p>
          <a:p>
            <a:r>
              <a:rPr lang="vi-VN" sz="1400">
                <a:latin typeface="Consolas" panose="020B0609020204030204" pitchFamily="49" charset="0"/>
              </a:rPr>
              <a:t>	int totalOfFile;</a:t>
            </a:r>
          </a:p>
          <a:p>
            <a:r>
              <a:rPr lang="vi-VN" sz="1400">
                <a:latin typeface="Consolas" panose="020B0609020204030204" pitchFamily="49" charset="0"/>
              </a:rPr>
              <a:t>	fscanf(t, "%d", &amp;totalOfFile);</a:t>
            </a:r>
          </a:p>
          <a:p>
            <a:r>
              <a:rPr lang="vi-VN" sz="1400">
                <a:latin typeface="Consolas" panose="020B0609020204030204" pitchFamily="49" charset="0"/>
              </a:rPr>
              <a:t>	fclose(t);</a:t>
            </a:r>
          </a:p>
          <a:p>
            <a:r>
              <a:rPr lang="vi-VN" sz="1400">
                <a:latin typeface="Consolas" panose="020B0609020204030204" pitchFamily="49" charset="0"/>
              </a:rPr>
              <a:t>	int len = term.length()+2;</a:t>
            </a:r>
          </a:p>
          <a:p>
            <a:r>
              <a:rPr lang="en-US" sz="1400">
                <a:latin typeface="Consolas" panose="020B0609020204030204" pitchFamily="49" charset="0"/>
              </a:rPr>
              <a:t>	char* str = new char[len];</a:t>
            </a:r>
          </a:p>
          <a:p>
            <a:r>
              <a:rPr lang="vi-VN" sz="1400">
                <a:latin typeface="Consolas" panose="020B0609020204030204" pitchFamily="49" charset="0"/>
              </a:rPr>
              <a:t>	string tmp =" "+ term+" ";</a:t>
            </a:r>
          </a:p>
          <a:p>
            <a:r>
              <a:rPr lang="vi-VN" sz="1400">
                <a:latin typeface="Consolas" panose="020B0609020204030204" pitchFamily="49" charset="0"/>
              </a:rPr>
              <a:t>	str = _strdup(tmp.c_str());</a:t>
            </a:r>
          </a:p>
          <a:p>
            <a:r>
              <a:rPr lang="vi-VN" sz="1400">
                <a:latin typeface="Consolas" panose="020B0609020204030204" pitchFamily="49" charset="0"/>
              </a:rPr>
              <a:t>	char s[50000];//50000</a:t>
            </a:r>
          </a:p>
          <a:p>
            <a:r>
              <a:rPr lang="vi-VN" sz="1400">
                <a:latin typeface="Consolas" panose="020B0609020204030204" pitchFamily="49" charset="0"/>
              </a:rPr>
              <a:t>	int res = 0;</a:t>
            </a:r>
          </a:p>
          <a:p>
            <a:r>
              <a:rPr lang="vi-VN" sz="1400">
                <a:latin typeface="Consolas" panose="020B0609020204030204" pitchFamily="49" charset="0"/>
              </a:rPr>
              <a:t>	int i = 0;</a:t>
            </a:r>
          </a:p>
          <a:p>
            <a:r>
              <a:rPr lang="en-US" sz="1400">
                <a:latin typeface="Consolas" panose="020B0609020204030204" pitchFamily="49" charset="0"/>
              </a:rPr>
              <a:t>	while (fgets(s, 50000, f)) { // theo </a:t>
            </a:r>
            <a:r>
              <a:rPr lang="vi-VN" sz="1400">
                <a:latin typeface="Consolas" panose="020B0609020204030204" pitchFamily="49" charset="0"/>
              </a:rPr>
              <a:t>em thử thì hàm getline chạy chậm hơn fgets rất nhiều nên ở đây</a:t>
            </a:r>
            <a:endParaRPr lang="en-US" sz="1400">
              <a:latin typeface="Consolas" panose="020B0609020204030204" pitchFamily="49" charset="0"/>
            </a:endParaRPr>
          </a:p>
          <a:p>
            <a:r>
              <a:rPr lang="vi-VN" sz="1400">
                <a:latin typeface="Consolas" panose="020B0609020204030204" pitchFamily="49" charset="0"/>
              </a:rPr>
              <a:t>		size_t len_s = strlen(s); // em sẽ dùng C.</a:t>
            </a:r>
          </a:p>
          <a:p>
            <a:r>
              <a:rPr lang="en-US" sz="1400">
                <a:latin typeface="Consolas" panose="020B0609020204030204" pitchFamily="49" charset="0"/>
              </a:rPr>
              <a:t>			if (kmp_search(s, str) &lt; len_s) // </a:t>
            </a:r>
            <a:r>
              <a:rPr lang="vi-VN" sz="1400">
                <a:latin typeface="Consolas" panose="020B0609020204030204" pitchFamily="49" charset="0"/>
              </a:rPr>
              <a:t>Thuật toán kmp</a:t>
            </a:r>
            <a:endParaRPr lang="en-US" sz="1400">
              <a:latin typeface="Consolas" panose="020B0609020204030204" pitchFamily="49" charset="0"/>
            </a:endParaRPr>
          </a:p>
          <a:p>
            <a:r>
              <a:rPr lang="vi-VN" sz="1400">
                <a:latin typeface="Consolas" panose="020B0609020204030204" pitchFamily="49" charset="0"/>
              </a:rPr>
              <a:t>			{</a:t>
            </a:r>
          </a:p>
          <a:p>
            <a:r>
              <a:rPr lang="vi-VN" sz="1400">
                <a:latin typeface="Consolas" panose="020B0609020204030204" pitchFamily="49" charset="0"/>
              </a:rPr>
              <a:t>				res++;</a:t>
            </a:r>
          </a:p>
          <a:p>
            <a:r>
              <a:rPr lang="vi-VN" sz="1400">
                <a:latin typeface="Consolas" panose="020B0609020204030204" pitchFamily="49" charset="0"/>
              </a:rPr>
              <a:t>				table[i].check = 1;</a:t>
            </a:r>
          </a:p>
          <a:p>
            <a:r>
              <a:rPr lang="en-US" sz="1400">
                <a:latin typeface="Consolas" panose="020B0609020204030204" pitchFamily="49" charset="0"/>
              </a:rPr>
              <a:t>				table[i].check_Key[index] = 1;</a:t>
            </a:r>
          </a:p>
          <a:p>
            <a:r>
              <a:rPr lang="vi-VN" sz="1400">
                <a:latin typeface="Consolas" panose="020B0609020204030204" pitchFamily="49" charset="0"/>
              </a:rPr>
              <a:t>			}	</a:t>
            </a:r>
          </a:p>
          <a:p>
            <a:r>
              <a:rPr lang="vi-VN" sz="1400">
                <a:latin typeface="Consolas" panose="020B0609020204030204" pitchFamily="49" charset="0"/>
              </a:rPr>
              <a:t>		i++;</a:t>
            </a:r>
          </a:p>
          <a:p>
            <a:r>
              <a:rPr lang="vi-VN" sz="1400">
                <a:latin typeface="Consolas" panose="020B0609020204030204" pitchFamily="49" charset="0"/>
              </a:rPr>
              <a:t>	}</a:t>
            </a:r>
          </a:p>
          <a:p>
            <a:r>
              <a:rPr lang="vi-VN" sz="1400">
                <a:latin typeface="Consolas" panose="020B0609020204030204" pitchFamily="49" charset="0"/>
              </a:rPr>
              <a:t>	delete[] str;</a:t>
            </a:r>
          </a:p>
          <a:p>
            <a:r>
              <a:rPr lang="vi-VN" sz="1400">
                <a:latin typeface="Consolas" panose="020B0609020204030204" pitchFamily="49" charset="0"/>
              </a:rPr>
              <a:t>	str = nullptr;</a:t>
            </a:r>
          </a:p>
          <a:p>
            <a:r>
              <a:rPr lang="vi-VN" sz="1400">
                <a:latin typeface="Consolas" panose="020B0609020204030204" pitchFamily="49" charset="0"/>
              </a:rPr>
              <a:t>	fclose(f);</a:t>
            </a:r>
          </a:p>
          <a:p>
            <a:endParaRPr lang="vi-VN" sz="1400">
              <a:latin typeface="Consolas" panose="020B0609020204030204" pitchFamily="49" charset="0"/>
            </a:endParaRPr>
          </a:p>
          <a:p>
            <a:r>
              <a:rPr lang="vi-VN" sz="1400">
                <a:latin typeface="Consolas" panose="020B0609020204030204" pitchFamily="49" charset="0"/>
              </a:rPr>
              <a:t>	return 1+log((double)totalOfFile / (1 + (double)res));</a:t>
            </a:r>
          </a:p>
          <a:p>
            <a:r>
              <a:rPr lang="vi-VN" sz="1400">
                <a:latin typeface="Consolas" panose="020B0609020204030204" pitchFamily="49" charset="0"/>
              </a:rPr>
              <a:t>	}</a:t>
            </a:r>
          </a:p>
        </p:txBody>
      </p:sp>
    </p:spTree>
    <p:extLst>
      <p:ext uri="{BB962C8B-B14F-4D97-AF65-F5344CB8AC3E}">
        <p14:creationId xmlns:p14="http://schemas.microsoft.com/office/powerpoint/2010/main" val="177371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EECCCBE5-31AF-42D7-8F61-061F6E030B27}"/>
              </a:ext>
            </a:extLst>
          </p:cNvPr>
          <p:cNvSpPr txBox="1"/>
          <p:nvPr/>
        </p:nvSpPr>
        <p:spPr>
          <a:xfrm>
            <a:off x="692458" y="271599"/>
            <a:ext cx="11097088" cy="646331"/>
          </a:xfrm>
          <a:prstGeom prst="rect">
            <a:avLst/>
          </a:prstGeom>
          <a:noFill/>
        </p:spPr>
        <p:txBody>
          <a:bodyPr wrap="square" rtlCol="0">
            <a:spAutoFit/>
          </a:bodyPr>
          <a:lstStyle/>
          <a:p>
            <a:r>
              <a:rPr lang="vi-VN"/>
              <a:t>Tiếp theo là hàm getScores (phần chính):</a:t>
            </a:r>
          </a:p>
          <a:p>
            <a:r>
              <a:rPr lang="vi-VN"/>
              <a:t> </a:t>
            </a:r>
            <a:r>
              <a:rPr lang="vi-VN" sz="1400">
                <a:latin typeface="Consolas" panose="020B0609020204030204" pitchFamily="49" charset="0"/>
              </a:rPr>
              <a:t>void getScores(List_document&amp; l,idfKeyWord *idf, string* keywords, int n, table_Check table[MAX_FILE])</a:t>
            </a:r>
            <a:endParaRPr lang="vi-VN">
              <a:latin typeface="Consolas" panose="020B0609020204030204" pitchFamily="49" charset="0"/>
            </a:endParaRPr>
          </a:p>
        </p:txBody>
      </p:sp>
      <p:sp>
        <p:nvSpPr>
          <p:cNvPr id="3" name="Hộp Văn bản 2">
            <a:extLst>
              <a:ext uri="{FF2B5EF4-FFF2-40B4-BE49-F238E27FC236}">
                <a16:creationId xmlns:a16="http://schemas.microsoft.com/office/drawing/2014/main" id="{10124372-5EF2-49CA-8A3E-CA045A46B8B4}"/>
              </a:ext>
            </a:extLst>
          </p:cNvPr>
          <p:cNvSpPr txBox="1"/>
          <p:nvPr/>
        </p:nvSpPr>
        <p:spPr>
          <a:xfrm>
            <a:off x="798990" y="1287262"/>
            <a:ext cx="10884024" cy="2585323"/>
          </a:xfrm>
          <a:prstGeom prst="rect">
            <a:avLst/>
          </a:prstGeom>
          <a:noFill/>
        </p:spPr>
        <p:txBody>
          <a:bodyPr wrap="square" rtlCol="0">
            <a:spAutoFit/>
          </a:bodyPr>
          <a:lstStyle/>
          <a:p>
            <a:pPr marL="285750" indent="-285750">
              <a:buFontTx/>
              <a:buChar char="-"/>
            </a:pPr>
            <a:r>
              <a:rPr lang="vi-VN"/>
              <a:t>Ở đây, ta sẽ thực hiện tách chuỗi từ khóa ra thành các token như “hoa dao” thành { “hoa”, ”đao”} tức là</a:t>
            </a:r>
          </a:p>
          <a:p>
            <a:r>
              <a:rPr lang="vi-VN"/>
              <a:t>tham số string* keywords</a:t>
            </a:r>
          </a:p>
          <a:p>
            <a:r>
              <a:rPr lang="vi-VN"/>
              <a:t>- int n là số tokens.</a:t>
            </a:r>
          </a:p>
          <a:p>
            <a:r>
              <a:rPr lang="vi-VN">
                <a:latin typeface="Consolas" panose="020B0609020204030204" pitchFamily="49" charset="0"/>
              </a:rPr>
              <a:t>-List_document&amp; l mục đích để lưu vị trí của document và điểm (cosine similarity). </a:t>
            </a:r>
          </a:p>
          <a:p>
            <a:r>
              <a:rPr lang="vi-VN"/>
              <a:t>- idfKeyWord là một struct bao gồm:</a:t>
            </a:r>
          </a:p>
          <a:p>
            <a:r>
              <a:rPr lang="vi-VN"/>
              <a:t>		string keyWord; // gồm 1 token</a:t>
            </a:r>
          </a:p>
          <a:p>
            <a:r>
              <a:rPr lang="vi-VN"/>
              <a:t>		double idf;		// chỉ số idf</a:t>
            </a:r>
          </a:p>
          <a:p>
            <a:r>
              <a:rPr lang="vi-VN"/>
              <a:t>- Và table_Check table[MAX_FILE] đã nói ở trên.</a:t>
            </a:r>
          </a:p>
          <a:p>
            <a:endParaRPr lang="vi-VN"/>
          </a:p>
        </p:txBody>
      </p:sp>
      <p:sp>
        <p:nvSpPr>
          <p:cNvPr id="4" name="Hộp Văn bản 3">
            <a:extLst>
              <a:ext uri="{FF2B5EF4-FFF2-40B4-BE49-F238E27FC236}">
                <a16:creationId xmlns:a16="http://schemas.microsoft.com/office/drawing/2014/main" id="{B5AB382F-7C0F-4CAE-902C-6FA1A8B41D7C}"/>
              </a:ext>
            </a:extLst>
          </p:cNvPr>
          <p:cNvSpPr txBox="1"/>
          <p:nvPr/>
        </p:nvSpPr>
        <p:spPr>
          <a:xfrm>
            <a:off x="798990" y="3595586"/>
            <a:ext cx="10200443" cy="369332"/>
          </a:xfrm>
          <a:prstGeom prst="rect">
            <a:avLst/>
          </a:prstGeom>
          <a:noFill/>
        </p:spPr>
        <p:txBody>
          <a:bodyPr wrap="square" rtlCol="0">
            <a:spAutoFit/>
          </a:bodyPr>
          <a:lstStyle/>
          <a:p>
            <a:r>
              <a:rPr lang="vi-VN"/>
              <a:t>Trước tiên là phần tính idf của mỗi token</a:t>
            </a:r>
          </a:p>
        </p:txBody>
      </p:sp>
      <p:sp>
        <p:nvSpPr>
          <p:cNvPr id="5" name="Hộp Văn bản 4">
            <a:extLst>
              <a:ext uri="{FF2B5EF4-FFF2-40B4-BE49-F238E27FC236}">
                <a16:creationId xmlns:a16="http://schemas.microsoft.com/office/drawing/2014/main" id="{1843B829-F382-42DE-B175-4E96C5D278B3}"/>
              </a:ext>
            </a:extLst>
          </p:cNvPr>
          <p:cNvSpPr txBox="1"/>
          <p:nvPr/>
        </p:nvSpPr>
        <p:spPr>
          <a:xfrm>
            <a:off x="914400" y="4341181"/>
            <a:ext cx="10582183" cy="1477328"/>
          </a:xfrm>
          <a:prstGeom prst="rect">
            <a:avLst/>
          </a:prstGeom>
          <a:noFill/>
          <a:ln>
            <a:solidFill>
              <a:schemeClr val="tx1"/>
            </a:solidFill>
          </a:ln>
        </p:spPr>
        <p:txBody>
          <a:bodyPr wrap="square" rtlCol="0">
            <a:spAutoFit/>
          </a:bodyPr>
          <a:lstStyle/>
          <a:p>
            <a:r>
              <a:rPr lang="en-US">
                <a:latin typeface="Consolas" panose="020B0609020204030204" pitchFamily="49" charset="0"/>
              </a:rPr>
              <a:t>// Ta </a:t>
            </a:r>
            <a:r>
              <a:rPr lang="vi-VN">
                <a:latin typeface="Consolas" panose="020B0609020204030204" pitchFamily="49" charset="0"/>
              </a:rPr>
              <a:t>bắt đầu thêm vào struct idf và tinh idf của từng token.</a:t>
            </a:r>
          </a:p>
          <a:p>
            <a:r>
              <a:rPr lang="nn-NO">
                <a:latin typeface="Consolas" panose="020B0609020204030204" pitchFamily="49" charset="0"/>
              </a:rPr>
              <a:t>for (int i = 0; i &lt; n; i++) {</a:t>
            </a:r>
          </a:p>
          <a:p>
            <a:r>
              <a:rPr lang="en-US">
                <a:latin typeface="Consolas" panose="020B0609020204030204" pitchFamily="49" charset="0"/>
              </a:rPr>
              <a:t>	idf[i].keyWord = keywords[i];</a:t>
            </a:r>
          </a:p>
          <a:p>
            <a:r>
              <a:rPr lang="en-US">
                <a:latin typeface="Consolas" panose="020B0609020204030204" pitchFamily="49" charset="0"/>
              </a:rPr>
              <a:t>	idf[i].idf=idf_term(keywords[i],i,table); //tu khoa thu i</a:t>
            </a:r>
          </a:p>
          <a:p>
            <a:r>
              <a:rPr lang="vi-VN">
                <a:latin typeface="Consolas" panose="020B0609020204030204" pitchFamily="49" charset="0"/>
              </a:rPr>
              <a:t>}</a:t>
            </a:r>
          </a:p>
        </p:txBody>
      </p:sp>
    </p:spTree>
    <p:extLst>
      <p:ext uri="{BB962C8B-B14F-4D97-AF65-F5344CB8AC3E}">
        <p14:creationId xmlns:p14="http://schemas.microsoft.com/office/powerpoint/2010/main" val="340299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090E60C7-827F-4187-B70B-F7CBDB0CBDBC}"/>
              </a:ext>
            </a:extLst>
          </p:cNvPr>
          <p:cNvSpPr txBox="1"/>
          <p:nvPr/>
        </p:nvSpPr>
        <p:spPr>
          <a:xfrm>
            <a:off x="1074198" y="381740"/>
            <a:ext cx="10043604" cy="5355312"/>
          </a:xfrm>
          <a:prstGeom prst="rect">
            <a:avLst/>
          </a:prstGeom>
          <a:noFill/>
        </p:spPr>
        <p:txBody>
          <a:bodyPr wrap="square" rtlCol="0">
            <a:spAutoFit/>
          </a:bodyPr>
          <a:lstStyle/>
          <a:p>
            <a:r>
              <a:rPr lang="vi-VN">
                <a:latin typeface="Consolas" panose="020B0609020204030204" pitchFamily="49" charset="0"/>
              </a:rPr>
              <a:t>// Ta tạo biến realSize=0, tức là tổng số size thực sự của List</a:t>
            </a:r>
          </a:p>
          <a:p>
            <a:r>
              <a:rPr lang="vi-VN">
                <a:latin typeface="Consolas" panose="020B0609020204030204" pitchFamily="49" charset="0"/>
              </a:rPr>
              <a:t>// Ta lấy tổng số file từ file TotalFiles.txt</a:t>
            </a:r>
          </a:p>
          <a:p>
            <a:r>
              <a:rPr lang="vi-VN">
                <a:latin typeface="Consolas" panose="020B0609020204030204" pitchFamily="49" charset="0"/>
              </a:rPr>
              <a:t>// sau đó tinh </a:t>
            </a:r>
            <a:r>
              <a:rPr lang="vi-VN" b="1" i="1">
                <a:latin typeface="Consolas" panose="020B0609020204030204" pitchFamily="49" charset="0"/>
              </a:rPr>
              <a:t>tf</a:t>
            </a:r>
            <a:r>
              <a:rPr lang="vi-VN">
                <a:latin typeface="Consolas" panose="020B0609020204030204" pitchFamily="49" charset="0"/>
              </a:rPr>
              <a:t> của mỗi token nhập vào, tính </a:t>
            </a:r>
            <a:r>
              <a:rPr lang="vi-VN" b="1" i="1">
                <a:latin typeface="Consolas" panose="020B0609020204030204" pitchFamily="49" charset="0"/>
              </a:rPr>
              <a:t>khoảng cách euclid </a:t>
            </a:r>
            <a:r>
              <a:rPr lang="vi-VN">
                <a:latin typeface="Consolas" panose="020B0609020204030204" pitchFamily="49" charset="0"/>
              </a:rPr>
              <a:t>giữa các</a:t>
            </a:r>
            <a:r>
              <a:rPr lang="vi-VN" b="1" i="1">
                <a:latin typeface="Consolas" panose="020B0609020204030204" pitchFamily="49" charset="0"/>
              </a:rPr>
              <a:t> </a:t>
            </a:r>
            <a:r>
              <a:rPr lang="vi-VN">
                <a:latin typeface="Consolas" panose="020B0609020204030204" pitchFamily="49" charset="0"/>
              </a:rPr>
              <a:t>//</a:t>
            </a:r>
            <a:r>
              <a:rPr lang="vi-VN" b="1" i="1">
                <a:latin typeface="Consolas" panose="020B0609020204030204" pitchFamily="49" charset="0"/>
              </a:rPr>
              <a:t>tfidf </a:t>
            </a:r>
            <a:r>
              <a:rPr lang="vi-VN">
                <a:latin typeface="Consolas" panose="020B0609020204030204" pitchFamily="49" charset="0"/>
              </a:rPr>
              <a:t>các từ khóa</a:t>
            </a:r>
          </a:p>
          <a:p>
            <a:r>
              <a:rPr lang="vi-VN">
                <a:latin typeface="Consolas" panose="020B0609020204030204" pitchFamily="49" charset="0"/>
              </a:rPr>
              <a:t>int realsize=0;</a:t>
            </a:r>
          </a:p>
          <a:p>
            <a:r>
              <a:rPr lang="en-US">
                <a:latin typeface="Consolas" panose="020B0609020204030204" pitchFamily="49" charset="0"/>
              </a:rPr>
              <a:t>fstream totalofFiles("TotalFiles.txt",ios::in);</a:t>
            </a:r>
          </a:p>
          <a:p>
            <a:r>
              <a:rPr lang="vi-VN">
                <a:latin typeface="Consolas" panose="020B0609020204030204" pitchFamily="49" charset="0"/>
              </a:rPr>
              <a:t>int totalFiles=0;</a:t>
            </a:r>
          </a:p>
          <a:p>
            <a:r>
              <a:rPr lang="en-US">
                <a:latin typeface="Consolas" panose="020B0609020204030204" pitchFamily="49" charset="0"/>
              </a:rPr>
              <a:t>totalofFiles &gt;&gt; totalFiles; // lay tong so file</a:t>
            </a:r>
          </a:p>
          <a:p>
            <a:r>
              <a:rPr lang="vi-VN">
                <a:latin typeface="Consolas" panose="020B0609020204030204" pitchFamily="49" charset="0"/>
              </a:rPr>
              <a:t>totalofFiles.close();</a:t>
            </a:r>
          </a:p>
          <a:p>
            <a:r>
              <a:rPr lang="vi-VN">
                <a:latin typeface="Consolas" panose="020B0609020204030204" pitchFamily="49" charset="0"/>
              </a:rPr>
              <a:t>double tf_query = 1 / (double)n;</a:t>
            </a:r>
          </a:p>
          <a:p>
            <a:r>
              <a:rPr lang="vi-VN">
                <a:latin typeface="Consolas" panose="020B0609020204030204" pitchFamily="49" charset="0"/>
              </a:rPr>
              <a:t>double euclid_query = 0;</a:t>
            </a:r>
          </a:p>
          <a:p>
            <a:r>
              <a:rPr lang="nn-NO">
                <a:latin typeface="Consolas" panose="020B0609020204030204" pitchFamily="49" charset="0"/>
              </a:rPr>
              <a:t>for (int i = 0; i &lt; n; i++) {</a:t>
            </a:r>
          </a:p>
          <a:p>
            <a:r>
              <a:rPr lang="vi-VN">
                <a:latin typeface="Consolas" panose="020B0609020204030204" pitchFamily="49" charset="0"/>
              </a:rPr>
              <a:t>euclid_query += (tf_query * idf[i].idf) * (tf_query * idf[i].idf);</a:t>
            </a:r>
          </a:p>
          <a:p>
            <a:r>
              <a:rPr lang="vi-VN">
                <a:latin typeface="Consolas" panose="020B0609020204030204" pitchFamily="49" charset="0"/>
              </a:rPr>
              <a:t>}</a:t>
            </a:r>
          </a:p>
          <a:p>
            <a:r>
              <a:rPr lang="vi-VN">
                <a:latin typeface="Consolas" panose="020B0609020204030204" pitchFamily="49" charset="0"/>
              </a:rPr>
              <a:t>euclid_query = sqrt(euclid_query);</a:t>
            </a:r>
          </a:p>
          <a:p>
            <a:endParaRPr lang="vi-VN">
              <a:latin typeface="Consolas" panose="020B0609020204030204" pitchFamily="49" charset="0"/>
            </a:endParaRPr>
          </a:p>
          <a:p>
            <a:r>
              <a:rPr lang="vi-VN">
                <a:latin typeface="Consolas" panose="020B0609020204030204" pitchFamily="49" charset="0"/>
              </a:rPr>
              <a:t>// Tiếp theo ta bắt đầu chạy vòng lặp từ 0 tới total-2</a:t>
            </a:r>
          </a:p>
          <a:p>
            <a:r>
              <a:rPr lang="vi-VN">
                <a:latin typeface="Consolas" panose="020B0609020204030204" pitchFamily="49" charset="0"/>
              </a:rPr>
              <a:t>// Nếu table[i+1].check!=1 ta continue...</a:t>
            </a:r>
          </a:p>
          <a:p>
            <a:r>
              <a:rPr lang="vi-VN">
                <a:latin typeface="Consolas" panose="020B0609020204030204" pitchFamily="49" charset="0"/>
              </a:rPr>
              <a:t>// Nếu có ta tiếp tục xử lý</a:t>
            </a:r>
          </a:p>
        </p:txBody>
      </p:sp>
    </p:spTree>
    <p:extLst>
      <p:ext uri="{BB962C8B-B14F-4D97-AF65-F5344CB8AC3E}">
        <p14:creationId xmlns:p14="http://schemas.microsoft.com/office/powerpoint/2010/main" val="327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48531470-1409-4178-86D9-716ECB1A2B45}"/>
              </a:ext>
            </a:extLst>
          </p:cNvPr>
          <p:cNvSpPr txBox="1"/>
          <p:nvPr/>
        </p:nvSpPr>
        <p:spPr>
          <a:xfrm>
            <a:off x="772357" y="310718"/>
            <a:ext cx="9809826" cy="400110"/>
          </a:xfrm>
          <a:prstGeom prst="rect">
            <a:avLst/>
          </a:prstGeom>
          <a:noFill/>
        </p:spPr>
        <p:txBody>
          <a:bodyPr wrap="square" rtlCol="0">
            <a:spAutoFit/>
          </a:bodyPr>
          <a:lstStyle/>
          <a:p>
            <a:r>
              <a:rPr lang="vi-VN" sz="2000" b="1">
                <a:latin typeface="Times New Roman" panose="02020603050405020304" pitchFamily="18" charset="0"/>
                <a:cs typeface="Times New Roman" panose="02020603050405020304" pitchFamily="18" charset="0"/>
              </a:rPr>
              <a:t>I. Xử lý các văn bản đầu vào (UTF16-LE).</a:t>
            </a:r>
          </a:p>
        </p:txBody>
      </p:sp>
      <p:sp>
        <p:nvSpPr>
          <p:cNvPr id="3" name="Hộp Văn bản 2">
            <a:extLst>
              <a:ext uri="{FF2B5EF4-FFF2-40B4-BE49-F238E27FC236}">
                <a16:creationId xmlns:a16="http://schemas.microsoft.com/office/drawing/2014/main" id="{EF59C545-7CB7-4C3A-8F82-B59AD14CD08E}"/>
              </a:ext>
            </a:extLst>
          </p:cNvPr>
          <p:cNvSpPr txBox="1"/>
          <p:nvPr/>
        </p:nvSpPr>
        <p:spPr>
          <a:xfrm>
            <a:off x="890726" y="1039301"/>
            <a:ext cx="10351363" cy="2031325"/>
          </a:xfrm>
          <a:prstGeom prst="rect">
            <a:avLst/>
          </a:prstGeom>
          <a:noFill/>
        </p:spPr>
        <p:txBody>
          <a:bodyPr wrap="square" rtlCol="0">
            <a:spAutoFit/>
          </a:bodyPr>
          <a:lstStyle/>
          <a:p>
            <a:pPr marL="285750" indent="-285750">
              <a:buFont typeface="Arial" panose="020B0604020202020204" pitchFamily="34" charset="0"/>
              <a:buChar char="•"/>
            </a:pPr>
            <a:r>
              <a:rPr lang="vi-VN"/>
              <a:t>UTF16 mỗi ký từ sẽ nằm từ 2 byte         4 bytes trong bộ nhớ kể cả các kí tự đơn giản như trong ASCII điều đó sẽ làm cho ta tốn nhiều bộ nhớ và quá trình xử lý có thể trở nên phức tạp hơn.</a:t>
            </a:r>
          </a:p>
          <a:p>
            <a:endParaRPr lang="vi-VN"/>
          </a:p>
          <a:p>
            <a:pPr marL="285750" indent="-285750">
              <a:buFont typeface="Arial" panose="020B0604020202020204" pitchFamily="34" charset="0"/>
              <a:buChar char="•"/>
            </a:pPr>
            <a:r>
              <a:rPr lang="vi-VN"/>
              <a:t>Để ta có thể chuyển về UTF 8 (Các từ như trong ASCII sẽ là 1 byte) thì trước tiên ta nên đổi có dấu về không dấu bằng cách replace các từ như ‘a’ ‘á’ ‘à’ … thành ‘a’ .</a:t>
            </a:r>
          </a:p>
          <a:p>
            <a:pPr marL="285750" indent="-285750">
              <a:buFont typeface="Arial" panose="020B0604020202020204" pitchFamily="34" charset="0"/>
              <a:buChar char="•"/>
            </a:pPr>
            <a:endParaRPr lang="vi-VN"/>
          </a:p>
          <a:p>
            <a:pPr marL="285750" indent="-285750">
              <a:buFont typeface="Arial" panose="020B0604020202020204" pitchFamily="34" charset="0"/>
              <a:buChar char="•"/>
            </a:pPr>
            <a:r>
              <a:rPr lang="vi-VN"/>
              <a:t>Sau đó ta xử lý như sau:</a:t>
            </a:r>
          </a:p>
        </p:txBody>
      </p:sp>
      <p:cxnSp>
        <p:nvCxnSpPr>
          <p:cNvPr id="5" name="Đường kết nối Mũi tên Thẳng 4">
            <a:extLst>
              <a:ext uri="{FF2B5EF4-FFF2-40B4-BE49-F238E27FC236}">
                <a16:creationId xmlns:a16="http://schemas.microsoft.com/office/drawing/2014/main" id="{79E0D94D-AFFE-42BF-9F1B-4144BB929B0B}"/>
              </a:ext>
            </a:extLst>
          </p:cNvPr>
          <p:cNvCxnSpPr/>
          <p:nvPr/>
        </p:nvCxnSpPr>
        <p:spPr>
          <a:xfrm>
            <a:off x="4873841" y="1242874"/>
            <a:ext cx="3107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Hộp Văn bản 9">
            <a:extLst>
              <a:ext uri="{FF2B5EF4-FFF2-40B4-BE49-F238E27FC236}">
                <a16:creationId xmlns:a16="http://schemas.microsoft.com/office/drawing/2014/main" id="{A1A3E185-3D77-4B84-AFD9-8B6A60CB5DB3}"/>
              </a:ext>
            </a:extLst>
          </p:cNvPr>
          <p:cNvSpPr txBox="1"/>
          <p:nvPr/>
        </p:nvSpPr>
        <p:spPr>
          <a:xfrm>
            <a:off x="426128" y="3274199"/>
            <a:ext cx="11523215" cy="923330"/>
          </a:xfrm>
          <a:prstGeom prst="rect">
            <a:avLst/>
          </a:prstGeom>
          <a:noFill/>
        </p:spPr>
        <p:txBody>
          <a:bodyPr wrap="square" rtlCol="0">
            <a:spAutoFit/>
          </a:bodyPr>
          <a:lstStyle/>
          <a:p>
            <a:r>
              <a:rPr lang="vi-VN">
                <a:latin typeface="Consolas" panose="020B0609020204030204" pitchFamily="49" charset="0"/>
              </a:rPr>
              <a:t>wstring_convert&lt;std::codecvt_utf8_utf16&lt;wchar_t&gt;, wchar_t&gt; converter;</a:t>
            </a:r>
          </a:p>
          <a:p>
            <a:r>
              <a:rPr lang="en-US">
                <a:latin typeface="Consolas" panose="020B0609020204030204" pitchFamily="49" charset="0"/>
              </a:rPr>
              <a:t>is16.imbue(locale(is16.getloc(), new codecvt_utf16&lt;wchar_t, 0x10ffff, little_endian&gt;()));</a:t>
            </a:r>
            <a:endParaRPr lang="vi-VN">
              <a:latin typeface="Consolas" panose="020B0609020204030204" pitchFamily="49" charset="0"/>
            </a:endParaRPr>
          </a:p>
          <a:p>
            <a:endParaRPr lang="vi-VN"/>
          </a:p>
        </p:txBody>
      </p:sp>
      <p:sp>
        <p:nvSpPr>
          <p:cNvPr id="11" name="Hộp Văn bản 10">
            <a:extLst>
              <a:ext uri="{FF2B5EF4-FFF2-40B4-BE49-F238E27FC236}">
                <a16:creationId xmlns:a16="http://schemas.microsoft.com/office/drawing/2014/main" id="{77053255-F56F-45E8-B696-48143D89845E}"/>
              </a:ext>
            </a:extLst>
          </p:cNvPr>
          <p:cNvSpPr txBox="1"/>
          <p:nvPr/>
        </p:nvSpPr>
        <p:spPr>
          <a:xfrm>
            <a:off x="1108228" y="4156515"/>
            <a:ext cx="967666" cy="369332"/>
          </a:xfrm>
          <a:prstGeom prst="rect">
            <a:avLst/>
          </a:prstGeom>
          <a:noFill/>
        </p:spPr>
        <p:txBody>
          <a:bodyPr wrap="square" rtlCol="0">
            <a:spAutoFit/>
          </a:bodyPr>
          <a:lstStyle/>
          <a:p>
            <a:r>
              <a:rPr lang="vi-VN"/>
              <a:t>Và</a:t>
            </a:r>
          </a:p>
        </p:txBody>
      </p:sp>
      <p:sp>
        <p:nvSpPr>
          <p:cNvPr id="12" name="Hộp Văn bản 11">
            <a:extLst>
              <a:ext uri="{FF2B5EF4-FFF2-40B4-BE49-F238E27FC236}">
                <a16:creationId xmlns:a16="http://schemas.microsoft.com/office/drawing/2014/main" id="{13257030-40DD-4668-97E4-85BFF8CE845A}"/>
              </a:ext>
            </a:extLst>
          </p:cNvPr>
          <p:cNvSpPr txBox="1"/>
          <p:nvPr/>
        </p:nvSpPr>
        <p:spPr>
          <a:xfrm>
            <a:off x="3696068" y="4593182"/>
            <a:ext cx="8948692" cy="369332"/>
          </a:xfrm>
          <a:prstGeom prst="rect">
            <a:avLst/>
          </a:prstGeom>
          <a:noFill/>
        </p:spPr>
        <p:txBody>
          <a:bodyPr wrap="square" rtlCol="0">
            <a:spAutoFit/>
          </a:bodyPr>
          <a:lstStyle/>
          <a:p>
            <a:r>
              <a:rPr lang="vi-VN"/>
              <a:t> </a:t>
            </a:r>
            <a:r>
              <a:rPr lang="vi-VN">
                <a:latin typeface="Consolas" panose="020B0609020204030204" pitchFamily="49" charset="0"/>
              </a:rPr>
              <a:t>converter.to_bytes(wline);</a:t>
            </a:r>
          </a:p>
        </p:txBody>
      </p:sp>
      <p:sp>
        <p:nvSpPr>
          <p:cNvPr id="14" name="Hộp Văn bản 13">
            <a:extLst>
              <a:ext uri="{FF2B5EF4-FFF2-40B4-BE49-F238E27FC236}">
                <a16:creationId xmlns:a16="http://schemas.microsoft.com/office/drawing/2014/main" id="{87A8F315-55F7-490D-9722-C89F1FBBE9BB}"/>
              </a:ext>
            </a:extLst>
          </p:cNvPr>
          <p:cNvSpPr txBox="1"/>
          <p:nvPr/>
        </p:nvSpPr>
        <p:spPr>
          <a:xfrm>
            <a:off x="1038687" y="5033639"/>
            <a:ext cx="9783193" cy="923330"/>
          </a:xfrm>
          <a:prstGeom prst="rect">
            <a:avLst/>
          </a:prstGeom>
          <a:noFill/>
        </p:spPr>
        <p:txBody>
          <a:bodyPr wrap="square" rtlCol="0">
            <a:spAutoFit/>
          </a:bodyPr>
          <a:lstStyle/>
          <a:p>
            <a:r>
              <a:rPr lang="vi-VN"/>
              <a:t>Được dùng trong hàm: </a:t>
            </a:r>
          </a:p>
          <a:p>
            <a:pPr algn="ctr"/>
            <a:r>
              <a:rPr lang="en-US">
                <a:latin typeface="Consolas" panose="020B0609020204030204" pitchFamily="49" charset="0"/>
              </a:rPr>
              <a:t>string fGetlines(wifstream&amp; is16, int lines)</a:t>
            </a:r>
          </a:p>
          <a:p>
            <a:r>
              <a:rPr lang="vi-VN">
                <a:latin typeface="Consolas" panose="020B0609020204030204" pitchFamily="49" charset="0"/>
              </a:rPr>
              <a:t>Với is16 là file UTF16-LE và int lines là số dòng lấy trong file is16</a:t>
            </a:r>
            <a:endParaRPr lang="en-US">
              <a:latin typeface="Consolas" panose="020B0609020204030204" pitchFamily="49" charset="0"/>
            </a:endParaRPr>
          </a:p>
        </p:txBody>
      </p:sp>
      <p:sp>
        <p:nvSpPr>
          <p:cNvPr id="15" name="Hộp Văn bản 14">
            <a:extLst>
              <a:ext uri="{FF2B5EF4-FFF2-40B4-BE49-F238E27FC236}">
                <a16:creationId xmlns:a16="http://schemas.microsoft.com/office/drawing/2014/main" id="{3E9BAC9D-25D0-49DD-B432-4740A08D70ED}"/>
              </a:ext>
            </a:extLst>
          </p:cNvPr>
          <p:cNvSpPr txBox="1"/>
          <p:nvPr/>
        </p:nvSpPr>
        <p:spPr>
          <a:xfrm>
            <a:off x="739805" y="5956969"/>
            <a:ext cx="10380956" cy="646331"/>
          </a:xfrm>
          <a:prstGeom prst="rect">
            <a:avLst/>
          </a:prstGeom>
          <a:noFill/>
        </p:spPr>
        <p:txBody>
          <a:bodyPr wrap="square" rtlCol="0">
            <a:spAutoFit/>
          </a:bodyPr>
          <a:lstStyle/>
          <a:p>
            <a:r>
              <a:rPr lang="vi-VN" b="1"/>
              <a:t>     Có tham khảo tại: </a:t>
            </a:r>
          </a:p>
          <a:p>
            <a:r>
              <a:rPr lang="vi-VN" i="1"/>
              <a:t>https://stackoverflow.com/questions/29012472/how-to-read-utf-16-file-into-utf-8-stdstring-line-by-line</a:t>
            </a:r>
          </a:p>
        </p:txBody>
      </p:sp>
      <p:pic>
        <p:nvPicPr>
          <p:cNvPr id="17" name="Đồ họa 16" descr="Bị cấm">
            <a:extLst>
              <a:ext uri="{FF2B5EF4-FFF2-40B4-BE49-F238E27FC236}">
                <a16:creationId xmlns:a16="http://schemas.microsoft.com/office/drawing/2014/main" id="{59FBDA11-43F1-404E-851D-AC1798D4F5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724" y="5956969"/>
            <a:ext cx="335871" cy="335871"/>
          </a:xfrm>
          <a:prstGeom prst="rect">
            <a:avLst/>
          </a:prstGeom>
        </p:spPr>
      </p:pic>
    </p:spTree>
    <p:extLst>
      <p:ext uri="{BB962C8B-B14F-4D97-AF65-F5344CB8AC3E}">
        <p14:creationId xmlns:p14="http://schemas.microsoft.com/office/powerpoint/2010/main" val="1590304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451C523C-BF4E-4002-91B6-6B27D857BA3D}"/>
              </a:ext>
            </a:extLst>
          </p:cNvPr>
          <p:cNvSpPr txBox="1"/>
          <p:nvPr/>
        </p:nvSpPr>
        <p:spPr>
          <a:xfrm>
            <a:off x="399495" y="213064"/>
            <a:ext cx="10919534" cy="6555641"/>
          </a:xfrm>
          <a:prstGeom prst="rect">
            <a:avLst/>
          </a:prstGeom>
          <a:noFill/>
          <a:ln>
            <a:solidFill>
              <a:schemeClr val="tx1"/>
            </a:solidFill>
          </a:ln>
        </p:spPr>
        <p:txBody>
          <a:bodyPr wrap="square" rtlCol="0">
            <a:spAutoFit/>
          </a:bodyPr>
          <a:lstStyle/>
          <a:p>
            <a:r>
              <a:rPr lang="nn-NO" sz="1200">
                <a:latin typeface="Consolas" panose="020B0609020204030204" pitchFamily="49" charset="0"/>
              </a:rPr>
              <a:t>for (int i = 0; i &lt; totalFiles-1 ; i++) {</a:t>
            </a:r>
          </a:p>
          <a:p>
            <a:r>
              <a:rPr lang="en-US" sz="1200">
                <a:latin typeface="Consolas" panose="020B0609020204030204" pitchFamily="49" charset="0"/>
              </a:rPr>
              <a:t>	if (table[i].check!= 1) continue; // </a:t>
            </a:r>
            <a:r>
              <a:rPr lang="vi-VN" sz="1200">
                <a:latin typeface="Consolas" panose="020B0609020204030204" pitchFamily="49" charset="0"/>
              </a:rPr>
              <a:t>nếu không có bỏ qua (ở đây là i vì ở trên chỗ tinh idf ta đánh dấu từ 0)</a:t>
            </a:r>
            <a:endParaRPr lang="en-US" sz="1200">
              <a:latin typeface="Consolas" panose="020B0609020204030204" pitchFamily="49" charset="0"/>
            </a:endParaRPr>
          </a:p>
          <a:p>
            <a:r>
              <a:rPr lang="vi-VN" sz="1200">
                <a:latin typeface="Consolas" panose="020B0609020204030204" pitchFamily="49" charset="0"/>
              </a:rPr>
              <a:t>	string s = "./sandbox/metadata" + to_string(i+1) + ".txt"; // lượt từng file 1 trong foler sandbox</a:t>
            </a:r>
          </a:p>
          <a:p>
            <a:r>
              <a:rPr lang="vi-VN" sz="1200">
                <a:latin typeface="Consolas" panose="020B0609020204030204" pitchFamily="49" charset="0"/>
              </a:rPr>
              <a:t>	char* dir = _strdup(s.c_str());</a:t>
            </a:r>
          </a:p>
          <a:p>
            <a:r>
              <a:rPr lang="en-US" sz="1200">
                <a:latin typeface="Consolas" panose="020B0609020204030204" pitchFamily="49" charset="0"/>
              </a:rPr>
              <a:t>	char tmp[MAX_SIZE_WORDS];</a:t>
            </a:r>
          </a:p>
          <a:p>
            <a:r>
              <a:rPr lang="nn-NO" sz="1200">
                <a:latin typeface="Consolas" panose="020B0609020204030204" pitchFamily="49" charset="0"/>
              </a:rPr>
              <a:t>	FILE* f = fopen(dir, "r"); // xu ly tung file trong folder sandbox</a:t>
            </a:r>
          </a:p>
          <a:p>
            <a:r>
              <a:rPr lang="vi-VN" sz="1200">
                <a:latin typeface="Consolas" panose="020B0609020204030204" pitchFamily="49" charset="0"/>
              </a:rPr>
              <a:t>	delete[] dir;</a:t>
            </a:r>
          </a:p>
          <a:p>
            <a:r>
              <a:rPr lang="vi-VN" sz="1200">
                <a:latin typeface="Consolas" panose="020B0609020204030204" pitchFamily="49" charset="0"/>
              </a:rPr>
              <a:t>	dir = nullptr;</a:t>
            </a:r>
          </a:p>
          <a:p>
            <a:r>
              <a:rPr lang="vi-VN" sz="1200">
                <a:latin typeface="Consolas" panose="020B0609020204030204" pitchFamily="49" charset="0"/>
              </a:rPr>
              <a:t>	if (f) {</a:t>
            </a:r>
          </a:p>
          <a:p>
            <a:r>
              <a:rPr lang="en-US" sz="1200">
                <a:latin typeface="Consolas" panose="020B0609020204030204" pitchFamily="49" charset="0"/>
              </a:rPr>
              <a:t>		double tf_idf_term = 0;</a:t>
            </a:r>
          </a:p>
          <a:p>
            <a:r>
              <a:rPr lang="vi-VN" sz="1200">
                <a:latin typeface="Consolas" panose="020B0609020204030204" pitchFamily="49" charset="0"/>
              </a:rPr>
              <a:t>		double euclid_dis = 0; // khoảng cách euclid của term trong văn bản, từ nào không có thì sẽ bằng 0</a:t>
            </a:r>
          </a:p>
          <a:p>
            <a:r>
              <a:rPr lang="vi-VN" sz="1200">
                <a:latin typeface="Consolas" panose="020B0609020204030204" pitchFamily="49" charset="0"/>
              </a:rPr>
              <a:t>		int check = 0;</a:t>
            </a:r>
          </a:p>
          <a:p>
            <a:r>
              <a:rPr lang="vi-VN" sz="1200">
                <a:latin typeface="Consolas" panose="020B0609020204030204" pitchFamily="49" charset="0"/>
              </a:rPr>
              <a:t>		double vector_product = 0; // tích 2 vector của doc và cụm từ khóa</a:t>
            </a:r>
          </a:p>
          <a:p>
            <a:r>
              <a:rPr lang="en-US" sz="1200">
                <a:latin typeface="Consolas" panose="020B0609020204030204" pitchFamily="49" charset="0"/>
              </a:rPr>
              <a:t>		while (fgets(tmp, MAX_SIZE_WORDS, f)) { // </a:t>
            </a:r>
            <a:r>
              <a:rPr lang="vi-VN" sz="1200">
                <a:latin typeface="Consolas" panose="020B0609020204030204" pitchFamily="49" charset="0"/>
              </a:rPr>
              <a:t>Đọc từng dòng trong file metadata thứ i+1</a:t>
            </a:r>
            <a:endParaRPr lang="en-US" sz="1200">
              <a:latin typeface="Consolas" panose="020B0609020204030204" pitchFamily="49" charset="0"/>
            </a:endParaRPr>
          </a:p>
          <a:p>
            <a:r>
              <a:rPr lang="vi-VN" sz="1200">
                <a:latin typeface="Consolas" panose="020B0609020204030204" pitchFamily="49" charset="0"/>
              </a:rPr>
              <a:t>			int len = strlen(tmp);</a:t>
            </a:r>
          </a:p>
          <a:p>
            <a:r>
              <a:rPr lang="vi-VN" sz="1200">
                <a:latin typeface="Consolas" panose="020B0609020204030204" pitchFamily="49" charset="0"/>
              </a:rPr>
              <a:t>			table[i].check = 0; // ở đây để check coi sau khi kiểm tra xong phần kmp_search thì còn chữ nào nữa không</a:t>
            </a:r>
          </a:p>
          <a:p>
            <a:r>
              <a:rPr lang="vi-VN" sz="1200">
                <a:latin typeface="Consolas" panose="020B0609020204030204" pitchFamily="49" charset="0"/>
              </a:rPr>
              <a:t>						  // nếu không còn chữ nào thì table[i].check=0 sẽ giữ nguyên và thoát vòng lặp nếu còn thì = 1</a:t>
            </a:r>
          </a:p>
          <a:p>
            <a:r>
              <a:rPr lang="vi-VN" sz="1200">
                <a:latin typeface="Consolas" panose="020B0609020204030204" pitchFamily="49" charset="0"/>
              </a:rPr>
              <a:t>			for (int j = 0; j &lt; n ; j++) { // kiểm tra từng token 1</a:t>
            </a:r>
          </a:p>
          <a:p>
            <a:r>
              <a:rPr lang="en-US" sz="1200">
                <a:latin typeface="Consolas" panose="020B0609020204030204" pitchFamily="49" charset="0"/>
              </a:rPr>
              <a:t>				if (table[i].check_Key[j] != 1) continue; // </a:t>
            </a:r>
            <a:r>
              <a:rPr lang="vi-VN" sz="1200">
                <a:latin typeface="Consolas" panose="020B0609020204030204" pitchFamily="49" charset="0"/>
              </a:rPr>
              <a:t>từ nào đánh dấu mới xử lý</a:t>
            </a:r>
            <a:endParaRPr lang="en-US" sz="1200">
              <a:latin typeface="Consolas" panose="020B0609020204030204" pitchFamily="49" charset="0"/>
            </a:endParaRPr>
          </a:p>
          <a:p>
            <a:r>
              <a:rPr lang="en-US" sz="1200">
                <a:latin typeface="Consolas" panose="020B0609020204030204" pitchFamily="49" charset="0"/>
              </a:rPr>
              <a:t>				string s_tmp = " " + idf[j].keyWord + "."; // ta </a:t>
            </a:r>
            <a:r>
              <a:rPr lang="vi-VN" sz="1200">
                <a:latin typeface="Consolas" panose="020B0609020204030204" pitchFamily="49" charset="0"/>
              </a:rPr>
              <a:t>xử lý theo cách mà ta ghi vào file metadata đã nói trên.</a:t>
            </a:r>
            <a:endParaRPr lang="en-US" sz="1200">
              <a:latin typeface="Consolas" panose="020B0609020204030204" pitchFamily="49" charset="0"/>
            </a:endParaRPr>
          </a:p>
          <a:p>
            <a:r>
              <a:rPr lang="en-US" sz="1200">
                <a:latin typeface="Consolas" panose="020B0609020204030204" pitchFamily="49" charset="0"/>
              </a:rPr>
              <a:t>				</a:t>
            </a:r>
            <a:r>
              <a:rPr lang="pl-PL" sz="1200">
                <a:latin typeface="Consolas" panose="020B0609020204030204" pitchFamily="49" charset="0"/>
              </a:rPr>
              <a:t>char* w = _strdup(s_tmp.c_str());</a:t>
            </a:r>
          </a:p>
          <a:p>
            <a:endParaRPr lang="vi-VN" sz="1200">
              <a:latin typeface="Consolas" panose="020B0609020204030204" pitchFamily="49" charset="0"/>
            </a:endParaRPr>
          </a:p>
          <a:p>
            <a:r>
              <a:rPr lang="en-US" sz="1200">
                <a:latin typeface="Consolas" panose="020B0609020204030204" pitchFamily="49" charset="0"/>
              </a:rPr>
              <a:t>				if (kmp_search(tmp,w)&lt;len) // </a:t>
            </a:r>
            <a:r>
              <a:rPr lang="vi-VN" sz="1200">
                <a:latin typeface="Consolas" panose="020B0609020204030204" pitchFamily="49" charset="0"/>
              </a:rPr>
              <a:t>bắt đầu kiểm tra nếu dòng đó có thì tiếp tục xử lý</a:t>
            </a:r>
            <a:endParaRPr lang="en-US" sz="1200">
              <a:latin typeface="Consolas" panose="020B0609020204030204" pitchFamily="49" charset="0"/>
            </a:endParaRPr>
          </a:p>
          <a:p>
            <a:r>
              <a:rPr lang="vi-VN" sz="1200">
                <a:latin typeface="Consolas" panose="020B0609020204030204" pitchFamily="49" charset="0"/>
              </a:rPr>
              <a:t>				{</a:t>
            </a:r>
          </a:p>
          <a:p>
            <a:r>
              <a:rPr lang="vi-VN" sz="1200">
                <a:latin typeface="Consolas" panose="020B0609020204030204" pitchFamily="49" charset="0"/>
              </a:rPr>
              <a:t>					check = 1;</a:t>
            </a:r>
          </a:p>
          <a:p>
            <a:pPr lvl="4"/>
            <a:r>
              <a:rPr lang="en-US" sz="1200">
                <a:latin typeface="Consolas" panose="020B0609020204030204" pitchFamily="49" charset="0"/>
              </a:rPr>
              <a:t>	table[i].check_Key[j] = 0; // </a:t>
            </a:r>
            <a:r>
              <a:rPr lang="vi-VN" sz="1200">
                <a:latin typeface="Consolas" panose="020B0609020204030204" pitchFamily="49" charset="0"/>
              </a:rPr>
              <a:t>đánh dấu từ đó đã được xử lý</a:t>
            </a:r>
            <a:endParaRPr lang="en-US" sz="1200">
              <a:latin typeface="Consolas" panose="020B0609020204030204" pitchFamily="49" charset="0"/>
            </a:endParaRPr>
          </a:p>
          <a:p>
            <a:r>
              <a:rPr lang="en-US" sz="1200">
                <a:latin typeface="Consolas" panose="020B0609020204030204" pitchFamily="49" charset="0"/>
              </a:rPr>
              <a:t>					double tf_term = stod(tmp); // </a:t>
            </a:r>
            <a:r>
              <a:rPr lang="vi-VN" sz="1200">
                <a:latin typeface="Consolas" panose="020B0609020204030204" pitchFamily="49" charset="0"/>
              </a:rPr>
              <a:t>lấy tf của từ đó</a:t>
            </a:r>
            <a:endParaRPr lang="en-US" sz="1200">
              <a:latin typeface="Consolas" panose="020B0609020204030204" pitchFamily="49" charset="0"/>
            </a:endParaRPr>
          </a:p>
          <a:p>
            <a:r>
              <a:rPr lang="en-US" sz="1200">
                <a:latin typeface="Consolas" panose="020B0609020204030204" pitchFamily="49" charset="0"/>
              </a:rPr>
              <a:t>					tf_idf_term = tf_term * idf[j].idf; // </a:t>
            </a:r>
            <a:r>
              <a:rPr lang="vi-VN" sz="1200">
                <a:latin typeface="Consolas" panose="020B0609020204030204" pitchFamily="49" charset="0"/>
              </a:rPr>
              <a:t>tính tf-idf</a:t>
            </a:r>
            <a:endParaRPr lang="en-US" sz="1200">
              <a:latin typeface="Consolas" panose="020B0609020204030204" pitchFamily="49" charset="0"/>
            </a:endParaRPr>
          </a:p>
          <a:p>
            <a:r>
              <a:rPr lang="en-US" sz="1200">
                <a:latin typeface="Consolas" panose="020B0609020204030204" pitchFamily="49" charset="0"/>
              </a:rPr>
              <a:t>					vector_product += tf_idf_term * (tf_query * idf[j].idf);// </a:t>
            </a:r>
            <a:r>
              <a:rPr lang="vi-VN" sz="1200">
                <a:latin typeface="Consolas" panose="020B0609020204030204" pitchFamily="49" charset="0"/>
              </a:rPr>
              <a:t>tính tích hai vector</a:t>
            </a:r>
            <a:endParaRPr lang="en-US" sz="1200">
              <a:latin typeface="Consolas" panose="020B0609020204030204" pitchFamily="49" charset="0"/>
            </a:endParaRPr>
          </a:p>
          <a:p>
            <a:pPr lvl="4"/>
            <a:r>
              <a:rPr lang="en-US" sz="1200">
                <a:latin typeface="Consolas" panose="020B0609020204030204" pitchFamily="49" charset="0"/>
              </a:rPr>
              <a:t>	euclid_dis += tf_idf_term * tf_idf_term; // khoang cach euclid</a:t>
            </a:r>
          </a:p>
          <a:p>
            <a:r>
              <a:rPr lang="vi-VN" sz="1200">
                <a:latin typeface="Consolas" panose="020B0609020204030204" pitchFamily="49" charset="0"/>
              </a:rPr>
              <a:t>				}</a:t>
            </a:r>
          </a:p>
          <a:p>
            <a:r>
              <a:rPr lang="vi-VN" sz="1200">
                <a:latin typeface="Consolas" panose="020B0609020204030204" pitchFamily="49" charset="0"/>
              </a:rPr>
              <a:t>				delete[] w;</a:t>
            </a:r>
          </a:p>
          <a:p>
            <a:pPr lvl="3"/>
            <a:r>
              <a:rPr lang="vi-VN" sz="1200">
                <a:latin typeface="Consolas" panose="020B0609020204030204" pitchFamily="49" charset="0"/>
              </a:rPr>
              <a:t>	w = nullptr;</a:t>
            </a:r>
          </a:p>
          <a:p>
            <a:r>
              <a:rPr lang="vi-VN" sz="1200">
                <a:latin typeface="Consolas" panose="020B0609020204030204" pitchFamily="49" charset="0"/>
              </a:rPr>
              <a:t>			}</a:t>
            </a:r>
          </a:p>
        </p:txBody>
      </p:sp>
    </p:spTree>
    <p:extLst>
      <p:ext uri="{BB962C8B-B14F-4D97-AF65-F5344CB8AC3E}">
        <p14:creationId xmlns:p14="http://schemas.microsoft.com/office/powerpoint/2010/main" val="318689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79969ACB-6148-418C-904E-E8DC1F2C2EA1}"/>
              </a:ext>
            </a:extLst>
          </p:cNvPr>
          <p:cNvSpPr txBox="1"/>
          <p:nvPr/>
        </p:nvSpPr>
        <p:spPr>
          <a:xfrm>
            <a:off x="152400" y="381739"/>
            <a:ext cx="11887200" cy="6340197"/>
          </a:xfrm>
          <a:prstGeom prst="rect">
            <a:avLst/>
          </a:prstGeom>
          <a:noFill/>
          <a:ln>
            <a:solidFill>
              <a:schemeClr val="tx1"/>
            </a:solidFill>
          </a:ln>
        </p:spPr>
        <p:txBody>
          <a:bodyPr wrap="square" rtlCol="0">
            <a:spAutoFit/>
          </a:bodyPr>
          <a:lstStyle/>
          <a:p>
            <a:r>
              <a:rPr lang="vi-VN" sz="1400">
                <a:latin typeface="Consolas" panose="020B0609020204030204" pitchFamily="49" charset="0"/>
              </a:rPr>
              <a:t>			for (int j = 0; j &lt; n; j++) //ở đây để check coi sau khi kiểm tra xong phần kmp_search thì còn chữ nào 										//nữa không</a:t>
            </a:r>
          </a:p>
          <a:p>
            <a:r>
              <a:rPr lang="vi-VN" sz="1400">
                <a:latin typeface="Consolas" panose="020B0609020204030204" pitchFamily="49" charset="0"/>
              </a:rPr>
              <a:t>					 // nếu không còn chữ nào thì table[i].check=0 sẽ giữ nguyên và thoát vòng lặp nếu còn thì = 1</a:t>
            </a:r>
          </a:p>
          <a:p>
            <a:endParaRPr lang="vi-VN" sz="1400">
              <a:latin typeface="Consolas" panose="020B0609020204030204" pitchFamily="49" charset="0"/>
            </a:endParaRPr>
          </a:p>
          <a:p>
            <a:r>
              <a:rPr lang="vi-VN" sz="1400">
                <a:latin typeface="Consolas" panose="020B0609020204030204" pitchFamily="49" charset="0"/>
              </a:rPr>
              <a:t>		{</a:t>
            </a:r>
          </a:p>
          <a:p>
            <a:r>
              <a:rPr lang="en-US" sz="1400">
                <a:latin typeface="Consolas" panose="020B0609020204030204" pitchFamily="49" charset="0"/>
              </a:rPr>
              <a:t>		if (table[i].check_Key[j] ==1)</a:t>
            </a:r>
          </a:p>
          <a:p>
            <a:r>
              <a:rPr lang="vi-VN" sz="1400">
                <a:latin typeface="Consolas" panose="020B0609020204030204" pitchFamily="49" charset="0"/>
              </a:rPr>
              <a:t>			{</a:t>
            </a:r>
          </a:p>
          <a:p>
            <a:r>
              <a:rPr lang="vi-VN" sz="1400">
                <a:latin typeface="Consolas" panose="020B0609020204030204" pitchFamily="49" charset="0"/>
              </a:rPr>
              <a:t>				table[i].check = 1;</a:t>
            </a:r>
          </a:p>
          <a:p>
            <a:r>
              <a:rPr lang="vi-VN" sz="1400">
                <a:latin typeface="Consolas" panose="020B0609020204030204" pitchFamily="49" charset="0"/>
              </a:rPr>
              <a:t>			}</a:t>
            </a:r>
          </a:p>
          <a:p>
            <a:r>
              <a:rPr lang="vi-VN" sz="1400">
                <a:latin typeface="Consolas" panose="020B0609020204030204" pitchFamily="49" charset="0"/>
              </a:rPr>
              <a:t>		}</a:t>
            </a:r>
          </a:p>
          <a:p>
            <a:endParaRPr lang="vi-VN" sz="1400">
              <a:latin typeface="Consolas" panose="020B0609020204030204" pitchFamily="49" charset="0"/>
            </a:endParaRPr>
          </a:p>
          <a:p>
            <a:r>
              <a:rPr lang="en-US" sz="1400">
                <a:latin typeface="Consolas" panose="020B0609020204030204" pitchFamily="49" charset="0"/>
              </a:rPr>
              <a:t>		if( table[i].check == 0) break; // </a:t>
            </a:r>
            <a:r>
              <a:rPr lang="vi-VN" sz="1400">
                <a:latin typeface="Consolas" panose="020B0609020204030204" pitchFamily="49" charset="0"/>
              </a:rPr>
              <a:t>sẽ thoát ra khỏi vòng fgets</a:t>
            </a:r>
          </a:p>
          <a:p>
            <a:r>
              <a:rPr lang="vi-VN" sz="1400">
                <a:latin typeface="Consolas" panose="020B0609020204030204" pitchFamily="49" charset="0"/>
              </a:rPr>
              <a:t>	}</a:t>
            </a:r>
          </a:p>
          <a:p>
            <a:r>
              <a:rPr lang="vi-VN" sz="1400">
                <a:latin typeface="Consolas" panose="020B0609020204030204" pitchFamily="49" charset="0"/>
              </a:rPr>
              <a:t>	if (check == 1) { // bắt đầu tinh consine similarity và thêm vào List</a:t>
            </a:r>
          </a:p>
          <a:p>
            <a:r>
              <a:rPr lang="vi-VN" sz="1400">
                <a:latin typeface="Consolas" panose="020B0609020204030204" pitchFamily="49" charset="0"/>
              </a:rPr>
              <a:t>			check = 0;</a:t>
            </a:r>
          </a:p>
          <a:p>
            <a:r>
              <a:rPr lang="vi-VN" sz="1400">
                <a:latin typeface="Consolas" panose="020B0609020204030204" pitchFamily="49" charset="0"/>
              </a:rPr>
              <a:t>			document doc;</a:t>
            </a:r>
          </a:p>
          <a:p>
            <a:r>
              <a:rPr lang="vi-VN" sz="1400">
                <a:latin typeface="Consolas" panose="020B0609020204030204" pitchFamily="49" charset="0"/>
              </a:rPr>
              <a:t>			</a:t>
            </a:r>
            <a:r>
              <a:rPr lang="nl-NL" sz="1400">
                <a:latin typeface="Consolas" panose="020B0609020204030204" pitchFamily="49" charset="0"/>
              </a:rPr>
              <a:t>euclid_dis = sqrt(euclid_dis);</a:t>
            </a:r>
          </a:p>
          <a:p>
            <a:r>
              <a:rPr lang="vi-VN" sz="1400">
                <a:latin typeface="Consolas" panose="020B0609020204030204" pitchFamily="49" charset="0"/>
              </a:rPr>
              <a:t>			doc.cosine_Similarity = vector_product / (euclid_dis * euclid_query);</a:t>
            </a:r>
          </a:p>
          <a:p>
            <a:r>
              <a:rPr lang="vi-VN" sz="1400">
                <a:latin typeface="Consolas" panose="020B0609020204030204" pitchFamily="49" charset="0"/>
              </a:rPr>
              <a:t>			doc.index = i + 1;</a:t>
            </a:r>
          </a:p>
          <a:p>
            <a:r>
              <a:rPr lang="vi-VN" sz="1400">
                <a:latin typeface="Consolas" panose="020B0609020204030204" pitchFamily="49" charset="0"/>
              </a:rPr>
              <a:t>			AddTail(l, doc);</a:t>
            </a:r>
          </a:p>
          <a:p>
            <a:r>
              <a:rPr lang="vi-VN" sz="1400">
                <a:latin typeface="Consolas" panose="020B0609020204030204" pitchFamily="49" charset="0"/>
              </a:rPr>
              <a:t>		realsize++;</a:t>
            </a:r>
          </a:p>
          <a:p>
            <a:r>
              <a:rPr lang="vi-VN" sz="1400">
                <a:latin typeface="Consolas" panose="020B0609020204030204" pitchFamily="49" charset="0"/>
              </a:rPr>
              <a:t>		}	</a:t>
            </a:r>
          </a:p>
          <a:p>
            <a:r>
              <a:rPr lang="vi-VN" sz="1400">
                <a:latin typeface="Consolas" panose="020B0609020204030204" pitchFamily="49" charset="0"/>
              </a:rPr>
              <a:t>	fclose(f);</a:t>
            </a:r>
          </a:p>
          <a:p>
            <a:pPr lvl="1"/>
            <a:r>
              <a:rPr lang="vi-VN" sz="1400">
                <a:latin typeface="Consolas" panose="020B0609020204030204" pitchFamily="49" charset="0"/>
              </a:rPr>
              <a:t>}	</a:t>
            </a:r>
          </a:p>
          <a:p>
            <a:endParaRPr lang="vi-VN" sz="1400">
              <a:latin typeface="Consolas" panose="020B0609020204030204" pitchFamily="49" charset="0"/>
            </a:endParaRPr>
          </a:p>
          <a:p>
            <a:endParaRPr lang="vi-VN" sz="1400">
              <a:latin typeface="Consolas" panose="020B0609020204030204" pitchFamily="49" charset="0"/>
            </a:endParaRPr>
          </a:p>
          <a:p>
            <a:r>
              <a:rPr lang="vi-VN" sz="1400">
                <a:latin typeface="Consolas" panose="020B0609020204030204" pitchFamily="49" charset="0"/>
              </a:rPr>
              <a:t>	}</a:t>
            </a:r>
          </a:p>
          <a:p>
            <a:r>
              <a:rPr lang="vi-VN" sz="1400">
                <a:latin typeface="Consolas" panose="020B0609020204030204" pitchFamily="49" charset="0"/>
              </a:rPr>
              <a:t>	quickSort_docList(l);// bắt đầu sort List </a:t>
            </a:r>
          </a:p>
          <a:p>
            <a:r>
              <a:rPr lang="vi-VN" sz="1400">
                <a:latin typeface="Consolas" panose="020B0609020204030204" pitchFamily="49" charset="0"/>
              </a:rPr>
              <a:t>// .................................</a:t>
            </a:r>
          </a:p>
        </p:txBody>
      </p:sp>
    </p:spTree>
    <p:extLst>
      <p:ext uri="{BB962C8B-B14F-4D97-AF65-F5344CB8AC3E}">
        <p14:creationId xmlns:p14="http://schemas.microsoft.com/office/powerpoint/2010/main" val="1319206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39CC2951-01B6-4791-A3A7-4B7BD27B492C}"/>
              </a:ext>
            </a:extLst>
          </p:cNvPr>
          <p:cNvSpPr txBox="1"/>
          <p:nvPr/>
        </p:nvSpPr>
        <p:spPr>
          <a:xfrm>
            <a:off x="577049" y="301841"/>
            <a:ext cx="10777491" cy="646331"/>
          </a:xfrm>
          <a:prstGeom prst="rect">
            <a:avLst/>
          </a:prstGeom>
          <a:noFill/>
        </p:spPr>
        <p:txBody>
          <a:bodyPr wrap="square" rtlCol="0">
            <a:spAutoFit/>
          </a:bodyPr>
          <a:lstStyle/>
          <a:p>
            <a:r>
              <a:rPr lang="vi-VN"/>
              <a:t>Mặc dù hàm này vẫn còn nhưng chỉ là phần in ra màn hình score và paths, phần quan trọng đã được xử lý ở trên</a:t>
            </a:r>
          </a:p>
        </p:txBody>
      </p:sp>
      <p:sp>
        <p:nvSpPr>
          <p:cNvPr id="3" name="Hộp Văn bản 2">
            <a:extLst>
              <a:ext uri="{FF2B5EF4-FFF2-40B4-BE49-F238E27FC236}">
                <a16:creationId xmlns:a16="http://schemas.microsoft.com/office/drawing/2014/main" id="{B398381F-5F67-4F4E-9BEB-FCC90D8B21C1}"/>
              </a:ext>
            </a:extLst>
          </p:cNvPr>
          <p:cNvSpPr txBox="1"/>
          <p:nvPr/>
        </p:nvSpPr>
        <p:spPr>
          <a:xfrm>
            <a:off x="577049" y="1282874"/>
            <a:ext cx="9223899" cy="369332"/>
          </a:xfrm>
          <a:prstGeom prst="rect">
            <a:avLst/>
          </a:prstGeom>
          <a:noFill/>
        </p:spPr>
        <p:txBody>
          <a:bodyPr wrap="square" rtlCol="0">
            <a:spAutoFit/>
          </a:bodyPr>
          <a:lstStyle/>
          <a:p>
            <a:r>
              <a:rPr lang="vi-VN"/>
              <a:t>Như vậy ta đã xong phần này, sau đây là 1 vài kết quả khi nhập:</a:t>
            </a:r>
          </a:p>
        </p:txBody>
      </p:sp>
      <p:pic>
        <p:nvPicPr>
          <p:cNvPr id="4" name="Hình ảnh 3">
            <a:extLst>
              <a:ext uri="{FF2B5EF4-FFF2-40B4-BE49-F238E27FC236}">
                <a16:creationId xmlns:a16="http://schemas.microsoft.com/office/drawing/2014/main" id="{1701F9BE-1528-441F-9DE5-86152DC5CA05}"/>
              </a:ext>
            </a:extLst>
          </p:cNvPr>
          <p:cNvPicPr>
            <a:picLocks noChangeAspect="1"/>
          </p:cNvPicPr>
          <p:nvPr/>
        </p:nvPicPr>
        <p:blipFill rotWithShape="1">
          <a:blip r:embed="rId2"/>
          <a:srcRect l="4243" t="7938" r="24908" b="1505"/>
          <a:stretch/>
        </p:blipFill>
        <p:spPr>
          <a:xfrm>
            <a:off x="156059" y="1986909"/>
            <a:ext cx="5939941" cy="4270867"/>
          </a:xfrm>
          <a:prstGeom prst="rect">
            <a:avLst/>
          </a:prstGeom>
        </p:spPr>
      </p:pic>
      <p:pic>
        <p:nvPicPr>
          <p:cNvPr id="5" name="Hình ảnh 4">
            <a:extLst>
              <a:ext uri="{FF2B5EF4-FFF2-40B4-BE49-F238E27FC236}">
                <a16:creationId xmlns:a16="http://schemas.microsoft.com/office/drawing/2014/main" id="{7EBEEA44-945D-472F-9DBD-BA151B48BA9A}"/>
              </a:ext>
            </a:extLst>
          </p:cNvPr>
          <p:cNvPicPr>
            <a:picLocks noChangeAspect="1"/>
          </p:cNvPicPr>
          <p:nvPr/>
        </p:nvPicPr>
        <p:blipFill rotWithShape="1">
          <a:blip r:embed="rId3"/>
          <a:srcRect l="4733" t="6861" r="25267" b="-3200"/>
          <a:stretch/>
        </p:blipFill>
        <p:spPr>
          <a:xfrm>
            <a:off x="6477678" y="1986909"/>
            <a:ext cx="5717499" cy="4426226"/>
          </a:xfrm>
          <a:prstGeom prst="rect">
            <a:avLst/>
          </a:prstGeom>
        </p:spPr>
      </p:pic>
      <p:sp>
        <p:nvSpPr>
          <p:cNvPr id="6" name="Hộp Văn bản 5">
            <a:extLst>
              <a:ext uri="{FF2B5EF4-FFF2-40B4-BE49-F238E27FC236}">
                <a16:creationId xmlns:a16="http://schemas.microsoft.com/office/drawing/2014/main" id="{3D8162DA-F618-422A-92EF-1BF55AAFA2F7}"/>
              </a:ext>
            </a:extLst>
          </p:cNvPr>
          <p:cNvSpPr txBox="1"/>
          <p:nvPr/>
        </p:nvSpPr>
        <p:spPr>
          <a:xfrm>
            <a:off x="818147" y="6400800"/>
            <a:ext cx="3205213" cy="369332"/>
          </a:xfrm>
          <a:prstGeom prst="rect">
            <a:avLst/>
          </a:prstGeom>
          <a:noFill/>
        </p:spPr>
        <p:txBody>
          <a:bodyPr wrap="square" rtlCol="0">
            <a:spAutoFit/>
          </a:bodyPr>
          <a:lstStyle/>
          <a:p>
            <a:pPr algn="ctr"/>
            <a:r>
              <a:rPr lang="vi-VN" b="1"/>
              <a:t>Vitamin</a:t>
            </a:r>
          </a:p>
        </p:txBody>
      </p:sp>
      <p:sp>
        <p:nvSpPr>
          <p:cNvPr id="7" name="Hộp Văn bản 6">
            <a:extLst>
              <a:ext uri="{FF2B5EF4-FFF2-40B4-BE49-F238E27FC236}">
                <a16:creationId xmlns:a16="http://schemas.microsoft.com/office/drawing/2014/main" id="{06250CAF-A53A-40DA-AAC0-FCFF025AF81D}"/>
              </a:ext>
            </a:extLst>
          </p:cNvPr>
          <p:cNvSpPr txBox="1"/>
          <p:nvPr/>
        </p:nvSpPr>
        <p:spPr>
          <a:xfrm>
            <a:off x="7584707" y="6333423"/>
            <a:ext cx="3397718" cy="369332"/>
          </a:xfrm>
          <a:prstGeom prst="rect">
            <a:avLst/>
          </a:prstGeom>
          <a:noFill/>
        </p:spPr>
        <p:txBody>
          <a:bodyPr wrap="square" rtlCol="0">
            <a:spAutoFit/>
          </a:bodyPr>
          <a:lstStyle/>
          <a:p>
            <a:pPr algn="ctr"/>
            <a:r>
              <a:rPr lang="vi-VN" b="1"/>
              <a:t>Windows</a:t>
            </a:r>
          </a:p>
        </p:txBody>
      </p:sp>
    </p:spTree>
    <p:extLst>
      <p:ext uri="{BB962C8B-B14F-4D97-AF65-F5344CB8AC3E}">
        <p14:creationId xmlns:p14="http://schemas.microsoft.com/office/powerpoint/2010/main" val="276955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2709C79C-2453-43C7-89B5-B14972813D55}"/>
              </a:ext>
            </a:extLst>
          </p:cNvPr>
          <p:cNvPicPr>
            <a:picLocks noChangeAspect="1"/>
          </p:cNvPicPr>
          <p:nvPr/>
        </p:nvPicPr>
        <p:blipFill rotWithShape="1">
          <a:blip r:embed="rId2"/>
          <a:srcRect l="4472" t="7352" r="25485" b="20037"/>
          <a:stretch/>
        </p:blipFill>
        <p:spPr>
          <a:xfrm>
            <a:off x="104362" y="218440"/>
            <a:ext cx="5348904" cy="3119120"/>
          </a:xfrm>
          <a:prstGeom prst="rect">
            <a:avLst/>
          </a:prstGeom>
        </p:spPr>
      </p:pic>
      <p:pic>
        <p:nvPicPr>
          <p:cNvPr id="3" name="Hình ảnh 2">
            <a:extLst>
              <a:ext uri="{FF2B5EF4-FFF2-40B4-BE49-F238E27FC236}">
                <a16:creationId xmlns:a16="http://schemas.microsoft.com/office/drawing/2014/main" id="{BC9C3A65-CE46-4757-AF2C-CFAD8FC5C360}"/>
              </a:ext>
            </a:extLst>
          </p:cNvPr>
          <p:cNvPicPr>
            <a:picLocks noChangeAspect="1"/>
          </p:cNvPicPr>
          <p:nvPr/>
        </p:nvPicPr>
        <p:blipFill rotWithShape="1">
          <a:blip r:embed="rId3"/>
          <a:srcRect l="4250" t="6815" r="25584" b="21185"/>
          <a:stretch/>
        </p:blipFill>
        <p:spPr>
          <a:xfrm>
            <a:off x="6213112" y="127000"/>
            <a:ext cx="5562328" cy="3210560"/>
          </a:xfrm>
          <a:prstGeom prst="rect">
            <a:avLst/>
          </a:prstGeom>
        </p:spPr>
      </p:pic>
      <p:sp>
        <p:nvSpPr>
          <p:cNvPr id="4" name="Hộp Văn bản 3">
            <a:extLst>
              <a:ext uri="{FF2B5EF4-FFF2-40B4-BE49-F238E27FC236}">
                <a16:creationId xmlns:a16="http://schemas.microsoft.com/office/drawing/2014/main" id="{A5BCE86D-1524-4CB0-B542-0FAF79A36AD4}"/>
              </a:ext>
            </a:extLst>
          </p:cNvPr>
          <p:cNvSpPr txBox="1"/>
          <p:nvPr/>
        </p:nvSpPr>
        <p:spPr>
          <a:xfrm>
            <a:off x="264160" y="3544054"/>
            <a:ext cx="4257040" cy="369332"/>
          </a:xfrm>
          <a:prstGeom prst="rect">
            <a:avLst/>
          </a:prstGeom>
          <a:noFill/>
        </p:spPr>
        <p:txBody>
          <a:bodyPr wrap="square" rtlCol="0">
            <a:spAutoFit/>
          </a:bodyPr>
          <a:lstStyle/>
          <a:p>
            <a:pPr algn="ctr"/>
            <a:r>
              <a:rPr lang="vi-VN" b="1"/>
              <a:t>Hoa Dao</a:t>
            </a:r>
          </a:p>
        </p:txBody>
      </p:sp>
      <p:sp>
        <p:nvSpPr>
          <p:cNvPr id="5" name="Hộp Văn bản 4">
            <a:extLst>
              <a:ext uri="{FF2B5EF4-FFF2-40B4-BE49-F238E27FC236}">
                <a16:creationId xmlns:a16="http://schemas.microsoft.com/office/drawing/2014/main" id="{83E2DA32-0B8F-4937-85BA-254034B6B0D9}"/>
              </a:ext>
            </a:extLst>
          </p:cNvPr>
          <p:cNvSpPr txBox="1"/>
          <p:nvPr/>
        </p:nvSpPr>
        <p:spPr>
          <a:xfrm>
            <a:off x="7155403" y="3544054"/>
            <a:ext cx="3941685" cy="369332"/>
          </a:xfrm>
          <a:prstGeom prst="rect">
            <a:avLst/>
          </a:prstGeom>
          <a:noFill/>
        </p:spPr>
        <p:txBody>
          <a:bodyPr wrap="square" rtlCol="0">
            <a:spAutoFit/>
          </a:bodyPr>
          <a:lstStyle/>
          <a:p>
            <a:pPr algn="ctr"/>
            <a:r>
              <a:rPr lang="vi-VN" b="1"/>
              <a:t>Hoc bong</a:t>
            </a:r>
          </a:p>
        </p:txBody>
      </p:sp>
      <p:pic>
        <p:nvPicPr>
          <p:cNvPr id="6" name="Hình ảnh 5">
            <a:extLst>
              <a:ext uri="{FF2B5EF4-FFF2-40B4-BE49-F238E27FC236}">
                <a16:creationId xmlns:a16="http://schemas.microsoft.com/office/drawing/2014/main" id="{59F01EB6-CB9F-4E2E-8A8B-DF22FFD38680}"/>
              </a:ext>
            </a:extLst>
          </p:cNvPr>
          <p:cNvPicPr>
            <a:picLocks noChangeAspect="1"/>
          </p:cNvPicPr>
          <p:nvPr/>
        </p:nvPicPr>
        <p:blipFill rotWithShape="1">
          <a:blip r:embed="rId4"/>
          <a:srcRect l="4660" t="11908" r="5923" b="21813"/>
          <a:stretch/>
        </p:blipFill>
        <p:spPr>
          <a:xfrm>
            <a:off x="104362" y="3881083"/>
            <a:ext cx="6616034" cy="2758477"/>
          </a:xfrm>
          <a:prstGeom prst="rect">
            <a:avLst/>
          </a:prstGeom>
        </p:spPr>
      </p:pic>
      <p:sp>
        <p:nvSpPr>
          <p:cNvPr id="7" name="Hộp Văn bản 6">
            <a:extLst>
              <a:ext uri="{FF2B5EF4-FFF2-40B4-BE49-F238E27FC236}">
                <a16:creationId xmlns:a16="http://schemas.microsoft.com/office/drawing/2014/main" id="{8B564DE6-0E10-4C27-A70C-C6A913C534C0}"/>
              </a:ext>
            </a:extLst>
          </p:cNvPr>
          <p:cNvSpPr txBox="1"/>
          <p:nvPr/>
        </p:nvSpPr>
        <p:spPr>
          <a:xfrm>
            <a:off x="5695025" y="5260321"/>
            <a:ext cx="3613211" cy="369332"/>
          </a:xfrm>
          <a:prstGeom prst="rect">
            <a:avLst/>
          </a:prstGeom>
          <a:noFill/>
        </p:spPr>
        <p:txBody>
          <a:bodyPr wrap="square" rtlCol="0">
            <a:spAutoFit/>
          </a:bodyPr>
          <a:lstStyle/>
          <a:p>
            <a:pPr algn="ctr"/>
            <a:r>
              <a:rPr lang="vi-VN" b="1"/>
              <a:t>con heo</a:t>
            </a:r>
          </a:p>
        </p:txBody>
      </p:sp>
    </p:spTree>
    <p:extLst>
      <p:ext uri="{BB962C8B-B14F-4D97-AF65-F5344CB8AC3E}">
        <p14:creationId xmlns:p14="http://schemas.microsoft.com/office/powerpoint/2010/main" val="439805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70BC60FA-2421-4DF9-BF18-EC22D3D19C7C}"/>
              </a:ext>
            </a:extLst>
          </p:cNvPr>
          <p:cNvSpPr txBox="1"/>
          <p:nvPr/>
        </p:nvSpPr>
        <p:spPr>
          <a:xfrm>
            <a:off x="1029810" y="390617"/>
            <a:ext cx="10271464" cy="400110"/>
          </a:xfrm>
          <a:prstGeom prst="rect">
            <a:avLst/>
          </a:prstGeom>
          <a:noFill/>
        </p:spPr>
        <p:txBody>
          <a:bodyPr wrap="square" rtlCol="0">
            <a:spAutoFit/>
          </a:bodyPr>
          <a:lstStyle/>
          <a:p>
            <a:r>
              <a:rPr lang="vi-VN" sz="2000" b="1"/>
              <a:t>4. Add file, Folder.</a:t>
            </a:r>
          </a:p>
        </p:txBody>
      </p:sp>
      <p:sp>
        <p:nvSpPr>
          <p:cNvPr id="4" name="Hộp Văn bản 3">
            <a:extLst>
              <a:ext uri="{FF2B5EF4-FFF2-40B4-BE49-F238E27FC236}">
                <a16:creationId xmlns:a16="http://schemas.microsoft.com/office/drawing/2014/main" id="{86023F89-4AE9-49D7-BFCC-DF8D99B50267}"/>
              </a:ext>
            </a:extLst>
          </p:cNvPr>
          <p:cNvSpPr txBox="1"/>
          <p:nvPr/>
        </p:nvSpPr>
        <p:spPr>
          <a:xfrm rot="10800000" flipH="1" flipV="1">
            <a:off x="1029810" y="790727"/>
            <a:ext cx="10635448" cy="2585323"/>
          </a:xfrm>
          <a:prstGeom prst="rect">
            <a:avLst/>
          </a:prstGeom>
          <a:noFill/>
          <a:ln>
            <a:solidFill>
              <a:schemeClr val="bg1"/>
            </a:solidFill>
          </a:ln>
        </p:spPr>
        <p:txBody>
          <a:bodyPr wrap="square" rtlCol="0">
            <a:spAutoFit/>
          </a:bodyPr>
          <a:lstStyle/>
          <a:p>
            <a:r>
              <a:rPr lang="vi-VN"/>
              <a:t>Mục tiêu của phần này là:</a:t>
            </a:r>
          </a:p>
          <a:p>
            <a:r>
              <a:rPr lang="vi-VN"/>
              <a:t>	+ Xử lý dữ liệu như phần đầu sau đó thêm vào RemoveStopWords.txt</a:t>
            </a:r>
          </a:p>
          <a:p>
            <a:r>
              <a:rPr lang="vi-VN"/>
              <a:t>	+ Cập nhật tổng số file trong file TotalFiles.txt</a:t>
            </a:r>
          </a:p>
          <a:p>
            <a:r>
              <a:rPr lang="vi-VN"/>
              <a:t>	+ Cập nhật Directions.txt</a:t>
            </a:r>
          </a:p>
          <a:p>
            <a:r>
              <a:rPr lang="vi-VN"/>
              <a:t>	+ Thêm file metadata vào folder sandbox</a:t>
            </a:r>
          </a:p>
          <a:p>
            <a:r>
              <a:rPr lang="vi-VN"/>
              <a:t>	+ Thêm tham số sao cho phần thêm folder dễ sử dụng</a:t>
            </a:r>
          </a:p>
          <a:p>
            <a:endParaRPr lang="vi-VN"/>
          </a:p>
          <a:p>
            <a:r>
              <a:rPr lang="vi-VN"/>
              <a:t>Hàm như sau:</a:t>
            </a:r>
          </a:p>
          <a:p>
            <a:endParaRPr lang="vi-VN"/>
          </a:p>
        </p:txBody>
      </p:sp>
      <p:sp>
        <p:nvSpPr>
          <p:cNvPr id="5" name="Hộp Văn bản 4">
            <a:extLst>
              <a:ext uri="{FF2B5EF4-FFF2-40B4-BE49-F238E27FC236}">
                <a16:creationId xmlns:a16="http://schemas.microsoft.com/office/drawing/2014/main" id="{C9B1AA3E-E5EB-455B-BFBA-CEC44697DBCB}"/>
              </a:ext>
            </a:extLst>
          </p:cNvPr>
          <p:cNvSpPr txBox="1"/>
          <p:nvPr/>
        </p:nvSpPr>
        <p:spPr>
          <a:xfrm>
            <a:off x="1100831" y="3297284"/>
            <a:ext cx="10484528" cy="369332"/>
          </a:xfrm>
          <a:prstGeom prst="rect">
            <a:avLst/>
          </a:prstGeom>
          <a:noFill/>
          <a:ln>
            <a:solidFill>
              <a:schemeClr val="tx1"/>
            </a:solidFill>
          </a:ln>
        </p:spPr>
        <p:txBody>
          <a:bodyPr wrap="square" rtlCol="0">
            <a:spAutoFit/>
          </a:bodyPr>
          <a:lstStyle/>
          <a:p>
            <a:r>
              <a:rPr lang="en-US">
                <a:latin typeface="Consolas" panose="020B0609020204030204" pitchFamily="49" charset="0"/>
              </a:rPr>
              <a:t>int AddFile_load_toMetadata(string s, int cin_) </a:t>
            </a:r>
            <a:endParaRPr lang="vi-VN">
              <a:latin typeface="Consolas" panose="020B0609020204030204" pitchFamily="49" charset="0"/>
            </a:endParaRPr>
          </a:p>
        </p:txBody>
      </p:sp>
      <p:sp>
        <p:nvSpPr>
          <p:cNvPr id="6" name="Hộp Văn bản 5">
            <a:extLst>
              <a:ext uri="{FF2B5EF4-FFF2-40B4-BE49-F238E27FC236}">
                <a16:creationId xmlns:a16="http://schemas.microsoft.com/office/drawing/2014/main" id="{27519D48-FB66-4A52-A64D-3736D0EC594F}"/>
              </a:ext>
            </a:extLst>
          </p:cNvPr>
          <p:cNvSpPr txBox="1"/>
          <p:nvPr/>
        </p:nvSpPr>
        <p:spPr>
          <a:xfrm>
            <a:off x="1100831" y="4012707"/>
            <a:ext cx="10484528" cy="1200329"/>
          </a:xfrm>
          <a:prstGeom prst="rect">
            <a:avLst/>
          </a:prstGeom>
          <a:noFill/>
        </p:spPr>
        <p:txBody>
          <a:bodyPr wrap="square" rtlCol="0">
            <a:spAutoFit/>
          </a:bodyPr>
          <a:lstStyle/>
          <a:p>
            <a:r>
              <a:rPr lang="vi-VN"/>
              <a:t>Nếu như tham số cin_ nhập vào là 1 thì sẽ là thêm file.</a:t>
            </a:r>
          </a:p>
          <a:p>
            <a:r>
              <a:rPr lang="vi-VN"/>
              <a:t>	string s (Đường dẫn) sẽ được nhập vào từ bàn phím</a:t>
            </a:r>
          </a:p>
          <a:p>
            <a:r>
              <a:rPr lang="vi-VN"/>
              <a:t>Nếu là 0:</a:t>
            </a:r>
          </a:p>
          <a:p>
            <a:r>
              <a:rPr lang="vi-VN"/>
              <a:t>	Ta truyền lận lượt các đường dẫn từ folder cần thêm</a:t>
            </a:r>
          </a:p>
        </p:txBody>
      </p:sp>
    </p:spTree>
    <p:extLst>
      <p:ext uri="{BB962C8B-B14F-4D97-AF65-F5344CB8AC3E}">
        <p14:creationId xmlns:p14="http://schemas.microsoft.com/office/powerpoint/2010/main" val="483378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3244AA2F-BC1B-4C53-8D42-A4F9ABECEE88}"/>
              </a:ext>
            </a:extLst>
          </p:cNvPr>
          <p:cNvSpPr txBox="1"/>
          <p:nvPr/>
        </p:nvSpPr>
        <p:spPr>
          <a:xfrm>
            <a:off x="1236133" y="550333"/>
            <a:ext cx="10143067" cy="711200"/>
          </a:xfrm>
          <a:prstGeom prst="rect">
            <a:avLst/>
          </a:prstGeom>
          <a:noFill/>
        </p:spPr>
        <p:txBody>
          <a:bodyPr wrap="square" rtlCol="0">
            <a:spAutoFit/>
          </a:bodyPr>
          <a:lstStyle/>
          <a:p>
            <a:endParaRPr lang="vi-VN"/>
          </a:p>
        </p:txBody>
      </p:sp>
      <p:sp>
        <p:nvSpPr>
          <p:cNvPr id="3" name="Hộp Văn bản 2">
            <a:extLst>
              <a:ext uri="{FF2B5EF4-FFF2-40B4-BE49-F238E27FC236}">
                <a16:creationId xmlns:a16="http://schemas.microsoft.com/office/drawing/2014/main" id="{2CD8EE30-E771-4083-80FC-626233E35D4D}"/>
              </a:ext>
            </a:extLst>
          </p:cNvPr>
          <p:cNvSpPr txBox="1"/>
          <p:nvPr/>
        </p:nvSpPr>
        <p:spPr>
          <a:xfrm>
            <a:off x="855133" y="651933"/>
            <a:ext cx="10456334" cy="2031325"/>
          </a:xfrm>
          <a:prstGeom prst="rect">
            <a:avLst/>
          </a:prstGeom>
          <a:noFill/>
        </p:spPr>
        <p:txBody>
          <a:bodyPr wrap="square" rtlCol="0">
            <a:spAutoFit/>
          </a:bodyPr>
          <a:lstStyle/>
          <a:p>
            <a:r>
              <a:rPr lang="vi-VN"/>
              <a:t>Ý tưởng hàm này như sau:</a:t>
            </a:r>
          </a:p>
          <a:p>
            <a:r>
              <a:rPr lang="vi-VN"/>
              <a:t>	Lấy đường dẫn cần thêm, sau đó dùng hàm getDir(string s) để chuyển đường dẫn về như trang số 8, lưu vào cuối file Directions.txt</a:t>
            </a:r>
          </a:p>
          <a:p>
            <a:r>
              <a:rPr lang="vi-VN"/>
              <a:t>	Xử lý và xóa stopwords file và lưu vào trong cuối file RemoveStopWords.txt</a:t>
            </a:r>
          </a:p>
          <a:p>
            <a:r>
              <a:rPr lang="vi-VN"/>
              <a:t>	Cập nhật TotalFiles.txt</a:t>
            </a:r>
          </a:p>
          <a:p>
            <a:r>
              <a:rPr lang="vi-VN"/>
              <a:t>	Xử lý metadata và thêm vào trong folder sandbox</a:t>
            </a:r>
          </a:p>
          <a:p>
            <a:endParaRPr lang="vi-VN"/>
          </a:p>
        </p:txBody>
      </p:sp>
      <p:sp>
        <p:nvSpPr>
          <p:cNvPr id="5" name="Hộp Văn bản 4">
            <a:extLst>
              <a:ext uri="{FF2B5EF4-FFF2-40B4-BE49-F238E27FC236}">
                <a16:creationId xmlns:a16="http://schemas.microsoft.com/office/drawing/2014/main" id="{07E44B8D-81AE-4868-820E-048F00415F40}"/>
              </a:ext>
            </a:extLst>
          </p:cNvPr>
          <p:cNvSpPr txBox="1"/>
          <p:nvPr/>
        </p:nvSpPr>
        <p:spPr>
          <a:xfrm>
            <a:off x="787400" y="2498592"/>
            <a:ext cx="10456334" cy="369332"/>
          </a:xfrm>
          <a:prstGeom prst="rect">
            <a:avLst/>
          </a:prstGeom>
          <a:noFill/>
        </p:spPr>
        <p:txBody>
          <a:bodyPr wrap="square" rtlCol="0">
            <a:spAutoFit/>
          </a:bodyPr>
          <a:lstStyle/>
          <a:p>
            <a:r>
              <a:rPr lang="vi-VN"/>
              <a:t>Để thêm folder ta xử lý: </a:t>
            </a:r>
          </a:p>
        </p:txBody>
      </p:sp>
      <p:sp>
        <p:nvSpPr>
          <p:cNvPr id="6" name="Hộp Văn bản 5">
            <a:extLst>
              <a:ext uri="{FF2B5EF4-FFF2-40B4-BE49-F238E27FC236}">
                <a16:creationId xmlns:a16="http://schemas.microsoft.com/office/drawing/2014/main" id="{996DB353-F85A-4EE2-AF77-761A777DBD3D}"/>
              </a:ext>
            </a:extLst>
          </p:cNvPr>
          <p:cNvSpPr txBox="1"/>
          <p:nvPr/>
        </p:nvSpPr>
        <p:spPr>
          <a:xfrm>
            <a:off x="918633" y="3064933"/>
            <a:ext cx="10354734" cy="3323987"/>
          </a:xfrm>
          <a:prstGeom prst="rect">
            <a:avLst/>
          </a:prstGeom>
          <a:noFill/>
          <a:ln>
            <a:solidFill>
              <a:schemeClr val="tx1"/>
            </a:solidFill>
          </a:ln>
        </p:spPr>
        <p:txBody>
          <a:bodyPr wrap="square" rtlCol="0">
            <a:spAutoFit/>
          </a:bodyPr>
          <a:lstStyle/>
          <a:p>
            <a:r>
              <a:rPr lang="vi-VN" sz="1400">
                <a:latin typeface="Consolas" panose="020B0609020204030204" pitchFamily="49" charset="0"/>
              </a:rPr>
              <a:t>void addFolder(string dir) {</a:t>
            </a:r>
          </a:p>
          <a:p>
            <a:r>
              <a:rPr lang="vi-VN" sz="1400">
                <a:latin typeface="Consolas" panose="020B0609020204030204" pitchFamily="49" charset="0"/>
              </a:rPr>
              <a:t>	for (auto&amp; p : filesystem::recursive_directory_iterator(dir)) {</a:t>
            </a:r>
          </a:p>
          <a:p>
            <a:r>
              <a:rPr lang="en-US" sz="1400">
                <a:latin typeface="Consolas" panose="020B0609020204030204" pitchFamily="49" charset="0"/>
              </a:rPr>
              <a:t>		if (p.is_regular_file())</a:t>
            </a:r>
          </a:p>
          <a:p>
            <a:r>
              <a:rPr lang="vi-VN" sz="1400">
                <a:latin typeface="Consolas" panose="020B0609020204030204" pitchFamily="49" charset="0"/>
              </a:rPr>
              <a:t>		{</a:t>
            </a:r>
          </a:p>
          <a:p>
            <a:r>
              <a:rPr lang="en-US" sz="1400">
                <a:latin typeface="Consolas" panose="020B0609020204030204" pitchFamily="49" charset="0"/>
              </a:rPr>
              <a:t>			string s = filesystem::absolute(p.path()).string();</a:t>
            </a:r>
          </a:p>
          <a:p>
            <a:r>
              <a:rPr lang="vi-VN" sz="1400">
                <a:latin typeface="Consolas" panose="020B0609020204030204" pitchFamily="49" charset="0"/>
              </a:rPr>
              <a:t>			int pos = 0;</a:t>
            </a:r>
          </a:p>
          <a:p>
            <a:pPr lvl="3"/>
            <a:r>
              <a:rPr lang="en-US" sz="1400">
                <a:latin typeface="Consolas" panose="020B0609020204030204" pitchFamily="49" charset="0"/>
              </a:rPr>
              <a:t>while ((pos = s.find('\\')) != string::npos) {</a:t>
            </a:r>
          </a:p>
          <a:p>
            <a:r>
              <a:rPr lang="vi-VN" sz="1400">
                <a:latin typeface="Consolas" panose="020B0609020204030204" pitchFamily="49" charset="0"/>
              </a:rPr>
              <a:t>				s.replace(pos, 1, "/");</a:t>
            </a:r>
          </a:p>
          <a:p>
            <a:r>
              <a:rPr lang="vi-VN" sz="1400">
                <a:latin typeface="Consolas" panose="020B0609020204030204" pitchFamily="49" charset="0"/>
              </a:rPr>
              <a:t>			}</a:t>
            </a:r>
          </a:p>
          <a:p>
            <a:r>
              <a:rPr lang="en-US" sz="1400">
                <a:latin typeface="Consolas" panose="020B0609020204030204" pitchFamily="49" charset="0"/>
              </a:rPr>
              <a:t>			if (AddFile_load_toMetadata(s, 0))</a:t>
            </a:r>
          </a:p>
          <a:p>
            <a:r>
              <a:rPr lang="en-US" sz="1400">
                <a:latin typeface="Consolas" panose="020B0609020204030204" pitchFamily="49" charset="0"/>
              </a:rPr>
              <a:t>			cout &lt;&lt; "ADD thanh cong file: " &lt;&lt; s &lt;&lt; endl;</a:t>
            </a:r>
          </a:p>
          <a:p>
            <a:r>
              <a:rPr lang="vi-VN" sz="1400">
                <a:latin typeface="Consolas" panose="020B0609020204030204" pitchFamily="49" charset="0"/>
              </a:rPr>
              <a:t>			}</a:t>
            </a:r>
          </a:p>
          <a:p>
            <a:r>
              <a:rPr lang="vi-VN" sz="1400">
                <a:latin typeface="Consolas" panose="020B0609020204030204" pitchFamily="49" charset="0"/>
              </a:rPr>
              <a:t>		}</a:t>
            </a:r>
          </a:p>
          <a:p>
            <a:endParaRPr lang="vi-VN" sz="1400">
              <a:latin typeface="Consolas" panose="020B0609020204030204" pitchFamily="49" charset="0"/>
            </a:endParaRPr>
          </a:p>
          <a:p>
            <a:r>
              <a:rPr lang="vi-VN" sz="1400">
                <a:latin typeface="Consolas" panose="020B0609020204030204" pitchFamily="49" charset="0"/>
              </a:rPr>
              <a:t>}</a:t>
            </a:r>
          </a:p>
        </p:txBody>
      </p:sp>
    </p:spTree>
    <p:extLst>
      <p:ext uri="{BB962C8B-B14F-4D97-AF65-F5344CB8AC3E}">
        <p14:creationId xmlns:p14="http://schemas.microsoft.com/office/powerpoint/2010/main" val="848695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0253B443-050E-4C48-813F-FDC9E89B6D5F}"/>
              </a:ext>
            </a:extLst>
          </p:cNvPr>
          <p:cNvSpPr txBox="1"/>
          <p:nvPr/>
        </p:nvSpPr>
        <p:spPr>
          <a:xfrm>
            <a:off x="618067" y="296333"/>
            <a:ext cx="10456333" cy="400110"/>
          </a:xfrm>
          <a:prstGeom prst="rect">
            <a:avLst/>
          </a:prstGeom>
          <a:noFill/>
        </p:spPr>
        <p:txBody>
          <a:bodyPr wrap="square" rtlCol="0">
            <a:spAutoFit/>
          </a:bodyPr>
          <a:lstStyle/>
          <a:p>
            <a:r>
              <a:rPr lang="vi-VN" sz="2000" b="1"/>
              <a:t>5. Remove file.</a:t>
            </a:r>
          </a:p>
        </p:txBody>
      </p:sp>
      <p:sp>
        <p:nvSpPr>
          <p:cNvPr id="3" name="Hộp Văn bản 2">
            <a:extLst>
              <a:ext uri="{FF2B5EF4-FFF2-40B4-BE49-F238E27FC236}">
                <a16:creationId xmlns:a16="http://schemas.microsoft.com/office/drawing/2014/main" id="{703F1E56-08BA-4F32-B3C4-5746387F537A}"/>
              </a:ext>
            </a:extLst>
          </p:cNvPr>
          <p:cNvSpPr txBox="1"/>
          <p:nvPr/>
        </p:nvSpPr>
        <p:spPr>
          <a:xfrm>
            <a:off x="829733" y="948267"/>
            <a:ext cx="10075334" cy="923330"/>
          </a:xfrm>
          <a:prstGeom prst="rect">
            <a:avLst/>
          </a:prstGeom>
          <a:noFill/>
        </p:spPr>
        <p:txBody>
          <a:bodyPr wrap="square" rtlCol="0">
            <a:spAutoFit/>
          </a:bodyPr>
          <a:lstStyle/>
          <a:p>
            <a:r>
              <a:rPr lang="vi-VN"/>
              <a:t>Mục tiêu:</a:t>
            </a:r>
          </a:p>
          <a:p>
            <a:r>
              <a:rPr lang="vi-VN"/>
              <a:t>	Khi xóa file phải giữ được các vị trí tương ứng giữa Directions.txt và RemoveStopWords.txt</a:t>
            </a:r>
          </a:p>
          <a:p>
            <a:r>
              <a:rPr lang="vi-VN"/>
              <a:t>và các thư mục trong sandbox</a:t>
            </a:r>
          </a:p>
        </p:txBody>
      </p:sp>
      <p:sp>
        <p:nvSpPr>
          <p:cNvPr id="4" name="Hộp Văn bản 3">
            <a:extLst>
              <a:ext uri="{FF2B5EF4-FFF2-40B4-BE49-F238E27FC236}">
                <a16:creationId xmlns:a16="http://schemas.microsoft.com/office/drawing/2014/main" id="{BFA01F43-28F9-40DE-B84A-0CA0EEA110DA}"/>
              </a:ext>
            </a:extLst>
          </p:cNvPr>
          <p:cNvSpPr txBox="1"/>
          <p:nvPr/>
        </p:nvSpPr>
        <p:spPr>
          <a:xfrm>
            <a:off x="829733" y="2123421"/>
            <a:ext cx="11675534" cy="3416320"/>
          </a:xfrm>
          <a:prstGeom prst="rect">
            <a:avLst/>
          </a:prstGeom>
          <a:noFill/>
        </p:spPr>
        <p:txBody>
          <a:bodyPr wrap="square" rtlCol="0">
            <a:spAutoFit/>
          </a:bodyPr>
          <a:lstStyle/>
          <a:p>
            <a:r>
              <a:rPr lang="vi-VN"/>
              <a:t>Ta xử lý:</a:t>
            </a:r>
          </a:p>
          <a:p>
            <a:r>
              <a:rPr lang="vi-VN"/>
              <a:t>	- Khi nhập file vào, ta chuyển đường dẫn file sao cho như trang 8 (ví dụ D:/abc%20cd/123.txt)</a:t>
            </a:r>
          </a:p>
          <a:p>
            <a:r>
              <a:rPr lang="vi-VN"/>
              <a:t>	- Chạy vòng for trong Directions.txt tới đường dẫn</a:t>
            </a:r>
          </a:p>
          <a:p>
            <a:r>
              <a:rPr lang="vi-VN"/>
              <a:t>		nếu có lưu vị trí</a:t>
            </a:r>
          </a:p>
          <a:p>
            <a:r>
              <a:rPr lang="vi-VN"/>
              <a:t>		nếu không trả false</a:t>
            </a:r>
          </a:p>
          <a:p>
            <a:r>
              <a:rPr lang="vi-VN"/>
              <a:t>	- Nếu có ta tạo file Dir_tmp và RemoveStopWords_tmp.txt fgets từng dòng, tới vị trí đó thì bỏ qua.</a:t>
            </a:r>
          </a:p>
          <a:p>
            <a:r>
              <a:rPr lang="vi-VN"/>
              <a:t>	- Sau đó xóa 2 file Directions và RemoveStopWords.txt</a:t>
            </a:r>
          </a:p>
          <a:p>
            <a:r>
              <a:rPr lang="vi-VN"/>
              <a:t>	- Rename 2 file Dir_tmp thành Direction và và RemoveStopWords_tmp.txt  thành và RemoveStopWords.txt</a:t>
            </a:r>
          </a:p>
          <a:p>
            <a:r>
              <a:rPr lang="vi-VN"/>
              <a:t>	- Còn metadata ta cũng xóa ở file metadata thứ i:</a:t>
            </a:r>
          </a:p>
          <a:p>
            <a:r>
              <a:rPr lang="vi-VN"/>
              <a:t>		Sau đó cập nhật tất cả các file sau:</a:t>
            </a:r>
          </a:p>
          <a:p>
            <a:r>
              <a:rPr lang="vi-VN"/>
              <a:t>			Thứ k (k&gt;=i+1) thành k-1 </a:t>
            </a:r>
          </a:p>
          <a:p>
            <a:r>
              <a:rPr lang="vi-VN"/>
              <a:t>	- Trừ 1 đơn vị trong TotalFiles.txt</a:t>
            </a:r>
          </a:p>
        </p:txBody>
      </p:sp>
    </p:spTree>
    <p:extLst>
      <p:ext uri="{BB962C8B-B14F-4D97-AF65-F5344CB8AC3E}">
        <p14:creationId xmlns:p14="http://schemas.microsoft.com/office/powerpoint/2010/main" val="354753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7DC56B9B-F9BC-4679-94C7-6FD088FF750D}"/>
              </a:ext>
            </a:extLst>
          </p:cNvPr>
          <p:cNvSpPr txBox="1"/>
          <p:nvPr/>
        </p:nvSpPr>
        <p:spPr>
          <a:xfrm>
            <a:off x="932153" y="550168"/>
            <a:ext cx="10679837" cy="3693319"/>
          </a:xfrm>
          <a:prstGeom prst="rect">
            <a:avLst/>
          </a:prstGeom>
          <a:noFill/>
          <a:ln>
            <a:solidFill>
              <a:schemeClr val="tx1"/>
            </a:solidFill>
          </a:ln>
        </p:spPr>
        <p:txBody>
          <a:bodyPr wrap="square" rtlCol="0">
            <a:spAutoFit/>
          </a:bodyPr>
          <a:lstStyle/>
          <a:p>
            <a:r>
              <a:rPr lang="en-US">
                <a:latin typeface="Consolas" panose="020B0609020204030204" pitchFamily="49" charset="0"/>
              </a:rPr>
              <a:t>string fGetlines(wifstream&amp; is16, int lines) {</a:t>
            </a:r>
          </a:p>
          <a:p>
            <a:r>
              <a:rPr lang="vi-VN">
                <a:latin typeface="Consolas" panose="020B0609020204030204" pitchFamily="49" charset="0"/>
              </a:rPr>
              <a:t>	wstring_convert&lt;std::codecvt_utf8_utf16&lt;wchar_t&gt;, wchar_t&gt; converter;</a:t>
            </a:r>
          </a:p>
          <a:p>
            <a:r>
              <a:rPr lang="en-US">
                <a:latin typeface="Consolas" panose="020B0609020204030204" pitchFamily="49" charset="0"/>
              </a:rPr>
              <a:t>	is16.imbue(locale(is16.getloc(), new codecvt_utf16&lt;wchar_t, 0x10ffff, little_endian&gt;()));</a:t>
            </a:r>
          </a:p>
          <a:p>
            <a:endParaRPr lang="vi-VN">
              <a:latin typeface="Consolas" panose="020B0609020204030204" pitchFamily="49" charset="0"/>
            </a:endParaRPr>
          </a:p>
          <a:p>
            <a:r>
              <a:rPr lang="vi-VN">
                <a:latin typeface="Consolas" panose="020B0609020204030204" pitchFamily="49" charset="0"/>
              </a:rPr>
              <a:t>	wstring wline;</a:t>
            </a:r>
          </a:p>
          <a:p>
            <a:r>
              <a:rPr lang="vi-VN">
                <a:latin typeface="Consolas" panose="020B0609020204030204" pitchFamily="49" charset="0"/>
              </a:rPr>
              <a:t>	string u8line = "";</a:t>
            </a:r>
          </a:p>
          <a:p>
            <a:r>
              <a:rPr lang="vi-VN">
                <a:latin typeface="Consolas" panose="020B0609020204030204" pitchFamily="49" charset="0"/>
              </a:rPr>
              <a:t>	for (int i = 0; i &lt; lines &amp;&amp; getline(is16, wline); i++) {</a:t>
            </a:r>
          </a:p>
          <a:p>
            <a:r>
              <a:rPr lang="vi-VN">
                <a:latin typeface="Consolas" panose="020B0609020204030204" pitchFamily="49" charset="0"/>
              </a:rPr>
              <a:t>		wline = RemoveVietnameseTone(wline); // xoa dấu utf 16</a:t>
            </a:r>
          </a:p>
          <a:p>
            <a:r>
              <a:rPr lang="vi-VN">
                <a:latin typeface="Consolas" panose="020B0609020204030204" pitchFamily="49" charset="0"/>
              </a:rPr>
              <a:t>		u8line += converter.to_bytes(wline);// chuyen utf 16 sang utf 8</a:t>
            </a:r>
          </a:p>
          <a:p>
            <a:r>
              <a:rPr lang="vi-VN">
                <a:latin typeface="Consolas" panose="020B0609020204030204" pitchFamily="49" charset="0"/>
              </a:rPr>
              <a:t>}</a:t>
            </a:r>
          </a:p>
          <a:p>
            <a:r>
              <a:rPr lang="vi-VN">
                <a:latin typeface="Consolas" panose="020B0609020204030204" pitchFamily="49" charset="0"/>
              </a:rPr>
              <a:t>return u8line;</a:t>
            </a:r>
          </a:p>
          <a:p>
            <a:r>
              <a:rPr lang="vi-VN">
                <a:latin typeface="Consolas" panose="020B0609020204030204" pitchFamily="49" charset="0"/>
              </a:rPr>
              <a:t>}</a:t>
            </a:r>
          </a:p>
        </p:txBody>
      </p:sp>
      <p:sp>
        <p:nvSpPr>
          <p:cNvPr id="4" name="Hộp Văn bản 3">
            <a:extLst>
              <a:ext uri="{FF2B5EF4-FFF2-40B4-BE49-F238E27FC236}">
                <a16:creationId xmlns:a16="http://schemas.microsoft.com/office/drawing/2014/main" id="{A73307FC-6AFA-463B-9164-0338CAE2A441}"/>
              </a:ext>
            </a:extLst>
          </p:cNvPr>
          <p:cNvSpPr txBox="1"/>
          <p:nvPr/>
        </p:nvSpPr>
        <p:spPr>
          <a:xfrm>
            <a:off x="932153" y="94980"/>
            <a:ext cx="9960747" cy="369332"/>
          </a:xfrm>
          <a:prstGeom prst="rect">
            <a:avLst/>
          </a:prstGeom>
          <a:noFill/>
        </p:spPr>
        <p:txBody>
          <a:bodyPr wrap="square" rtlCol="0">
            <a:spAutoFit/>
          </a:bodyPr>
          <a:lstStyle/>
          <a:p>
            <a:r>
              <a:rPr lang="vi-VN"/>
              <a:t>- Đầy đủ của hàm này như sau: </a:t>
            </a:r>
          </a:p>
        </p:txBody>
      </p:sp>
      <p:sp>
        <p:nvSpPr>
          <p:cNvPr id="5" name="Hộp Văn bản 4">
            <a:extLst>
              <a:ext uri="{FF2B5EF4-FFF2-40B4-BE49-F238E27FC236}">
                <a16:creationId xmlns:a16="http://schemas.microsoft.com/office/drawing/2014/main" id="{B639D080-B512-4299-AC23-2B8C00D74BD2}"/>
              </a:ext>
            </a:extLst>
          </p:cNvPr>
          <p:cNvSpPr txBox="1"/>
          <p:nvPr/>
        </p:nvSpPr>
        <p:spPr>
          <a:xfrm>
            <a:off x="932153" y="4405069"/>
            <a:ext cx="10679837" cy="369332"/>
          </a:xfrm>
          <a:prstGeom prst="rect">
            <a:avLst/>
          </a:prstGeom>
          <a:noFill/>
        </p:spPr>
        <p:txBody>
          <a:bodyPr wrap="square" rtlCol="0">
            <a:spAutoFit/>
          </a:bodyPr>
          <a:lstStyle/>
          <a:p>
            <a:r>
              <a:rPr lang="vi-VN"/>
              <a:t>- Tiếp theo ta có hàm để xử lý string như sau:</a:t>
            </a:r>
          </a:p>
        </p:txBody>
      </p:sp>
      <p:sp>
        <p:nvSpPr>
          <p:cNvPr id="6" name="Hộp Văn bản 5">
            <a:extLst>
              <a:ext uri="{FF2B5EF4-FFF2-40B4-BE49-F238E27FC236}">
                <a16:creationId xmlns:a16="http://schemas.microsoft.com/office/drawing/2014/main" id="{8144F968-8788-430A-AC17-2A4FE432A781}"/>
              </a:ext>
            </a:extLst>
          </p:cNvPr>
          <p:cNvSpPr txBox="1"/>
          <p:nvPr/>
        </p:nvSpPr>
        <p:spPr>
          <a:xfrm>
            <a:off x="932154" y="4941330"/>
            <a:ext cx="10768614" cy="1815882"/>
          </a:xfrm>
          <a:prstGeom prst="rect">
            <a:avLst/>
          </a:prstGeom>
          <a:noFill/>
          <a:ln>
            <a:solidFill>
              <a:schemeClr val="tx1"/>
            </a:solidFill>
          </a:ln>
        </p:spPr>
        <p:txBody>
          <a:bodyPr wrap="square" rtlCol="0">
            <a:spAutoFit/>
          </a:bodyPr>
          <a:lstStyle/>
          <a:p>
            <a:r>
              <a:rPr lang="vi-VN" sz="1600">
                <a:latin typeface="Consolas" panose="020B0609020204030204" pitchFamily="49" charset="0"/>
              </a:rPr>
              <a:t>void stringHandling(string&amp; s) {</a:t>
            </a:r>
          </a:p>
          <a:p>
            <a:r>
              <a:rPr lang="vi-VN" sz="1600">
                <a:latin typeface="Consolas" panose="020B0609020204030204" pitchFamily="49" charset="0"/>
              </a:rPr>
              <a:t>	if (s == "") return;</a:t>
            </a:r>
          </a:p>
          <a:p>
            <a:r>
              <a:rPr lang="en-US" sz="1600">
                <a:latin typeface="Consolas" panose="020B0609020204030204" pitchFamily="49" charset="0"/>
              </a:rPr>
              <a:t>	transform(s.begin(), s.end(), s.begin(), towlower); </a:t>
            </a:r>
            <a:r>
              <a:rPr lang="en-US" sz="1600" b="1">
                <a:latin typeface="Consolas" panose="020B0609020204030204" pitchFamily="49" charset="0"/>
              </a:rPr>
              <a:t>// chuyển in thường</a:t>
            </a:r>
          </a:p>
          <a:p>
            <a:r>
              <a:rPr lang="vi-VN" sz="1600">
                <a:latin typeface="Consolas" panose="020B0609020204030204" pitchFamily="49" charset="0"/>
              </a:rPr>
              <a:t>	DelSign(s); </a:t>
            </a:r>
            <a:r>
              <a:rPr lang="vi-VN" sz="1600" b="1">
                <a:latin typeface="Consolas" panose="020B0609020204030204" pitchFamily="49" charset="0"/>
              </a:rPr>
              <a:t>// chỉ giữ lại chữ cái tiếng anh và số, những chữ đặc biệt hay ‘,’ ‘.’ ‘?’</a:t>
            </a:r>
          </a:p>
          <a:p>
            <a:r>
              <a:rPr lang="vi-VN" sz="1600" b="1">
                <a:latin typeface="Consolas" panose="020B0609020204030204" pitchFamily="49" charset="0"/>
              </a:rPr>
              <a:t>				// ‘!’,... sẽ được chuyển thành dấu cách ‘ ’</a:t>
            </a:r>
          </a:p>
          <a:p>
            <a:r>
              <a:rPr lang="vi-VN" sz="1600">
                <a:latin typeface="Consolas" panose="020B0609020204030204" pitchFamily="49" charset="0"/>
              </a:rPr>
              <a:t>	</a:t>
            </a:r>
            <a:r>
              <a:rPr lang="pt-BR" sz="1600">
                <a:latin typeface="Consolas" panose="020B0609020204030204" pitchFamily="49" charset="0"/>
              </a:rPr>
              <a:t>DelExtraSpace(s); </a:t>
            </a:r>
            <a:r>
              <a:rPr lang="pt-BR" sz="1600" b="1">
                <a:latin typeface="Consolas" panose="020B0609020204030204" pitchFamily="49" charset="0"/>
              </a:rPr>
              <a:t>// xóa dấu cách thừa</a:t>
            </a:r>
          </a:p>
          <a:p>
            <a:r>
              <a:rPr lang="vi-VN" sz="1600">
                <a:latin typeface="Consolas" panose="020B0609020204030204" pitchFamily="49" charset="0"/>
              </a:rPr>
              <a:t>}</a:t>
            </a:r>
          </a:p>
        </p:txBody>
      </p:sp>
    </p:spTree>
    <p:extLst>
      <p:ext uri="{BB962C8B-B14F-4D97-AF65-F5344CB8AC3E}">
        <p14:creationId xmlns:p14="http://schemas.microsoft.com/office/powerpoint/2010/main" val="263048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855003B6-17C0-440E-A478-EAFEAFB888FB}"/>
              </a:ext>
            </a:extLst>
          </p:cNvPr>
          <p:cNvSpPr txBox="1"/>
          <p:nvPr/>
        </p:nvSpPr>
        <p:spPr>
          <a:xfrm>
            <a:off x="1111188" y="594804"/>
            <a:ext cx="9969624" cy="6463308"/>
          </a:xfrm>
          <a:prstGeom prst="rect">
            <a:avLst/>
          </a:prstGeom>
          <a:noFill/>
        </p:spPr>
        <p:txBody>
          <a:bodyPr wrap="square" rtlCol="0">
            <a:spAutoFit/>
          </a:bodyPr>
          <a:lstStyle/>
          <a:p>
            <a:pPr marL="285750" indent="-285750">
              <a:buFontTx/>
              <a:buChar char="-"/>
            </a:pPr>
            <a:r>
              <a:rPr lang="vi-VN"/>
              <a:t>Ta bắt đầu xóa stop word từng văn bản như sau:</a:t>
            </a:r>
          </a:p>
          <a:p>
            <a:r>
              <a:rPr lang="vi-VN"/>
              <a:t>	+ Đầu vào wifstream&amp; is16 (utf 16-LE) đầu ra fstream&amp; out (utf 8) // file in ra đã xóa stopword</a:t>
            </a:r>
          </a:p>
          <a:p>
            <a:r>
              <a:rPr lang="vi-VN"/>
              <a:t>		-&gt; Mục đích để tạo ra file RemoveStopWords.txt với tiêu chí như sau:</a:t>
            </a:r>
          </a:p>
          <a:p>
            <a:r>
              <a:rPr lang="vi-VN"/>
              <a:t>			+ Mỗi dòng là 1 văn bản đã xử lý string và xóa stopwords.</a:t>
            </a:r>
          </a:p>
          <a:p>
            <a:r>
              <a:rPr lang="vi-VN"/>
              <a:t>	+ Ta tạo vòng lặp </a:t>
            </a:r>
          </a:p>
          <a:p>
            <a:r>
              <a:rPr lang="vi-VN"/>
              <a:t>			while(!is16.eof())</a:t>
            </a:r>
          </a:p>
          <a:p>
            <a:r>
              <a:rPr lang="vi-VN"/>
              <a:t>			{</a:t>
            </a:r>
          </a:p>
          <a:p>
            <a:r>
              <a:rPr lang="vi-VN"/>
              <a:t>				đọc tối đa 100 dông của is16</a:t>
            </a:r>
          </a:p>
          <a:p>
            <a:r>
              <a:rPr lang="vi-VN"/>
              <a:t>				xử lý string</a:t>
            </a:r>
          </a:p>
          <a:p>
            <a:r>
              <a:rPr lang="vi-VN"/>
              <a:t>				while(getline(StopWords.txt,w)) // đọc từng dông trong file stopwords.</a:t>
            </a:r>
          </a:p>
          <a:p>
            <a:r>
              <a:rPr lang="vi-VN"/>
              <a:t>				{</a:t>
            </a:r>
          </a:p>
          <a:p>
            <a:r>
              <a:rPr lang="vi-VN"/>
              <a:t>					tmp=“ ” + w + “ ”</a:t>
            </a:r>
          </a:p>
          <a:p>
            <a:r>
              <a:rPr lang="vi-VN"/>
              <a:t>					while ((pos = s.find(temp)) != string::npos) // tại đây t chỉ cần xóa ở giữa là</a:t>
            </a:r>
          </a:p>
          <a:p>
            <a:r>
              <a:rPr lang="vi-VN"/>
              <a:t>						</a:t>
            </a:r>
            <a:r>
              <a:rPr lang="es-ES"/>
              <a:t>s.erase(pos, len_w + 1);</a:t>
            </a:r>
            <a:r>
              <a:rPr lang="vi-VN"/>
              <a:t>	// đủ tại vi mục đích là giảm độ quan trọng </a:t>
            </a:r>
          </a:p>
          <a:p>
            <a:r>
              <a:rPr lang="vi-VN"/>
              <a:t>				out&lt;&lt;s;							// của các từ không có ý nghĩa và xuất 													 // hiện nhiều.	</a:t>
            </a:r>
          </a:p>
          <a:p>
            <a:r>
              <a:rPr lang="vi-VN"/>
              <a:t>				}			</a:t>
            </a:r>
          </a:p>
          <a:p>
            <a:r>
              <a:rPr lang="vi-VN"/>
              <a:t>			}</a:t>
            </a:r>
          </a:p>
          <a:p>
            <a:r>
              <a:rPr lang="vi-VN"/>
              <a:t>				chuyển con trỏ file StopWords.txt về đầu file.</a:t>
            </a:r>
          </a:p>
          <a:p>
            <a:r>
              <a:rPr lang="vi-VN"/>
              <a:t>			out&lt;&lt; “\n”;</a:t>
            </a:r>
          </a:p>
          <a:p>
            <a:r>
              <a:rPr lang="vi-VN"/>
              <a:t>			</a:t>
            </a:r>
          </a:p>
          <a:p>
            <a:r>
              <a:rPr lang="vi-VN"/>
              <a:t>					</a:t>
            </a:r>
          </a:p>
        </p:txBody>
      </p:sp>
    </p:spTree>
    <p:extLst>
      <p:ext uri="{BB962C8B-B14F-4D97-AF65-F5344CB8AC3E}">
        <p14:creationId xmlns:p14="http://schemas.microsoft.com/office/powerpoint/2010/main" val="161126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66DC7248-201C-4A27-A8D1-A4DF6C1B01E9}"/>
              </a:ext>
            </a:extLst>
          </p:cNvPr>
          <p:cNvSpPr txBox="1"/>
          <p:nvPr/>
        </p:nvSpPr>
        <p:spPr>
          <a:xfrm>
            <a:off x="901083" y="177552"/>
            <a:ext cx="10804124" cy="369332"/>
          </a:xfrm>
          <a:prstGeom prst="rect">
            <a:avLst/>
          </a:prstGeom>
          <a:noFill/>
        </p:spPr>
        <p:txBody>
          <a:bodyPr wrap="square" rtlCol="0">
            <a:spAutoFit/>
          </a:bodyPr>
          <a:lstStyle/>
          <a:p>
            <a:r>
              <a:rPr lang="vi-VN"/>
              <a:t>Sau đây đoạn code:</a:t>
            </a:r>
          </a:p>
        </p:txBody>
      </p:sp>
      <p:sp>
        <p:nvSpPr>
          <p:cNvPr id="3" name="Hộp Văn bản 2">
            <a:extLst>
              <a:ext uri="{FF2B5EF4-FFF2-40B4-BE49-F238E27FC236}">
                <a16:creationId xmlns:a16="http://schemas.microsoft.com/office/drawing/2014/main" id="{2DFBF1B4-9D57-4831-AD93-94C59CFC76D6}"/>
              </a:ext>
            </a:extLst>
          </p:cNvPr>
          <p:cNvSpPr txBox="1"/>
          <p:nvPr/>
        </p:nvSpPr>
        <p:spPr>
          <a:xfrm>
            <a:off x="901083" y="546884"/>
            <a:ext cx="10724225" cy="5632311"/>
          </a:xfrm>
          <a:prstGeom prst="rect">
            <a:avLst/>
          </a:prstGeom>
          <a:noFill/>
          <a:ln>
            <a:solidFill>
              <a:schemeClr val="tx1"/>
            </a:solidFill>
          </a:ln>
        </p:spPr>
        <p:txBody>
          <a:bodyPr wrap="square" rtlCol="0">
            <a:spAutoFit/>
          </a:bodyPr>
          <a:lstStyle/>
          <a:p>
            <a:r>
              <a:rPr lang="en-US">
                <a:latin typeface="Consolas" panose="020B0609020204030204" pitchFamily="49" charset="0"/>
              </a:rPr>
              <a:t>void RemoveStopwords(wifstream&amp; is16, fstream&amp; out) {</a:t>
            </a:r>
          </a:p>
          <a:p>
            <a:r>
              <a:rPr lang="vi-VN">
                <a:latin typeface="Consolas" panose="020B0609020204030204" pitchFamily="49" charset="0"/>
              </a:rPr>
              <a:t>	string s = "", w = "";</a:t>
            </a:r>
          </a:p>
          <a:p>
            <a:r>
              <a:rPr lang="vi-VN">
                <a:latin typeface="Consolas" panose="020B0609020204030204" pitchFamily="49" charset="0"/>
              </a:rPr>
              <a:t>	int len_w;</a:t>
            </a:r>
          </a:p>
          <a:p>
            <a:r>
              <a:rPr lang="vi-VN">
                <a:latin typeface="Consolas" panose="020B0609020204030204" pitchFamily="49" charset="0"/>
              </a:rPr>
              <a:t>	int pos;</a:t>
            </a:r>
          </a:p>
          <a:p>
            <a:r>
              <a:rPr lang="vi-VN">
                <a:latin typeface="Consolas" panose="020B0609020204030204" pitchFamily="49" charset="0"/>
              </a:rPr>
              <a:t>	fstream StopWordText("StopWords.txt");</a:t>
            </a:r>
          </a:p>
          <a:p>
            <a:r>
              <a:rPr lang="vi-VN">
                <a:latin typeface="Consolas" panose="020B0609020204030204" pitchFamily="49" charset="0"/>
              </a:rPr>
              <a:t>	while (!is16.eof()) {</a:t>
            </a:r>
          </a:p>
          <a:p>
            <a:r>
              <a:rPr lang="vi-VN">
                <a:latin typeface="Consolas" panose="020B0609020204030204" pitchFamily="49" charset="0"/>
              </a:rPr>
              <a:t>		s = fGetlines(is16, 100);</a:t>
            </a:r>
          </a:p>
          <a:p>
            <a:r>
              <a:rPr lang="vi-VN">
                <a:latin typeface="Consolas" panose="020B0609020204030204" pitchFamily="49" charset="0"/>
              </a:rPr>
              <a:t>		stringHandling(s);</a:t>
            </a:r>
          </a:p>
          <a:p>
            <a:r>
              <a:rPr lang="vi-VN">
                <a:latin typeface="Consolas" panose="020B0609020204030204" pitchFamily="49" charset="0"/>
              </a:rPr>
              <a:t>		while (getline(StopWordText, w)) {</a:t>
            </a:r>
          </a:p>
          <a:p>
            <a:r>
              <a:rPr lang="vi-VN">
                <a:latin typeface="Consolas" panose="020B0609020204030204" pitchFamily="49" charset="0"/>
              </a:rPr>
              <a:t>			string temp = " "  + w + " ";</a:t>
            </a:r>
          </a:p>
          <a:p>
            <a:r>
              <a:rPr lang="vi-VN">
                <a:latin typeface="Consolas" panose="020B0609020204030204" pitchFamily="49" charset="0"/>
              </a:rPr>
              <a:t>			len_w = w.length();</a:t>
            </a:r>
          </a:p>
          <a:p>
            <a:r>
              <a:rPr lang="vi-VN">
                <a:latin typeface="Consolas" panose="020B0609020204030204" pitchFamily="49" charset="0"/>
              </a:rPr>
              <a:t>				while ((pos = s.find(temp)) != string::npos) //xoa o giua</a:t>
            </a:r>
          </a:p>
          <a:p>
            <a:r>
              <a:rPr lang="vi-VN">
                <a:latin typeface="Consolas" panose="020B0609020204030204" pitchFamily="49" charset="0"/>
              </a:rPr>
              <a:t>					</a:t>
            </a:r>
            <a:r>
              <a:rPr lang="es-ES">
                <a:latin typeface="Consolas" panose="020B0609020204030204" pitchFamily="49" charset="0"/>
              </a:rPr>
              <a:t>s.erase(pos, len_w + 1);</a:t>
            </a:r>
          </a:p>
          <a:p>
            <a:r>
              <a:rPr lang="vi-VN">
                <a:latin typeface="Consolas" panose="020B0609020204030204" pitchFamily="49" charset="0"/>
              </a:rPr>
              <a:t>		}</a:t>
            </a:r>
          </a:p>
          <a:p>
            <a:r>
              <a:rPr lang="vi-VN">
                <a:latin typeface="Consolas" panose="020B0609020204030204" pitchFamily="49" charset="0"/>
              </a:rPr>
              <a:t>	out &lt;&lt; s;</a:t>
            </a:r>
          </a:p>
          <a:p>
            <a:r>
              <a:rPr lang="vi-VN">
                <a:latin typeface="Consolas" panose="020B0609020204030204" pitchFamily="49" charset="0"/>
              </a:rPr>
              <a:t>	StopWordText.clear();</a:t>
            </a:r>
          </a:p>
          <a:p>
            <a:r>
              <a:rPr lang="vi-VN">
                <a:latin typeface="Consolas" panose="020B0609020204030204" pitchFamily="49" charset="0"/>
              </a:rPr>
              <a:t>	StopWordText.seekg(0, StopWordText.beg);</a:t>
            </a:r>
          </a:p>
          <a:p>
            <a:r>
              <a:rPr lang="vi-VN">
                <a:latin typeface="Consolas" panose="020B0609020204030204" pitchFamily="49" charset="0"/>
              </a:rPr>
              <a:t>	}</a:t>
            </a:r>
          </a:p>
          <a:p>
            <a:r>
              <a:rPr lang="vi-VN">
                <a:latin typeface="Consolas" panose="020B0609020204030204" pitchFamily="49" charset="0"/>
              </a:rPr>
              <a:t>	out &lt;&lt; "\n";</a:t>
            </a:r>
          </a:p>
          <a:p>
            <a:r>
              <a:rPr lang="vi-VN">
                <a:latin typeface="Consolas" panose="020B0609020204030204" pitchFamily="49" charset="0"/>
              </a:rPr>
              <a:t>}</a:t>
            </a:r>
          </a:p>
        </p:txBody>
      </p:sp>
    </p:spTree>
    <p:extLst>
      <p:ext uri="{BB962C8B-B14F-4D97-AF65-F5344CB8AC3E}">
        <p14:creationId xmlns:p14="http://schemas.microsoft.com/office/powerpoint/2010/main" val="204654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7DA12295-71FB-4351-892B-B099C4F407D5}"/>
              </a:ext>
            </a:extLst>
          </p:cNvPr>
          <p:cNvSpPr txBox="1"/>
          <p:nvPr/>
        </p:nvSpPr>
        <p:spPr>
          <a:xfrm>
            <a:off x="772357" y="1750757"/>
            <a:ext cx="10857391" cy="3839513"/>
          </a:xfrm>
          <a:prstGeom prst="rect">
            <a:avLst/>
          </a:prstGeom>
          <a:noFill/>
        </p:spPr>
        <p:txBody>
          <a:bodyPr wrap="square" rtlCol="0">
            <a:spAutoFit/>
          </a:bodyPr>
          <a:lstStyle/>
          <a:p>
            <a:r>
              <a:rPr lang="vi-VN" b="1"/>
              <a:t>Vậy</a:t>
            </a:r>
            <a:r>
              <a:rPr lang="vi-VN"/>
              <a:t> ta đã xử lý xong xóa phần xử lý string và xóa stopwords cho 1 file.</a:t>
            </a:r>
          </a:p>
          <a:p>
            <a:endParaRPr lang="vi-VN" b="1"/>
          </a:p>
          <a:p>
            <a:pPr>
              <a:spcBef>
                <a:spcPts val="300"/>
              </a:spcBef>
              <a:spcAft>
                <a:spcPts val="300"/>
              </a:spcAft>
            </a:pPr>
            <a:r>
              <a:rPr lang="vi-VN"/>
              <a:t>Tiếp theo ta cần xử lý cho toàn bộ tập tin:</a:t>
            </a:r>
          </a:p>
          <a:p>
            <a:pPr marL="285750" indent="-285750">
              <a:spcBef>
                <a:spcPts val="300"/>
              </a:spcBef>
              <a:spcAft>
                <a:spcPts val="300"/>
              </a:spcAft>
              <a:buFontTx/>
              <a:buChar char="-"/>
            </a:pPr>
            <a:r>
              <a:rPr lang="vi-VN"/>
              <a:t>Ta đọc từng file trong folder cần xử lý (folder new test và folder new train được bỏ vào trong foler Data ở ổ D). Ở đây ta xử foler new train trước. Vậy đường dẫn folder sẽ là </a:t>
            </a:r>
            <a:r>
              <a:rPr lang="vi-VN" b="1"/>
              <a:t>D:/Data/new train</a:t>
            </a:r>
          </a:p>
          <a:p>
            <a:pPr marL="285750" indent="-285750">
              <a:spcBef>
                <a:spcPts val="300"/>
              </a:spcBef>
              <a:spcAft>
                <a:spcPts val="300"/>
              </a:spcAft>
              <a:buFontTx/>
              <a:buChar char="-"/>
            </a:pPr>
            <a:r>
              <a:rPr lang="vi-VN"/>
              <a:t>Ta chỉ cần đọc từng file đó và xử lý lưu trong file RemoveStopWords.txt</a:t>
            </a:r>
          </a:p>
          <a:p>
            <a:pPr marL="285750" indent="-285750">
              <a:spcBef>
                <a:spcPts val="300"/>
              </a:spcBef>
              <a:spcAft>
                <a:spcPts val="300"/>
              </a:spcAft>
              <a:buFontTx/>
              <a:buChar char="-"/>
            </a:pPr>
            <a:r>
              <a:rPr lang="vi-VN"/>
              <a:t>Ở đây có 1 điều nữa chính là khi ta xóa stop </a:t>
            </a:r>
            <a:r>
              <a:rPr lang="en-US"/>
              <a:t>word ta </a:t>
            </a:r>
            <a:r>
              <a:rPr lang="vi-VN"/>
              <a:t>sẽ trích đường dẫn của file đó và đưa ra file Directions.txt sẽ tạo ra sự tương ứng giữa các dông trong file </a:t>
            </a:r>
            <a:r>
              <a:rPr lang="vi-VN" b="1"/>
              <a:t>RemoveStopWords.txt </a:t>
            </a:r>
            <a:r>
              <a:rPr lang="vi-VN"/>
              <a:t>và </a:t>
            </a:r>
            <a:r>
              <a:rPr lang="vi-VN" b="1"/>
              <a:t>Directions.txt </a:t>
            </a:r>
          </a:p>
          <a:p>
            <a:pPr marL="285750" indent="-285750">
              <a:spcBef>
                <a:spcPts val="300"/>
              </a:spcBef>
              <a:spcAft>
                <a:spcPts val="300"/>
              </a:spcAft>
              <a:buFontTx/>
              <a:buChar char="-"/>
            </a:pPr>
            <a:r>
              <a:rPr lang="vi-VN"/>
              <a:t>Ngoài ra ta tạo thêm 1 biến total = 0, khi xóa xong stopword 1 file thì sẽ cộng thêm 1 (lưu tổng số file). Sau khi xóa xong ta in total + 1 vào file TotalFiles.txt bởi vì ta coi từ khoa nhập vào cũng là 1 văn bản </a:t>
            </a:r>
          </a:p>
          <a:p>
            <a:pPr>
              <a:spcBef>
                <a:spcPts val="300"/>
              </a:spcBef>
              <a:spcAft>
                <a:spcPts val="300"/>
              </a:spcAft>
            </a:pPr>
            <a:r>
              <a:rPr lang="vi-VN"/>
              <a:t>             Ta sử dụng thuật toán tf-idf và tinh consine similariy. </a:t>
            </a:r>
          </a:p>
        </p:txBody>
      </p:sp>
      <p:sp>
        <p:nvSpPr>
          <p:cNvPr id="3" name="Mũi tên: Phải 2">
            <a:extLst>
              <a:ext uri="{FF2B5EF4-FFF2-40B4-BE49-F238E27FC236}">
                <a16:creationId xmlns:a16="http://schemas.microsoft.com/office/drawing/2014/main" id="{355C05FC-07AC-434E-9B69-BC686D6AAF06}"/>
              </a:ext>
            </a:extLst>
          </p:cNvPr>
          <p:cNvSpPr/>
          <p:nvPr/>
        </p:nvSpPr>
        <p:spPr>
          <a:xfrm>
            <a:off x="825623" y="5317725"/>
            <a:ext cx="754602" cy="1242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84495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8EC97E7E-4AE9-4F81-A11F-C942A89C2B3B}"/>
              </a:ext>
            </a:extLst>
          </p:cNvPr>
          <p:cNvSpPr txBox="1"/>
          <p:nvPr/>
        </p:nvSpPr>
        <p:spPr>
          <a:xfrm>
            <a:off x="1189608" y="417250"/>
            <a:ext cx="10262586" cy="369332"/>
          </a:xfrm>
          <a:prstGeom prst="rect">
            <a:avLst/>
          </a:prstGeom>
          <a:noFill/>
        </p:spPr>
        <p:txBody>
          <a:bodyPr wrap="square" rtlCol="0">
            <a:spAutoFit/>
          </a:bodyPr>
          <a:lstStyle/>
          <a:p>
            <a:r>
              <a:rPr lang="vi-VN"/>
              <a:t>Sau đây là tập tin </a:t>
            </a:r>
            <a:r>
              <a:rPr lang="vi-VN" b="1"/>
              <a:t>RemoveStopWords.txt </a:t>
            </a:r>
            <a:r>
              <a:rPr lang="vi-VN"/>
              <a:t>và </a:t>
            </a:r>
            <a:r>
              <a:rPr lang="vi-VN" b="1"/>
              <a:t>Directions.txt </a:t>
            </a:r>
            <a:r>
              <a:rPr lang="vi-VN"/>
              <a:t>sau khi đã train phần này xong:</a:t>
            </a:r>
          </a:p>
        </p:txBody>
      </p:sp>
      <p:pic>
        <p:nvPicPr>
          <p:cNvPr id="3" name="Hình ảnh 2">
            <a:extLst>
              <a:ext uri="{FF2B5EF4-FFF2-40B4-BE49-F238E27FC236}">
                <a16:creationId xmlns:a16="http://schemas.microsoft.com/office/drawing/2014/main" id="{B2125A3E-84D5-4785-9E46-916838965B89}"/>
              </a:ext>
            </a:extLst>
          </p:cNvPr>
          <p:cNvPicPr>
            <a:picLocks noChangeAspect="1"/>
          </p:cNvPicPr>
          <p:nvPr/>
        </p:nvPicPr>
        <p:blipFill rotWithShape="1">
          <a:blip r:embed="rId2"/>
          <a:srcRect l="7345" t="16045" r="14602" b="28087"/>
          <a:stretch/>
        </p:blipFill>
        <p:spPr>
          <a:xfrm>
            <a:off x="1048354" y="1050742"/>
            <a:ext cx="10403840" cy="5208376"/>
          </a:xfrm>
          <a:prstGeom prst="rect">
            <a:avLst/>
          </a:prstGeom>
        </p:spPr>
      </p:pic>
      <p:sp>
        <p:nvSpPr>
          <p:cNvPr id="4" name="Hộp Văn bản 3">
            <a:extLst>
              <a:ext uri="{FF2B5EF4-FFF2-40B4-BE49-F238E27FC236}">
                <a16:creationId xmlns:a16="http://schemas.microsoft.com/office/drawing/2014/main" id="{EA2C2C32-5FD5-498B-8FB1-633176C076BC}"/>
              </a:ext>
            </a:extLst>
          </p:cNvPr>
          <p:cNvSpPr txBox="1"/>
          <p:nvPr/>
        </p:nvSpPr>
        <p:spPr>
          <a:xfrm>
            <a:off x="2794000" y="6400800"/>
            <a:ext cx="6431280" cy="365760"/>
          </a:xfrm>
          <a:prstGeom prst="rect">
            <a:avLst/>
          </a:prstGeom>
          <a:noFill/>
        </p:spPr>
        <p:txBody>
          <a:bodyPr wrap="square" rtlCol="0">
            <a:spAutoFit/>
          </a:bodyPr>
          <a:lstStyle/>
          <a:p>
            <a:pPr algn="ctr"/>
            <a:r>
              <a:rPr lang="vi-VN" b="1"/>
              <a:t>RemoveStopWords.txt</a:t>
            </a:r>
          </a:p>
        </p:txBody>
      </p:sp>
    </p:spTree>
    <p:extLst>
      <p:ext uri="{BB962C8B-B14F-4D97-AF65-F5344CB8AC3E}">
        <p14:creationId xmlns:p14="http://schemas.microsoft.com/office/powerpoint/2010/main" val="109318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9F1F32D1-A463-46BC-8CA4-43A7EA4D403C}"/>
              </a:ext>
            </a:extLst>
          </p:cNvPr>
          <p:cNvPicPr>
            <a:picLocks noChangeAspect="1"/>
          </p:cNvPicPr>
          <p:nvPr/>
        </p:nvPicPr>
        <p:blipFill rotWithShape="1">
          <a:blip r:embed="rId2"/>
          <a:srcRect l="28500" t="22518" r="26667" b="6518"/>
          <a:stretch/>
        </p:blipFill>
        <p:spPr>
          <a:xfrm>
            <a:off x="76742" y="792579"/>
            <a:ext cx="5466080" cy="4866640"/>
          </a:xfrm>
          <a:prstGeom prst="rect">
            <a:avLst/>
          </a:prstGeom>
        </p:spPr>
      </p:pic>
      <p:sp>
        <p:nvSpPr>
          <p:cNvPr id="3" name="Hộp Văn bản 2">
            <a:extLst>
              <a:ext uri="{FF2B5EF4-FFF2-40B4-BE49-F238E27FC236}">
                <a16:creationId xmlns:a16="http://schemas.microsoft.com/office/drawing/2014/main" id="{36E58F53-F5D2-4D8B-A4B6-AF29308B285D}"/>
              </a:ext>
            </a:extLst>
          </p:cNvPr>
          <p:cNvSpPr txBox="1"/>
          <p:nvPr/>
        </p:nvSpPr>
        <p:spPr>
          <a:xfrm>
            <a:off x="-154076" y="5880755"/>
            <a:ext cx="5293360" cy="369332"/>
          </a:xfrm>
          <a:prstGeom prst="rect">
            <a:avLst/>
          </a:prstGeom>
          <a:noFill/>
        </p:spPr>
        <p:txBody>
          <a:bodyPr wrap="square" rtlCol="0">
            <a:spAutoFit/>
          </a:bodyPr>
          <a:lstStyle/>
          <a:p>
            <a:pPr algn="ctr"/>
            <a:r>
              <a:rPr lang="vi-VN" b="1"/>
              <a:t>RemoveStopWords.txt</a:t>
            </a:r>
          </a:p>
        </p:txBody>
      </p:sp>
      <p:sp>
        <p:nvSpPr>
          <p:cNvPr id="4" name="Hộp Văn bản 3">
            <a:extLst>
              <a:ext uri="{FF2B5EF4-FFF2-40B4-BE49-F238E27FC236}">
                <a16:creationId xmlns:a16="http://schemas.microsoft.com/office/drawing/2014/main" id="{0D456535-5362-42DD-B69E-8BEE68DF9FBD}"/>
              </a:ext>
            </a:extLst>
          </p:cNvPr>
          <p:cNvSpPr txBox="1"/>
          <p:nvPr/>
        </p:nvSpPr>
        <p:spPr>
          <a:xfrm>
            <a:off x="5542822" y="2105561"/>
            <a:ext cx="7039992" cy="1323439"/>
          </a:xfrm>
          <a:prstGeom prst="rect">
            <a:avLst/>
          </a:prstGeom>
          <a:noFill/>
        </p:spPr>
        <p:txBody>
          <a:bodyPr wrap="square" rtlCol="0">
            <a:spAutoFit/>
          </a:bodyPr>
          <a:lstStyle/>
          <a:p>
            <a:r>
              <a:rPr lang="vi-VN" sz="1600"/>
              <a:t>Ở đây ta lưu</a:t>
            </a:r>
            <a:endParaRPr lang="en-US" sz="1600"/>
          </a:p>
          <a:p>
            <a:r>
              <a:rPr lang="en-US" sz="1600"/>
              <a:t>	start </a:t>
            </a:r>
            <a:r>
              <a:rPr lang="en-US" sz="1600">
                <a:hlinkClick r:id="rId3" action="ppaction://hlinkfile"/>
              </a:rPr>
              <a:t>file:///D:/Data/new%20train/Am%20nhac/AN_TN_%20(878).txt</a:t>
            </a:r>
            <a:endParaRPr lang="en-US" sz="1600"/>
          </a:p>
          <a:p>
            <a:r>
              <a:rPr lang="en-US" sz="1600"/>
              <a:t>thay </a:t>
            </a:r>
            <a:r>
              <a:rPr lang="vi-VN" sz="1600"/>
              <a:t>vì</a:t>
            </a:r>
          </a:p>
          <a:p>
            <a:r>
              <a:rPr lang="vi-VN" sz="1600"/>
              <a:t>	D:/Data/new train/Am nhac/AN_TN_ (878).txt</a:t>
            </a:r>
          </a:p>
          <a:p>
            <a:r>
              <a:rPr lang="vi-VN" sz="1600"/>
              <a:t>Để </a:t>
            </a:r>
            <a:r>
              <a:rPr lang="vi-VN" sz="1600" b="1"/>
              <a:t>thuận lợi </a:t>
            </a:r>
            <a:r>
              <a:rPr lang="vi-VN" sz="1600"/>
              <a:t>cho việc mở văn bản ở phần xử lý sau:</a:t>
            </a:r>
          </a:p>
        </p:txBody>
      </p:sp>
    </p:spTree>
    <p:extLst>
      <p:ext uri="{BB962C8B-B14F-4D97-AF65-F5344CB8AC3E}">
        <p14:creationId xmlns:p14="http://schemas.microsoft.com/office/powerpoint/2010/main" val="71893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71567632-BAFA-46EC-AE0A-F3B2071118D2}"/>
              </a:ext>
            </a:extLst>
          </p:cNvPr>
          <p:cNvSpPr txBox="1"/>
          <p:nvPr/>
        </p:nvSpPr>
        <p:spPr>
          <a:xfrm>
            <a:off x="763480" y="228951"/>
            <a:ext cx="11088209" cy="2308324"/>
          </a:xfrm>
          <a:prstGeom prst="rect">
            <a:avLst/>
          </a:prstGeom>
          <a:noFill/>
        </p:spPr>
        <p:txBody>
          <a:bodyPr wrap="square" rtlCol="0">
            <a:spAutoFit/>
          </a:bodyPr>
          <a:lstStyle/>
          <a:p>
            <a:r>
              <a:rPr lang="vi-VN"/>
              <a:t>- Giờ ta đã có file RemoveStopWords.txt với mỗi dòng là một văn bản</a:t>
            </a:r>
          </a:p>
          <a:p>
            <a:r>
              <a:rPr lang="vi-VN"/>
              <a:t>- Tiếp theo ta tinh tần suất xuất hiện của từ trong văn bản:</a:t>
            </a:r>
          </a:p>
          <a:p>
            <a:r>
              <a:rPr lang="vi-VN"/>
              <a:t>	Ý tưởng phần này như sau:</a:t>
            </a:r>
          </a:p>
          <a:p>
            <a:r>
              <a:rPr lang="vi-VN"/>
              <a:t>		+ Tạo 1 folder sandbox bao gồm:</a:t>
            </a:r>
          </a:p>
          <a:p>
            <a:pPr marL="1657350" lvl="3" indent="-285750">
              <a:buFont typeface="Courier New" panose="02070309020205020404" pitchFamily="49" charset="0"/>
              <a:buChar char="o"/>
            </a:pPr>
            <a:r>
              <a:rPr lang="vi-VN"/>
              <a:t>metadata1.txt</a:t>
            </a:r>
          </a:p>
          <a:p>
            <a:pPr marL="1657350" lvl="3" indent="-285750">
              <a:buFont typeface="Courier New" panose="02070309020205020404" pitchFamily="49" charset="0"/>
              <a:buChar char="o"/>
            </a:pPr>
            <a:r>
              <a:rPr lang="vi-VN"/>
              <a:t>metadata2.txt</a:t>
            </a:r>
          </a:p>
          <a:p>
            <a:pPr marL="1657350" lvl="3" indent="-285750">
              <a:buFont typeface="Courier New" panose="02070309020205020404" pitchFamily="49" charset="0"/>
              <a:buChar char="o"/>
            </a:pPr>
            <a:r>
              <a:rPr lang="vi-VN"/>
              <a:t>....</a:t>
            </a:r>
          </a:p>
          <a:p>
            <a:pPr marL="1657350" lvl="3" indent="-285750">
              <a:buFont typeface="Courier New" panose="02070309020205020404" pitchFamily="49" charset="0"/>
              <a:buChar char="o"/>
            </a:pPr>
            <a:r>
              <a:rPr lang="vi-VN"/>
              <a:t>metadatan.txt	</a:t>
            </a:r>
          </a:p>
        </p:txBody>
      </p:sp>
      <p:sp>
        <p:nvSpPr>
          <p:cNvPr id="3" name="Hộp Văn bản 2">
            <a:extLst>
              <a:ext uri="{FF2B5EF4-FFF2-40B4-BE49-F238E27FC236}">
                <a16:creationId xmlns:a16="http://schemas.microsoft.com/office/drawing/2014/main" id="{BFAC3FCE-37BA-49C2-8543-3986EDF39C67}"/>
              </a:ext>
            </a:extLst>
          </p:cNvPr>
          <p:cNvSpPr txBox="1"/>
          <p:nvPr/>
        </p:nvSpPr>
        <p:spPr>
          <a:xfrm>
            <a:off x="630315" y="2734322"/>
            <a:ext cx="11771790" cy="923330"/>
          </a:xfrm>
          <a:prstGeom prst="rect">
            <a:avLst/>
          </a:prstGeom>
          <a:noFill/>
        </p:spPr>
        <p:txBody>
          <a:bodyPr wrap="square" rtlCol="0">
            <a:spAutoFit/>
          </a:bodyPr>
          <a:lstStyle/>
          <a:p>
            <a:r>
              <a:rPr lang="vi-VN"/>
              <a:t>		+  Mỗi file metadata thống kê tần suất của mỗi từ trong văn bản (ở đây là 1 dòng trong file RemoveStopWords.txt) </a:t>
            </a:r>
          </a:p>
          <a:p>
            <a:r>
              <a:rPr lang="vi-VN"/>
              <a:t>	</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918CD419-D446-41A5-AFDA-53E02B5D1B50}"/>
                  </a:ext>
                </a:extLst>
              </p:cNvPr>
              <p:cNvSpPr txBox="1"/>
              <p:nvPr/>
            </p:nvSpPr>
            <p:spPr>
              <a:xfrm>
                <a:off x="763480" y="3446756"/>
                <a:ext cx="10955044" cy="2585323"/>
              </a:xfrm>
              <a:prstGeom prst="rect">
                <a:avLst/>
              </a:prstGeom>
              <a:noFill/>
              <a:ln>
                <a:solidFill>
                  <a:schemeClr val="tx1"/>
                </a:solidFill>
              </a:ln>
            </p:spPr>
            <p:txBody>
              <a:bodyPr wrap="square" rtlCol="0">
                <a:spAutoFit/>
              </a:bodyPr>
              <a:lstStyle/>
              <a:p>
                <a:r>
                  <a:rPr lang="vi-VN" b="1" i="1"/>
                  <a:t>Ý tưởng phần này như sau: </a:t>
                </a:r>
              </a:p>
              <a:p>
                <a:r>
                  <a:rPr lang="vi-VN"/>
                  <a:t>	- Tạo folder </a:t>
                </a:r>
                <a:r>
                  <a:rPr lang="vi-VN">
                    <a:latin typeface="Consolas" panose="020B0609020204030204" pitchFamily="49" charset="0"/>
                  </a:rPr>
                  <a:t>sandbox </a:t>
                </a:r>
              </a:p>
              <a:p>
                <a:r>
                  <a:rPr lang="vi-VN"/>
                  <a:t>	- Đọc 1 dòng trong file RemoveStopWords.txt</a:t>
                </a:r>
              </a:p>
              <a:p>
                <a:r>
                  <a:rPr lang="vi-VN"/>
                  <a:t>	- Tách </a:t>
                </a:r>
                <a:r>
                  <a:rPr lang="vi-VN">
                    <a:latin typeface="Consolas" panose="020B0609020204030204" pitchFamily="49" charset="0"/>
                  </a:rPr>
                  <a:t>string</a:t>
                </a:r>
                <a:r>
                  <a:rPr lang="vi-VN"/>
                  <a:t> đó ra thành </a:t>
                </a:r>
                <a:r>
                  <a:rPr lang="vi-VN">
                    <a:latin typeface="Consolas" panose="020B0609020204030204" pitchFamily="49" charset="0"/>
                  </a:rPr>
                  <a:t>string[]</a:t>
                </a:r>
              </a:p>
              <a:p>
                <a:r>
                  <a:rPr lang="vi-VN"/>
                  <a:t>	- Sau đó ta dùng hàm hash băm các token ra thành số các từ giống nhau sẽ có các số bằng nhau.</a:t>
                </a:r>
              </a:p>
              <a:p>
                <a:r>
                  <a:rPr lang="vi-VN"/>
                  <a:t>	- Tạo 1 </a:t>
                </a:r>
                <a:r>
                  <a:rPr lang="vi-VN">
                    <a:latin typeface="Consolas" panose="020B0609020204030204" pitchFamily="49" charset="0"/>
                  </a:rPr>
                  <a:t>struct term </a:t>
                </a:r>
                <a:r>
                  <a:rPr lang="vi-VN"/>
                  <a:t>bao gồm </a:t>
                </a:r>
                <a:r>
                  <a:rPr lang="vi-VN">
                    <a:latin typeface="Consolas" panose="020B0609020204030204" pitchFamily="49" charset="0"/>
                  </a:rPr>
                  <a:t>string s </a:t>
                </a:r>
                <a:r>
                  <a:rPr lang="vi-VN"/>
                  <a:t>và </a:t>
                </a:r>
                <a:r>
                  <a:rPr lang="vi-VN">
                    <a:latin typeface="Consolas" panose="020B0609020204030204" pitchFamily="49" charset="0"/>
                  </a:rPr>
                  <a:t>int hash</a:t>
                </a:r>
                <a:r>
                  <a:rPr lang="vi-VN"/>
                  <a:t>, mỗi từ tương ứng mỗi hash.</a:t>
                </a:r>
              </a:p>
              <a:p>
                <a:r>
                  <a:rPr lang="vi-VN"/>
                  <a:t>	- Ta sử dụng </a:t>
                </a:r>
                <a:r>
                  <a:rPr lang="vi-VN">
                    <a:latin typeface="Consolas" panose="020B0609020204030204" pitchFamily="49" charset="0"/>
                  </a:rPr>
                  <a:t>quick sort</a:t>
                </a:r>
                <a:r>
                  <a:rPr lang="vi-VN"/>
                  <a:t>, để đưa các số gần nhau để việc đếm tần suất rất dễ mà lại nhanh.</a:t>
                </a:r>
              </a:p>
              <a:p>
                <a:r>
                  <a:rPr lang="vi-VN"/>
                  <a:t>	- Sau đó int ra các file metadatai.txt với </a:t>
                </a:r>
                <a14:m>
                  <m:oMath xmlns:m="http://schemas.openxmlformats.org/officeDocument/2006/math">
                    <m:r>
                      <a:rPr lang="vi-VN" i="1" smtClean="0">
                        <a:latin typeface="Cambria Math" panose="02040503050406030204" pitchFamily="18" charset="0"/>
                      </a:rPr>
                      <m:t>1</m:t>
                    </m:r>
                    <m:r>
                      <a:rPr lang="vi-VN" i="1" smtClean="0">
                        <a:latin typeface="Cambria Math" panose="02040503050406030204" pitchFamily="18" charset="0"/>
                        <a:ea typeface="Cambria Math" panose="02040503050406030204" pitchFamily="18" charset="0"/>
                      </a:rPr>
                      <m:t>≤</m:t>
                    </m:r>
                    <m:r>
                      <a:rPr lang="vi-VN" i="1" smtClean="0">
                        <a:latin typeface="Cambria Math" panose="02040503050406030204" pitchFamily="18" charset="0"/>
                      </a:rPr>
                      <m:t>𝑖</m:t>
                    </m:r>
                    <m:r>
                      <a:rPr lang="vi-VN" i="1" smtClean="0">
                        <a:latin typeface="Cambria Math" panose="02040503050406030204" pitchFamily="18" charset="0"/>
                        <a:ea typeface="Cambria Math" panose="02040503050406030204" pitchFamily="18" charset="0"/>
                      </a:rPr>
                      <m:t>≤</m:t>
                    </m:r>
                    <m:r>
                      <a:rPr lang="vi-VN" i="1" smtClean="0">
                        <a:latin typeface="Cambria Math" panose="02040503050406030204" pitchFamily="18" charset="0"/>
                      </a:rPr>
                      <m:t>𝑇𝑜𝑡𝑎𝑙𝐹𝑖𝑙𝑒𝑠</m:t>
                    </m:r>
                    <m:r>
                      <a:rPr lang="vi-VN" i="1" smtClean="0">
                        <a:latin typeface="Cambria Math" panose="02040503050406030204" pitchFamily="18" charset="0"/>
                      </a:rPr>
                      <m:t>−1</m:t>
                    </m:r>
                  </m:oMath>
                </a14:m>
                <a:r>
                  <a:rPr lang="vi-VN"/>
                  <a:t> (vì ta coi TotalFiles bao gồm cả văn bản nhập vào.</a:t>
                </a:r>
              </a:p>
            </p:txBody>
          </p:sp>
        </mc:Choice>
        <mc:Fallback xmlns="">
          <p:sp>
            <p:nvSpPr>
              <p:cNvPr id="4" name="Hộp Văn bản 3">
                <a:extLst>
                  <a:ext uri="{FF2B5EF4-FFF2-40B4-BE49-F238E27FC236}">
                    <a16:creationId xmlns:a16="http://schemas.microsoft.com/office/drawing/2014/main" id="{918CD419-D446-41A5-AFDA-53E02B5D1B50}"/>
                  </a:ext>
                </a:extLst>
              </p:cNvPr>
              <p:cNvSpPr txBox="1">
                <a:spLocks noRot="1" noChangeAspect="1" noMove="1" noResize="1" noEditPoints="1" noAdjustHandles="1" noChangeArrowheads="1" noChangeShapeType="1" noTextEdit="1"/>
              </p:cNvSpPr>
              <p:nvPr/>
            </p:nvSpPr>
            <p:spPr>
              <a:xfrm>
                <a:off x="763480" y="3446756"/>
                <a:ext cx="10955044" cy="2585323"/>
              </a:xfrm>
              <a:prstGeom prst="rect">
                <a:avLst/>
              </a:prstGeom>
              <a:blipFill>
                <a:blip r:embed="rId2"/>
                <a:stretch>
                  <a:fillRect l="-389" t="-937" b="-2342"/>
                </a:stretch>
              </a:blipFill>
              <a:ln>
                <a:solidFill>
                  <a:schemeClr val="tx1"/>
                </a:solidFill>
              </a:ln>
            </p:spPr>
            <p:txBody>
              <a:bodyPr/>
              <a:lstStyle/>
              <a:p>
                <a:r>
                  <a:rPr lang="vi-VN">
                    <a:noFill/>
                  </a:rPr>
                  <a:t> </a:t>
                </a:r>
              </a:p>
            </p:txBody>
          </p:sp>
        </mc:Fallback>
      </mc:AlternateContent>
    </p:spTree>
    <p:extLst>
      <p:ext uri="{BB962C8B-B14F-4D97-AF65-F5344CB8AC3E}">
        <p14:creationId xmlns:p14="http://schemas.microsoft.com/office/powerpoint/2010/main" val="2548780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iểu vân gỗ">
  <a:themeElements>
    <a:clrScheme name="Giấy">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Kiểu vân gỗ">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iểu vân g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469</TotalTime>
  <Words>1686</Words>
  <Application>Microsoft Office PowerPoint</Application>
  <PresentationFormat>Màn hình rộng</PresentationFormat>
  <Paragraphs>455</Paragraphs>
  <Slides>26</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26</vt:i4>
      </vt:variant>
    </vt:vector>
  </HeadingPairs>
  <TitlesOfParts>
    <vt:vector size="34" baseType="lpstr">
      <vt:lpstr>Arial</vt:lpstr>
      <vt:lpstr>Arial Black</vt:lpstr>
      <vt:lpstr>Cambria Math</vt:lpstr>
      <vt:lpstr>Consolas</vt:lpstr>
      <vt:lpstr>Courier New</vt:lpstr>
      <vt:lpstr>Times New Roman</vt:lpstr>
      <vt:lpstr>Wingdings</vt:lpstr>
      <vt:lpstr>Kiểu vân gỗ</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hoàng phú lương thanh</dc:creator>
  <cp:lastModifiedBy>hoàng phú lương thanh</cp:lastModifiedBy>
  <cp:revision>39</cp:revision>
  <dcterms:created xsi:type="dcterms:W3CDTF">2021-07-14T08:22:06Z</dcterms:created>
  <dcterms:modified xsi:type="dcterms:W3CDTF">2021-07-14T17:51:42Z</dcterms:modified>
</cp:coreProperties>
</file>