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1"/>
  </p:notesMasterIdLst>
  <p:handoutMasterIdLst>
    <p:handoutMasterId r:id="rId12"/>
  </p:handoutMasterIdLst>
  <p:sldIdLst>
    <p:sldId id="257" r:id="rId2"/>
    <p:sldId id="261" r:id="rId3"/>
    <p:sldId id="263" r:id="rId4"/>
    <p:sldId id="264" r:id="rId5"/>
    <p:sldId id="265" r:id="rId6"/>
    <p:sldId id="266" r:id="rId7"/>
    <p:sldId id="269" r:id="rId8"/>
    <p:sldId id="267" r:id="rId9"/>
    <p:sldId id="268" r:id="rId10"/>
  </p:sldIdLst>
  <p:sldSz cx="12192000" cy="6858000"/>
  <p:notesSz cx="6858000" cy="9144000"/>
  <p:defaultTextStyle>
    <a:defPPr rtl="0">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ỗ dành sẵn cho đầ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Chỗ dành sẵn cho Ngày tháng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2478718-BA2D-46C4-A83D-33606D828CFF}" type="datetime1">
              <a:rPr lang="vi-VN" smtClean="0"/>
              <a:t>13/02/2024</a:t>
            </a:fld>
            <a:endParaRPr lang="en-US" dirty="0"/>
          </a:p>
        </p:txBody>
      </p:sp>
      <p:sp>
        <p:nvSpPr>
          <p:cNvPr id="4" name="Chỗ dành sẵn cho Chân trang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Chỗ dành sẵn cho Số hiệu Bản chiế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ỗ dành sẵn cho đầ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69EFA7E-F1E7-43C8-9FF3-767D4DDFE217}" type="datetime1">
              <a:rPr lang="vi-VN" smtClean="0"/>
              <a:t>13/02/2024</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vi"/>
              <a:t>Bấm để chỉnh sửa kiểu văn bản Bản cái</a:t>
            </a:r>
            <a:endParaRPr lang="en-US"/>
          </a:p>
          <a:p>
            <a:pPr lvl="1" rtl="0"/>
            <a:r>
              <a:rPr lang="vi"/>
              <a:t>Mức hai</a:t>
            </a:r>
          </a:p>
          <a:p>
            <a:pPr lvl="2" rtl="0"/>
            <a:r>
              <a:rPr lang="vi"/>
              <a:t>Mức ba</a:t>
            </a:r>
          </a:p>
          <a:p>
            <a:pPr lvl="3" rtl="0"/>
            <a:r>
              <a:rPr lang="vi"/>
              <a:t>Mức bốn</a:t>
            </a:r>
          </a:p>
          <a:p>
            <a:pPr lvl="4" rtl="0"/>
            <a:r>
              <a:rPr lang="vi"/>
              <a:t>Mức năm</a:t>
            </a:r>
            <a:endParaRPr lang="en-US"/>
          </a:p>
        </p:txBody>
      </p:sp>
      <p:sp>
        <p:nvSpPr>
          <p:cNvPr id="6" name="Chỗ dành sẵ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rang chiếu Tiêu đề">
    <p:spTree>
      <p:nvGrpSpPr>
        <p:cNvPr id="1" name=""/>
        <p:cNvGrpSpPr/>
        <p:nvPr/>
      </p:nvGrpSpPr>
      <p:grpSpPr>
        <a:xfrm>
          <a:off x="0" y="0"/>
          <a:ext cx="0" cy="0"/>
          <a:chOff x="0" y="0"/>
          <a:chExt cx="0" cy="0"/>
        </a:xfrm>
      </p:grpSpPr>
      <p:sp>
        <p:nvSpPr>
          <p:cNvPr id="5" name="Hình chữ nhật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Hình chữ nhật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Hình chữ nhật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Hình chữ nhật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Nhóm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Đường nối Thẳng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Đường nối Thẳng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Đường nối thẳng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êu đề 1"/>
          <p:cNvSpPr>
            <a:spLocks noGrp="1"/>
          </p:cNvSpPr>
          <p:nvPr>
            <p:ph type="ctrTitle"/>
          </p:nvPr>
        </p:nvSpPr>
        <p:spPr>
          <a:xfrm>
            <a:off x="1629103" y="2244830"/>
            <a:ext cx="8933796" cy="2437232"/>
          </a:xfrm>
        </p:spPr>
        <p:txBody>
          <a:bodyPr tIns="45720" bIns="45720" rtlCol="0" anchor="ctr">
            <a:normAutofit/>
          </a:bodyPr>
          <a:lstStyle>
            <a:lvl1pPr algn="ctr">
              <a:lnSpc>
                <a:spcPct val="83000"/>
              </a:lnSpc>
              <a:defRPr lang="en-US" sz="6800" b="0" kern="1200" cap="all" spc="-100" baseline="0" dirty="0">
                <a:solidFill>
                  <a:schemeClr val="tx1">
                    <a:lumMod val="85000"/>
                    <a:lumOff val="15000"/>
                  </a:schemeClr>
                </a:solidFill>
                <a:effectLst/>
                <a:latin typeface="Segoe UI" panose="020B0502040204020203" pitchFamily="34" charset="0"/>
                <a:ea typeface="+mn-ea"/>
                <a:cs typeface="Segoe UI" panose="020B0502040204020203" pitchFamily="34" charset="0"/>
              </a:defRPr>
            </a:lvl1pPr>
          </a:lstStyle>
          <a:p>
            <a:pPr rtl="0"/>
            <a:r>
              <a:rPr lang="en-US"/>
              <a:t>Click to edit Master title style</a:t>
            </a:r>
            <a:endParaRPr lang="en-US" dirty="0"/>
          </a:p>
        </p:txBody>
      </p:sp>
      <p:sp>
        <p:nvSpPr>
          <p:cNvPr id="3" name="Tiêu đề phụ 2"/>
          <p:cNvSpPr>
            <a:spLocks noGrp="1"/>
          </p:cNvSpPr>
          <p:nvPr>
            <p:ph type="subTitle" idx="1" hasCustomPrompt="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latin typeface="Segoe UI" panose="020B0502040204020203" pitchFamily="34" charset="0"/>
                <a:cs typeface="Segoe UI" panose="020B0502040204020203" pitchFamily="34" charset="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vi" dirty="0"/>
              <a:t>Bấm để chỉnh sửa kiểu tiêu đề phụ bản cái</a:t>
            </a:r>
            <a:endParaRPr lang="en-US" dirty="0"/>
          </a:p>
        </p:txBody>
      </p:sp>
      <p:sp>
        <p:nvSpPr>
          <p:cNvPr id="20" name="Chỗ dành sẵn cho Ngày tháng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Segoe UI" panose="020B0502040204020203" pitchFamily="34" charset="0"/>
                <a:cs typeface="Segoe UI" panose="020B0502040204020203" pitchFamily="34" charset="0"/>
              </a:defRPr>
            </a:lvl1pPr>
          </a:lstStyle>
          <a:p>
            <a:fld id="{990C89EB-46F8-46BE-9237-1536BF8B4BEE}" type="datetime1">
              <a:rPr lang="vi-VN" smtClean="0"/>
              <a:t>13/02/2024</a:t>
            </a:fld>
            <a:endParaRPr lang="en-US" dirty="0"/>
          </a:p>
        </p:txBody>
      </p:sp>
      <p:sp>
        <p:nvSpPr>
          <p:cNvPr id="21" name="Chỗ dành sẵn cho chân trang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Chỗ dành sẵn cho số trang chiếu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r>
              <a:rPr lang="en-US"/>
              <a:t>Click to edit Master title style</a:t>
            </a:r>
            <a:endParaRPr lang="en-US" dirty="0"/>
          </a:p>
        </p:txBody>
      </p:sp>
      <p:sp>
        <p:nvSpPr>
          <p:cNvPr id="3" name="Chỗ dành sẵn cho Văn bản Dọc 2"/>
          <p:cNvSpPr>
            <a:spLocks noGrp="1"/>
          </p:cNvSpPr>
          <p:nvPr>
            <p:ph type="body" orient="vert" idx="1"/>
          </p:nvPr>
        </p:nvSpPr>
        <p:spPr/>
        <p:txBody>
          <a:bodyPr vert="eaVert"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Chỗ dành sẵn cho Ngày tháng 3"/>
          <p:cNvSpPr>
            <a:spLocks noGrp="1"/>
          </p:cNvSpPr>
          <p:nvPr>
            <p:ph type="dt" sz="half" idx="10"/>
          </p:nvPr>
        </p:nvSpPr>
        <p:spPr/>
        <p:txBody>
          <a:bodyPr rtlCol="0"/>
          <a:lstStyle/>
          <a:p>
            <a:pPr rtl="0"/>
            <a:fld id="{A7B7DB05-1E54-4A79-87AA-E40B310E1D17}" type="datetime1">
              <a:rPr lang="vi-VN" smtClean="0"/>
              <a:t>13/02/2024</a:t>
            </a:fld>
            <a:endParaRPr lang="en-US" dirty="0"/>
          </a:p>
        </p:txBody>
      </p:sp>
      <p:sp>
        <p:nvSpPr>
          <p:cNvPr id="5" name="Chỗ dành sẵn cho Chân trang 4"/>
          <p:cNvSpPr>
            <a:spLocks noGrp="1"/>
          </p:cNvSpPr>
          <p:nvPr>
            <p:ph type="ftr" sz="quarter" idx="11"/>
          </p:nvPr>
        </p:nvSpPr>
        <p:spPr/>
        <p:txBody>
          <a:bodyPr rtlCol="0"/>
          <a:lstStyle/>
          <a:p>
            <a:pPr rtl="0"/>
            <a:endParaRPr lang="en-US" dirty="0"/>
          </a:p>
        </p:txBody>
      </p:sp>
      <p:sp>
        <p:nvSpPr>
          <p:cNvPr id="6" name="Chỗ dành sẵn cho số trang chiếu 5"/>
          <p:cNvSpPr>
            <a:spLocks noGrp="1"/>
          </p:cNvSpPr>
          <p:nvPr>
            <p:ph type="sldNum" sz="quarter" idx="12"/>
          </p:nvPr>
        </p:nvSpPr>
        <p:spPr/>
        <p:txBody>
          <a:bodyPr rtlCol="0"/>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và Văn bản Dọc">
    <p:spTree>
      <p:nvGrpSpPr>
        <p:cNvPr id="1" name=""/>
        <p:cNvGrpSpPr/>
        <p:nvPr/>
      </p:nvGrpSpPr>
      <p:grpSpPr>
        <a:xfrm>
          <a:off x="0" y="0"/>
          <a:ext cx="0" cy="0"/>
          <a:chOff x="0" y="0"/>
          <a:chExt cx="0" cy="0"/>
        </a:xfrm>
      </p:grpSpPr>
      <p:sp>
        <p:nvSpPr>
          <p:cNvPr id="2" name="Tiêu đề Dọc 1"/>
          <p:cNvSpPr>
            <a:spLocks noGrp="1"/>
          </p:cNvSpPr>
          <p:nvPr>
            <p:ph type="title" orient="vert"/>
          </p:nvPr>
        </p:nvSpPr>
        <p:spPr>
          <a:xfrm>
            <a:off x="8991600" y="762000"/>
            <a:ext cx="2362200" cy="5257800"/>
          </a:xfrm>
        </p:spPr>
        <p:txBody>
          <a:bodyPr vert="eaVert" rtlCol="0"/>
          <a:lstStyle/>
          <a:p>
            <a:pPr rtl="0"/>
            <a:r>
              <a:rPr lang="en-US"/>
              <a:t>Click to edit Master title style</a:t>
            </a:r>
            <a:endParaRPr lang="en-US" dirty="0"/>
          </a:p>
        </p:txBody>
      </p:sp>
      <p:sp>
        <p:nvSpPr>
          <p:cNvPr id="3" name="Chỗ dành sẵn cho Văn bản Dọc 2"/>
          <p:cNvSpPr>
            <a:spLocks noGrp="1"/>
          </p:cNvSpPr>
          <p:nvPr>
            <p:ph type="body" orient="vert" idx="1"/>
          </p:nvPr>
        </p:nvSpPr>
        <p:spPr>
          <a:xfrm>
            <a:off x="838200" y="762000"/>
            <a:ext cx="8077200" cy="5257800"/>
          </a:xfrm>
        </p:spPr>
        <p:txBody>
          <a:bodyPr vert="eaVert"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Chỗ dành sẵn cho Ngày tháng 3"/>
          <p:cNvSpPr>
            <a:spLocks noGrp="1"/>
          </p:cNvSpPr>
          <p:nvPr>
            <p:ph type="dt" sz="half" idx="10"/>
          </p:nvPr>
        </p:nvSpPr>
        <p:spPr/>
        <p:txBody>
          <a:bodyPr rtlCol="0"/>
          <a:lstStyle/>
          <a:p>
            <a:pPr rtl="0"/>
            <a:fld id="{8A3E8927-9E7F-4AE1-93B3-4992B3C58F54}" type="datetime1">
              <a:rPr lang="vi-VN" smtClean="0"/>
              <a:t>13/02/2024</a:t>
            </a:fld>
            <a:endParaRPr lang="en-US" dirty="0"/>
          </a:p>
        </p:txBody>
      </p:sp>
      <p:sp>
        <p:nvSpPr>
          <p:cNvPr id="5" name="Chỗ dành sẵn cho Chân trang 4"/>
          <p:cNvSpPr>
            <a:spLocks noGrp="1"/>
          </p:cNvSpPr>
          <p:nvPr>
            <p:ph type="ftr" sz="quarter" idx="11"/>
          </p:nvPr>
        </p:nvSpPr>
        <p:spPr/>
        <p:txBody>
          <a:bodyPr rtlCol="0"/>
          <a:lstStyle/>
          <a:p>
            <a:pPr rtl="0"/>
            <a:endParaRPr lang="en-US" dirty="0"/>
          </a:p>
        </p:txBody>
      </p:sp>
      <p:sp>
        <p:nvSpPr>
          <p:cNvPr id="6" name="Chỗ dành sẵn cho số trang chiếu 5"/>
          <p:cNvSpPr>
            <a:spLocks noGrp="1"/>
          </p:cNvSpPr>
          <p:nvPr>
            <p:ph type="sldNum" sz="quarter" idx="12"/>
          </p:nvPr>
        </p:nvSpPr>
        <p:spPr/>
        <p:txBody>
          <a:bodyPr rtlCol="0"/>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r>
              <a:rPr lang="en-US"/>
              <a:t>Click to edit Master title style</a:t>
            </a:r>
            <a:endParaRPr lang="en-US" dirty="0"/>
          </a:p>
        </p:txBody>
      </p:sp>
      <p:sp>
        <p:nvSpPr>
          <p:cNvPr id="3" name="Chỗ dành sẵn cho nội dung 2"/>
          <p:cNvSpPr>
            <a:spLocks noGrp="1"/>
          </p:cNvSpPr>
          <p:nvPr>
            <p:ph idx="1"/>
          </p:nvPr>
        </p:nvSpPr>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Chỗ dành sẵn cho Ngày tháng 3"/>
          <p:cNvSpPr>
            <a:spLocks noGrp="1"/>
          </p:cNvSpPr>
          <p:nvPr>
            <p:ph type="dt" sz="half" idx="10"/>
          </p:nvPr>
        </p:nvSpPr>
        <p:spPr/>
        <p:txBody>
          <a:bodyPr rtlCol="0"/>
          <a:lstStyle/>
          <a:p>
            <a:pPr rtl="0"/>
            <a:fld id="{FA0C5106-AF3C-4E4B-9677-65FFD0CD6046}" type="datetime1">
              <a:rPr lang="vi-VN" smtClean="0"/>
              <a:t>13/02/2024</a:t>
            </a:fld>
            <a:endParaRPr lang="en-US" dirty="0"/>
          </a:p>
        </p:txBody>
      </p:sp>
      <p:sp>
        <p:nvSpPr>
          <p:cNvPr id="5" name="Chỗ dành sẵn cho Chân trang 4"/>
          <p:cNvSpPr>
            <a:spLocks noGrp="1"/>
          </p:cNvSpPr>
          <p:nvPr>
            <p:ph type="ftr" sz="quarter" idx="11"/>
          </p:nvPr>
        </p:nvSpPr>
        <p:spPr/>
        <p:txBody>
          <a:bodyPr rtlCol="0"/>
          <a:lstStyle/>
          <a:p>
            <a:pPr rtl="0"/>
            <a:endParaRPr lang="en-US" dirty="0"/>
          </a:p>
        </p:txBody>
      </p:sp>
      <p:sp>
        <p:nvSpPr>
          <p:cNvPr id="6" name="Chỗ dành sẵn cho số trang chiếu 5"/>
          <p:cNvSpPr>
            <a:spLocks noGrp="1"/>
          </p:cNvSpPr>
          <p:nvPr>
            <p:ph type="sldNum" sz="quarter" idx="12"/>
          </p:nvPr>
        </p:nvSpPr>
        <p:spPr/>
        <p:txBody>
          <a:bodyPr rtlCol="0"/>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Đầu trang của Mục">
    <p:spTree>
      <p:nvGrpSpPr>
        <p:cNvPr id="1" name=""/>
        <p:cNvGrpSpPr/>
        <p:nvPr/>
      </p:nvGrpSpPr>
      <p:grpSpPr>
        <a:xfrm>
          <a:off x="0" y="0"/>
          <a:ext cx="0" cy="0"/>
          <a:chOff x="0" y="0"/>
          <a:chExt cx="0" cy="0"/>
        </a:xfrm>
      </p:grpSpPr>
      <p:sp>
        <p:nvSpPr>
          <p:cNvPr id="15" name="Hình chữ nhật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Hình chữ nhật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Hình chữ nhật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Hình chữ nhật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1629156" y="2275165"/>
            <a:ext cx="8933688" cy="2406895"/>
          </a:xfrm>
        </p:spPr>
        <p:txBody>
          <a:bodyPr rtlCol="0" anchor="ctr">
            <a:normAutofit/>
          </a:bodyPr>
          <a:lstStyle>
            <a:lvl1pPr algn="ctr">
              <a:lnSpc>
                <a:spcPct val="83000"/>
              </a:lnSpc>
              <a:defRPr lang="en-US" sz="6800" kern="1200" cap="all" spc="-100" baseline="0" dirty="0">
                <a:solidFill>
                  <a:schemeClr val="tx1">
                    <a:lumMod val="85000"/>
                    <a:lumOff val="15000"/>
                  </a:schemeClr>
                </a:solidFill>
                <a:effectLst/>
                <a:latin typeface="Segoe UI" panose="020B0502040204020203" pitchFamily="34" charset="0"/>
                <a:ea typeface="+mn-ea"/>
                <a:cs typeface="Segoe UI" panose="020B0502040204020203" pitchFamily="34" charset="0"/>
              </a:defRPr>
            </a:lvl1pPr>
          </a:lstStyle>
          <a:p>
            <a:pPr rtl="0"/>
            <a:r>
              <a:rPr lang="en-US"/>
              <a:t>Click to edit Master title style</a:t>
            </a:r>
            <a:endParaRPr lang="en-US" dirty="0"/>
          </a:p>
        </p:txBody>
      </p:sp>
      <p:grpSp>
        <p:nvGrpSpPr>
          <p:cNvPr id="16" name="Nhóm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Đường nối Thẳng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Đường nối Thẳng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Đường nối Thẳng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Chỗ dành sẵn cho Văn bản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a:t>Click to edit Master text styles</a:t>
            </a:r>
          </a:p>
        </p:txBody>
      </p:sp>
      <p:sp>
        <p:nvSpPr>
          <p:cNvPr id="4" name="Chỗ dành sẵn cho Ngày tháng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Segoe UI" panose="020B0502040204020203" pitchFamily="34" charset="0"/>
                <a:ea typeface="+mn-ea"/>
                <a:cs typeface="Segoe UI" panose="020B0502040204020203" pitchFamily="34" charset="0"/>
              </a:defRPr>
            </a:lvl1pPr>
          </a:lstStyle>
          <a:p>
            <a:fld id="{E1F34255-4D28-41C3-9D25-51555283B358}" type="datetime1">
              <a:rPr lang="vi-VN" smtClean="0"/>
              <a:t>13/02/2024</a:t>
            </a:fld>
            <a:endParaRPr dirty="0"/>
          </a:p>
        </p:txBody>
      </p:sp>
      <p:sp>
        <p:nvSpPr>
          <p:cNvPr id="5" name="Chỗ dành sẵn cho Chân trang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Chỗ dành sẵn cho số trang chiếu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8" name="Tiêu đề 7"/>
          <p:cNvSpPr>
            <a:spLocks noGrp="1"/>
          </p:cNvSpPr>
          <p:nvPr>
            <p:ph type="title"/>
          </p:nvPr>
        </p:nvSpPr>
        <p:spPr/>
        <p:txBody>
          <a:bodyPr rtlCol="0"/>
          <a:lstStyle/>
          <a:p>
            <a:pPr rtl="0"/>
            <a:r>
              <a:rPr lang="en-US"/>
              <a:t>Click to edit Master title style</a:t>
            </a:r>
            <a:endParaRPr lang="en-US" dirty="0"/>
          </a:p>
        </p:txBody>
      </p:sp>
      <p:sp>
        <p:nvSpPr>
          <p:cNvPr id="3" name="Chỗ dành sẵn cho nội dung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Chỗ dành sẵn cho nội dung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5" name="Chỗ dành sẵn cho Ngày tháng 4"/>
          <p:cNvSpPr>
            <a:spLocks noGrp="1"/>
          </p:cNvSpPr>
          <p:nvPr>
            <p:ph type="dt" sz="half" idx="10"/>
          </p:nvPr>
        </p:nvSpPr>
        <p:spPr/>
        <p:txBody>
          <a:bodyPr rtlCol="0"/>
          <a:lstStyle/>
          <a:p>
            <a:pPr rtl="0"/>
            <a:fld id="{BDB59750-F4EF-462E-89CA-CFA8B7D89BB0}" type="datetime1">
              <a:rPr lang="vi-VN" smtClean="0"/>
              <a:t>13/02/2024</a:t>
            </a:fld>
            <a:endParaRPr lang="en-US" dirty="0"/>
          </a:p>
        </p:txBody>
      </p:sp>
      <p:sp>
        <p:nvSpPr>
          <p:cNvPr id="6" name="Chỗ dành sẵn cho Chân trang 5"/>
          <p:cNvSpPr>
            <a:spLocks noGrp="1"/>
          </p:cNvSpPr>
          <p:nvPr>
            <p:ph type="ftr" sz="quarter" idx="11"/>
          </p:nvPr>
        </p:nvSpPr>
        <p:spPr/>
        <p:txBody>
          <a:bodyPr rtlCol="0"/>
          <a:lstStyle/>
          <a:p>
            <a:pPr rtl="0"/>
            <a:endParaRPr lang="en-US" dirty="0"/>
          </a:p>
        </p:txBody>
      </p:sp>
      <p:sp>
        <p:nvSpPr>
          <p:cNvPr id="7" name="Chỗ dành sẵn cho Số hiệu Bản chiếu 6"/>
          <p:cNvSpPr>
            <a:spLocks noGrp="1"/>
          </p:cNvSpPr>
          <p:nvPr>
            <p:ph type="sldNum" sz="quarter" idx="12"/>
          </p:nvPr>
        </p:nvSpPr>
        <p:spPr/>
        <p:txBody>
          <a:bodyPr rtlCol="0"/>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o sánh">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r>
              <a:rPr lang="en-US"/>
              <a:t>Click to edit Master title style</a:t>
            </a:r>
            <a:endParaRPr lang="en-US" dirty="0"/>
          </a:p>
        </p:txBody>
      </p:sp>
      <p:sp>
        <p:nvSpPr>
          <p:cNvPr id="3" name="Chỗ dành sẵn cho Văn bản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Chỗ dành sẵn cho nội dung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vi"/>
          </a:p>
        </p:txBody>
      </p:sp>
      <p:sp>
        <p:nvSpPr>
          <p:cNvPr id="5" name="Chỗ dành sẵn cho Văn bản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6" name="Chỗ dành sẵn cho Nội dung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vi"/>
          </a:p>
        </p:txBody>
      </p:sp>
      <p:sp>
        <p:nvSpPr>
          <p:cNvPr id="7" name="Chỗ dành sẵn cho Ngày tháng 6"/>
          <p:cNvSpPr>
            <a:spLocks noGrp="1"/>
          </p:cNvSpPr>
          <p:nvPr>
            <p:ph type="dt" sz="half" idx="10"/>
          </p:nvPr>
        </p:nvSpPr>
        <p:spPr/>
        <p:txBody>
          <a:bodyPr rtlCol="0"/>
          <a:lstStyle/>
          <a:p>
            <a:pPr rtl="0"/>
            <a:fld id="{0542D55E-E901-40A1-BA52-46C302248C17}" type="datetime1">
              <a:rPr lang="vi-VN" smtClean="0"/>
              <a:t>13/02/2024</a:t>
            </a:fld>
            <a:endParaRPr lang="en-US"/>
          </a:p>
        </p:txBody>
      </p:sp>
      <p:sp>
        <p:nvSpPr>
          <p:cNvPr id="8" name="Chỗ dành sẵn cho Chân trang 7"/>
          <p:cNvSpPr>
            <a:spLocks noGrp="1"/>
          </p:cNvSpPr>
          <p:nvPr>
            <p:ph type="ftr" sz="quarter" idx="11"/>
          </p:nvPr>
        </p:nvSpPr>
        <p:spPr/>
        <p:txBody>
          <a:bodyPr rtlCol="0"/>
          <a:lstStyle/>
          <a:p>
            <a:pPr rtl="0"/>
            <a:endParaRPr lang="en-US"/>
          </a:p>
        </p:txBody>
      </p:sp>
      <p:sp>
        <p:nvSpPr>
          <p:cNvPr id="9" name="Chỗ dành sẵn cho số trang chiếu 8"/>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r>
              <a:rPr lang="en-US"/>
              <a:t>Click to edit Master title style</a:t>
            </a:r>
            <a:endParaRPr lang="en-US" dirty="0"/>
          </a:p>
        </p:txBody>
      </p:sp>
      <p:sp>
        <p:nvSpPr>
          <p:cNvPr id="3" name="Chỗ dành sẵn cho Ngày tháng 2"/>
          <p:cNvSpPr>
            <a:spLocks noGrp="1"/>
          </p:cNvSpPr>
          <p:nvPr>
            <p:ph type="dt" sz="half" idx="10"/>
          </p:nvPr>
        </p:nvSpPr>
        <p:spPr/>
        <p:txBody>
          <a:bodyPr rtlCol="0"/>
          <a:lstStyle/>
          <a:p>
            <a:pPr rtl="0"/>
            <a:fld id="{500E42EA-6DD0-4358-8F95-F1FFF930AFE7}" type="datetime1">
              <a:rPr lang="vi-VN" smtClean="0"/>
              <a:t>13/02/2024</a:t>
            </a:fld>
            <a:endParaRPr lang="en-US"/>
          </a:p>
        </p:txBody>
      </p:sp>
      <p:sp>
        <p:nvSpPr>
          <p:cNvPr id="4" name="Chỗ dành sẵn cho Chân trang 3"/>
          <p:cNvSpPr>
            <a:spLocks noGrp="1"/>
          </p:cNvSpPr>
          <p:nvPr>
            <p:ph type="ftr" sz="quarter" idx="11"/>
          </p:nvPr>
        </p:nvSpPr>
        <p:spPr/>
        <p:txBody>
          <a:bodyPr rtlCol="0"/>
          <a:lstStyle/>
          <a:p>
            <a:pPr rtl="0"/>
            <a:endParaRPr lang="en-US"/>
          </a:p>
        </p:txBody>
      </p:sp>
      <p:sp>
        <p:nvSpPr>
          <p:cNvPr id="5" name="Chỗ dành sẵn cho Số hiệu Bản chiếu 4"/>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ống">
    <p:spTree>
      <p:nvGrpSpPr>
        <p:cNvPr id="1" name=""/>
        <p:cNvGrpSpPr/>
        <p:nvPr/>
      </p:nvGrpSpPr>
      <p:grpSpPr>
        <a:xfrm>
          <a:off x="0" y="0"/>
          <a:ext cx="0" cy="0"/>
          <a:chOff x="0" y="0"/>
          <a:chExt cx="0" cy="0"/>
        </a:xfrm>
      </p:grpSpPr>
      <p:sp>
        <p:nvSpPr>
          <p:cNvPr id="2" name="Chỗ dành sẵn cho Ngày tháng 1"/>
          <p:cNvSpPr>
            <a:spLocks noGrp="1"/>
          </p:cNvSpPr>
          <p:nvPr>
            <p:ph type="dt" sz="half" idx="10"/>
          </p:nvPr>
        </p:nvSpPr>
        <p:spPr/>
        <p:txBody>
          <a:bodyPr rtlCol="0"/>
          <a:lstStyle/>
          <a:p>
            <a:pPr rtl="0"/>
            <a:fld id="{611A628C-FE5E-43F0-82B3-EE41CCC29BEE}" type="datetime1">
              <a:rPr lang="vi-VN" smtClean="0"/>
              <a:t>13/02/2024</a:t>
            </a:fld>
            <a:endParaRPr lang="en-US"/>
          </a:p>
        </p:txBody>
      </p:sp>
      <p:sp>
        <p:nvSpPr>
          <p:cNvPr id="3" name="Chỗ dành sẵn cho Chân trang 2"/>
          <p:cNvSpPr>
            <a:spLocks noGrp="1"/>
          </p:cNvSpPr>
          <p:nvPr>
            <p:ph type="ftr" sz="quarter" idx="11"/>
          </p:nvPr>
        </p:nvSpPr>
        <p:spPr/>
        <p:txBody>
          <a:bodyPr rtlCol="0"/>
          <a:lstStyle/>
          <a:p>
            <a:pPr rtl="0"/>
            <a:endParaRPr lang="en-US"/>
          </a:p>
        </p:txBody>
      </p:sp>
      <p:sp>
        <p:nvSpPr>
          <p:cNvPr id="4" name="Chỗ dành sẵn cho số hiệu trang chiếu 3"/>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Nội dung có Chú thích">
    <p:spTree>
      <p:nvGrpSpPr>
        <p:cNvPr id="1" name=""/>
        <p:cNvGrpSpPr/>
        <p:nvPr/>
      </p:nvGrpSpPr>
      <p:grpSpPr>
        <a:xfrm>
          <a:off x="0" y="0"/>
          <a:ext cx="0" cy="0"/>
          <a:chOff x="0" y="0"/>
          <a:chExt cx="0" cy="0"/>
        </a:xfrm>
      </p:grpSpPr>
      <p:sp>
        <p:nvSpPr>
          <p:cNvPr id="10" name="Hình chữ nhật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Hình chữ nhật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Segoe UI" panose="020B0502040204020203" pitchFamily="34" charset="0"/>
                <a:ea typeface="+mn-ea"/>
                <a:cs typeface="Segoe UI" panose="020B0502040204020203" pitchFamily="34" charset="0"/>
              </a:defRPr>
            </a:lvl1pPr>
          </a:lstStyle>
          <a:p>
            <a:pPr rtl="0"/>
            <a:r>
              <a:rPr lang="en-US"/>
              <a:t>Click to edit Master title style</a:t>
            </a:r>
            <a:endParaRPr lang="en-US" dirty="0"/>
          </a:p>
        </p:txBody>
      </p:sp>
      <p:sp>
        <p:nvSpPr>
          <p:cNvPr id="3" name="Chỗ dành sẵn cho nội dung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Chỗ dành sẵn cho văn bản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a:t>Click to edit Master text styles</a:t>
            </a:r>
          </a:p>
        </p:txBody>
      </p:sp>
      <p:sp>
        <p:nvSpPr>
          <p:cNvPr id="8" name="Chỗ dành sẵn cho Ngày tháng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5116A54D-1745-446E-9180-1214CB82D73F}" type="datetime1">
              <a:rPr lang="vi-VN" smtClean="0"/>
              <a:t>13/02/2024</a:t>
            </a:fld>
            <a:endParaRPr lang="en-US" dirty="0"/>
          </a:p>
        </p:txBody>
      </p:sp>
      <p:sp>
        <p:nvSpPr>
          <p:cNvPr id="9" name="Chỗ dành sẵn cho Chân trang 8"/>
          <p:cNvSpPr>
            <a:spLocks noGrp="1"/>
          </p:cNvSpPr>
          <p:nvPr>
            <p:ph type="ftr" sz="quarter" idx="11"/>
          </p:nvPr>
        </p:nvSpPr>
        <p:spPr>
          <a:xfrm>
            <a:off x="685801" y="6035040"/>
            <a:ext cx="4584700" cy="365760"/>
          </a:xfrm>
        </p:spPr>
        <p:txBody>
          <a:bodyPr rtlCol="0"/>
          <a:lstStyle>
            <a:lvl1pPr algn="l">
              <a:defRPr/>
            </a:lvl1pPr>
          </a:lstStyle>
          <a:p>
            <a:pPr rtl="0"/>
            <a:endParaRPr lang="en-US" dirty="0"/>
          </a:p>
        </p:txBody>
      </p:sp>
      <p:sp>
        <p:nvSpPr>
          <p:cNvPr id="11" name="Chỗ dành sẵn cho Số hiệu Bản chiếu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Ảnh có Chú thích">
    <p:spTree>
      <p:nvGrpSpPr>
        <p:cNvPr id="1" name=""/>
        <p:cNvGrpSpPr/>
        <p:nvPr/>
      </p:nvGrpSpPr>
      <p:grpSpPr>
        <a:xfrm>
          <a:off x="0" y="0"/>
          <a:ext cx="0" cy="0"/>
          <a:chOff x="0" y="0"/>
          <a:chExt cx="0" cy="0"/>
        </a:xfrm>
      </p:grpSpPr>
      <p:sp>
        <p:nvSpPr>
          <p:cNvPr id="11" name="Hình chữ nhật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hỗ dành sẵn cho Hình ảnh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a:t>Click icon to add picture</a:t>
            </a:r>
            <a:endParaRPr lang="en-US" dirty="0"/>
          </a:p>
        </p:txBody>
      </p:sp>
      <p:sp>
        <p:nvSpPr>
          <p:cNvPr id="5" name="Chỗ dành sẵn cho Ngày tháng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12DDE7FB-0E68-48A2-9AD5-30D47420B550}" type="datetime1">
              <a:rPr lang="vi-VN" smtClean="0"/>
              <a:t>13/02/2024</a:t>
            </a:fld>
            <a:endParaRPr lang="en-US" dirty="0"/>
          </a:p>
        </p:txBody>
      </p:sp>
      <p:sp>
        <p:nvSpPr>
          <p:cNvPr id="6" name="Chỗ dành sẵn cho Chân trang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Segoe UI" panose="020B0502040204020203" pitchFamily="34" charset="0"/>
                <a:ea typeface="+mn-ea"/>
                <a:cs typeface="Segoe UI" panose="020B0502040204020203" pitchFamily="34" charset="0"/>
              </a:defRPr>
            </a:lvl1pPr>
          </a:lstStyle>
          <a:p>
            <a:pPr algn="l"/>
            <a:endParaRPr lang="vi-VN" dirty="0"/>
          </a:p>
        </p:txBody>
      </p:sp>
      <p:sp>
        <p:nvSpPr>
          <p:cNvPr id="7" name="Chỗ dành sẵn cho Số hiệu Bản chiếu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a:t>
            </a:fld>
            <a:endParaRPr lang="en-US" dirty="0"/>
          </a:p>
        </p:txBody>
      </p:sp>
      <p:sp>
        <p:nvSpPr>
          <p:cNvPr id="12" name="Hình chữ nhật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en-US"/>
              <a:t>Click to edit Master title style</a:t>
            </a:r>
            <a:endParaRPr lang="en-US" dirty="0"/>
          </a:p>
        </p:txBody>
      </p:sp>
      <p:sp>
        <p:nvSpPr>
          <p:cNvPr id="4" name="Chỗ dành sẵn cho văn bản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Hình chữ nhật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Hình chữ nhật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Hình chữ nhật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Chỗ dành sẵn cho Tiêu đề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vi" dirty="0"/>
              <a:t>Bấm để chỉnh sửa kiểu tiêu đề Bản cái</a:t>
            </a:r>
            <a:endParaRPr lang="en-US" dirty="0"/>
          </a:p>
        </p:txBody>
      </p:sp>
      <p:sp>
        <p:nvSpPr>
          <p:cNvPr id="3" name="Chỗ dành sẵn cho Văn bản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vi" dirty="0"/>
              <a:t>Bấm để chỉnh sửa kiểu văn bản Bản cái</a:t>
            </a:r>
          </a:p>
          <a:p>
            <a:pPr lvl="1" rtl="0"/>
            <a:r>
              <a:rPr lang="vi" dirty="0"/>
              <a:t>Mức hai</a:t>
            </a:r>
          </a:p>
          <a:p>
            <a:pPr lvl="2" rtl="0"/>
            <a:r>
              <a:rPr lang="vi" dirty="0"/>
              <a:t>Mức ba</a:t>
            </a:r>
          </a:p>
          <a:p>
            <a:pPr lvl="3" rtl="0"/>
            <a:r>
              <a:rPr lang="vi" dirty="0"/>
              <a:t>Mức bốn</a:t>
            </a:r>
          </a:p>
          <a:p>
            <a:pPr lvl="4" rtl="0"/>
            <a:r>
              <a:rPr lang="vi" dirty="0"/>
              <a:t>Mức năm</a:t>
            </a:r>
            <a:endParaRPr lang="en-US" dirty="0"/>
          </a:p>
        </p:txBody>
      </p:sp>
      <p:sp>
        <p:nvSpPr>
          <p:cNvPr id="4" name="Chỗ dành sẵn cho Ngày tháng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latin typeface="Segoe UI" panose="020B0502040204020203" pitchFamily="34" charset="0"/>
                <a:cs typeface="Segoe UI" panose="020B0502040204020203" pitchFamily="34" charset="0"/>
              </a:defRPr>
            </a:lvl1pPr>
          </a:lstStyle>
          <a:p>
            <a:fld id="{1792AA13-FEB2-40EC-A594-EDCBCC748FA7}" type="datetime1">
              <a:rPr lang="vi-VN" smtClean="0"/>
              <a:t>13/02/2024</a:t>
            </a:fld>
            <a:endParaRPr lang="en-US" dirty="0"/>
          </a:p>
        </p:txBody>
      </p:sp>
      <p:sp>
        <p:nvSpPr>
          <p:cNvPr id="5" name="Chỗ dành sẵn cho chân trang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latin typeface="Segoe UI" panose="020B0502040204020203" pitchFamily="34" charset="0"/>
                <a:cs typeface="Segoe UI" panose="020B0502040204020203" pitchFamily="34" charset="0"/>
              </a:defRPr>
            </a:lvl1pPr>
          </a:lstStyle>
          <a:p>
            <a:endParaRPr lang="en-US" dirty="0"/>
          </a:p>
        </p:txBody>
      </p:sp>
      <p:sp>
        <p:nvSpPr>
          <p:cNvPr id="6" name="Chỗ dành sẵn cho Số hiệu Bản chiếu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latin typeface="Segoe UI" panose="020B0502040204020203" pitchFamily="34" charset="0"/>
                <a:cs typeface="Segoe UI" panose="020B0502040204020203" pitchFamily="34" charset="0"/>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Segoe UI" panose="020B0502040204020203" pitchFamily="34" charset="0"/>
          <a:ea typeface="+mn-ea"/>
          <a:cs typeface="Segoe UI" panose="020B0502040204020203" pitchFamily="34" charset="0"/>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Segoe UI" panose="020B0502040204020203" pitchFamily="34" charset="0"/>
          <a:ea typeface="+mn-ea"/>
          <a:cs typeface="Segoe UI" panose="020B0502040204020203" pitchFamily="34" charset="0"/>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Segoe UI" panose="020B0502040204020203" pitchFamily="34" charset="0"/>
          <a:ea typeface="+mn-ea"/>
          <a:cs typeface="Segoe UI" panose="020B0502040204020203" pitchFamily="34" charset="0"/>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Segoe UI" panose="020B0502040204020203" pitchFamily="34" charset="0"/>
          <a:ea typeface="+mn-ea"/>
          <a:cs typeface="Segoe UI" panose="020B0502040204020203" pitchFamily="34" charset="0"/>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Segoe UI" panose="020B0502040204020203" pitchFamily="34" charset="0"/>
          <a:ea typeface="+mn-ea"/>
          <a:cs typeface="Segoe UI" panose="020B0502040204020203" pitchFamily="34" charset="0"/>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Segoe UI" panose="020B0502040204020203" pitchFamily="34" charset="0"/>
          <a:ea typeface="+mn-ea"/>
          <a:cs typeface="Segoe UI" panose="020B0502040204020203" pitchFamily="34" charset="0"/>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Hình ảnh 5" descr="Cận cảnh logo&#10;&#10;Mô tả được tự động tạo">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Hình chữ nhật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txBody>
          <a:bodyPr/>
          <a:lstStyle/>
          <a:p>
            <a:endParaRPr lang="vi-VN"/>
          </a:p>
        </p:txBody>
      </p:sp>
      <p:sp>
        <p:nvSpPr>
          <p:cNvPr id="84" name="Hình chữ nhật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txBody>
          <a:bodyPr/>
          <a:lstStyle/>
          <a:p>
            <a:endParaRPr lang="vi-VN"/>
          </a:p>
        </p:txBody>
      </p:sp>
      <p:sp>
        <p:nvSpPr>
          <p:cNvPr id="2" name="Tiêu đề 1">
            <a:extLst>
              <a:ext uri="{FF2B5EF4-FFF2-40B4-BE49-F238E27FC236}">
                <a16:creationId xmlns:a16="http://schemas.microsoft.com/office/drawing/2014/main" id="{18C3B467-088C-4F3D-A9A7-105C4E1E20CD}"/>
              </a:ext>
            </a:extLst>
          </p:cNvPr>
          <p:cNvSpPr>
            <a:spLocks noGrp="1"/>
          </p:cNvSpPr>
          <p:nvPr>
            <p:ph type="ctrTitle"/>
          </p:nvPr>
        </p:nvSpPr>
        <p:spPr>
          <a:xfrm>
            <a:off x="6033792" y="2192570"/>
            <a:ext cx="4775075" cy="1630907"/>
          </a:xfrm>
        </p:spPr>
        <p:txBody>
          <a:bodyPr rtlCol="0">
            <a:normAutofit/>
          </a:bodyPr>
          <a:lstStyle/>
          <a:p>
            <a:pPr rtl="0">
              <a:lnSpc>
                <a:spcPct val="100000"/>
              </a:lnSpc>
              <a:spcBef>
                <a:spcPts val="600"/>
              </a:spcBef>
              <a:spcAft>
                <a:spcPts val="600"/>
              </a:spcAft>
            </a:pPr>
            <a:r>
              <a:rPr lang="en-US" sz="4800" b="1" dirty="0">
                <a:solidFill>
                  <a:schemeClr val="tx1"/>
                </a:solidFill>
              </a:rPr>
              <a:t>PRACTICAL </a:t>
            </a:r>
            <a:br>
              <a:rPr lang="en-US" sz="4800" b="1" dirty="0">
                <a:solidFill>
                  <a:schemeClr val="tx1"/>
                </a:solidFill>
              </a:rPr>
            </a:br>
            <a:r>
              <a:rPr lang="en-US" sz="4800" b="1" dirty="0">
                <a:solidFill>
                  <a:schemeClr val="tx1"/>
                </a:solidFill>
              </a:rPr>
              <a:t>EXAM</a:t>
            </a:r>
            <a:endParaRPr lang="vi" sz="4800" b="1" dirty="0">
              <a:solidFill>
                <a:schemeClr val="tx1"/>
              </a:solidFill>
            </a:endParaRPr>
          </a:p>
        </p:txBody>
      </p:sp>
      <p:sp>
        <p:nvSpPr>
          <p:cNvPr id="3" name="Tiêu đề phụ 2">
            <a:extLst>
              <a:ext uri="{FF2B5EF4-FFF2-40B4-BE49-F238E27FC236}">
                <a16:creationId xmlns:a16="http://schemas.microsoft.com/office/drawing/2014/main" id="{C8722DDC-8EEE-4A06-8DFE-B44871EAA2CF}"/>
              </a:ext>
            </a:extLst>
          </p:cNvPr>
          <p:cNvSpPr>
            <a:spLocks noGrp="1"/>
          </p:cNvSpPr>
          <p:nvPr>
            <p:ph type="subTitle" idx="1"/>
          </p:nvPr>
        </p:nvSpPr>
        <p:spPr>
          <a:xfrm>
            <a:off x="6043372" y="4054215"/>
            <a:ext cx="4775075" cy="559656"/>
          </a:xfrm>
        </p:spPr>
        <p:txBody>
          <a:bodyPr rtlCol="0">
            <a:normAutofit/>
          </a:bodyPr>
          <a:lstStyle/>
          <a:p>
            <a:pPr rtl="0">
              <a:spcAft>
                <a:spcPts val="600"/>
              </a:spcAft>
            </a:pPr>
            <a:r>
              <a:rPr lang="en-US" sz="2400" dirty="0">
                <a:solidFill>
                  <a:schemeClr val="tx1"/>
                </a:solidFill>
              </a:rPr>
              <a:t>PRODUCT SALES</a:t>
            </a:r>
            <a:endParaRPr lang="vi" sz="2400"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A4919D0-F177-4BBA-9A0B-DBA69E2ED764}"/>
              </a:ext>
            </a:extLst>
          </p:cNvPr>
          <p:cNvSpPr>
            <a:spLocks noGrp="1"/>
          </p:cNvSpPr>
          <p:nvPr>
            <p:ph type="title"/>
          </p:nvPr>
        </p:nvSpPr>
        <p:spPr>
          <a:xfrm>
            <a:off x="997789" y="404679"/>
            <a:ext cx="10058400" cy="1371600"/>
          </a:xfrm>
        </p:spPr>
        <p:txBody>
          <a:bodyPr rtlCol="0">
            <a:normAutofit/>
          </a:bodyPr>
          <a:lstStyle/>
          <a:p>
            <a:pPr algn="ctr" rtl="0"/>
            <a:r>
              <a:rPr lang="en-US" sz="4800" b="1" dirty="0"/>
              <a:t>Business Goal</a:t>
            </a:r>
            <a:endParaRPr lang="vi" sz="4800" b="1" dirty="0"/>
          </a:p>
        </p:txBody>
      </p:sp>
      <p:sp>
        <p:nvSpPr>
          <p:cNvPr id="4" name="Content Placeholder 3">
            <a:extLst>
              <a:ext uri="{FF2B5EF4-FFF2-40B4-BE49-F238E27FC236}">
                <a16:creationId xmlns:a16="http://schemas.microsoft.com/office/drawing/2014/main" id="{BA7749E1-485F-A463-277F-35E9DCCCCFC4}"/>
              </a:ext>
            </a:extLst>
          </p:cNvPr>
          <p:cNvSpPr>
            <a:spLocks noGrp="1"/>
          </p:cNvSpPr>
          <p:nvPr>
            <p:ph idx="1"/>
          </p:nvPr>
        </p:nvSpPr>
        <p:spPr>
          <a:xfrm>
            <a:off x="931653" y="1730770"/>
            <a:ext cx="10463842" cy="3849624"/>
          </a:xfrm>
        </p:spPr>
        <p:txBody>
          <a:bodyPr>
            <a:normAutofit fontScale="92500"/>
          </a:bodyPr>
          <a:lstStyle/>
          <a:p>
            <a:pPr>
              <a:buFont typeface="Arial" panose="020B0604020202020204" pitchFamily="34" charset="0"/>
              <a:buChar char="•"/>
            </a:pPr>
            <a:r>
              <a:rPr lang="en-US" sz="2800" dirty="0"/>
              <a:t>The company has launched a new product line six weeks ago and has collected the data of three different sales strategies. The executive team want to update on what was the performance of each sales approach in order to choose the best one for continuously using in the future.</a:t>
            </a:r>
          </a:p>
          <a:p>
            <a:pPr>
              <a:buFont typeface="Arial" panose="020B0604020202020204" pitchFamily="34" charset="0"/>
              <a:buChar char="•"/>
            </a:pPr>
            <a:r>
              <a:rPr lang="en-US" sz="2800" dirty="0"/>
              <a:t>The insights that the sales representatives want to know:</a:t>
            </a:r>
          </a:p>
          <a:p>
            <a:pPr lvl="1">
              <a:buFont typeface="Courier New" panose="02070309020205020404" pitchFamily="49" charset="0"/>
              <a:buChar char="o"/>
            </a:pPr>
            <a:r>
              <a:rPr lang="en-US" sz="2600" dirty="0"/>
              <a:t>What is the best sale method for the new product line ?</a:t>
            </a:r>
          </a:p>
          <a:p>
            <a:pPr lvl="1">
              <a:buFont typeface="Courier New" panose="02070309020205020404" pitchFamily="49" charset="0"/>
              <a:buChar char="o"/>
            </a:pPr>
            <a:r>
              <a:rPr lang="en-US" sz="2600" dirty="0"/>
              <a:t>Are there any other differences between the customers in each method?</a:t>
            </a:r>
            <a:endParaRPr lang="vi-VN" sz="2600" dirty="0"/>
          </a:p>
        </p:txBody>
      </p:sp>
      <p:sp>
        <p:nvSpPr>
          <p:cNvPr id="3" name="Oval 2">
            <a:extLst>
              <a:ext uri="{FF2B5EF4-FFF2-40B4-BE49-F238E27FC236}">
                <a16:creationId xmlns:a16="http://schemas.microsoft.com/office/drawing/2014/main" id="{03A4C833-89E5-714F-CF34-95C51C2E36BA}"/>
              </a:ext>
            </a:extLst>
          </p:cNvPr>
          <p:cNvSpPr/>
          <p:nvPr/>
        </p:nvSpPr>
        <p:spPr>
          <a:xfrm>
            <a:off x="2934418" y="614838"/>
            <a:ext cx="905774" cy="905774"/>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txBody>
          <a:bodyPr/>
          <a:lstStyle/>
          <a:p>
            <a:endParaRPr lang="vi-VN"/>
          </a:p>
        </p:txBody>
      </p:sp>
      <p:pic>
        <p:nvPicPr>
          <p:cNvPr id="8" name="Graphic 7" descr="Bullseye with solid fill">
            <a:extLst>
              <a:ext uri="{FF2B5EF4-FFF2-40B4-BE49-F238E27FC236}">
                <a16:creationId xmlns:a16="http://schemas.microsoft.com/office/drawing/2014/main" id="{CFB246B1-EC35-51B8-C5F5-4785438176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89560" y="769980"/>
            <a:ext cx="595490" cy="595490"/>
          </a:xfrm>
          <a:prstGeom prst="rect">
            <a:avLst/>
          </a:prstGeom>
        </p:spPr>
      </p:pic>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D87EFB-837D-295A-4DBA-8B5C2AD2830C}"/>
              </a:ext>
            </a:extLst>
          </p:cNvPr>
          <p:cNvSpPr>
            <a:spLocks noGrp="1"/>
          </p:cNvSpPr>
          <p:nvPr>
            <p:ph type="dt" sz="half" idx="10"/>
          </p:nvPr>
        </p:nvSpPr>
        <p:spPr/>
        <p:txBody>
          <a:bodyPr/>
          <a:lstStyle/>
          <a:p>
            <a:pPr rtl="0"/>
            <a:fld id="{611A628C-FE5E-43F0-82B3-EE41CCC29BEE}" type="datetime1">
              <a:rPr lang="vi-VN" smtClean="0"/>
              <a:t>13/02/2024</a:t>
            </a:fld>
            <a:endParaRPr lang="en-US"/>
          </a:p>
        </p:txBody>
      </p:sp>
      <p:sp>
        <p:nvSpPr>
          <p:cNvPr id="3" name="Tiêu đề 1">
            <a:extLst>
              <a:ext uri="{FF2B5EF4-FFF2-40B4-BE49-F238E27FC236}">
                <a16:creationId xmlns:a16="http://schemas.microsoft.com/office/drawing/2014/main" id="{F8577B27-0559-778E-614B-D09E5294B6A5}"/>
              </a:ext>
            </a:extLst>
          </p:cNvPr>
          <p:cNvSpPr txBox="1">
            <a:spLocks/>
          </p:cNvSpPr>
          <p:nvPr/>
        </p:nvSpPr>
        <p:spPr>
          <a:xfrm>
            <a:off x="1066800" y="516270"/>
            <a:ext cx="10058400" cy="802299"/>
          </a:xfrm>
          <a:prstGeom prst="rect">
            <a:avLst/>
          </a:prstGeom>
        </p:spPr>
        <p:txBody>
          <a:bodyPr rtlCol="0">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Segoe UI" panose="020B0502040204020203" pitchFamily="34" charset="0"/>
                <a:ea typeface="+mn-ea"/>
                <a:cs typeface="Segoe UI" panose="020B0502040204020203" pitchFamily="34" charset="0"/>
              </a:defRPr>
            </a:lvl1pPr>
          </a:lstStyle>
          <a:p>
            <a:pPr algn="ctr"/>
            <a:r>
              <a:rPr lang="vi-VN" sz="4800" b="1" dirty="0" err="1"/>
              <a:t>Exploratory</a:t>
            </a:r>
            <a:r>
              <a:rPr lang="vi-VN" sz="4800" b="1" dirty="0"/>
              <a:t> </a:t>
            </a:r>
            <a:r>
              <a:rPr lang="vi-VN" sz="4800" b="1" dirty="0" err="1"/>
              <a:t>Analysis</a:t>
            </a:r>
            <a:r>
              <a:rPr lang="vi-VN" sz="4800" b="1" dirty="0"/>
              <a:t> </a:t>
            </a:r>
            <a:r>
              <a:rPr lang="vi-VN" sz="4800" b="1" dirty="0" err="1"/>
              <a:t>Outcome</a:t>
            </a:r>
            <a:r>
              <a:rPr lang="vi-VN" sz="4800" b="1" dirty="0"/>
              <a:t>:</a:t>
            </a:r>
          </a:p>
        </p:txBody>
      </p:sp>
      <p:sp>
        <p:nvSpPr>
          <p:cNvPr id="4" name="TextBox 3">
            <a:extLst>
              <a:ext uri="{FF2B5EF4-FFF2-40B4-BE49-F238E27FC236}">
                <a16:creationId xmlns:a16="http://schemas.microsoft.com/office/drawing/2014/main" id="{F85131E6-DC39-3F43-F6A6-CC4B5E38FB34}"/>
              </a:ext>
            </a:extLst>
          </p:cNvPr>
          <p:cNvSpPr txBox="1"/>
          <p:nvPr/>
        </p:nvSpPr>
        <p:spPr>
          <a:xfrm>
            <a:off x="2897573" y="1259840"/>
            <a:ext cx="6351918" cy="461665"/>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The number of customers for each approach:</a:t>
            </a:r>
            <a:endParaRPr lang="vi-VN" sz="2400" dirty="0">
              <a:latin typeface="Segoe UI" panose="020B0502040204020203" pitchFamily="34" charset="0"/>
              <a:cs typeface="Segoe UI" panose="020B0502040204020203" pitchFamily="34" charset="0"/>
            </a:endParaRPr>
          </a:p>
        </p:txBody>
      </p:sp>
      <p:pic>
        <p:nvPicPr>
          <p:cNvPr id="6" name="Picture 5" descr="A graph with different colored squares&#10;&#10;Description automatically generated">
            <a:extLst>
              <a:ext uri="{FF2B5EF4-FFF2-40B4-BE49-F238E27FC236}">
                <a16:creationId xmlns:a16="http://schemas.microsoft.com/office/drawing/2014/main" id="{C93216DC-E3A8-167D-0B7A-05B07976FD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259" y="1886431"/>
            <a:ext cx="5649113" cy="4382112"/>
          </a:xfrm>
          <a:prstGeom prst="rect">
            <a:avLst/>
          </a:prstGeom>
        </p:spPr>
      </p:pic>
      <p:sp>
        <p:nvSpPr>
          <p:cNvPr id="7" name="TextBox 6">
            <a:extLst>
              <a:ext uri="{FF2B5EF4-FFF2-40B4-BE49-F238E27FC236}">
                <a16:creationId xmlns:a16="http://schemas.microsoft.com/office/drawing/2014/main" id="{1FA36F82-A6EF-8FF9-0039-46C11E4D6DD0}"/>
              </a:ext>
            </a:extLst>
          </p:cNvPr>
          <p:cNvSpPr txBox="1"/>
          <p:nvPr/>
        </p:nvSpPr>
        <p:spPr>
          <a:xfrm>
            <a:off x="7187517" y="2912975"/>
            <a:ext cx="4123947" cy="1754326"/>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During the last 6 weeks of the launch of new product line, </a:t>
            </a:r>
            <a:r>
              <a:rPr lang="en-US" b="1" dirty="0">
                <a:latin typeface="Segoe UI" panose="020B0502040204020203" pitchFamily="34" charset="0"/>
                <a:cs typeface="Segoe UI" panose="020B0502040204020203" pitchFamily="34" charset="0"/>
              </a:rPr>
              <a:t>number of customers in ‘Email’ method is the highest</a:t>
            </a:r>
            <a:r>
              <a:rPr lang="en-US" dirty="0">
                <a:latin typeface="Segoe UI" panose="020B0502040204020203" pitchFamily="34" charset="0"/>
                <a:cs typeface="Segoe UI" panose="020B0502040204020203" pitchFamily="34" charset="0"/>
              </a:rPr>
              <a:t>, followed by ‘Call’ and almost tripled the number of that in ‘Email + Call’ method.</a:t>
            </a:r>
            <a:endParaRPr lang="vi-VN" dirty="0">
              <a:latin typeface="Segoe UI" panose="020B0502040204020203" pitchFamily="34" charset="0"/>
              <a:cs typeface="Segoe UI" panose="020B0502040204020203" pitchFamily="34" charset="0"/>
            </a:endParaRPr>
          </a:p>
        </p:txBody>
      </p:sp>
      <p:sp>
        <p:nvSpPr>
          <p:cNvPr id="14" name="Oval 13">
            <a:extLst>
              <a:ext uri="{FF2B5EF4-FFF2-40B4-BE49-F238E27FC236}">
                <a16:creationId xmlns:a16="http://schemas.microsoft.com/office/drawing/2014/main" id="{D064EDFD-1B2F-3DCC-59DA-EFF545A2C9F4}"/>
              </a:ext>
            </a:extLst>
          </p:cNvPr>
          <p:cNvSpPr/>
          <p:nvPr/>
        </p:nvSpPr>
        <p:spPr>
          <a:xfrm>
            <a:off x="653016" y="434271"/>
            <a:ext cx="914400" cy="914400"/>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txBody>
          <a:bodyPr/>
          <a:lstStyle/>
          <a:p>
            <a:endParaRPr lang="vi-VN"/>
          </a:p>
        </p:txBody>
      </p:sp>
      <p:pic>
        <p:nvPicPr>
          <p:cNvPr id="16" name="Graphic 15" descr="Bar graph with upward trend with solid fill">
            <a:extLst>
              <a:ext uri="{FF2B5EF4-FFF2-40B4-BE49-F238E27FC236}">
                <a16:creationId xmlns:a16="http://schemas.microsoft.com/office/drawing/2014/main" id="{BE29ABC6-602B-3A7B-4425-3FF268CCB8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0329" y="661584"/>
            <a:ext cx="459774" cy="459774"/>
          </a:xfrm>
          <a:prstGeom prst="rect">
            <a:avLst/>
          </a:prstGeom>
        </p:spPr>
      </p:pic>
    </p:spTree>
    <p:extLst>
      <p:ext uri="{BB962C8B-B14F-4D97-AF65-F5344CB8AC3E}">
        <p14:creationId xmlns:p14="http://schemas.microsoft.com/office/powerpoint/2010/main" val="3085323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574FD9-CA21-8096-715E-2593A8159109}"/>
              </a:ext>
            </a:extLst>
          </p:cNvPr>
          <p:cNvSpPr>
            <a:spLocks noGrp="1"/>
          </p:cNvSpPr>
          <p:nvPr>
            <p:ph type="dt" sz="half" idx="10"/>
          </p:nvPr>
        </p:nvSpPr>
        <p:spPr/>
        <p:txBody>
          <a:bodyPr/>
          <a:lstStyle/>
          <a:p>
            <a:pPr rtl="0"/>
            <a:fld id="{611A628C-FE5E-43F0-82B3-EE41CCC29BEE}" type="datetime1">
              <a:rPr lang="vi-VN" smtClean="0"/>
              <a:t>13/02/2024</a:t>
            </a:fld>
            <a:endParaRPr lang="en-US"/>
          </a:p>
        </p:txBody>
      </p:sp>
      <p:sp>
        <p:nvSpPr>
          <p:cNvPr id="3" name="TextBox 2">
            <a:extLst>
              <a:ext uri="{FF2B5EF4-FFF2-40B4-BE49-F238E27FC236}">
                <a16:creationId xmlns:a16="http://schemas.microsoft.com/office/drawing/2014/main" id="{F02EFD52-9C21-1D91-9AD0-B4C9515B0822}"/>
              </a:ext>
            </a:extLst>
          </p:cNvPr>
          <p:cNvSpPr txBox="1"/>
          <p:nvPr/>
        </p:nvSpPr>
        <p:spPr>
          <a:xfrm>
            <a:off x="4403525" y="1242226"/>
            <a:ext cx="4299791" cy="461665"/>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The spread of revenue overall:</a:t>
            </a:r>
            <a:endParaRPr lang="vi-VN" sz="2400" dirty="0">
              <a:latin typeface="Segoe UI" panose="020B0502040204020203" pitchFamily="34" charset="0"/>
              <a:cs typeface="Segoe UI" panose="020B0502040204020203" pitchFamily="34" charset="0"/>
            </a:endParaRPr>
          </a:p>
        </p:txBody>
      </p:sp>
      <p:sp>
        <p:nvSpPr>
          <p:cNvPr id="4" name="Tiêu đề 1">
            <a:extLst>
              <a:ext uri="{FF2B5EF4-FFF2-40B4-BE49-F238E27FC236}">
                <a16:creationId xmlns:a16="http://schemas.microsoft.com/office/drawing/2014/main" id="{1DEBFDA1-CCF5-7FED-3795-E0617057E629}"/>
              </a:ext>
            </a:extLst>
          </p:cNvPr>
          <p:cNvSpPr txBox="1">
            <a:spLocks/>
          </p:cNvSpPr>
          <p:nvPr/>
        </p:nvSpPr>
        <p:spPr>
          <a:xfrm>
            <a:off x="1066800" y="516270"/>
            <a:ext cx="10058400" cy="802299"/>
          </a:xfrm>
          <a:prstGeom prst="rect">
            <a:avLst/>
          </a:prstGeom>
        </p:spPr>
        <p:txBody>
          <a:bodyPr rtlCol="0">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Segoe UI" panose="020B0502040204020203" pitchFamily="34" charset="0"/>
                <a:ea typeface="+mn-ea"/>
                <a:cs typeface="Segoe UI" panose="020B0502040204020203" pitchFamily="34" charset="0"/>
              </a:defRPr>
            </a:lvl1pPr>
          </a:lstStyle>
          <a:p>
            <a:pPr algn="ctr"/>
            <a:r>
              <a:rPr lang="vi-VN" sz="4400" b="1" dirty="0" err="1"/>
              <a:t>Exploratory</a:t>
            </a:r>
            <a:r>
              <a:rPr lang="vi-VN" sz="4400" b="1" dirty="0"/>
              <a:t> </a:t>
            </a:r>
            <a:r>
              <a:rPr lang="vi-VN" sz="4400" b="1" dirty="0" err="1"/>
              <a:t>Analysis</a:t>
            </a:r>
            <a:r>
              <a:rPr lang="vi-VN" sz="4400" b="1" dirty="0"/>
              <a:t> </a:t>
            </a:r>
            <a:r>
              <a:rPr lang="vi-VN" sz="4400" b="1" dirty="0" err="1"/>
              <a:t>Outcome</a:t>
            </a:r>
            <a:r>
              <a:rPr lang="vi-VN" sz="4400" b="1" dirty="0"/>
              <a:t>:</a:t>
            </a:r>
          </a:p>
        </p:txBody>
      </p:sp>
      <p:pic>
        <p:nvPicPr>
          <p:cNvPr id="6" name="Picture 5" descr="A graph of sales method&#10;&#10;Description automatically generated">
            <a:extLst>
              <a:ext uri="{FF2B5EF4-FFF2-40B4-BE49-F238E27FC236}">
                <a16:creationId xmlns:a16="http://schemas.microsoft.com/office/drawing/2014/main" id="{336BF13E-6656-8D59-6AD6-8FA1695721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349" y="1840438"/>
            <a:ext cx="5734850" cy="4363059"/>
          </a:xfrm>
          <a:prstGeom prst="rect">
            <a:avLst/>
          </a:prstGeom>
        </p:spPr>
      </p:pic>
      <p:sp>
        <p:nvSpPr>
          <p:cNvPr id="7" name="TextBox 6">
            <a:extLst>
              <a:ext uri="{FF2B5EF4-FFF2-40B4-BE49-F238E27FC236}">
                <a16:creationId xmlns:a16="http://schemas.microsoft.com/office/drawing/2014/main" id="{4A3CD7F9-E398-AB53-421E-A060463282D4}"/>
              </a:ext>
            </a:extLst>
          </p:cNvPr>
          <p:cNvSpPr txBox="1"/>
          <p:nvPr/>
        </p:nvSpPr>
        <p:spPr>
          <a:xfrm>
            <a:off x="7121645" y="2799641"/>
            <a:ext cx="4123947" cy="1754326"/>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From the graph, we can see that the distribution of all-method revenue is mostly ranged from 30 to below 200, </a:t>
            </a:r>
            <a:r>
              <a:rPr lang="en-US" b="1" dirty="0">
                <a:latin typeface="Segoe UI" panose="020B0502040204020203" pitchFamily="34" charset="0"/>
                <a:cs typeface="Segoe UI" panose="020B0502040204020203" pitchFamily="34" charset="0"/>
              </a:rPr>
              <a:t>especially from 30 to about 120</a:t>
            </a:r>
            <a:r>
              <a:rPr lang="en-US" dirty="0">
                <a:latin typeface="Segoe UI" panose="020B0502040204020203" pitchFamily="34" charset="0"/>
                <a:cs typeface="Segoe UI" panose="020B0502040204020203" pitchFamily="34" charset="0"/>
              </a:rPr>
              <a:t>.</a:t>
            </a:r>
          </a:p>
          <a:p>
            <a:r>
              <a:rPr lang="en-US" dirty="0">
                <a:latin typeface="Segoe UI" panose="020B0502040204020203" pitchFamily="34" charset="0"/>
                <a:cs typeface="Segoe UI" panose="020B0502040204020203" pitchFamily="34" charset="0"/>
              </a:rPr>
              <a:t>Those are over 200 can be considered as outliers</a:t>
            </a:r>
            <a:endParaRPr lang="vi-VN" dirty="0">
              <a:latin typeface="Segoe UI" panose="020B0502040204020203" pitchFamily="34" charset="0"/>
              <a:cs typeface="Segoe UI" panose="020B0502040204020203" pitchFamily="34" charset="0"/>
            </a:endParaRPr>
          </a:p>
        </p:txBody>
      </p:sp>
      <p:sp>
        <p:nvSpPr>
          <p:cNvPr id="11" name="Oval 10">
            <a:extLst>
              <a:ext uri="{FF2B5EF4-FFF2-40B4-BE49-F238E27FC236}">
                <a16:creationId xmlns:a16="http://schemas.microsoft.com/office/drawing/2014/main" id="{F327E329-9E4A-4BBB-68A2-36A54453479E}"/>
              </a:ext>
            </a:extLst>
          </p:cNvPr>
          <p:cNvSpPr/>
          <p:nvPr/>
        </p:nvSpPr>
        <p:spPr>
          <a:xfrm>
            <a:off x="946315" y="416503"/>
            <a:ext cx="914400" cy="914400"/>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txBody>
          <a:bodyPr/>
          <a:lstStyle/>
          <a:p>
            <a:endParaRPr lang="vi-VN"/>
          </a:p>
        </p:txBody>
      </p:sp>
      <p:pic>
        <p:nvPicPr>
          <p:cNvPr id="12" name="Graphic 11" descr="Bar graph with upward trend with solid fill">
            <a:extLst>
              <a:ext uri="{FF2B5EF4-FFF2-40B4-BE49-F238E27FC236}">
                <a16:creationId xmlns:a16="http://schemas.microsoft.com/office/drawing/2014/main" id="{D3DBDBBB-C400-7620-2C2E-1FE1E1B985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73628" y="643816"/>
            <a:ext cx="459774" cy="459774"/>
          </a:xfrm>
          <a:prstGeom prst="rect">
            <a:avLst/>
          </a:prstGeom>
        </p:spPr>
      </p:pic>
    </p:spTree>
    <p:extLst>
      <p:ext uri="{BB962C8B-B14F-4D97-AF65-F5344CB8AC3E}">
        <p14:creationId xmlns:p14="http://schemas.microsoft.com/office/powerpoint/2010/main" val="566594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9EFA71-0F58-5963-551B-7FACCE2DF37D}"/>
              </a:ext>
            </a:extLst>
          </p:cNvPr>
          <p:cNvSpPr>
            <a:spLocks noGrp="1"/>
          </p:cNvSpPr>
          <p:nvPr>
            <p:ph type="dt" sz="half" idx="10"/>
          </p:nvPr>
        </p:nvSpPr>
        <p:spPr/>
        <p:txBody>
          <a:bodyPr/>
          <a:lstStyle/>
          <a:p>
            <a:pPr rtl="0"/>
            <a:fld id="{611A628C-FE5E-43F0-82B3-EE41CCC29BEE}" type="datetime1">
              <a:rPr lang="vi-VN" smtClean="0"/>
              <a:t>13/02/2024</a:t>
            </a:fld>
            <a:endParaRPr lang="en-US"/>
          </a:p>
        </p:txBody>
      </p:sp>
      <p:sp>
        <p:nvSpPr>
          <p:cNvPr id="3" name="TextBox 2">
            <a:extLst>
              <a:ext uri="{FF2B5EF4-FFF2-40B4-BE49-F238E27FC236}">
                <a16:creationId xmlns:a16="http://schemas.microsoft.com/office/drawing/2014/main" id="{5F901C11-64C9-32DD-CD59-91E302F21D09}"/>
              </a:ext>
            </a:extLst>
          </p:cNvPr>
          <p:cNvSpPr txBox="1"/>
          <p:nvPr/>
        </p:nvSpPr>
        <p:spPr>
          <a:xfrm>
            <a:off x="3056101" y="1240931"/>
            <a:ext cx="6767904" cy="461665"/>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The spread of revenue overall for each method:</a:t>
            </a:r>
            <a:endParaRPr lang="vi-VN" sz="2400" dirty="0">
              <a:latin typeface="Segoe UI" panose="020B0502040204020203" pitchFamily="34" charset="0"/>
              <a:cs typeface="Segoe UI" panose="020B0502040204020203" pitchFamily="34" charset="0"/>
            </a:endParaRPr>
          </a:p>
        </p:txBody>
      </p:sp>
      <p:sp>
        <p:nvSpPr>
          <p:cNvPr id="4" name="Tiêu đề 1">
            <a:extLst>
              <a:ext uri="{FF2B5EF4-FFF2-40B4-BE49-F238E27FC236}">
                <a16:creationId xmlns:a16="http://schemas.microsoft.com/office/drawing/2014/main" id="{4980F1B3-6998-C8BF-06F9-FBF15948806F}"/>
              </a:ext>
            </a:extLst>
          </p:cNvPr>
          <p:cNvSpPr txBox="1">
            <a:spLocks/>
          </p:cNvSpPr>
          <p:nvPr/>
        </p:nvSpPr>
        <p:spPr>
          <a:xfrm>
            <a:off x="1066800" y="516270"/>
            <a:ext cx="10058400" cy="802299"/>
          </a:xfrm>
          <a:prstGeom prst="rect">
            <a:avLst/>
          </a:prstGeom>
        </p:spPr>
        <p:txBody>
          <a:bodyPr rtlCol="0">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Segoe UI" panose="020B0502040204020203" pitchFamily="34" charset="0"/>
                <a:ea typeface="+mn-ea"/>
                <a:cs typeface="Segoe UI" panose="020B0502040204020203" pitchFamily="34" charset="0"/>
              </a:defRPr>
            </a:lvl1pPr>
          </a:lstStyle>
          <a:p>
            <a:pPr algn="ctr"/>
            <a:r>
              <a:rPr lang="vi-VN" sz="4400" b="1" dirty="0" err="1"/>
              <a:t>Exploratory</a:t>
            </a:r>
            <a:r>
              <a:rPr lang="vi-VN" sz="4400" b="1" dirty="0"/>
              <a:t> </a:t>
            </a:r>
            <a:r>
              <a:rPr lang="vi-VN" sz="4400" b="1" dirty="0" err="1"/>
              <a:t>Analysis</a:t>
            </a:r>
            <a:r>
              <a:rPr lang="vi-VN" sz="4400" b="1" dirty="0"/>
              <a:t> </a:t>
            </a:r>
            <a:r>
              <a:rPr lang="vi-VN" sz="4400" b="1" dirty="0" err="1"/>
              <a:t>Outcome</a:t>
            </a:r>
            <a:r>
              <a:rPr lang="vi-VN" sz="4400" b="1" dirty="0"/>
              <a:t>:</a:t>
            </a:r>
          </a:p>
        </p:txBody>
      </p:sp>
      <p:pic>
        <p:nvPicPr>
          <p:cNvPr id="6" name="Picture 5" descr="A diagram of sales method&#10;&#10;Description automatically generated">
            <a:extLst>
              <a:ext uri="{FF2B5EF4-FFF2-40B4-BE49-F238E27FC236}">
                <a16:creationId xmlns:a16="http://schemas.microsoft.com/office/drawing/2014/main" id="{B1F77070-5AF3-C17D-EA5D-3C43385064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845335"/>
            <a:ext cx="5458587" cy="4372585"/>
          </a:xfrm>
          <a:prstGeom prst="rect">
            <a:avLst/>
          </a:prstGeom>
        </p:spPr>
      </p:pic>
      <p:sp>
        <p:nvSpPr>
          <p:cNvPr id="7" name="TextBox 6">
            <a:extLst>
              <a:ext uri="{FF2B5EF4-FFF2-40B4-BE49-F238E27FC236}">
                <a16:creationId xmlns:a16="http://schemas.microsoft.com/office/drawing/2014/main" id="{0C5E1F6A-3A4C-A575-EDCD-428D9E587AC3}"/>
              </a:ext>
            </a:extLst>
          </p:cNvPr>
          <p:cNvSpPr txBox="1"/>
          <p:nvPr/>
        </p:nvSpPr>
        <p:spPr>
          <a:xfrm>
            <a:off x="7001253" y="2938140"/>
            <a:ext cx="4123947" cy="1477328"/>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Based on both the previous and this graph, we can say that </a:t>
            </a:r>
            <a:r>
              <a:rPr lang="en-US" b="1" dirty="0">
                <a:latin typeface="Segoe UI" panose="020B0502040204020203" pitchFamily="34" charset="0"/>
                <a:cs typeface="Segoe UI" panose="020B0502040204020203" pitchFamily="34" charset="0"/>
              </a:rPr>
              <a:t>the majority of revenue coming from ‘Email’, ‘Call’ and a small number of ‘Email + Call’ method. </a:t>
            </a:r>
            <a:endParaRPr lang="vi-VN" b="1" dirty="0">
              <a:latin typeface="Segoe UI" panose="020B0502040204020203" pitchFamily="34" charset="0"/>
              <a:cs typeface="Segoe UI" panose="020B0502040204020203" pitchFamily="34" charset="0"/>
            </a:endParaRPr>
          </a:p>
        </p:txBody>
      </p:sp>
      <p:sp>
        <p:nvSpPr>
          <p:cNvPr id="14" name="Oval 13">
            <a:extLst>
              <a:ext uri="{FF2B5EF4-FFF2-40B4-BE49-F238E27FC236}">
                <a16:creationId xmlns:a16="http://schemas.microsoft.com/office/drawing/2014/main" id="{7967A7DA-C81F-BD8F-E57C-59EAC9231845}"/>
              </a:ext>
            </a:extLst>
          </p:cNvPr>
          <p:cNvSpPr/>
          <p:nvPr/>
        </p:nvSpPr>
        <p:spPr>
          <a:xfrm>
            <a:off x="946315" y="416503"/>
            <a:ext cx="914400" cy="914400"/>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txBody>
          <a:bodyPr/>
          <a:lstStyle/>
          <a:p>
            <a:endParaRPr lang="vi-VN"/>
          </a:p>
        </p:txBody>
      </p:sp>
      <p:pic>
        <p:nvPicPr>
          <p:cNvPr id="15" name="Graphic 14" descr="Bar graph with upward trend with solid fill">
            <a:extLst>
              <a:ext uri="{FF2B5EF4-FFF2-40B4-BE49-F238E27FC236}">
                <a16:creationId xmlns:a16="http://schemas.microsoft.com/office/drawing/2014/main" id="{36D46A6B-B6DA-4680-0AAE-D7E949D70B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73628" y="643816"/>
            <a:ext cx="459774" cy="459774"/>
          </a:xfrm>
          <a:prstGeom prst="rect">
            <a:avLst/>
          </a:prstGeom>
        </p:spPr>
      </p:pic>
    </p:spTree>
    <p:extLst>
      <p:ext uri="{BB962C8B-B14F-4D97-AF65-F5344CB8AC3E}">
        <p14:creationId xmlns:p14="http://schemas.microsoft.com/office/powerpoint/2010/main" val="642897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A1074D-7BB1-9B47-D904-A47F035D0F84}"/>
              </a:ext>
            </a:extLst>
          </p:cNvPr>
          <p:cNvSpPr>
            <a:spLocks noGrp="1"/>
          </p:cNvSpPr>
          <p:nvPr>
            <p:ph type="dt" sz="half" idx="10"/>
          </p:nvPr>
        </p:nvSpPr>
        <p:spPr/>
        <p:txBody>
          <a:bodyPr/>
          <a:lstStyle/>
          <a:p>
            <a:pPr rtl="0"/>
            <a:fld id="{611A628C-FE5E-43F0-82B3-EE41CCC29BEE}" type="datetime1">
              <a:rPr lang="vi-VN" smtClean="0"/>
              <a:t>13/02/2024</a:t>
            </a:fld>
            <a:endParaRPr lang="en-US" dirty="0"/>
          </a:p>
        </p:txBody>
      </p:sp>
      <p:sp>
        <p:nvSpPr>
          <p:cNvPr id="3" name="TextBox 2">
            <a:extLst>
              <a:ext uri="{FF2B5EF4-FFF2-40B4-BE49-F238E27FC236}">
                <a16:creationId xmlns:a16="http://schemas.microsoft.com/office/drawing/2014/main" id="{6D453D30-A105-8A64-7D68-B17C4526AB68}"/>
              </a:ext>
            </a:extLst>
          </p:cNvPr>
          <p:cNvSpPr txBox="1"/>
          <p:nvPr/>
        </p:nvSpPr>
        <p:spPr>
          <a:xfrm>
            <a:off x="2124710" y="1318569"/>
            <a:ext cx="7942579" cy="461665"/>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Difference in revenue over time for each of the methods:</a:t>
            </a:r>
            <a:endParaRPr lang="vi-VN" sz="2400" dirty="0">
              <a:latin typeface="Segoe UI" panose="020B0502040204020203" pitchFamily="34" charset="0"/>
              <a:cs typeface="Segoe UI" panose="020B0502040204020203" pitchFamily="34" charset="0"/>
            </a:endParaRPr>
          </a:p>
        </p:txBody>
      </p:sp>
      <p:sp>
        <p:nvSpPr>
          <p:cNvPr id="4" name="Tiêu đề 1">
            <a:extLst>
              <a:ext uri="{FF2B5EF4-FFF2-40B4-BE49-F238E27FC236}">
                <a16:creationId xmlns:a16="http://schemas.microsoft.com/office/drawing/2014/main" id="{1C61627E-9765-8A85-C3E0-DB7957F9D79C}"/>
              </a:ext>
            </a:extLst>
          </p:cNvPr>
          <p:cNvSpPr txBox="1">
            <a:spLocks/>
          </p:cNvSpPr>
          <p:nvPr/>
        </p:nvSpPr>
        <p:spPr>
          <a:xfrm>
            <a:off x="1066800" y="516270"/>
            <a:ext cx="10058400" cy="802299"/>
          </a:xfrm>
          <a:prstGeom prst="rect">
            <a:avLst/>
          </a:prstGeom>
        </p:spPr>
        <p:txBody>
          <a:bodyPr rtlCol="0">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Segoe UI" panose="020B0502040204020203" pitchFamily="34" charset="0"/>
                <a:ea typeface="+mn-ea"/>
                <a:cs typeface="Segoe UI" panose="020B0502040204020203" pitchFamily="34" charset="0"/>
              </a:defRPr>
            </a:lvl1pPr>
          </a:lstStyle>
          <a:p>
            <a:pPr algn="ctr"/>
            <a:r>
              <a:rPr lang="vi-VN" b="1" dirty="0" err="1"/>
              <a:t>Exploratory</a:t>
            </a:r>
            <a:r>
              <a:rPr lang="vi-VN" b="1" dirty="0"/>
              <a:t> </a:t>
            </a:r>
            <a:r>
              <a:rPr lang="vi-VN" b="1" dirty="0" err="1"/>
              <a:t>Analysis</a:t>
            </a:r>
            <a:r>
              <a:rPr lang="vi-VN" b="1" dirty="0"/>
              <a:t> </a:t>
            </a:r>
            <a:r>
              <a:rPr lang="vi-VN" b="1" dirty="0" err="1"/>
              <a:t>Outcome</a:t>
            </a:r>
            <a:r>
              <a:rPr lang="vi-VN" b="1" dirty="0"/>
              <a:t>:</a:t>
            </a:r>
          </a:p>
        </p:txBody>
      </p:sp>
      <p:pic>
        <p:nvPicPr>
          <p:cNvPr id="6" name="Picture 5" descr="A graph of sales&#10;&#10;Description automatically generated">
            <a:extLst>
              <a:ext uri="{FF2B5EF4-FFF2-40B4-BE49-F238E27FC236}">
                <a16:creationId xmlns:a16="http://schemas.microsoft.com/office/drawing/2014/main" id="{C9285D09-11A9-6DDF-AA10-68008DE4CE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959618"/>
            <a:ext cx="5706271" cy="4382112"/>
          </a:xfrm>
          <a:prstGeom prst="rect">
            <a:avLst/>
          </a:prstGeom>
        </p:spPr>
      </p:pic>
      <p:sp>
        <p:nvSpPr>
          <p:cNvPr id="7" name="TextBox 6">
            <a:extLst>
              <a:ext uri="{FF2B5EF4-FFF2-40B4-BE49-F238E27FC236}">
                <a16:creationId xmlns:a16="http://schemas.microsoft.com/office/drawing/2014/main" id="{97C2CA68-72B6-884B-2102-398E6714D65C}"/>
              </a:ext>
            </a:extLst>
          </p:cNvPr>
          <p:cNvSpPr txBox="1"/>
          <p:nvPr/>
        </p:nvSpPr>
        <p:spPr>
          <a:xfrm>
            <a:off x="6991889" y="2120868"/>
            <a:ext cx="4123947" cy="286232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The given chart showed that </a:t>
            </a:r>
            <a:r>
              <a:rPr lang="en-US" b="1" dirty="0">
                <a:latin typeface="Segoe UI" panose="020B0502040204020203" pitchFamily="34" charset="0"/>
                <a:cs typeface="Segoe UI" panose="020B0502040204020203" pitchFamily="34" charset="0"/>
              </a:rPr>
              <a:t>the total revenue in ‘Email’ significantly decreased </a:t>
            </a:r>
            <a:r>
              <a:rPr lang="en-US" dirty="0">
                <a:latin typeface="Segoe UI" panose="020B0502040204020203" pitchFamily="34" charset="0"/>
                <a:cs typeface="Segoe UI" panose="020B0502040204020203" pitchFamily="34" charset="0"/>
              </a:rPr>
              <a:t>from 250.000 to below 30.000</a:t>
            </a:r>
            <a:r>
              <a:rPr lang="en-US" b="1" dirty="0">
                <a:latin typeface="Segoe UI" panose="020B0502040204020203" pitchFamily="34" charset="0"/>
                <a:cs typeface="Segoe UI" panose="020B0502040204020203" pitchFamily="34" charset="0"/>
              </a:rPr>
              <a:t>.</a:t>
            </a:r>
          </a:p>
          <a:p>
            <a:r>
              <a:rPr lang="en-US" dirty="0">
                <a:latin typeface="Segoe UI" panose="020B0502040204020203" pitchFamily="34" charset="0"/>
                <a:cs typeface="Segoe UI" panose="020B0502040204020203" pitchFamily="34" charset="0"/>
              </a:rPr>
              <a:t>While that in </a:t>
            </a:r>
            <a:r>
              <a:rPr lang="en-US" b="1" dirty="0">
                <a:latin typeface="Segoe UI" panose="020B0502040204020203" pitchFamily="34" charset="0"/>
                <a:cs typeface="Segoe UI" panose="020B0502040204020203" pitchFamily="34" charset="0"/>
              </a:rPr>
              <a:t>‘Email + Call’ witnessed an opposite trend of increase</a:t>
            </a:r>
            <a:r>
              <a:rPr lang="en-US" dirty="0">
                <a:latin typeface="Segoe UI" panose="020B0502040204020203" pitchFamily="34" charset="0"/>
                <a:cs typeface="Segoe UI" panose="020B0502040204020203" pitchFamily="34" charset="0"/>
              </a:rPr>
              <a:t> from 20.000 to about 120.000.</a:t>
            </a:r>
          </a:p>
          <a:p>
            <a:r>
              <a:rPr lang="en-US" dirty="0">
                <a:latin typeface="Segoe UI" panose="020B0502040204020203" pitchFamily="34" charset="0"/>
                <a:cs typeface="Segoe UI" panose="020B0502040204020203" pitchFamily="34" charset="0"/>
              </a:rPr>
              <a:t>And </a:t>
            </a:r>
            <a:r>
              <a:rPr lang="en-US" b="1" dirty="0">
                <a:latin typeface="Segoe UI" panose="020B0502040204020203" pitchFamily="34" charset="0"/>
                <a:cs typeface="Segoe UI" panose="020B0502040204020203" pitchFamily="34" charset="0"/>
              </a:rPr>
              <a:t>the ‘Call’ method showed a fluctuation but is not considerable </a:t>
            </a:r>
            <a:r>
              <a:rPr lang="en-US" dirty="0">
                <a:latin typeface="Segoe UI" panose="020B0502040204020203" pitchFamily="34" charset="0"/>
                <a:cs typeface="Segoe UI" panose="020B0502040204020203" pitchFamily="34" charset="0"/>
              </a:rPr>
              <a:t>during the 6-week period.</a:t>
            </a:r>
          </a:p>
        </p:txBody>
      </p:sp>
      <p:sp>
        <p:nvSpPr>
          <p:cNvPr id="15" name="Oval 14">
            <a:extLst>
              <a:ext uri="{FF2B5EF4-FFF2-40B4-BE49-F238E27FC236}">
                <a16:creationId xmlns:a16="http://schemas.microsoft.com/office/drawing/2014/main" id="{3AF780E2-9921-C3C1-A291-C3543E67B528}"/>
              </a:ext>
            </a:extLst>
          </p:cNvPr>
          <p:cNvSpPr/>
          <p:nvPr/>
        </p:nvSpPr>
        <p:spPr>
          <a:xfrm>
            <a:off x="1369010" y="404169"/>
            <a:ext cx="914400" cy="914400"/>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txBody>
          <a:bodyPr/>
          <a:lstStyle/>
          <a:p>
            <a:endParaRPr lang="vi-VN"/>
          </a:p>
        </p:txBody>
      </p:sp>
      <p:pic>
        <p:nvPicPr>
          <p:cNvPr id="16" name="Graphic 15" descr="Bar graph with upward trend with solid fill">
            <a:extLst>
              <a:ext uri="{FF2B5EF4-FFF2-40B4-BE49-F238E27FC236}">
                <a16:creationId xmlns:a16="http://schemas.microsoft.com/office/drawing/2014/main" id="{2D95E812-C43E-C4DB-3205-170DD6AF70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96323" y="631482"/>
            <a:ext cx="459774" cy="459774"/>
          </a:xfrm>
          <a:prstGeom prst="rect">
            <a:avLst/>
          </a:prstGeom>
        </p:spPr>
      </p:pic>
      <p:sp>
        <p:nvSpPr>
          <p:cNvPr id="18" name="TextBox 17">
            <a:extLst>
              <a:ext uri="{FF2B5EF4-FFF2-40B4-BE49-F238E27FC236}">
                <a16:creationId xmlns:a16="http://schemas.microsoft.com/office/drawing/2014/main" id="{4B1BDF49-E877-A7DF-298E-E58C4C24F120}"/>
              </a:ext>
            </a:extLst>
          </p:cNvPr>
          <p:cNvSpPr txBox="1"/>
          <p:nvPr/>
        </p:nvSpPr>
        <p:spPr>
          <a:xfrm>
            <a:off x="6991890" y="5077766"/>
            <a:ext cx="4123947" cy="923330"/>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the sixth week, the total revenue of ‘Email + Call’ is dramatically higher than other methods.</a:t>
            </a:r>
          </a:p>
        </p:txBody>
      </p:sp>
    </p:spTree>
    <p:extLst>
      <p:ext uri="{BB962C8B-B14F-4D97-AF65-F5344CB8AC3E}">
        <p14:creationId xmlns:p14="http://schemas.microsoft.com/office/powerpoint/2010/main" val="3819875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CEBDFB-A229-D22E-3C61-2664626FD45F}"/>
              </a:ext>
            </a:extLst>
          </p:cNvPr>
          <p:cNvSpPr>
            <a:spLocks noGrp="1"/>
          </p:cNvSpPr>
          <p:nvPr>
            <p:ph type="dt" sz="half" idx="10"/>
          </p:nvPr>
        </p:nvSpPr>
        <p:spPr/>
        <p:txBody>
          <a:bodyPr/>
          <a:lstStyle/>
          <a:p>
            <a:pPr rtl="0"/>
            <a:fld id="{611A628C-FE5E-43F0-82B3-EE41CCC29BEE}" type="datetime1">
              <a:rPr lang="vi-VN" smtClean="0"/>
              <a:t>13/02/2024</a:t>
            </a:fld>
            <a:endParaRPr lang="en-US"/>
          </a:p>
        </p:txBody>
      </p:sp>
      <p:sp>
        <p:nvSpPr>
          <p:cNvPr id="3" name="Tiêu đề 1">
            <a:extLst>
              <a:ext uri="{FF2B5EF4-FFF2-40B4-BE49-F238E27FC236}">
                <a16:creationId xmlns:a16="http://schemas.microsoft.com/office/drawing/2014/main" id="{67DDB251-32BD-012C-962F-708E7F865F7B}"/>
              </a:ext>
            </a:extLst>
          </p:cNvPr>
          <p:cNvSpPr txBox="1">
            <a:spLocks/>
          </p:cNvSpPr>
          <p:nvPr/>
        </p:nvSpPr>
        <p:spPr>
          <a:xfrm>
            <a:off x="1066800" y="516270"/>
            <a:ext cx="10058400" cy="802299"/>
          </a:xfrm>
          <a:prstGeom prst="rect">
            <a:avLst/>
          </a:prstGeom>
        </p:spPr>
        <p:txBody>
          <a:bodyPr rtlCol="0">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Segoe UI" panose="020B0502040204020203" pitchFamily="34" charset="0"/>
                <a:ea typeface="+mn-ea"/>
                <a:cs typeface="Segoe UI" panose="020B0502040204020203" pitchFamily="34" charset="0"/>
              </a:defRPr>
            </a:lvl1pPr>
          </a:lstStyle>
          <a:p>
            <a:pPr algn="ctr"/>
            <a:r>
              <a:rPr lang="vi-VN" b="1" dirty="0" err="1"/>
              <a:t>Exploratory</a:t>
            </a:r>
            <a:r>
              <a:rPr lang="vi-VN" b="1" dirty="0"/>
              <a:t> </a:t>
            </a:r>
            <a:r>
              <a:rPr lang="vi-VN" b="1" dirty="0" err="1"/>
              <a:t>Analysis</a:t>
            </a:r>
            <a:r>
              <a:rPr lang="vi-VN" b="1" dirty="0"/>
              <a:t> </a:t>
            </a:r>
            <a:r>
              <a:rPr lang="vi-VN" b="1" dirty="0" err="1"/>
              <a:t>Outcome</a:t>
            </a:r>
            <a:r>
              <a:rPr lang="vi-VN" b="1" dirty="0"/>
              <a:t>:</a:t>
            </a:r>
          </a:p>
        </p:txBody>
      </p:sp>
      <p:sp>
        <p:nvSpPr>
          <p:cNvPr id="4" name="Oval 3">
            <a:extLst>
              <a:ext uri="{FF2B5EF4-FFF2-40B4-BE49-F238E27FC236}">
                <a16:creationId xmlns:a16="http://schemas.microsoft.com/office/drawing/2014/main" id="{DACC15FB-0283-FD25-0B82-E773328BE12C}"/>
              </a:ext>
            </a:extLst>
          </p:cNvPr>
          <p:cNvSpPr/>
          <p:nvPr/>
        </p:nvSpPr>
        <p:spPr>
          <a:xfrm>
            <a:off x="1369010" y="404169"/>
            <a:ext cx="914400" cy="914400"/>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txBody>
          <a:bodyPr/>
          <a:lstStyle/>
          <a:p>
            <a:endParaRPr lang="vi-VN"/>
          </a:p>
        </p:txBody>
      </p:sp>
      <p:pic>
        <p:nvPicPr>
          <p:cNvPr id="5" name="Graphic 4" descr="Bar graph with upward trend with solid fill">
            <a:extLst>
              <a:ext uri="{FF2B5EF4-FFF2-40B4-BE49-F238E27FC236}">
                <a16:creationId xmlns:a16="http://schemas.microsoft.com/office/drawing/2014/main" id="{59F45970-6697-7992-4118-890EA8481E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96323" y="631482"/>
            <a:ext cx="459774" cy="459774"/>
          </a:xfrm>
          <a:prstGeom prst="rect">
            <a:avLst/>
          </a:prstGeom>
        </p:spPr>
      </p:pic>
      <p:sp>
        <p:nvSpPr>
          <p:cNvPr id="6" name="TextBox 5">
            <a:extLst>
              <a:ext uri="{FF2B5EF4-FFF2-40B4-BE49-F238E27FC236}">
                <a16:creationId xmlns:a16="http://schemas.microsoft.com/office/drawing/2014/main" id="{5626F9B2-6FA0-878C-DEEB-8CB2F44D9D7D}"/>
              </a:ext>
            </a:extLst>
          </p:cNvPr>
          <p:cNvSpPr txBox="1"/>
          <p:nvPr/>
        </p:nvSpPr>
        <p:spPr>
          <a:xfrm>
            <a:off x="3107384" y="1122363"/>
            <a:ext cx="5595932" cy="461665"/>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The factor to consider to increase sales:</a:t>
            </a:r>
            <a:endParaRPr lang="vi-VN" sz="2400" dirty="0">
              <a:latin typeface="Segoe UI" panose="020B0502040204020203" pitchFamily="34" charset="0"/>
              <a:cs typeface="Segoe UI" panose="020B0502040204020203" pitchFamily="34" charset="0"/>
            </a:endParaRPr>
          </a:p>
        </p:txBody>
      </p:sp>
      <p:pic>
        <p:nvPicPr>
          <p:cNvPr id="8" name="Picture 7" descr="A screenshot of a graph&#10;&#10;Description automatically generated">
            <a:extLst>
              <a:ext uri="{FF2B5EF4-FFF2-40B4-BE49-F238E27FC236}">
                <a16:creationId xmlns:a16="http://schemas.microsoft.com/office/drawing/2014/main" id="{E2B71C9E-EE3B-3940-FED1-256AD79A32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94" y="1824866"/>
            <a:ext cx="5734850" cy="4210174"/>
          </a:xfrm>
          <a:prstGeom prst="rect">
            <a:avLst/>
          </a:prstGeom>
        </p:spPr>
      </p:pic>
      <p:sp>
        <p:nvSpPr>
          <p:cNvPr id="9" name="TextBox 8">
            <a:extLst>
              <a:ext uri="{FF2B5EF4-FFF2-40B4-BE49-F238E27FC236}">
                <a16:creationId xmlns:a16="http://schemas.microsoft.com/office/drawing/2014/main" id="{F6CDBE1F-77D3-393F-9F84-3F20A75947DF}"/>
              </a:ext>
            </a:extLst>
          </p:cNvPr>
          <p:cNvSpPr txBox="1"/>
          <p:nvPr/>
        </p:nvSpPr>
        <p:spPr>
          <a:xfrm>
            <a:off x="7112659" y="2647142"/>
            <a:ext cx="4123947" cy="2308324"/>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The </a:t>
            </a:r>
            <a:r>
              <a:rPr lang="en-US" dirty="0" err="1">
                <a:latin typeface="Segoe UI" panose="020B0502040204020203" pitchFamily="34" charset="0"/>
                <a:cs typeface="Segoe UI" panose="020B0502040204020203" pitchFamily="34" charset="0"/>
              </a:rPr>
              <a:t>correltion</a:t>
            </a:r>
            <a:r>
              <a:rPr lang="en-US" dirty="0">
                <a:latin typeface="Segoe UI" panose="020B0502040204020203" pitchFamily="34" charset="0"/>
                <a:cs typeface="Segoe UI" panose="020B0502040204020203" pitchFamily="34" charset="0"/>
              </a:rPr>
              <a:t> coefficient between number of sold products and revenue with the number of website visits were moderately positive at 0.49 and 0.31 respectively, </a:t>
            </a:r>
          </a:p>
          <a:p>
            <a:r>
              <a:rPr lang="en-US" dirty="0">
                <a:latin typeface="Segoe UI" panose="020B0502040204020203" pitchFamily="34" charset="0"/>
                <a:cs typeface="Segoe UI" panose="020B0502040204020203" pitchFamily="34" charset="0"/>
              </a:rPr>
              <a:t>It means that </a:t>
            </a:r>
            <a:r>
              <a:rPr lang="en-US" b="1" dirty="0">
                <a:latin typeface="Segoe UI" panose="020B0502040204020203" pitchFamily="34" charset="0"/>
                <a:cs typeface="Segoe UI" panose="020B0502040204020203" pitchFamily="34" charset="0"/>
              </a:rPr>
              <a:t>the more website visits company gained, the more sold products and revenue were</a:t>
            </a:r>
            <a:r>
              <a:rPr lang="en-US"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30939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431FAB-6052-37A2-1DBE-CF4A55629677}"/>
              </a:ext>
            </a:extLst>
          </p:cNvPr>
          <p:cNvSpPr>
            <a:spLocks noGrp="1"/>
          </p:cNvSpPr>
          <p:nvPr>
            <p:ph type="dt" sz="half" idx="10"/>
          </p:nvPr>
        </p:nvSpPr>
        <p:spPr/>
        <p:txBody>
          <a:bodyPr/>
          <a:lstStyle/>
          <a:p>
            <a:pPr rtl="0"/>
            <a:fld id="{611A628C-FE5E-43F0-82B3-EE41CCC29BEE}" type="datetime1">
              <a:rPr lang="vi-VN" smtClean="0"/>
              <a:t>13/02/2024</a:t>
            </a:fld>
            <a:endParaRPr lang="en-US"/>
          </a:p>
        </p:txBody>
      </p:sp>
      <p:sp>
        <p:nvSpPr>
          <p:cNvPr id="3" name="Tiêu đề 1">
            <a:extLst>
              <a:ext uri="{FF2B5EF4-FFF2-40B4-BE49-F238E27FC236}">
                <a16:creationId xmlns:a16="http://schemas.microsoft.com/office/drawing/2014/main" id="{8565464C-0122-8218-8755-5D33FFD36504}"/>
              </a:ext>
            </a:extLst>
          </p:cNvPr>
          <p:cNvSpPr txBox="1">
            <a:spLocks/>
          </p:cNvSpPr>
          <p:nvPr/>
        </p:nvSpPr>
        <p:spPr>
          <a:xfrm>
            <a:off x="1066800" y="784030"/>
            <a:ext cx="10058400" cy="802299"/>
          </a:xfrm>
          <a:prstGeom prst="rect">
            <a:avLst/>
          </a:prstGeom>
        </p:spPr>
        <p:txBody>
          <a:bodyPr rtlCol="0">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Segoe UI" panose="020B0502040204020203" pitchFamily="34" charset="0"/>
                <a:ea typeface="+mn-ea"/>
                <a:cs typeface="Segoe UI" panose="020B0502040204020203" pitchFamily="34" charset="0"/>
              </a:defRPr>
            </a:lvl1pPr>
          </a:lstStyle>
          <a:p>
            <a:pPr algn="ctr"/>
            <a:r>
              <a:rPr lang="vi-VN" sz="4400" b="1" dirty="0" err="1"/>
              <a:t>Business</a:t>
            </a:r>
            <a:r>
              <a:rPr lang="vi-VN" sz="4400" b="1" dirty="0"/>
              <a:t> </a:t>
            </a:r>
            <a:r>
              <a:rPr lang="vi-VN" sz="4400" b="1" dirty="0" err="1"/>
              <a:t>metrics</a:t>
            </a:r>
            <a:r>
              <a:rPr lang="vi-VN" sz="4400" b="1" dirty="0"/>
              <a:t>:</a:t>
            </a:r>
          </a:p>
        </p:txBody>
      </p:sp>
      <p:sp>
        <p:nvSpPr>
          <p:cNvPr id="4" name="TextBox 3">
            <a:extLst>
              <a:ext uri="{FF2B5EF4-FFF2-40B4-BE49-F238E27FC236}">
                <a16:creationId xmlns:a16="http://schemas.microsoft.com/office/drawing/2014/main" id="{DB279658-263F-9A13-C28E-1B408EA35747}"/>
              </a:ext>
            </a:extLst>
          </p:cNvPr>
          <p:cNvSpPr txBox="1"/>
          <p:nvPr/>
        </p:nvSpPr>
        <p:spPr>
          <a:xfrm>
            <a:off x="1245078" y="1855351"/>
            <a:ext cx="9880122"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Segoe UI" panose="020B0502040204020203" pitchFamily="34" charset="0"/>
                <a:cs typeface="Segoe UI" panose="020B0502040204020203" pitchFamily="34" charset="0"/>
              </a:rPr>
              <a:t>As our goal is to find the best sale method for the sale representatives, I would recommend to use </a:t>
            </a:r>
            <a:r>
              <a:rPr lang="en-US" sz="2400" b="1" i="1" dirty="0">
                <a:latin typeface="Segoe UI" panose="020B0502040204020203" pitchFamily="34" charset="0"/>
                <a:cs typeface="Segoe UI" panose="020B0502040204020203" pitchFamily="34" charset="0"/>
              </a:rPr>
              <a:t>The percentage of total revenue of ‘Email + Call’ methods over weeks</a:t>
            </a:r>
            <a:r>
              <a:rPr lang="en-US" sz="2400" dirty="0">
                <a:latin typeface="Segoe UI" panose="020B0502040204020203" pitchFamily="34" charset="0"/>
                <a:cs typeface="Segoe UI" panose="020B0502040204020203" pitchFamily="34" charset="0"/>
              </a:rPr>
              <a:t> to track its progress in the future. </a:t>
            </a:r>
          </a:p>
          <a:p>
            <a:pPr marL="342900" indent="-342900">
              <a:buFont typeface="Arial" panose="020B0604020202020204" pitchFamily="34" charset="0"/>
              <a:buChar char="•"/>
            </a:pPr>
            <a:endParaRPr lang="en-US" sz="24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400" dirty="0">
                <a:latin typeface="Segoe UI" panose="020B0502040204020203" pitchFamily="34" charset="0"/>
                <a:cs typeface="Segoe UI" panose="020B0502040204020203" pitchFamily="34" charset="0"/>
              </a:rPr>
              <a:t>The total of revenue of 'Email + Call' method occupied approximately 31% in the last 6 weeks since the launch of new products. If this number continues increasing, it indicates a really good sign of the best sale method for the team.</a:t>
            </a:r>
          </a:p>
        </p:txBody>
      </p:sp>
      <p:sp>
        <p:nvSpPr>
          <p:cNvPr id="19" name="Oval 18">
            <a:extLst>
              <a:ext uri="{FF2B5EF4-FFF2-40B4-BE49-F238E27FC236}">
                <a16:creationId xmlns:a16="http://schemas.microsoft.com/office/drawing/2014/main" id="{F2553993-05FE-6B83-B675-6F0BDB5854C2}"/>
              </a:ext>
            </a:extLst>
          </p:cNvPr>
          <p:cNvSpPr/>
          <p:nvPr/>
        </p:nvSpPr>
        <p:spPr>
          <a:xfrm>
            <a:off x="2881220" y="667682"/>
            <a:ext cx="793632" cy="793632"/>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txBody>
          <a:bodyPr/>
          <a:lstStyle/>
          <a:p>
            <a:endParaRPr lang="vi-VN"/>
          </a:p>
        </p:txBody>
      </p:sp>
      <p:pic>
        <p:nvPicPr>
          <p:cNvPr id="21" name="Graphic 20" descr="Bar chart with solid fill">
            <a:extLst>
              <a:ext uri="{FF2B5EF4-FFF2-40B4-BE49-F238E27FC236}">
                <a16:creationId xmlns:a16="http://schemas.microsoft.com/office/drawing/2014/main" id="{D3D8988F-42B4-49D8-DD2F-5A29F30945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26747" y="813209"/>
            <a:ext cx="502578" cy="502578"/>
          </a:xfrm>
          <a:prstGeom prst="rect">
            <a:avLst/>
          </a:prstGeom>
        </p:spPr>
      </p:pic>
    </p:spTree>
    <p:extLst>
      <p:ext uri="{BB962C8B-B14F-4D97-AF65-F5344CB8AC3E}">
        <p14:creationId xmlns:p14="http://schemas.microsoft.com/office/powerpoint/2010/main" val="2926130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697C19-4A78-5DD7-400C-EF243FBE1B38}"/>
              </a:ext>
            </a:extLst>
          </p:cNvPr>
          <p:cNvSpPr>
            <a:spLocks noGrp="1"/>
          </p:cNvSpPr>
          <p:nvPr>
            <p:ph type="dt" sz="half" idx="10"/>
          </p:nvPr>
        </p:nvSpPr>
        <p:spPr/>
        <p:txBody>
          <a:bodyPr/>
          <a:lstStyle/>
          <a:p>
            <a:pPr rtl="0"/>
            <a:fld id="{611A628C-FE5E-43F0-82B3-EE41CCC29BEE}" type="datetime1">
              <a:rPr lang="vi-VN" smtClean="0"/>
              <a:t>13/02/2024</a:t>
            </a:fld>
            <a:endParaRPr lang="en-US"/>
          </a:p>
        </p:txBody>
      </p:sp>
      <p:sp>
        <p:nvSpPr>
          <p:cNvPr id="3" name="Tiêu đề 1">
            <a:extLst>
              <a:ext uri="{FF2B5EF4-FFF2-40B4-BE49-F238E27FC236}">
                <a16:creationId xmlns:a16="http://schemas.microsoft.com/office/drawing/2014/main" id="{5C205C98-58BD-D374-3BA3-4F3B83CAB752}"/>
              </a:ext>
            </a:extLst>
          </p:cNvPr>
          <p:cNvSpPr txBox="1">
            <a:spLocks/>
          </p:cNvSpPr>
          <p:nvPr/>
        </p:nvSpPr>
        <p:spPr>
          <a:xfrm>
            <a:off x="1066800" y="559778"/>
            <a:ext cx="10058400" cy="802299"/>
          </a:xfrm>
          <a:prstGeom prst="rect">
            <a:avLst/>
          </a:prstGeom>
        </p:spPr>
        <p:txBody>
          <a:bodyPr rtlCol="0">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Segoe UI" panose="020B0502040204020203" pitchFamily="34" charset="0"/>
                <a:ea typeface="+mn-ea"/>
                <a:cs typeface="Segoe UI" panose="020B0502040204020203" pitchFamily="34" charset="0"/>
              </a:defRPr>
            </a:lvl1pPr>
          </a:lstStyle>
          <a:p>
            <a:pPr algn="ctr"/>
            <a:r>
              <a:rPr lang="vi-VN" sz="4400" b="1" dirty="0" err="1"/>
              <a:t>Recommendation</a:t>
            </a:r>
            <a:r>
              <a:rPr lang="vi-VN" sz="4400" b="1" dirty="0"/>
              <a:t>:</a:t>
            </a:r>
          </a:p>
        </p:txBody>
      </p:sp>
      <p:sp>
        <p:nvSpPr>
          <p:cNvPr id="4" name="TextBox 3">
            <a:extLst>
              <a:ext uri="{FF2B5EF4-FFF2-40B4-BE49-F238E27FC236}">
                <a16:creationId xmlns:a16="http://schemas.microsoft.com/office/drawing/2014/main" id="{301A8760-AFB3-5FFE-B783-0F24828AAECD}"/>
              </a:ext>
            </a:extLst>
          </p:cNvPr>
          <p:cNvSpPr txBox="1"/>
          <p:nvPr/>
        </p:nvSpPr>
        <p:spPr>
          <a:xfrm>
            <a:off x="674298" y="1451493"/>
            <a:ext cx="10843404" cy="4401205"/>
          </a:xfrm>
          <a:prstGeom prst="rect">
            <a:avLst/>
          </a:prstGeom>
          <a:noFill/>
        </p:spPr>
        <p:txBody>
          <a:bodyPr wrap="square" rtlCol="0">
            <a:spAutoFit/>
          </a:bodyPr>
          <a:lstStyle/>
          <a:p>
            <a:r>
              <a:rPr lang="en-US" sz="2000" dirty="0">
                <a:latin typeface="Segoe UI" panose="020B0502040204020203" pitchFamily="34" charset="0"/>
                <a:cs typeface="Segoe UI" panose="020B0502040204020203" pitchFamily="34" charset="0"/>
              </a:rPr>
              <a:t>In the future, I would recommend these following steps:</a:t>
            </a:r>
          </a:p>
          <a:p>
            <a:pPr marL="285750" indent="-285750">
              <a:buFont typeface="Arial" panose="020B0604020202020204" pitchFamily="34" charset="0"/>
              <a:buChar char="•"/>
            </a:pPr>
            <a:r>
              <a:rPr lang="en-US" sz="2000" dirty="0">
                <a:latin typeface="Segoe UI" panose="020B0502040204020203" pitchFamily="34" charset="0"/>
                <a:cs typeface="Segoe UI" panose="020B0502040204020203" pitchFamily="34" charset="0"/>
              </a:rPr>
              <a:t>Using the recommended metrics to track progress of ‘Email + Call’ method in the future</a:t>
            </a:r>
          </a:p>
          <a:p>
            <a:pPr marL="285750" indent="-285750">
              <a:buFont typeface="Arial" panose="020B0604020202020204" pitchFamily="34" charset="0"/>
              <a:buChar char="•"/>
            </a:pPr>
            <a:r>
              <a:rPr lang="en-US" sz="2000" b="1" dirty="0">
                <a:latin typeface="Segoe UI" panose="020B0502040204020203" pitchFamily="34" charset="0"/>
                <a:cs typeface="Segoe UI" panose="020B0502040204020203" pitchFamily="34" charset="0"/>
              </a:rPr>
              <a:t>Considering not to carry out the 'Call' method</a:t>
            </a:r>
            <a:r>
              <a:rPr lang="en-US" sz="2000" dirty="0">
                <a:latin typeface="Segoe UI" panose="020B0502040204020203" pitchFamily="34" charset="0"/>
                <a:cs typeface="Segoe UI" panose="020B0502040204020203" pitchFamily="34" charset="0"/>
              </a:rPr>
              <a:t> as although it has been applied to many customers, it was really time-consuming and low-efficient in creating revenue for the company.</a:t>
            </a:r>
          </a:p>
          <a:p>
            <a:pPr marL="285750" indent="-285750">
              <a:buFont typeface="Arial" panose="020B0604020202020204" pitchFamily="34" charset="0"/>
              <a:buChar char="•"/>
            </a:pPr>
            <a:r>
              <a:rPr lang="en-US" sz="2000" b="1" dirty="0">
                <a:latin typeface="Segoe UI" panose="020B0502040204020203" pitchFamily="34" charset="0"/>
                <a:cs typeface="Segoe UI" panose="020B0502040204020203" pitchFamily="34" charset="0"/>
              </a:rPr>
              <a:t>Continuing using the 'Email' method if possible as</a:t>
            </a:r>
            <a:r>
              <a:rPr lang="en-US" sz="2000" dirty="0">
                <a:latin typeface="Segoe UI" panose="020B0502040204020203" pitchFamily="34" charset="0"/>
                <a:cs typeface="Segoe UI" panose="020B0502040204020203" pitchFamily="34" charset="0"/>
              </a:rPr>
              <a:t>:</a:t>
            </a:r>
          </a:p>
          <a:p>
            <a:pPr marL="742950" lvl="1" indent="-285750">
              <a:buFont typeface="Wingdings" panose="05000000000000000000" pitchFamily="2" charset="2"/>
              <a:buChar char="ü"/>
            </a:pPr>
            <a:r>
              <a:rPr lang="en-US" sz="2000" dirty="0">
                <a:latin typeface="Segoe UI" panose="020B0502040204020203" pitchFamily="34" charset="0"/>
                <a:cs typeface="Segoe UI" panose="020B0502040204020203" pitchFamily="34" charset="0"/>
              </a:rPr>
              <a:t>It requires very little works for the team and a significant revenue also coming from this method.</a:t>
            </a:r>
          </a:p>
          <a:p>
            <a:pPr marL="742950" lvl="1" indent="-285750">
              <a:buFont typeface="Wingdings" panose="05000000000000000000" pitchFamily="2" charset="2"/>
              <a:buChar char="ü"/>
            </a:pPr>
            <a:r>
              <a:rPr lang="en-US" sz="2000" dirty="0">
                <a:latin typeface="Segoe UI" panose="020B0502040204020203" pitchFamily="34" charset="0"/>
                <a:cs typeface="Segoe UI" panose="020B0502040204020203" pitchFamily="34" charset="0"/>
              </a:rPr>
              <a:t>We can consider to combine this method into the ‘Email + Call’ method.</a:t>
            </a:r>
          </a:p>
          <a:p>
            <a:pPr marL="285750" indent="-285750">
              <a:buFont typeface="Arial" panose="020B0604020202020204" pitchFamily="34" charset="0"/>
              <a:buChar char="•"/>
            </a:pPr>
            <a:r>
              <a:rPr lang="en-US" sz="2000" b="1" dirty="0">
                <a:latin typeface="Segoe UI" panose="020B0502040204020203" pitchFamily="34" charset="0"/>
                <a:cs typeface="Segoe UI" panose="020B0502040204020203" pitchFamily="34" charset="0"/>
              </a:rPr>
              <a:t>Continuing using the 'Email + Call' method because</a:t>
            </a:r>
            <a:r>
              <a:rPr lang="en-US" sz="2000" dirty="0">
                <a:latin typeface="Segoe UI" panose="020B0502040204020203" pitchFamily="34" charset="0"/>
                <a:cs typeface="Segoe UI" panose="020B0502040204020203" pitchFamily="34" charset="0"/>
              </a:rPr>
              <a:t>:</a:t>
            </a:r>
          </a:p>
          <a:p>
            <a:pPr marL="742950" lvl="1" indent="-285750">
              <a:buFont typeface="Wingdings" panose="05000000000000000000" pitchFamily="2" charset="2"/>
              <a:buChar char="ü"/>
            </a:pPr>
            <a:r>
              <a:rPr lang="en-US" sz="2000" dirty="0">
                <a:latin typeface="Segoe UI" panose="020B0502040204020203" pitchFamily="34" charset="0"/>
                <a:cs typeface="Segoe UI" panose="020B0502040204020203" pitchFamily="34" charset="0"/>
              </a:rPr>
              <a:t>It requires a little work for the sale representatives, the value of its orders was really high and had an impressive increase in revenue since the first week.</a:t>
            </a:r>
          </a:p>
          <a:p>
            <a:pPr marL="742950" lvl="1" indent="-285750">
              <a:buFont typeface="Wingdings" panose="05000000000000000000" pitchFamily="2" charset="2"/>
              <a:buChar char="ü"/>
            </a:pPr>
            <a:r>
              <a:rPr lang="en-US" sz="2000" dirty="0">
                <a:latin typeface="Segoe UI" panose="020B0502040204020203" pitchFamily="34" charset="0"/>
                <a:cs typeface="Segoe UI" panose="020B0502040204020203" pitchFamily="34" charset="0"/>
              </a:rPr>
              <a:t>It has advantages of both the 'Email' and 'Call’ method so we need consider to combine all into this method.</a:t>
            </a:r>
          </a:p>
        </p:txBody>
      </p:sp>
      <p:sp>
        <p:nvSpPr>
          <p:cNvPr id="13" name="Oval 12">
            <a:extLst>
              <a:ext uri="{FF2B5EF4-FFF2-40B4-BE49-F238E27FC236}">
                <a16:creationId xmlns:a16="http://schemas.microsoft.com/office/drawing/2014/main" id="{B001D5C8-FB81-0ED9-12E8-D68BE04DE352}"/>
              </a:ext>
            </a:extLst>
          </p:cNvPr>
          <p:cNvSpPr/>
          <p:nvPr/>
        </p:nvSpPr>
        <p:spPr>
          <a:xfrm>
            <a:off x="2807898" y="496911"/>
            <a:ext cx="772240" cy="772240"/>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txBody>
          <a:bodyPr/>
          <a:lstStyle/>
          <a:p>
            <a:endParaRPr lang="vi-VN"/>
          </a:p>
        </p:txBody>
      </p:sp>
      <p:pic>
        <p:nvPicPr>
          <p:cNvPr id="15" name="Graphic 14" descr="Postit Notes with solid fill">
            <a:extLst>
              <a:ext uri="{FF2B5EF4-FFF2-40B4-BE49-F238E27FC236}">
                <a16:creationId xmlns:a16="http://schemas.microsoft.com/office/drawing/2014/main" id="{F9798CCF-CF29-5BFC-8FAE-8EBEF4FD4A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12909" y="601922"/>
            <a:ext cx="562218" cy="562218"/>
          </a:xfrm>
          <a:prstGeom prst="rect">
            <a:avLst/>
          </a:prstGeom>
        </p:spPr>
      </p:pic>
    </p:spTree>
    <p:extLst>
      <p:ext uri="{BB962C8B-B14F-4D97-AF65-F5344CB8AC3E}">
        <p14:creationId xmlns:p14="http://schemas.microsoft.com/office/powerpoint/2010/main" val="24052535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9124_TF78438558" id="{FC2EBBEA-43CE-4BFA-A28F-306667636106}" vid="{AE1A8F07-4759-41F6-8492-58487D8A395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{196443F6-CB87-4158-AA8F-92C3A9E72F19}tf78438558_win32</Template>
  <TotalTime>366</TotalTime>
  <Words>664</Words>
  <Application>Microsoft Office PowerPoint</Application>
  <PresentationFormat>Widescreen</PresentationFormat>
  <Paragraphs>48</Paragraphs>
  <Slides>9</Slides>
  <Notes>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Century Gothic</vt:lpstr>
      <vt:lpstr>Courier New</vt:lpstr>
      <vt:lpstr>Garamond</vt:lpstr>
      <vt:lpstr>Segoe UI</vt:lpstr>
      <vt:lpstr>Wingdings</vt:lpstr>
      <vt:lpstr>SavonVTI</vt:lpstr>
      <vt:lpstr>PRACTICAL  EXAM</vt:lpstr>
      <vt:lpstr>Business Goal</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EXAM</dc:title>
  <dc:creator>Võ Nguyễn Trung Kiên</dc:creator>
  <cp:lastModifiedBy>Võ Nguyễn Trung Kiên</cp:lastModifiedBy>
  <cp:revision>31</cp:revision>
  <dcterms:created xsi:type="dcterms:W3CDTF">2024-02-11T11:00:50Z</dcterms:created>
  <dcterms:modified xsi:type="dcterms:W3CDTF">2024-02-13T07:24:37Z</dcterms:modified>
</cp:coreProperties>
</file>