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60" r:id="rId5"/>
    <p:sldId id="270" r:id="rId6"/>
    <p:sldId id="262" r:id="rId7"/>
    <p:sldId id="264" r:id="rId8"/>
    <p:sldId id="265" r:id="rId9"/>
    <p:sldId id="266" r:id="rId10"/>
    <p:sldId id="267" r:id="rId11"/>
    <p:sldId id="261" r:id="rId12"/>
    <p:sldId id="263"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5511E5-051A-4F2E-AF5B-0B6828820829}"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AD2B8D61-60B1-45A8-AE9F-AA03CDCF4097}">
      <dgm:prSet/>
      <dgm:spPr/>
      <dgm:t>
        <a:bodyPr/>
        <a:lstStyle/>
        <a:p>
          <a:r>
            <a:rPr lang="vi-VN" b="0" i="0"/>
            <a:t>Strategy Pattern là một trong những Pattern thuộc nhóm hành vi (Behavior Pattern). Nó cho phép định nghĩa tập hợp các thuật toán, đóng gói từng thuật toán lại, và dễ dàng thay đổi linh hoạt các thuật toán bên trong object. Strategy cho phép thuật toán biến đổi độc lập khi người dùng sử dụng chúng.</a:t>
          </a:r>
          <a:endParaRPr lang="en-US"/>
        </a:p>
      </dgm:t>
    </dgm:pt>
    <dgm:pt modelId="{ED3D0772-AC88-4068-8049-B34552FCDF0F}" type="parTrans" cxnId="{C7C67B3B-5A97-44AC-A414-0BED1CACF21A}">
      <dgm:prSet/>
      <dgm:spPr/>
      <dgm:t>
        <a:bodyPr/>
        <a:lstStyle/>
        <a:p>
          <a:endParaRPr lang="en-US"/>
        </a:p>
      </dgm:t>
    </dgm:pt>
    <dgm:pt modelId="{3D899EF5-DB24-4C04-A661-5229D17F8728}" type="sibTrans" cxnId="{C7C67B3B-5A97-44AC-A414-0BED1CACF21A}">
      <dgm:prSet/>
      <dgm:spPr/>
      <dgm:t>
        <a:bodyPr/>
        <a:lstStyle/>
        <a:p>
          <a:endParaRPr lang="en-US"/>
        </a:p>
      </dgm:t>
    </dgm:pt>
    <dgm:pt modelId="{C2913BCF-AA4C-4CE0-A73E-7FB9A41ADEF6}">
      <dgm:prSet/>
      <dgm:spPr/>
      <dgm:t>
        <a:bodyPr/>
        <a:lstStyle/>
        <a:p>
          <a:r>
            <a:rPr lang="vi-VN" b="0" i="0"/>
            <a:t>Ý nghĩa thực sự của Strategy Pattern là giúp tách rời phần xử lý một chức năng cụ thể ra khỏi đối tượng. Sau đó tạo ra một tập hợp các thuật toán để xử lý chức năng đó và lựa chọn thuật toán nào mà chúng ta thấy đúng đắn nhất khi thực thi chương trình. Mẫu thiết kế này thường được sử dụng để thay thế cho sự kế thừa, khi muốn chấm dứt việc theo dõi và chỉnh sửa một chức năng qua nhiều lớp con.</a:t>
          </a:r>
          <a:endParaRPr lang="en-US"/>
        </a:p>
      </dgm:t>
    </dgm:pt>
    <dgm:pt modelId="{7BDE057C-62DC-4B1C-8403-1D10AF8E3C3D}" type="parTrans" cxnId="{C3870772-6BC2-44BE-8AAF-B18992916F67}">
      <dgm:prSet/>
      <dgm:spPr/>
      <dgm:t>
        <a:bodyPr/>
        <a:lstStyle/>
        <a:p>
          <a:endParaRPr lang="en-US"/>
        </a:p>
      </dgm:t>
    </dgm:pt>
    <dgm:pt modelId="{151A7FE8-28DB-4ECB-BB73-DCBD8F6D1C17}" type="sibTrans" cxnId="{C3870772-6BC2-44BE-8AAF-B18992916F67}">
      <dgm:prSet/>
      <dgm:spPr/>
      <dgm:t>
        <a:bodyPr/>
        <a:lstStyle/>
        <a:p>
          <a:endParaRPr lang="en-US"/>
        </a:p>
      </dgm:t>
    </dgm:pt>
    <dgm:pt modelId="{137CCC53-0CAC-4FF7-AFE3-E11FE560B342}" type="pres">
      <dgm:prSet presAssocID="{B45511E5-051A-4F2E-AF5B-0B6828820829}" presName="vert0" presStyleCnt="0">
        <dgm:presLayoutVars>
          <dgm:dir/>
          <dgm:animOne val="branch"/>
          <dgm:animLvl val="lvl"/>
        </dgm:presLayoutVars>
      </dgm:prSet>
      <dgm:spPr/>
    </dgm:pt>
    <dgm:pt modelId="{F026EC9C-0F8B-44E2-A6FD-C18C530731A4}" type="pres">
      <dgm:prSet presAssocID="{AD2B8D61-60B1-45A8-AE9F-AA03CDCF4097}" presName="thickLine" presStyleLbl="alignNode1" presStyleIdx="0" presStyleCnt="2"/>
      <dgm:spPr/>
    </dgm:pt>
    <dgm:pt modelId="{0BBB69B3-558C-4F68-88EA-C7AAC8FF14ED}" type="pres">
      <dgm:prSet presAssocID="{AD2B8D61-60B1-45A8-AE9F-AA03CDCF4097}" presName="horz1" presStyleCnt="0"/>
      <dgm:spPr/>
    </dgm:pt>
    <dgm:pt modelId="{276D0F79-7EAE-4733-9B7B-4218B7BCE838}" type="pres">
      <dgm:prSet presAssocID="{AD2B8D61-60B1-45A8-AE9F-AA03CDCF4097}" presName="tx1" presStyleLbl="revTx" presStyleIdx="0" presStyleCnt="2"/>
      <dgm:spPr/>
    </dgm:pt>
    <dgm:pt modelId="{377496D0-D068-4B21-8146-847382D815C1}" type="pres">
      <dgm:prSet presAssocID="{AD2B8D61-60B1-45A8-AE9F-AA03CDCF4097}" presName="vert1" presStyleCnt="0"/>
      <dgm:spPr/>
    </dgm:pt>
    <dgm:pt modelId="{BD21D215-7C26-4001-B2FF-501A000EE37D}" type="pres">
      <dgm:prSet presAssocID="{C2913BCF-AA4C-4CE0-A73E-7FB9A41ADEF6}" presName="thickLine" presStyleLbl="alignNode1" presStyleIdx="1" presStyleCnt="2"/>
      <dgm:spPr/>
    </dgm:pt>
    <dgm:pt modelId="{45E61E40-B9BC-4038-8766-E054B85A123E}" type="pres">
      <dgm:prSet presAssocID="{C2913BCF-AA4C-4CE0-A73E-7FB9A41ADEF6}" presName="horz1" presStyleCnt="0"/>
      <dgm:spPr/>
    </dgm:pt>
    <dgm:pt modelId="{1370FCAE-2F7C-4303-908B-08BCA61DD133}" type="pres">
      <dgm:prSet presAssocID="{C2913BCF-AA4C-4CE0-A73E-7FB9A41ADEF6}" presName="tx1" presStyleLbl="revTx" presStyleIdx="1" presStyleCnt="2"/>
      <dgm:spPr/>
    </dgm:pt>
    <dgm:pt modelId="{15271757-754F-4BE2-B2CA-DA0235885D85}" type="pres">
      <dgm:prSet presAssocID="{C2913BCF-AA4C-4CE0-A73E-7FB9A41ADEF6}" presName="vert1" presStyleCnt="0"/>
      <dgm:spPr/>
    </dgm:pt>
  </dgm:ptLst>
  <dgm:cxnLst>
    <dgm:cxn modelId="{C7C67B3B-5A97-44AC-A414-0BED1CACF21A}" srcId="{B45511E5-051A-4F2E-AF5B-0B6828820829}" destId="{AD2B8D61-60B1-45A8-AE9F-AA03CDCF4097}" srcOrd="0" destOrd="0" parTransId="{ED3D0772-AC88-4068-8049-B34552FCDF0F}" sibTransId="{3D899EF5-DB24-4C04-A661-5229D17F8728}"/>
    <dgm:cxn modelId="{9EF56E45-3B8E-43AD-B726-F885DD26F327}" type="presOf" srcId="{B45511E5-051A-4F2E-AF5B-0B6828820829}" destId="{137CCC53-0CAC-4FF7-AFE3-E11FE560B342}" srcOrd="0" destOrd="0" presId="urn:microsoft.com/office/officeart/2008/layout/LinedList"/>
    <dgm:cxn modelId="{7066A871-C650-4DC0-82BF-A1FEC8E5184B}" type="presOf" srcId="{AD2B8D61-60B1-45A8-AE9F-AA03CDCF4097}" destId="{276D0F79-7EAE-4733-9B7B-4218B7BCE838}" srcOrd="0" destOrd="0" presId="urn:microsoft.com/office/officeart/2008/layout/LinedList"/>
    <dgm:cxn modelId="{C3870772-6BC2-44BE-8AAF-B18992916F67}" srcId="{B45511E5-051A-4F2E-AF5B-0B6828820829}" destId="{C2913BCF-AA4C-4CE0-A73E-7FB9A41ADEF6}" srcOrd="1" destOrd="0" parTransId="{7BDE057C-62DC-4B1C-8403-1D10AF8E3C3D}" sibTransId="{151A7FE8-28DB-4ECB-BB73-DCBD8F6D1C17}"/>
    <dgm:cxn modelId="{35BA229D-377F-4FA9-885B-181602C05CAE}" type="presOf" srcId="{C2913BCF-AA4C-4CE0-A73E-7FB9A41ADEF6}" destId="{1370FCAE-2F7C-4303-908B-08BCA61DD133}" srcOrd="0" destOrd="0" presId="urn:microsoft.com/office/officeart/2008/layout/LinedList"/>
    <dgm:cxn modelId="{9D965C0A-F241-442C-ACC3-BDFAD2BA0143}" type="presParOf" srcId="{137CCC53-0CAC-4FF7-AFE3-E11FE560B342}" destId="{F026EC9C-0F8B-44E2-A6FD-C18C530731A4}" srcOrd="0" destOrd="0" presId="urn:microsoft.com/office/officeart/2008/layout/LinedList"/>
    <dgm:cxn modelId="{4CE6061C-EF8F-4E84-A394-AAEEB155069E}" type="presParOf" srcId="{137CCC53-0CAC-4FF7-AFE3-E11FE560B342}" destId="{0BBB69B3-558C-4F68-88EA-C7AAC8FF14ED}" srcOrd="1" destOrd="0" presId="urn:microsoft.com/office/officeart/2008/layout/LinedList"/>
    <dgm:cxn modelId="{8B2BC6F0-9E89-4C09-B016-4B63FBC8070F}" type="presParOf" srcId="{0BBB69B3-558C-4F68-88EA-C7AAC8FF14ED}" destId="{276D0F79-7EAE-4733-9B7B-4218B7BCE838}" srcOrd="0" destOrd="0" presId="urn:microsoft.com/office/officeart/2008/layout/LinedList"/>
    <dgm:cxn modelId="{A5277468-AC78-4B8C-B6D6-13DE5CFF6326}" type="presParOf" srcId="{0BBB69B3-558C-4F68-88EA-C7AAC8FF14ED}" destId="{377496D0-D068-4B21-8146-847382D815C1}" srcOrd="1" destOrd="0" presId="urn:microsoft.com/office/officeart/2008/layout/LinedList"/>
    <dgm:cxn modelId="{4F7A3B1B-58C7-49F4-8FBD-8B7EF67AFE4E}" type="presParOf" srcId="{137CCC53-0CAC-4FF7-AFE3-E11FE560B342}" destId="{BD21D215-7C26-4001-B2FF-501A000EE37D}" srcOrd="2" destOrd="0" presId="urn:microsoft.com/office/officeart/2008/layout/LinedList"/>
    <dgm:cxn modelId="{3665DA1C-CF9C-4986-85BB-8F2C72E6A4B9}" type="presParOf" srcId="{137CCC53-0CAC-4FF7-AFE3-E11FE560B342}" destId="{45E61E40-B9BC-4038-8766-E054B85A123E}" srcOrd="3" destOrd="0" presId="urn:microsoft.com/office/officeart/2008/layout/LinedList"/>
    <dgm:cxn modelId="{98C68A5F-5628-4C96-90F0-3CA9F08FADC4}" type="presParOf" srcId="{45E61E40-B9BC-4038-8766-E054B85A123E}" destId="{1370FCAE-2F7C-4303-908B-08BCA61DD133}" srcOrd="0" destOrd="0" presId="urn:microsoft.com/office/officeart/2008/layout/LinedList"/>
    <dgm:cxn modelId="{37EB84AB-6FB1-497B-92F4-13438CAC930B}" type="presParOf" srcId="{45E61E40-B9BC-4038-8766-E054B85A123E}" destId="{15271757-754F-4BE2-B2CA-DA0235885D8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26EC9C-0F8B-44E2-A6FD-C18C530731A4}">
      <dsp:nvSpPr>
        <dsp:cNvPr id="0" name=""/>
        <dsp:cNvSpPr/>
      </dsp:nvSpPr>
      <dsp:spPr>
        <a:xfrm>
          <a:off x="0" y="0"/>
          <a:ext cx="724014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6D0F79-7EAE-4733-9B7B-4218B7BCE838}">
      <dsp:nvSpPr>
        <dsp:cNvPr id="0" name=""/>
        <dsp:cNvSpPr/>
      </dsp:nvSpPr>
      <dsp:spPr>
        <a:xfrm>
          <a:off x="0" y="0"/>
          <a:ext cx="7240146" cy="2971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vi-VN" sz="2400" b="0" i="0" kern="1200"/>
            <a:t>Strategy Pattern là một trong những Pattern thuộc nhóm hành vi (Behavior Pattern). Nó cho phép định nghĩa tập hợp các thuật toán, đóng gói từng thuật toán lại, và dễ dàng thay đổi linh hoạt các thuật toán bên trong object. Strategy cho phép thuật toán biến đổi độc lập khi người dùng sử dụng chúng.</a:t>
          </a:r>
          <a:endParaRPr lang="en-US" sz="2400" kern="1200"/>
        </a:p>
      </dsp:txBody>
      <dsp:txXfrm>
        <a:off x="0" y="0"/>
        <a:ext cx="7240146" cy="2971800"/>
      </dsp:txXfrm>
    </dsp:sp>
    <dsp:sp modelId="{BD21D215-7C26-4001-B2FF-501A000EE37D}">
      <dsp:nvSpPr>
        <dsp:cNvPr id="0" name=""/>
        <dsp:cNvSpPr/>
      </dsp:nvSpPr>
      <dsp:spPr>
        <a:xfrm>
          <a:off x="0" y="2971800"/>
          <a:ext cx="7240146" cy="0"/>
        </a:xfrm>
        <a:prstGeom prst="line">
          <a:avLst/>
        </a:prstGeom>
        <a:solidFill>
          <a:schemeClr val="accent2">
            <a:hueOff val="1506776"/>
            <a:satOff val="-7229"/>
            <a:lumOff val="4706"/>
            <a:alphaOff val="0"/>
          </a:schemeClr>
        </a:solidFill>
        <a:ln w="12700" cap="flat" cmpd="sng" algn="ctr">
          <a:solidFill>
            <a:schemeClr val="accent2">
              <a:hueOff val="1506776"/>
              <a:satOff val="-7229"/>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70FCAE-2F7C-4303-908B-08BCA61DD133}">
      <dsp:nvSpPr>
        <dsp:cNvPr id="0" name=""/>
        <dsp:cNvSpPr/>
      </dsp:nvSpPr>
      <dsp:spPr>
        <a:xfrm>
          <a:off x="0" y="2971800"/>
          <a:ext cx="7240146" cy="2971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vi-VN" sz="2400" b="0" i="0" kern="1200"/>
            <a:t>Ý nghĩa thực sự của Strategy Pattern là giúp tách rời phần xử lý một chức năng cụ thể ra khỏi đối tượng. Sau đó tạo ra một tập hợp các thuật toán để xử lý chức năng đó và lựa chọn thuật toán nào mà chúng ta thấy đúng đắn nhất khi thực thi chương trình. Mẫu thiết kế này thường được sử dụng để thay thế cho sự kế thừa, khi muốn chấm dứt việc theo dõi và chỉnh sửa một chức năng qua nhiều lớp con.</a:t>
          </a:r>
          <a:endParaRPr lang="en-US" sz="2400" kern="1200"/>
        </a:p>
      </dsp:txBody>
      <dsp:txXfrm>
        <a:off x="0" y="2971800"/>
        <a:ext cx="7240146" cy="29718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Saturday, November 5, 2022</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888321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Saturday, November 5, 2022</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178881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Saturday, November 5, 2022</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536575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Saturday, November 5, 2022</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832514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Saturday, November 5, 2022</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267658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Saturday, November 5, 2022</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0221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Saturday, November 5, 2022</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13975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Saturday, November 5, 2022</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095834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Saturday, November 5, 2022</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137773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Saturday, November 5, 2022</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04154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Saturday, November 5, 2022</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478845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Saturday, November 5, 2022</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1791864241"/>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5" r:id="rId4"/>
    <p:sldLayoutId id="2147483676" r:id="rId5"/>
    <p:sldLayoutId id="2147483681" r:id="rId6"/>
    <p:sldLayoutId id="2147483677" r:id="rId7"/>
    <p:sldLayoutId id="2147483678" r:id="rId8"/>
    <p:sldLayoutId id="2147483679" r:id="rId9"/>
    <p:sldLayoutId id="2147483680" r:id="rId10"/>
    <p:sldLayoutId id="2147483682"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pcoder.com/4200-cac-nguyen-ly-thiet-ke-huong-doi-tuong/#Open-Closed_principle_OCP" TargetMode="External"/><Relationship Id="rId2" Type="http://schemas.openxmlformats.org/officeDocument/2006/relationships/hyperlink" Target="https://gpcoder.com/4200-cac-nguyen-ly-thiet-ke-huong-doi-tuong/#Single_responsibility_principle_SR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9">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chemeClr val="accent2"/>
              </a:gs>
              <a:gs pos="100000">
                <a:schemeClr val="accent6">
                  <a:lumMod val="75000"/>
                  <a:alpha val="8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5">
                  <a:alpha val="35000"/>
                </a:schemeClr>
              </a:gs>
              <a:gs pos="100000">
                <a:schemeClr val="accent6">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2" descr="Different science and technology icons on a green background">
            <a:extLst>
              <a:ext uri="{FF2B5EF4-FFF2-40B4-BE49-F238E27FC236}">
                <a16:creationId xmlns:a16="http://schemas.microsoft.com/office/drawing/2014/main" id="{048F1F24-211D-56FA-A39E-E35678AC20BC}"/>
              </a:ext>
            </a:extLst>
          </p:cNvPr>
          <p:cNvPicPr>
            <a:picLocks noChangeAspect="1"/>
          </p:cNvPicPr>
          <p:nvPr/>
        </p:nvPicPr>
        <p:blipFill rotWithShape="1">
          <a:blip r:embed="rId2"/>
          <a:srcRect l="10782" r="209" b="-2"/>
          <a:stretch/>
        </p:blipFill>
        <p:spPr>
          <a:xfrm>
            <a:off x="4038599" y="10"/>
            <a:ext cx="8160026" cy="6875809"/>
          </a:xfrm>
          <a:prstGeom prst="rect">
            <a:avLst/>
          </a:prstGeom>
        </p:spPr>
      </p:pic>
      <p:sp>
        <p:nvSpPr>
          <p:cNvPr id="14" name="Freeform: Shape 13">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F238534-1954-AA8A-146A-27EFCEB615AD}"/>
              </a:ext>
            </a:extLst>
          </p:cNvPr>
          <p:cNvSpPr>
            <a:spLocks noGrp="1"/>
          </p:cNvSpPr>
          <p:nvPr>
            <p:ph type="ctrTitle"/>
          </p:nvPr>
        </p:nvSpPr>
        <p:spPr>
          <a:xfrm>
            <a:off x="463825" y="2950387"/>
            <a:ext cx="3077044" cy="3531403"/>
          </a:xfrm>
        </p:spPr>
        <p:txBody>
          <a:bodyPr anchor="t">
            <a:normAutofit/>
          </a:bodyPr>
          <a:lstStyle/>
          <a:p>
            <a:pPr algn="r"/>
            <a:r>
              <a:rPr lang="en-US" sz="3200" b="1" i="0">
                <a:solidFill>
                  <a:schemeClr val="bg1"/>
                </a:solidFill>
                <a:effectLst/>
                <a:latin typeface="Open Sans" panose="020B0606030504020204" pitchFamily="34" charset="0"/>
              </a:rPr>
              <a:t>Strategy Pattern</a:t>
            </a:r>
            <a:br>
              <a:rPr lang="en-US" sz="3200" b="1" i="0">
                <a:solidFill>
                  <a:schemeClr val="bg1"/>
                </a:solidFill>
                <a:effectLst/>
                <a:latin typeface="Open Sans" panose="020B0606030504020204" pitchFamily="34" charset="0"/>
              </a:rPr>
            </a:br>
            <a:endParaRPr lang="en-US" sz="3200">
              <a:solidFill>
                <a:schemeClr val="bg1"/>
              </a:solidFill>
            </a:endParaRPr>
          </a:p>
        </p:txBody>
      </p:sp>
    </p:spTree>
    <p:extLst>
      <p:ext uri="{BB962C8B-B14F-4D97-AF65-F5344CB8AC3E}">
        <p14:creationId xmlns:p14="http://schemas.microsoft.com/office/powerpoint/2010/main" val="3006405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 name="Rectangle 50">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6A6912B-8098-175C-A8FB-1330336EF802}"/>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3200" spc="750">
                <a:solidFill>
                  <a:schemeClr val="bg1"/>
                </a:solidFill>
                <a:effectLst/>
              </a:rPr>
              <a:t>VÍ Dụ Strategy Pattern </a:t>
            </a:r>
            <a:br>
              <a:rPr lang="en-US" sz="3200" spc="750">
                <a:solidFill>
                  <a:schemeClr val="bg1"/>
                </a:solidFill>
                <a:effectLst/>
              </a:rPr>
            </a:br>
            <a:r>
              <a:rPr lang="en-US" sz="3200" spc="750">
                <a:solidFill>
                  <a:schemeClr val="bg1"/>
                </a:solidFill>
                <a:effectLst/>
              </a:rPr>
              <a:t>ứng dụng </a:t>
            </a:r>
            <a:br>
              <a:rPr lang="en-US" sz="3200" spc="750">
                <a:solidFill>
                  <a:schemeClr val="bg1"/>
                </a:solidFill>
                <a:effectLst/>
              </a:rPr>
            </a:br>
            <a:r>
              <a:rPr lang="en-US" sz="3200" spc="750">
                <a:solidFill>
                  <a:schemeClr val="bg1"/>
                </a:solidFill>
                <a:effectLst/>
              </a:rPr>
              <a:t>Sắp xếp</a:t>
            </a:r>
            <a:br>
              <a:rPr lang="en-US" sz="3200" spc="750">
                <a:solidFill>
                  <a:schemeClr val="bg1"/>
                </a:solidFill>
                <a:effectLst/>
              </a:rPr>
            </a:br>
            <a:endParaRPr lang="en-US" sz="3200" spc="750">
              <a:solidFill>
                <a:schemeClr val="bg1"/>
              </a:solidFill>
            </a:endParaRPr>
          </a:p>
        </p:txBody>
      </p:sp>
      <p:pic>
        <p:nvPicPr>
          <p:cNvPr id="4" name="Picture 3">
            <a:extLst>
              <a:ext uri="{FF2B5EF4-FFF2-40B4-BE49-F238E27FC236}">
                <a16:creationId xmlns:a16="http://schemas.microsoft.com/office/drawing/2014/main" id="{2A8EC6CB-1215-1822-6316-2FBDB7C0F241}"/>
              </a:ext>
            </a:extLst>
          </p:cNvPr>
          <p:cNvPicPr>
            <a:picLocks noChangeAspect="1"/>
          </p:cNvPicPr>
          <p:nvPr/>
        </p:nvPicPr>
        <p:blipFill rotWithShape="1">
          <a:blip r:embed="rId2"/>
          <a:srcRect r="25333" b="-1"/>
          <a:stretch/>
        </p:blipFill>
        <p:spPr>
          <a:xfrm>
            <a:off x="4503619" y="1403769"/>
            <a:ext cx="7214138" cy="4057975"/>
          </a:xfrm>
          <a:prstGeom prst="rect">
            <a:avLst/>
          </a:prstGeom>
        </p:spPr>
      </p:pic>
    </p:spTree>
    <p:extLst>
      <p:ext uri="{BB962C8B-B14F-4D97-AF65-F5344CB8AC3E}">
        <p14:creationId xmlns:p14="http://schemas.microsoft.com/office/powerpoint/2010/main" val="231768295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0">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2">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4">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Rectangle 16">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A6912B-8098-175C-A8FB-1330336EF802}"/>
              </a:ext>
            </a:extLst>
          </p:cNvPr>
          <p:cNvSpPr>
            <a:spLocks noGrp="1"/>
          </p:cNvSpPr>
          <p:nvPr>
            <p:ph type="title"/>
          </p:nvPr>
        </p:nvSpPr>
        <p:spPr>
          <a:xfrm>
            <a:off x="457200" y="868280"/>
            <a:ext cx="3390645" cy="3363597"/>
          </a:xfrm>
        </p:spPr>
        <p:txBody>
          <a:bodyPr>
            <a:normAutofit/>
          </a:bodyPr>
          <a:lstStyle/>
          <a:p>
            <a:pPr algn="r"/>
            <a:r>
              <a:rPr lang="en-US" sz="3200" b="1" i="0">
                <a:solidFill>
                  <a:schemeClr val="bg1"/>
                </a:solidFill>
                <a:effectLst/>
                <a:latin typeface="Open Sans" panose="020B0606030504020204" pitchFamily="34" charset="0"/>
              </a:rPr>
              <a:t>VÍ Dụ Strategy Pattern </a:t>
            </a:r>
            <a:br>
              <a:rPr lang="en-US" sz="3200" b="1" i="0">
                <a:solidFill>
                  <a:schemeClr val="bg1"/>
                </a:solidFill>
                <a:effectLst/>
                <a:latin typeface="Open Sans" panose="020B0606030504020204" pitchFamily="34" charset="0"/>
              </a:rPr>
            </a:br>
            <a:r>
              <a:rPr lang="en-US" sz="3200" b="1" i="0">
                <a:solidFill>
                  <a:schemeClr val="bg1"/>
                </a:solidFill>
                <a:effectLst/>
                <a:latin typeface="Open Sans" panose="020B0606030504020204" pitchFamily="34" charset="0"/>
              </a:rPr>
              <a:t>ứng dụng </a:t>
            </a:r>
            <a:br>
              <a:rPr lang="en-US" sz="3200" b="1" i="0">
                <a:solidFill>
                  <a:schemeClr val="bg1"/>
                </a:solidFill>
                <a:effectLst/>
                <a:latin typeface="Open Sans" panose="020B0606030504020204" pitchFamily="34" charset="0"/>
              </a:rPr>
            </a:br>
            <a:r>
              <a:rPr lang="en-US" sz="3200" b="1" i="0">
                <a:solidFill>
                  <a:schemeClr val="bg1"/>
                </a:solidFill>
                <a:effectLst/>
                <a:latin typeface="Open Sans" panose="020B0606030504020204" pitchFamily="34" charset="0"/>
              </a:rPr>
              <a:t>Sắp xếp</a:t>
            </a:r>
            <a:br>
              <a:rPr lang="en-US" sz="3200" b="1" i="0">
                <a:solidFill>
                  <a:schemeClr val="bg1"/>
                </a:solidFill>
                <a:effectLst/>
                <a:latin typeface="Open Sans" panose="020B0606030504020204" pitchFamily="34" charset="0"/>
              </a:rPr>
            </a:br>
            <a:endParaRPr lang="en-US" sz="3200">
              <a:solidFill>
                <a:schemeClr val="bg1"/>
              </a:solidFill>
            </a:endParaRPr>
          </a:p>
        </p:txBody>
      </p:sp>
      <p:pic>
        <p:nvPicPr>
          <p:cNvPr id="5" name="Picture 4">
            <a:extLst>
              <a:ext uri="{FF2B5EF4-FFF2-40B4-BE49-F238E27FC236}">
                <a16:creationId xmlns:a16="http://schemas.microsoft.com/office/drawing/2014/main" id="{F25821B4-E062-582C-9F64-6E6ECC81E0BA}"/>
              </a:ext>
            </a:extLst>
          </p:cNvPr>
          <p:cNvPicPr>
            <a:picLocks noChangeAspect="1"/>
          </p:cNvPicPr>
          <p:nvPr/>
        </p:nvPicPr>
        <p:blipFill>
          <a:blip r:embed="rId2"/>
          <a:stretch>
            <a:fillRect/>
          </a:stretch>
        </p:blipFill>
        <p:spPr>
          <a:xfrm>
            <a:off x="4185307" y="852127"/>
            <a:ext cx="7859222" cy="5153744"/>
          </a:xfrm>
          <a:prstGeom prst="rect">
            <a:avLst/>
          </a:prstGeom>
        </p:spPr>
      </p:pic>
    </p:spTree>
    <p:extLst>
      <p:ext uri="{BB962C8B-B14F-4D97-AF65-F5344CB8AC3E}">
        <p14:creationId xmlns:p14="http://schemas.microsoft.com/office/powerpoint/2010/main" val="114058791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 name="Rectangle 10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0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4" name="Rectangle 111">
            <a:extLst>
              <a:ext uri="{FF2B5EF4-FFF2-40B4-BE49-F238E27FC236}">
                <a16:creationId xmlns:a16="http://schemas.microsoft.com/office/drawing/2014/main" id="{FE24B7F3-4D2E-4BA5-87BD-CCFC49B7D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C864F3-EA8C-B5E1-998E-447932B771CE}"/>
              </a:ext>
            </a:extLst>
          </p:cNvPr>
          <p:cNvSpPr>
            <a:spLocks noGrp="1"/>
          </p:cNvSpPr>
          <p:nvPr>
            <p:ph type="title"/>
          </p:nvPr>
        </p:nvSpPr>
        <p:spPr>
          <a:xfrm>
            <a:off x="955170" y="1322094"/>
            <a:ext cx="4683632" cy="3401334"/>
          </a:xfrm>
        </p:spPr>
        <p:txBody>
          <a:bodyPr vert="horz" lIns="0" tIns="0" rIns="0" bIns="0" rtlCol="0" anchor="ctr">
            <a:normAutofit/>
          </a:bodyPr>
          <a:lstStyle/>
          <a:p>
            <a:pPr algn="r">
              <a:lnSpc>
                <a:spcPct val="90000"/>
              </a:lnSpc>
            </a:pPr>
            <a:r>
              <a:rPr lang="en-US" sz="4000" spc="750">
                <a:effectLst/>
              </a:rPr>
              <a:t>VÍ Dụ Strategy Pattern </a:t>
            </a:r>
            <a:br>
              <a:rPr lang="en-US" sz="4000" spc="750">
                <a:effectLst/>
              </a:rPr>
            </a:br>
            <a:r>
              <a:rPr lang="en-US" sz="4000" spc="750">
                <a:effectLst/>
              </a:rPr>
              <a:t>ứng dụng </a:t>
            </a:r>
            <a:br>
              <a:rPr lang="en-US" sz="4000" spc="750">
                <a:effectLst/>
              </a:rPr>
            </a:br>
            <a:r>
              <a:rPr lang="en-US" sz="4000" spc="750">
                <a:effectLst/>
              </a:rPr>
              <a:t>Sắp xếp</a:t>
            </a:r>
            <a:br>
              <a:rPr lang="en-US" sz="4000" spc="750">
                <a:effectLst/>
              </a:rPr>
            </a:br>
            <a:endParaRPr lang="en-US" sz="4000" spc="750"/>
          </a:p>
        </p:txBody>
      </p:sp>
      <p:sp>
        <p:nvSpPr>
          <p:cNvPr id="125" name="Rectangle 113">
            <a:extLst>
              <a:ext uri="{FF2B5EF4-FFF2-40B4-BE49-F238E27FC236}">
                <a16:creationId xmlns:a16="http://schemas.microsoft.com/office/drawing/2014/main" id="{DF863C81-E2D4-4B3C-B77F-3F69FAD1A5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5999" y="-853"/>
            <a:ext cx="6090772" cy="6858000"/>
          </a:xfrm>
          <a:prstGeom prst="rect">
            <a:avLst/>
          </a:prstGeom>
          <a:gradFill>
            <a:gsLst>
              <a:gs pos="0">
                <a:schemeClr val="accent5">
                  <a:alpha val="77000"/>
                </a:schemeClr>
              </a:gs>
              <a:gs pos="100000">
                <a:schemeClr val="accent2">
                  <a:lumMod val="60000"/>
                  <a:lumOff val="40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ectangle 115">
            <a:extLst>
              <a:ext uri="{FF2B5EF4-FFF2-40B4-BE49-F238E27FC236}">
                <a16:creationId xmlns:a16="http://schemas.microsoft.com/office/drawing/2014/main" id="{9036A89F-8DEA-43AA-9D06-4B6FA8CE29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425"/>
            <a:ext cx="4076697" cy="6857997"/>
          </a:xfrm>
          <a:prstGeom prst="rect">
            <a:avLst/>
          </a:prstGeom>
          <a:gradFill>
            <a:gsLst>
              <a:gs pos="0">
                <a:schemeClr val="accent5">
                  <a:alpha val="44000"/>
                </a:schemeClr>
              </a:gs>
              <a:gs pos="99000">
                <a:schemeClr val="accent4">
                  <a:alpha val="28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Rectangle 117">
            <a:extLst>
              <a:ext uri="{FF2B5EF4-FFF2-40B4-BE49-F238E27FC236}">
                <a16:creationId xmlns:a16="http://schemas.microsoft.com/office/drawing/2014/main" id="{D01BD803-8FF4-4D42-B00C-DB693F033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38883" y="155413"/>
            <a:ext cx="6410235" cy="6096002"/>
          </a:xfrm>
          <a:prstGeom prst="rect">
            <a:avLst/>
          </a:prstGeom>
          <a:gradFill>
            <a:gsLst>
              <a:gs pos="0">
                <a:schemeClr val="accent5">
                  <a:alpha val="48000"/>
                </a:schemeClr>
              </a:gs>
              <a:gs pos="82000">
                <a:schemeClr val="accent2">
                  <a:alpha val="37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EEF186D5-C37A-45E8-3254-B92D13FF1252}"/>
              </a:ext>
            </a:extLst>
          </p:cNvPr>
          <p:cNvPicPr>
            <a:picLocks noChangeAspect="1"/>
          </p:cNvPicPr>
          <p:nvPr/>
        </p:nvPicPr>
        <p:blipFill rotWithShape="1">
          <a:blip r:embed="rId2"/>
          <a:srcRect r="18141" b="-1"/>
          <a:stretch/>
        </p:blipFill>
        <p:spPr>
          <a:xfrm>
            <a:off x="7176117" y="2746056"/>
            <a:ext cx="4060713" cy="1364182"/>
          </a:xfrm>
          <a:prstGeom prst="rect">
            <a:avLst/>
          </a:prstGeom>
        </p:spPr>
      </p:pic>
    </p:spTree>
    <p:extLst>
      <p:ext uri="{BB962C8B-B14F-4D97-AF65-F5344CB8AC3E}">
        <p14:creationId xmlns:p14="http://schemas.microsoft.com/office/powerpoint/2010/main" val="283330965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0">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2">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4">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Rectangle 16">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A6912B-8098-175C-A8FB-1330336EF802}"/>
              </a:ext>
            </a:extLst>
          </p:cNvPr>
          <p:cNvSpPr>
            <a:spLocks noGrp="1"/>
          </p:cNvSpPr>
          <p:nvPr>
            <p:ph type="title"/>
          </p:nvPr>
        </p:nvSpPr>
        <p:spPr>
          <a:xfrm>
            <a:off x="457200" y="868280"/>
            <a:ext cx="3390645" cy="3363597"/>
          </a:xfrm>
        </p:spPr>
        <p:txBody>
          <a:bodyPr>
            <a:normAutofit/>
          </a:bodyPr>
          <a:lstStyle/>
          <a:p>
            <a:pPr algn="r"/>
            <a:r>
              <a:rPr lang="en-US" sz="3200" b="1" i="0">
                <a:solidFill>
                  <a:schemeClr val="bg1"/>
                </a:solidFill>
                <a:effectLst/>
                <a:latin typeface="Open Sans" panose="020B0606030504020204" pitchFamily="34" charset="0"/>
              </a:rPr>
              <a:t>Lợi ích Strategy Pattern </a:t>
            </a:r>
            <a:br>
              <a:rPr lang="en-US" sz="3200" b="1" i="0">
                <a:solidFill>
                  <a:schemeClr val="bg1"/>
                </a:solidFill>
                <a:effectLst/>
                <a:latin typeface="Open Sans" panose="020B0606030504020204" pitchFamily="34" charset="0"/>
              </a:rPr>
            </a:br>
            <a:br>
              <a:rPr lang="en-US" sz="3200" b="1" i="0">
                <a:solidFill>
                  <a:schemeClr val="bg1"/>
                </a:solidFill>
                <a:effectLst/>
                <a:latin typeface="Open Sans" panose="020B0606030504020204" pitchFamily="34" charset="0"/>
              </a:rPr>
            </a:br>
            <a:endParaRPr lang="en-US" sz="3200">
              <a:solidFill>
                <a:schemeClr val="bg1"/>
              </a:solidFill>
            </a:endParaRPr>
          </a:p>
        </p:txBody>
      </p:sp>
      <p:sp>
        <p:nvSpPr>
          <p:cNvPr id="3" name="TextBox 2">
            <a:extLst>
              <a:ext uri="{FF2B5EF4-FFF2-40B4-BE49-F238E27FC236}">
                <a16:creationId xmlns:a16="http://schemas.microsoft.com/office/drawing/2014/main" id="{5247E7E7-3F41-D14D-42D0-4D85FC0901EC}"/>
              </a:ext>
            </a:extLst>
          </p:cNvPr>
          <p:cNvSpPr txBox="1"/>
          <p:nvPr/>
        </p:nvSpPr>
        <p:spPr>
          <a:xfrm>
            <a:off x="4634753" y="463670"/>
            <a:ext cx="6938682" cy="3570208"/>
          </a:xfrm>
          <a:prstGeom prst="rect">
            <a:avLst/>
          </a:prstGeom>
          <a:noFill/>
        </p:spPr>
        <p:txBody>
          <a:bodyPr wrap="square" rtlCol="0">
            <a:spAutoFit/>
          </a:bodyPr>
          <a:lstStyle/>
          <a:p>
            <a:pPr algn="l">
              <a:spcBef>
                <a:spcPts val="600"/>
              </a:spcBef>
              <a:buFont typeface="Arial" panose="020B0604020202020204" pitchFamily="34" charset="0"/>
              <a:buChar char="•"/>
            </a:pPr>
            <a:r>
              <a:rPr lang="vi-VN" sz="2400" b="0" i="0">
                <a:solidFill>
                  <a:srgbClr val="555555"/>
                </a:solidFill>
                <a:effectLst/>
                <a:latin typeface="Tw Cen MT (Body)"/>
              </a:rPr>
              <a:t>Đảm bảo nguyên tắc </a:t>
            </a:r>
            <a:r>
              <a:rPr lang="vi-VN" sz="2400" b="0" i="0" u="none" strike="noStrike">
                <a:solidFill>
                  <a:srgbClr val="1FA67A"/>
                </a:solidFill>
                <a:effectLst/>
                <a:latin typeface="Tw Cen MT (Body)"/>
                <a:hlinkClick r:id="rId2"/>
              </a:rPr>
              <a:t>Single responsibility principle (SRP)</a:t>
            </a:r>
            <a:r>
              <a:rPr lang="vi-VN" sz="2400" b="0" i="0">
                <a:solidFill>
                  <a:srgbClr val="555555"/>
                </a:solidFill>
                <a:effectLst/>
                <a:latin typeface="Tw Cen MT (Body)"/>
              </a:rPr>
              <a:t> : một lớp định nghĩa nhiều hành vi và chúng xuất hiện dưới dạng với nhiều câu lệnh có điều kiện. Thay vì nhiều điều kiện, chúng ta sẽ chuyển các nhánh có điều kiện liên quan vào lớp Strategy riêng lẻ của nó.</a:t>
            </a:r>
          </a:p>
          <a:p>
            <a:pPr algn="l">
              <a:spcBef>
                <a:spcPts val="600"/>
              </a:spcBef>
              <a:buFont typeface="Arial" panose="020B0604020202020204" pitchFamily="34" charset="0"/>
              <a:buChar char="•"/>
            </a:pPr>
            <a:r>
              <a:rPr lang="vi-VN" sz="2400" b="0" i="0">
                <a:solidFill>
                  <a:srgbClr val="555555"/>
                </a:solidFill>
                <a:effectLst/>
                <a:latin typeface="Tw Cen MT (Body)"/>
              </a:rPr>
              <a:t>Đảm bảo nguyên tắc </a:t>
            </a:r>
            <a:r>
              <a:rPr lang="vi-VN" sz="2400" b="0" i="0" u="none" strike="noStrike">
                <a:solidFill>
                  <a:srgbClr val="1FA67A"/>
                </a:solidFill>
                <a:effectLst/>
                <a:latin typeface="Tw Cen MT (Body)"/>
                <a:hlinkClick r:id="rId3"/>
              </a:rPr>
              <a:t>Open/Closed Principle (OCP)</a:t>
            </a:r>
            <a:r>
              <a:rPr lang="vi-VN" sz="2400" b="0" i="0">
                <a:solidFill>
                  <a:srgbClr val="555555"/>
                </a:solidFill>
                <a:effectLst/>
                <a:latin typeface="Tw Cen MT (Body)"/>
              </a:rPr>
              <a:t> : chúng ta dễ dàng mở rộng và kết hợp hành vi mới mà không thay đổi ứng dụng.</a:t>
            </a:r>
          </a:p>
          <a:p>
            <a:pPr algn="l">
              <a:spcBef>
                <a:spcPts val="600"/>
              </a:spcBef>
              <a:buFont typeface="Arial" panose="020B0604020202020204" pitchFamily="34" charset="0"/>
              <a:buChar char="•"/>
            </a:pPr>
            <a:r>
              <a:rPr lang="vi-VN" sz="2400" b="0" i="0">
                <a:solidFill>
                  <a:srgbClr val="555555"/>
                </a:solidFill>
                <a:effectLst/>
                <a:latin typeface="Tw Cen MT (Body)"/>
              </a:rPr>
              <a:t>Cung cấp một sự thay thế cho kế thừa.</a:t>
            </a:r>
          </a:p>
        </p:txBody>
      </p:sp>
    </p:spTree>
    <p:extLst>
      <p:ext uri="{BB962C8B-B14F-4D97-AF65-F5344CB8AC3E}">
        <p14:creationId xmlns:p14="http://schemas.microsoft.com/office/powerpoint/2010/main" val="334842318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0">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2">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4">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Rectangle 16">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A6912B-8098-175C-A8FB-1330336EF802}"/>
              </a:ext>
            </a:extLst>
          </p:cNvPr>
          <p:cNvSpPr>
            <a:spLocks noGrp="1"/>
          </p:cNvSpPr>
          <p:nvPr>
            <p:ph type="title"/>
          </p:nvPr>
        </p:nvSpPr>
        <p:spPr>
          <a:xfrm>
            <a:off x="457200" y="868280"/>
            <a:ext cx="3390645" cy="3363597"/>
          </a:xfrm>
        </p:spPr>
        <p:txBody>
          <a:bodyPr>
            <a:normAutofit/>
          </a:bodyPr>
          <a:lstStyle/>
          <a:p>
            <a:pPr algn="r"/>
            <a:r>
              <a:rPr lang="en-US" sz="3200" b="1" i="0">
                <a:solidFill>
                  <a:schemeClr val="bg1"/>
                </a:solidFill>
                <a:effectLst/>
                <a:latin typeface="Open Sans" panose="020B0606030504020204" pitchFamily="34" charset="0"/>
              </a:rPr>
              <a:t>Sử dụng</a:t>
            </a:r>
            <a:br>
              <a:rPr lang="en-US" sz="3200" b="1" i="0">
                <a:solidFill>
                  <a:schemeClr val="bg1"/>
                </a:solidFill>
                <a:effectLst/>
                <a:latin typeface="Open Sans" panose="020B0606030504020204" pitchFamily="34" charset="0"/>
              </a:rPr>
            </a:br>
            <a:r>
              <a:rPr lang="en-US" sz="3200" b="1" i="0">
                <a:solidFill>
                  <a:schemeClr val="bg1"/>
                </a:solidFill>
                <a:effectLst/>
                <a:latin typeface="Open Sans" panose="020B0606030504020204" pitchFamily="34" charset="0"/>
              </a:rPr>
              <a:t>Strategy Pattern</a:t>
            </a:r>
            <a:br>
              <a:rPr lang="en-US" sz="3200" b="1" i="0">
                <a:solidFill>
                  <a:schemeClr val="bg1"/>
                </a:solidFill>
                <a:effectLst/>
                <a:latin typeface="Open Sans" panose="020B0606030504020204" pitchFamily="34" charset="0"/>
              </a:rPr>
            </a:br>
            <a:r>
              <a:rPr lang="en-US" sz="3200" b="1" i="0">
                <a:solidFill>
                  <a:schemeClr val="bg1"/>
                </a:solidFill>
                <a:effectLst/>
                <a:latin typeface="Open Sans" panose="020B0606030504020204" pitchFamily="34" charset="0"/>
              </a:rPr>
              <a:t>Khi nào? </a:t>
            </a:r>
            <a:br>
              <a:rPr lang="en-US" sz="3200" b="1" i="0">
                <a:solidFill>
                  <a:schemeClr val="bg1"/>
                </a:solidFill>
                <a:effectLst/>
                <a:latin typeface="Open Sans" panose="020B0606030504020204" pitchFamily="34" charset="0"/>
              </a:rPr>
            </a:br>
            <a:br>
              <a:rPr lang="en-US" sz="3200" b="1" i="0">
                <a:solidFill>
                  <a:schemeClr val="bg1"/>
                </a:solidFill>
                <a:effectLst/>
                <a:latin typeface="Open Sans" panose="020B0606030504020204" pitchFamily="34" charset="0"/>
              </a:rPr>
            </a:br>
            <a:endParaRPr lang="en-US" sz="3200">
              <a:solidFill>
                <a:schemeClr val="bg1"/>
              </a:solidFill>
            </a:endParaRPr>
          </a:p>
        </p:txBody>
      </p:sp>
      <p:sp>
        <p:nvSpPr>
          <p:cNvPr id="3" name="TextBox 2">
            <a:extLst>
              <a:ext uri="{FF2B5EF4-FFF2-40B4-BE49-F238E27FC236}">
                <a16:creationId xmlns:a16="http://schemas.microsoft.com/office/drawing/2014/main" id="{5247E7E7-3F41-D14D-42D0-4D85FC0901EC}"/>
              </a:ext>
            </a:extLst>
          </p:cNvPr>
          <p:cNvSpPr txBox="1"/>
          <p:nvPr/>
        </p:nvSpPr>
        <p:spPr>
          <a:xfrm>
            <a:off x="4634753" y="463670"/>
            <a:ext cx="6938682" cy="3277820"/>
          </a:xfrm>
          <a:prstGeom prst="rect">
            <a:avLst/>
          </a:prstGeom>
          <a:noFill/>
        </p:spPr>
        <p:txBody>
          <a:bodyPr wrap="square" rtlCol="0">
            <a:spAutoFit/>
          </a:bodyPr>
          <a:lstStyle/>
          <a:p>
            <a:pPr algn="l">
              <a:spcBef>
                <a:spcPts val="600"/>
              </a:spcBef>
              <a:buFont typeface="Arial" panose="020B0604020202020204" pitchFamily="34" charset="0"/>
              <a:buChar char="•"/>
            </a:pPr>
            <a:r>
              <a:rPr lang="vi-VN" sz="2400" b="0" i="0">
                <a:solidFill>
                  <a:srgbClr val="555555"/>
                </a:solidFill>
                <a:effectLst/>
                <a:latin typeface="Tw Cen MT (Body)"/>
              </a:rPr>
              <a:t>Khi muốn có thể thay đổi các thuật toán được sử dụng bên trong một đối tượng tại thời điểm run-time.</a:t>
            </a:r>
          </a:p>
          <a:p>
            <a:pPr algn="l">
              <a:spcBef>
                <a:spcPts val="600"/>
              </a:spcBef>
              <a:buFont typeface="Arial" panose="020B0604020202020204" pitchFamily="34" charset="0"/>
              <a:buChar char="•"/>
            </a:pPr>
            <a:r>
              <a:rPr lang="vi-VN" sz="2400" b="0" i="0">
                <a:solidFill>
                  <a:srgbClr val="555555"/>
                </a:solidFill>
                <a:effectLst/>
                <a:latin typeface="Tw Cen MT (Body)"/>
              </a:rPr>
              <a:t>Khi có một đoạn mã dễ thay đổi, và muốn tách chúng ra khỏi chương trình chính để dễ dàng bảo trì.</a:t>
            </a:r>
          </a:p>
          <a:p>
            <a:pPr algn="l">
              <a:spcBef>
                <a:spcPts val="600"/>
              </a:spcBef>
              <a:buFont typeface="Arial" panose="020B0604020202020204" pitchFamily="34" charset="0"/>
              <a:buChar char="•"/>
            </a:pPr>
            <a:r>
              <a:rPr lang="vi-VN" sz="2400" b="0" i="0">
                <a:solidFill>
                  <a:srgbClr val="555555"/>
                </a:solidFill>
                <a:effectLst/>
                <a:latin typeface="Tw Cen MT (Body)"/>
              </a:rPr>
              <a:t>Tránh sự rắc rối, khi phải hiện thực một chức năng nào đó qua quá nhiều lớp con.</a:t>
            </a:r>
          </a:p>
          <a:p>
            <a:pPr algn="l">
              <a:spcBef>
                <a:spcPts val="600"/>
              </a:spcBef>
              <a:buFont typeface="Arial" panose="020B0604020202020204" pitchFamily="34" charset="0"/>
              <a:buChar char="•"/>
            </a:pPr>
            <a:r>
              <a:rPr lang="vi-VN" sz="2400" b="0" i="0">
                <a:solidFill>
                  <a:srgbClr val="555555"/>
                </a:solidFill>
                <a:effectLst/>
                <a:latin typeface="Tw Cen MT (Body)"/>
              </a:rPr>
              <a:t>Cần che dấu sự phức tạp, cấu trúc bên trong của thuật toán.</a:t>
            </a:r>
          </a:p>
        </p:txBody>
      </p:sp>
    </p:spTree>
    <p:extLst>
      <p:ext uri="{BB962C8B-B14F-4D97-AF65-F5344CB8AC3E}">
        <p14:creationId xmlns:p14="http://schemas.microsoft.com/office/powerpoint/2010/main" val="403719098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6" name="Rectangle 55">
            <a:extLst>
              <a:ext uri="{FF2B5EF4-FFF2-40B4-BE49-F238E27FC236}">
                <a16:creationId xmlns:a16="http://schemas.microsoft.com/office/drawing/2014/main" id="{C28DACFC-D90E-4BFD-98DE-38A527847A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44E9F5B4-A068-4ABE-8601-6BC199F16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8EF8B388-A1B5-412F-8724-38B96C8AF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456773"/>
            <a:ext cx="12191999" cy="6400800"/>
          </a:xfrm>
          <a:prstGeom prst="rect">
            <a:avLst/>
          </a:prstGeom>
          <a:gradFill>
            <a:gsLst>
              <a:gs pos="0">
                <a:schemeClr val="accent5">
                  <a:alpha val="37000"/>
                </a:schemeClr>
              </a:gs>
              <a:gs pos="100000">
                <a:schemeClr val="accent2"/>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85A44F65-05A5-4129-9896-3ECBAF7786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19000">
                <a:schemeClr val="accent2">
                  <a:alpha val="41000"/>
                </a:schemeClr>
              </a:gs>
              <a:gs pos="99000">
                <a:schemeClr val="accent4">
                  <a:alpha val="56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13">
            <a:extLst>
              <a:ext uri="{FF2B5EF4-FFF2-40B4-BE49-F238E27FC236}">
                <a16:creationId xmlns:a16="http://schemas.microsoft.com/office/drawing/2014/main" id="{94A016FC-694E-41AA-BA4F-FC9773637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550089" y="-827673"/>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12000"/>
                </a:schemeClr>
              </a:gs>
              <a:gs pos="100000">
                <a:schemeClr val="accent6">
                  <a:lumMod val="20000"/>
                  <a:lumOff val="80000"/>
                  <a:alpha val="1500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75B0B3-F6C8-B939-6150-687D70FB0E22}"/>
              </a:ext>
            </a:extLst>
          </p:cNvPr>
          <p:cNvSpPr>
            <a:spLocks noGrp="1"/>
          </p:cNvSpPr>
          <p:nvPr>
            <p:ph type="title"/>
          </p:nvPr>
        </p:nvSpPr>
        <p:spPr>
          <a:xfrm>
            <a:off x="1523993" y="1977127"/>
            <a:ext cx="9144000" cy="3360092"/>
          </a:xfrm>
        </p:spPr>
        <p:txBody>
          <a:bodyPr vert="horz" lIns="0" tIns="0" rIns="0" bIns="0" rtlCol="0" anchor="ctr">
            <a:normAutofit/>
          </a:bodyPr>
          <a:lstStyle/>
          <a:p>
            <a:pPr algn="ctr">
              <a:lnSpc>
                <a:spcPct val="90000"/>
              </a:lnSpc>
            </a:pPr>
            <a:r>
              <a:rPr lang="en-US" sz="3400" spc="750">
                <a:solidFill>
                  <a:schemeClr val="bg1"/>
                </a:solidFill>
              </a:rPr>
              <a:t>Defines a family of algorithms, encapsulates each one, and makes them interchangeable. Strategy lets the algorithm vary independently from clients that use it</a:t>
            </a:r>
          </a:p>
        </p:txBody>
      </p:sp>
    </p:spTree>
    <p:extLst>
      <p:ext uri="{BB962C8B-B14F-4D97-AF65-F5344CB8AC3E}">
        <p14:creationId xmlns:p14="http://schemas.microsoft.com/office/powerpoint/2010/main" val="340330906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0">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2">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4">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Rectangle 16">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A6912B-8098-175C-A8FB-1330336EF802}"/>
              </a:ext>
            </a:extLst>
          </p:cNvPr>
          <p:cNvSpPr>
            <a:spLocks noGrp="1"/>
          </p:cNvSpPr>
          <p:nvPr>
            <p:ph type="title"/>
          </p:nvPr>
        </p:nvSpPr>
        <p:spPr>
          <a:xfrm>
            <a:off x="457200" y="868280"/>
            <a:ext cx="3390645" cy="3363597"/>
          </a:xfrm>
        </p:spPr>
        <p:txBody>
          <a:bodyPr>
            <a:normAutofit/>
          </a:bodyPr>
          <a:lstStyle/>
          <a:p>
            <a:pPr algn="r"/>
            <a:r>
              <a:rPr lang="en-US" sz="3200" b="1" i="0">
                <a:solidFill>
                  <a:schemeClr val="bg1"/>
                </a:solidFill>
                <a:effectLst/>
                <a:latin typeface="Open Sans" panose="020B0606030504020204" pitchFamily="34" charset="0"/>
              </a:rPr>
              <a:t>Strategy Pattern</a:t>
            </a:r>
            <a:br>
              <a:rPr lang="en-US" sz="3200" b="1" i="0">
                <a:solidFill>
                  <a:schemeClr val="bg1"/>
                </a:solidFill>
                <a:effectLst/>
                <a:latin typeface="Open Sans" panose="020B0606030504020204" pitchFamily="34" charset="0"/>
              </a:rPr>
            </a:br>
            <a:r>
              <a:rPr lang="en-US" sz="3200" b="1" i="0">
                <a:solidFill>
                  <a:schemeClr val="bg1"/>
                </a:solidFill>
                <a:effectLst/>
                <a:latin typeface="Open Sans" panose="020B0606030504020204" pitchFamily="34" charset="0"/>
              </a:rPr>
              <a:t>Là gì?</a:t>
            </a:r>
            <a:br>
              <a:rPr lang="en-US" sz="3200" b="1" i="0">
                <a:solidFill>
                  <a:schemeClr val="bg1"/>
                </a:solidFill>
                <a:effectLst/>
                <a:latin typeface="Open Sans" panose="020B0606030504020204" pitchFamily="34" charset="0"/>
              </a:rPr>
            </a:br>
            <a:br>
              <a:rPr lang="en-US" sz="3200" b="1" i="0">
                <a:solidFill>
                  <a:schemeClr val="bg1"/>
                </a:solidFill>
                <a:effectLst/>
                <a:latin typeface="Open Sans" panose="020B0606030504020204" pitchFamily="34" charset="0"/>
              </a:rPr>
            </a:br>
            <a:endParaRPr lang="en-US" sz="3200">
              <a:solidFill>
                <a:schemeClr val="bg1"/>
              </a:solidFill>
            </a:endParaRPr>
          </a:p>
        </p:txBody>
      </p:sp>
      <p:graphicFrame>
        <p:nvGraphicFramePr>
          <p:cNvPr id="26" name="Content Placeholder 2">
            <a:extLst>
              <a:ext uri="{FF2B5EF4-FFF2-40B4-BE49-F238E27FC236}">
                <a16:creationId xmlns:a16="http://schemas.microsoft.com/office/drawing/2014/main" id="{E0FAC6C0-1E2F-0830-2406-B55080FFB0C4}"/>
              </a:ext>
            </a:extLst>
          </p:cNvPr>
          <p:cNvGraphicFramePr>
            <a:graphicFrameLocks noGrp="1"/>
          </p:cNvGraphicFramePr>
          <p:nvPr>
            <p:ph idx="1"/>
            <p:extLst>
              <p:ext uri="{D42A27DB-BD31-4B8C-83A1-F6EECF244321}">
                <p14:modId xmlns:p14="http://schemas.microsoft.com/office/powerpoint/2010/main" val="2514701977"/>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933480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0">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2">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4">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Rectangle 16">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A6912B-8098-175C-A8FB-1330336EF802}"/>
              </a:ext>
            </a:extLst>
          </p:cNvPr>
          <p:cNvSpPr>
            <a:spLocks noGrp="1"/>
          </p:cNvSpPr>
          <p:nvPr>
            <p:ph type="title"/>
          </p:nvPr>
        </p:nvSpPr>
        <p:spPr>
          <a:xfrm>
            <a:off x="457200" y="868280"/>
            <a:ext cx="3390645" cy="3363597"/>
          </a:xfrm>
        </p:spPr>
        <p:txBody>
          <a:bodyPr>
            <a:normAutofit fontScale="90000"/>
          </a:bodyPr>
          <a:lstStyle/>
          <a:p>
            <a:pPr algn="r"/>
            <a:r>
              <a:rPr lang="en-US" sz="3200" b="1" i="0">
                <a:solidFill>
                  <a:schemeClr val="bg1"/>
                </a:solidFill>
                <a:effectLst/>
                <a:latin typeface="Open Sans" panose="020B0606030504020204" pitchFamily="34" charset="0"/>
              </a:rPr>
              <a:t>Cài Strategy Pattern</a:t>
            </a:r>
            <a:br>
              <a:rPr lang="en-US" sz="3200" b="1" i="0">
                <a:solidFill>
                  <a:schemeClr val="bg1"/>
                </a:solidFill>
                <a:effectLst/>
                <a:latin typeface="Open Sans" panose="020B0606030504020204" pitchFamily="34" charset="0"/>
              </a:rPr>
            </a:br>
            <a:r>
              <a:rPr lang="en-US" sz="3200" b="1" i="0">
                <a:solidFill>
                  <a:schemeClr val="bg1"/>
                </a:solidFill>
                <a:effectLst/>
                <a:latin typeface="Open Sans" panose="020B0606030504020204" pitchFamily="34" charset="0"/>
              </a:rPr>
              <a:t>như thế nào?</a:t>
            </a:r>
            <a:br>
              <a:rPr lang="en-US" sz="3200" b="1" i="0">
                <a:solidFill>
                  <a:schemeClr val="bg1"/>
                </a:solidFill>
                <a:effectLst/>
                <a:latin typeface="Open Sans" panose="020B0606030504020204" pitchFamily="34" charset="0"/>
              </a:rPr>
            </a:br>
            <a:br>
              <a:rPr lang="en-US" sz="3200" b="1" i="0">
                <a:solidFill>
                  <a:schemeClr val="bg1"/>
                </a:solidFill>
                <a:effectLst/>
                <a:latin typeface="Open Sans" panose="020B0606030504020204" pitchFamily="34" charset="0"/>
              </a:rPr>
            </a:br>
            <a:endParaRPr lang="en-US" sz="3200">
              <a:solidFill>
                <a:schemeClr val="bg1"/>
              </a:solidFill>
            </a:endParaRPr>
          </a:p>
        </p:txBody>
      </p:sp>
      <p:pic>
        <p:nvPicPr>
          <p:cNvPr id="4" name="Picture 3" descr="Diagram&#10;&#10;Description automatically generated">
            <a:extLst>
              <a:ext uri="{FF2B5EF4-FFF2-40B4-BE49-F238E27FC236}">
                <a16:creationId xmlns:a16="http://schemas.microsoft.com/office/drawing/2014/main" id="{5C02559C-326E-4047-5AD8-1D90602A1F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4982" y="573079"/>
            <a:ext cx="6524625" cy="2457450"/>
          </a:xfrm>
          <a:prstGeom prst="rect">
            <a:avLst/>
          </a:prstGeom>
        </p:spPr>
      </p:pic>
      <p:sp>
        <p:nvSpPr>
          <p:cNvPr id="8" name="TextBox 7">
            <a:extLst>
              <a:ext uri="{FF2B5EF4-FFF2-40B4-BE49-F238E27FC236}">
                <a16:creationId xmlns:a16="http://schemas.microsoft.com/office/drawing/2014/main" id="{17C22DDB-D20A-35FE-0AE4-ED85AB89A9C5}"/>
              </a:ext>
            </a:extLst>
          </p:cNvPr>
          <p:cNvSpPr txBox="1"/>
          <p:nvPr/>
        </p:nvSpPr>
        <p:spPr>
          <a:xfrm>
            <a:off x="4804982" y="3217922"/>
            <a:ext cx="6743700" cy="3785652"/>
          </a:xfrm>
          <a:prstGeom prst="rect">
            <a:avLst/>
          </a:prstGeom>
          <a:noFill/>
        </p:spPr>
        <p:txBody>
          <a:bodyPr wrap="square" rtlCol="0">
            <a:spAutoFit/>
          </a:bodyPr>
          <a:lstStyle/>
          <a:p>
            <a:pPr algn="l"/>
            <a:r>
              <a:rPr lang="vi-VN" sz="2400" b="0" i="0">
                <a:solidFill>
                  <a:srgbClr val="555555"/>
                </a:solidFill>
                <a:effectLst/>
                <a:latin typeface="Tw Cen MT (Body)"/>
              </a:rPr>
              <a:t>Các thành phần tham gia Strategy Pattern:</a:t>
            </a:r>
          </a:p>
          <a:p>
            <a:pPr lvl="1">
              <a:buFont typeface="Arial" panose="020B0604020202020204" pitchFamily="34" charset="0"/>
              <a:buChar char="•"/>
            </a:pPr>
            <a:r>
              <a:rPr lang="vi-VN" sz="2400" b="1" i="0">
                <a:solidFill>
                  <a:srgbClr val="555555"/>
                </a:solidFill>
                <a:effectLst/>
                <a:latin typeface="Tw Cen MT (Body)"/>
              </a:rPr>
              <a:t>Strategy</a:t>
            </a:r>
            <a:r>
              <a:rPr lang="vi-VN" sz="2400" b="0" i="0">
                <a:solidFill>
                  <a:srgbClr val="555555"/>
                </a:solidFill>
                <a:effectLst/>
                <a:latin typeface="Tw Cen MT (Body)"/>
              </a:rPr>
              <a:t> : định nghĩa các hành vi có thể có của một Strategy.</a:t>
            </a:r>
          </a:p>
          <a:p>
            <a:pPr lvl="1">
              <a:buFont typeface="Arial" panose="020B0604020202020204" pitchFamily="34" charset="0"/>
              <a:buChar char="•"/>
            </a:pPr>
            <a:r>
              <a:rPr lang="vi-VN" sz="2400" b="1" i="0">
                <a:solidFill>
                  <a:srgbClr val="555555"/>
                </a:solidFill>
                <a:effectLst/>
                <a:latin typeface="Tw Cen MT (Body)"/>
              </a:rPr>
              <a:t>ConcreteStrategy</a:t>
            </a:r>
            <a:r>
              <a:rPr lang="vi-VN" sz="2400" b="0" i="0">
                <a:solidFill>
                  <a:srgbClr val="555555"/>
                </a:solidFill>
                <a:effectLst/>
                <a:latin typeface="Tw Cen MT (Body)"/>
              </a:rPr>
              <a:t> : cài đặt các hành vi cụ thể của Strategy.</a:t>
            </a:r>
          </a:p>
          <a:p>
            <a:pPr lvl="1">
              <a:buFont typeface="Arial" panose="020B0604020202020204" pitchFamily="34" charset="0"/>
              <a:buChar char="•"/>
            </a:pPr>
            <a:r>
              <a:rPr lang="vi-VN" sz="2400" b="1" i="0">
                <a:solidFill>
                  <a:srgbClr val="555555"/>
                </a:solidFill>
                <a:effectLst/>
                <a:latin typeface="Tw Cen MT (Body)"/>
              </a:rPr>
              <a:t>Context</a:t>
            </a:r>
            <a:r>
              <a:rPr lang="vi-VN" sz="2400" b="0" i="0">
                <a:solidFill>
                  <a:srgbClr val="555555"/>
                </a:solidFill>
                <a:effectLst/>
                <a:latin typeface="Tw Cen MT (Body)"/>
              </a:rPr>
              <a:t> : chứa một tham chiếu đến đối tượng Strategy và nhận các yêu cầu từ Client, các yêu cầu này sau đó được ủy quyền cho Strategy thực hiện.</a:t>
            </a:r>
          </a:p>
          <a:p>
            <a:endParaRPr lang="en-US" sz="2400">
              <a:latin typeface="Tw Cen MT (Body)"/>
            </a:endParaRPr>
          </a:p>
        </p:txBody>
      </p:sp>
    </p:spTree>
    <p:extLst>
      <p:ext uri="{BB962C8B-B14F-4D97-AF65-F5344CB8AC3E}">
        <p14:creationId xmlns:p14="http://schemas.microsoft.com/office/powerpoint/2010/main" val="420729136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0">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2">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4">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Rectangle 16">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A6912B-8098-175C-A8FB-1330336EF802}"/>
              </a:ext>
            </a:extLst>
          </p:cNvPr>
          <p:cNvSpPr>
            <a:spLocks noGrp="1"/>
          </p:cNvSpPr>
          <p:nvPr>
            <p:ph type="title"/>
          </p:nvPr>
        </p:nvSpPr>
        <p:spPr>
          <a:xfrm>
            <a:off x="457200" y="868280"/>
            <a:ext cx="3390645" cy="3363597"/>
          </a:xfrm>
        </p:spPr>
        <p:txBody>
          <a:bodyPr>
            <a:normAutofit/>
          </a:bodyPr>
          <a:lstStyle/>
          <a:p>
            <a:pPr algn="r"/>
            <a:r>
              <a:rPr lang="en-US" sz="3200">
                <a:solidFill>
                  <a:schemeClr val="bg1"/>
                </a:solidFill>
                <a:latin typeface="Open Sans" panose="020B0606030504020204" pitchFamily="34" charset="0"/>
              </a:rPr>
              <a:t>Ví Dụ</a:t>
            </a:r>
            <a:r>
              <a:rPr lang="en-US" sz="3200" b="1" i="0">
                <a:solidFill>
                  <a:schemeClr val="bg1"/>
                </a:solidFill>
                <a:effectLst/>
                <a:latin typeface="Open Sans" panose="020B0606030504020204" pitchFamily="34" charset="0"/>
              </a:rPr>
              <a:t> Strategy Pattern</a:t>
            </a:r>
            <a:br>
              <a:rPr lang="en-US" sz="3200" b="1" i="0">
                <a:solidFill>
                  <a:schemeClr val="bg1"/>
                </a:solidFill>
                <a:effectLst/>
                <a:latin typeface="Open Sans" panose="020B0606030504020204" pitchFamily="34" charset="0"/>
              </a:rPr>
            </a:br>
            <a:br>
              <a:rPr lang="en-US" sz="3200" b="1" i="0">
                <a:solidFill>
                  <a:schemeClr val="bg1"/>
                </a:solidFill>
                <a:effectLst/>
                <a:latin typeface="Open Sans" panose="020B0606030504020204" pitchFamily="34" charset="0"/>
              </a:rPr>
            </a:br>
            <a:endParaRPr lang="en-US" sz="3200">
              <a:solidFill>
                <a:schemeClr val="bg1"/>
              </a:solidFill>
            </a:endParaRPr>
          </a:p>
        </p:txBody>
      </p:sp>
      <p:pic>
        <p:nvPicPr>
          <p:cNvPr id="1026" name="Picture 2">
            <a:extLst>
              <a:ext uri="{FF2B5EF4-FFF2-40B4-BE49-F238E27FC236}">
                <a16:creationId xmlns:a16="http://schemas.microsoft.com/office/drawing/2014/main" id="{065E8CBF-31A3-BEFD-44AA-7CC73217DC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8980" y="2209799"/>
            <a:ext cx="7611876"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610544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 name="Rectangle 8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3" name="Rectangle 92">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100">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6A6912B-8098-175C-A8FB-1330336EF802}"/>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3200" spc="750">
                <a:solidFill>
                  <a:schemeClr val="bg1"/>
                </a:solidFill>
                <a:effectLst/>
              </a:rPr>
              <a:t>VÍ Dụ Strategy Pattern </a:t>
            </a:r>
            <a:br>
              <a:rPr lang="en-US" sz="3200" spc="750">
                <a:solidFill>
                  <a:schemeClr val="bg1"/>
                </a:solidFill>
                <a:effectLst/>
              </a:rPr>
            </a:br>
            <a:r>
              <a:rPr lang="en-US" sz="3200" spc="750">
                <a:solidFill>
                  <a:schemeClr val="bg1"/>
                </a:solidFill>
                <a:effectLst/>
              </a:rPr>
              <a:t>ứng dụng </a:t>
            </a:r>
            <a:br>
              <a:rPr lang="en-US" sz="3200" spc="750">
                <a:solidFill>
                  <a:schemeClr val="bg1"/>
                </a:solidFill>
                <a:effectLst/>
              </a:rPr>
            </a:br>
            <a:r>
              <a:rPr lang="en-US" sz="3200" spc="750">
                <a:solidFill>
                  <a:schemeClr val="bg1"/>
                </a:solidFill>
                <a:effectLst/>
              </a:rPr>
              <a:t>Sắp xếp</a:t>
            </a:r>
            <a:br>
              <a:rPr lang="en-US" sz="3200" spc="750">
                <a:solidFill>
                  <a:schemeClr val="bg1"/>
                </a:solidFill>
                <a:effectLst/>
              </a:rPr>
            </a:br>
            <a:endParaRPr lang="en-US" sz="3200" spc="750">
              <a:solidFill>
                <a:schemeClr val="bg1"/>
              </a:solidFill>
            </a:endParaRPr>
          </a:p>
        </p:txBody>
      </p:sp>
      <p:pic>
        <p:nvPicPr>
          <p:cNvPr id="4" name="Picture 3" descr="Text&#10;&#10;Description automatically generated">
            <a:extLst>
              <a:ext uri="{FF2B5EF4-FFF2-40B4-BE49-F238E27FC236}">
                <a16:creationId xmlns:a16="http://schemas.microsoft.com/office/drawing/2014/main" id="{0EB6838D-0ACC-175D-C779-3F9618227BEE}"/>
              </a:ext>
            </a:extLst>
          </p:cNvPr>
          <p:cNvPicPr>
            <a:picLocks noChangeAspect="1"/>
          </p:cNvPicPr>
          <p:nvPr/>
        </p:nvPicPr>
        <p:blipFill rotWithShape="1">
          <a:blip r:embed="rId2"/>
          <a:srcRect l="2192" r="9807" b="-1"/>
          <a:stretch/>
        </p:blipFill>
        <p:spPr>
          <a:xfrm>
            <a:off x="4503619" y="1403785"/>
            <a:ext cx="7214138" cy="4057943"/>
          </a:xfrm>
          <a:prstGeom prst="rect">
            <a:avLst/>
          </a:prstGeom>
        </p:spPr>
      </p:pic>
    </p:spTree>
    <p:extLst>
      <p:ext uri="{BB962C8B-B14F-4D97-AF65-F5344CB8AC3E}">
        <p14:creationId xmlns:p14="http://schemas.microsoft.com/office/powerpoint/2010/main" val="108382156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8" name="Rectangle 67">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Shape 75">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6A6912B-8098-175C-A8FB-1330336EF802}"/>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3200" spc="750">
                <a:solidFill>
                  <a:schemeClr val="bg1"/>
                </a:solidFill>
                <a:effectLst/>
              </a:rPr>
              <a:t>VÍ Dụ Strategy Pattern </a:t>
            </a:r>
            <a:br>
              <a:rPr lang="en-US" sz="3200" spc="750">
                <a:solidFill>
                  <a:schemeClr val="bg1"/>
                </a:solidFill>
                <a:effectLst/>
              </a:rPr>
            </a:br>
            <a:r>
              <a:rPr lang="en-US" sz="3200" spc="750">
                <a:solidFill>
                  <a:schemeClr val="bg1"/>
                </a:solidFill>
                <a:effectLst/>
              </a:rPr>
              <a:t>ứng dụng </a:t>
            </a:r>
            <a:br>
              <a:rPr lang="en-US" sz="3200" spc="750">
                <a:solidFill>
                  <a:schemeClr val="bg1"/>
                </a:solidFill>
                <a:effectLst/>
              </a:rPr>
            </a:br>
            <a:r>
              <a:rPr lang="en-US" sz="3200" spc="750">
                <a:solidFill>
                  <a:schemeClr val="bg1"/>
                </a:solidFill>
                <a:effectLst/>
              </a:rPr>
              <a:t>Sắp xếp</a:t>
            </a:r>
            <a:br>
              <a:rPr lang="en-US" sz="3200" spc="750">
                <a:solidFill>
                  <a:schemeClr val="bg1"/>
                </a:solidFill>
                <a:effectLst/>
              </a:rPr>
            </a:br>
            <a:endParaRPr lang="en-US" sz="3200" spc="750">
              <a:solidFill>
                <a:schemeClr val="bg1"/>
              </a:solidFill>
            </a:endParaRPr>
          </a:p>
        </p:txBody>
      </p:sp>
      <p:pic>
        <p:nvPicPr>
          <p:cNvPr id="4" name="Picture 3">
            <a:extLst>
              <a:ext uri="{FF2B5EF4-FFF2-40B4-BE49-F238E27FC236}">
                <a16:creationId xmlns:a16="http://schemas.microsoft.com/office/drawing/2014/main" id="{E08EF77B-0806-B4A7-DB19-304FE2FBCEF6}"/>
              </a:ext>
            </a:extLst>
          </p:cNvPr>
          <p:cNvPicPr>
            <a:picLocks noChangeAspect="1"/>
          </p:cNvPicPr>
          <p:nvPr/>
        </p:nvPicPr>
        <p:blipFill rotWithShape="1">
          <a:blip r:embed="rId2"/>
          <a:srcRect l="1505" r="8272" b="-1"/>
          <a:stretch/>
        </p:blipFill>
        <p:spPr>
          <a:xfrm>
            <a:off x="4503619" y="1403778"/>
            <a:ext cx="7214138" cy="4057957"/>
          </a:xfrm>
          <a:prstGeom prst="rect">
            <a:avLst/>
          </a:prstGeom>
        </p:spPr>
      </p:pic>
    </p:spTree>
    <p:extLst>
      <p:ext uri="{BB962C8B-B14F-4D97-AF65-F5344CB8AC3E}">
        <p14:creationId xmlns:p14="http://schemas.microsoft.com/office/powerpoint/2010/main" val="34951623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8" name="Rectangle 67">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Shape 75">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6A6912B-8098-175C-A8FB-1330336EF802}"/>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3200" spc="750">
                <a:solidFill>
                  <a:schemeClr val="bg1"/>
                </a:solidFill>
                <a:effectLst/>
              </a:rPr>
              <a:t>VÍ Dụ Strategy Pattern </a:t>
            </a:r>
            <a:br>
              <a:rPr lang="en-US" sz="3200" spc="750">
                <a:solidFill>
                  <a:schemeClr val="bg1"/>
                </a:solidFill>
                <a:effectLst/>
              </a:rPr>
            </a:br>
            <a:r>
              <a:rPr lang="en-US" sz="3200" spc="750">
                <a:solidFill>
                  <a:schemeClr val="bg1"/>
                </a:solidFill>
                <a:effectLst/>
              </a:rPr>
              <a:t>ứng dụng </a:t>
            </a:r>
            <a:br>
              <a:rPr lang="en-US" sz="3200" spc="750">
                <a:solidFill>
                  <a:schemeClr val="bg1"/>
                </a:solidFill>
                <a:effectLst/>
              </a:rPr>
            </a:br>
            <a:r>
              <a:rPr lang="en-US" sz="3200" spc="750">
                <a:solidFill>
                  <a:schemeClr val="bg1"/>
                </a:solidFill>
                <a:effectLst/>
              </a:rPr>
              <a:t>Sắp xếp</a:t>
            </a:r>
            <a:br>
              <a:rPr lang="en-US" sz="3200" spc="750">
                <a:solidFill>
                  <a:schemeClr val="bg1"/>
                </a:solidFill>
                <a:effectLst/>
              </a:rPr>
            </a:br>
            <a:endParaRPr lang="en-US" sz="3200" spc="750">
              <a:solidFill>
                <a:schemeClr val="bg1"/>
              </a:solidFill>
            </a:endParaRPr>
          </a:p>
        </p:txBody>
      </p:sp>
      <p:pic>
        <p:nvPicPr>
          <p:cNvPr id="4" name="Picture 3">
            <a:extLst>
              <a:ext uri="{FF2B5EF4-FFF2-40B4-BE49-F238E27FC236}">
                <a16:creationId xmlns:a16="http://schemas.microsoft.com/office/drawing/2014/main" id="{0EEA0094-AAEF-4613-5032-0BF8124376B2}"/>
              </a:ext>
            </a:extLst>
          </p:cNvPr>
          <p:cNvPicPr>
            <a:picLocks noChangeAspect="1"/>
          </p:cNvPicPr>
          <p:nvPr/>
        </p:nvPicPr>
        <p:blipFill rotWithShape="1">
          <a:blip r:embed="rId2"/>
          <a:srcRect r="36000"/>
          <a:stretch/>
        </p:blipFill>
        <p:spPr>
          <a:xfrm>
            <a:off x="4503619" y="1403781"/>
            <a:ext cx="7214138" cy="4057951"/>
          </a:xfrm>
          <a:prstGeom prst="rect">
            <a:avLst/>
          </a:prstGeom>
        </p:spPr>
      </p:pic>
    </p:spTree>
    <p:extLst>
      <p:ext uri="{BB962C8B-B14F-4D97-AF65-F5344CB8AC3E}">
        <p14:creationId xmlns:p14="http://schemas.microsoft.com/office/powerpoint/2010/main" val="414012867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5" name="Rectangle 84">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Shape 92">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6A6912B-8098-175C-A8FB-1330336EF802}"/>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3200" spc="750">
                <a:solidFill>
                  <a:schemeClr val="bg1"/>
                </a:solidFill>
                <a:effectLst/>
              </a:rPr>
              <a:t>VÍ Dụ Strategy Pattern </a:t>
            </a:r>
            <a:br>
              <a:rPr lang="en-US" sz="3200" spc="750">
                <a:solidFill>
                  <a:schemeClr val="bg1"/>
                </a:solidFill>
                <a:effectLst/>
              </a:rPr>
            </a:br>
            <a:r>
              <a:rPr lang="en-US" sz="3200" spc="750">
                <a:solidFill>
                  <a:schemeClr val="bg1"/>
                </a:solidFill>
                <a:effectLst/>
              </a:rPr>
              <a:t>ứng dụng </a:t>
            </a:r>
            <a:br>
              <a:rPr lang="en-US" sz="3200" spc="750">
                <a:solidFill>
                  <a:schemeClr val="bg1"/>
                </a:solidFill>
                <a:effectLst/>
              </a:rPr>
            </a:br>
            <a:r>
              <a:rPr lang="en-US" sz="3200" spc="750">
                <a:solidFill>
                  <a:schemeClr val="bg1"/>
                </a:solidFill>
                <a:effectLst/>
              </a:rPr>
              <a:t>Sắp xếp</a:t>
            </a:r>
            <a:br>
              <a:rPr lang="en-US" sz="3200" spc="750">
                <a:solidFill>
                  <a:schemeClr val="bg1"/>
                </a:solidFill>
                <a:effectLst/>
              </a:rPr>
            </a:br>
            <a:endParaRPr lang="en-US" sz="3200" spc="750">
              <a:solidFill>
                <a:schemeClr val="bg1"/>
              </a:solidFill>
            </a:endParaRPr>
          </a:p>
        </p:txBody>
      </p:sp>
      <p:pic>
        <p:nvPicPr>
          <p:cNvPr id="4" name="Picture 3" descr="Text&#10;&#10;Description automatically generated">
            <a:extLst>
              <a:ext uri="{FF2B5EF4-FFF2-40B4-BE49-F238E27FC236}">
                <a16:creationId xmlns:a16="http://schemas.microsoft.com/office/drawing/2014/main" id="{10C937CD-1885-463A-3869-402C20F07B9C}"/>
              </a:ext>
            </a:extLst>
          </p:cNvPr>
          <p:cNvPicPr>
            <a:picLocks noChangeAspect="1"/>
          </p:cNvPicPr>
          <p:nvPr/>
        </p:nvPicPr>
        <p:blipFill rotWithShape="1">
          <a:blip r:embed="rId2"/>
          <a:srcRect r="44888" b="-1"/>
          <a:stretch/>
        </p:blipFill>
        <p:spPr>
          <a:xfrm>
            <a:off x="4503619" y="1403794"/>
            <a:ext cx="7214138" cy="4057926"/>
          </a:xfrm>
          <a:prstGeom prst="rect">
            <a:avLst/>
          </a:prstGeom>
        </p:spPr>
      </p:pic>
    </p:spTree>
    <p:extLst>
      <p:ext uri="{BB962C8B-B14F-4D97-AF65-F5344CB8AC3E}">
        <p14:creationId xmlns:p14="http://schemas.microsoft.com/office/powerpoint/2010/main" val="2007970270"/>
      </p:ext>
    </p:extLst>
  </p:cSld>
  <p:clrMapOvr>
    <a:masterClrMapping/>
  </p:clrMapOvr>
  <p:transition spd="slow">
    <p:push dir="u"/>
  </p:transition>
</p:sld>
</file>

<file path=ppt/theme/theme1.xml><?xml version="1.0" encoding="utf-8"?>
<a:theme xmlns:a="http://schemas.openxmlformats.org/drawingml/2006/main" name="GradientRiseVTI">
  <a:themeElements>
    <a:clrScheme name="AnalogousFromRegularSeedRightStep">
      <a:dk1>
        <a:srgbClr val="000000"/>
      </a:dk1>
      <a:lt1>
        <a:srgbClr val="FFFFFF"/>
      </a:lt1>
      <a:dk2>
        <a:srgbClr val="27311C"/>
      </a:dk2>
      <a:lt2>
        <a:srgbClr val="F0F1F3"/>
      </a:lt2>
      <a:accent1>
        <a:srgbClr val="C99747"/>
      </a:accent1>
      <a:accent2>
        <a:srgbClr val="A3A730"/>
      </a:accent2>
      <a:accent3>
        <a:srgbClr val="7DB13E"/>
      </a:accent3>
      <a:accent4>
        <a:srgbClr val="47B735"/>
      </a:accent4>
      <a:accent5>
        <a:srgbClr val="40B561"/>
      </a:accent5>
      <a:accent6>
        <a:srgbClr val="34B48D"/>
      </a:accent6>
      <a:hlink>
        <a:srgbClr val="4877C2"/>
      </a:hlink>
      <a:folHlink>
        <a:srgbClr val="7F7F7F"/>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120</TotalTime>
  <Words>548</Words>
  <Application>Microsoft Office PowerPoint</Application>
  <PresentationFormat>Widescreen</PresentationFormat>
  <Paragraphs>27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Open Sans</vt:lpstr>
      <vt:lpstr>Tw Cen MT</vt:lpstr>
      <vt:lpstr>Tw Cen MT (Body)</vt:lpstr>
      <vt:lpstr>GradientRiseVTI</vt:lpstr>
      <vt:lpstr>Strategy Pattern </vt:lpstr>
      <vt:lpstr>Defines a family of algorithms, encapsulates each one, and makes them interchangeable. Strategy lets the algorithm vary independently from clients that use it</vt:lpstr>
      <vt:lpstr>Strategy Pattern Là gì?  </vt:lpstr>
      <vt:lpstr>Cài Strategy Pattern như thế nào?  </vt:lpstr>
      <vt:lpstr>Ví Dụ Strategy Pattern  </vt:lpstr>
      <vt:lpstr>VÍ Dụ Strategy Pattern  ứng dụng  Sắp xếp </vt:lpstr>
      <vt:lpstr>VÍ Dụ Strategy Pattern  ứng dụng  Sắp xếp </vt:lpstr>
      <vt:lpstr>VÍ Dụ Strategy Pattern  ứng dụng  Sắp xếp </vt:lpstr>
      <vt:lpstr>VÍ Dụ Strategy Pattern  ứng dụng  Sắp xếp </vt:lpstr>
      <vt:lpstr>VÍ Dụ Strategy Pattern  ứng dụng  Sắp xếp </vt:lpstr>
      <vt:lpstr>VÍ Dụ Strategy Pattern  ứng dụng  Sắp xếp </vt:lpstr>
      <vt:lpstr>VÍ Dụ Strategy Pattern  ứng dụng  Sắp xếp </vt:lpstr>
      <vt:lpstr>Lợi ích Strategy Pattern   </vt:lpstr>
      <vt:lpstr>Sử dụng Strategy Pattern Khi nào?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Strategy Pattern </dc:title>
  <dc:creator>Kien Trung</dc:creator>
  <cp:lastModifiedBy>Kien Trung</cp:lastModifiedBy>
  <cp:revision>8</cp:revision>
  <dcterms:created xsi:type="dcterms:W3CDTF">2022-10-28T13:31:15Z</dcterms:created>
  <dcterms:modified xsi:type="dcterms:W3CDTF">2022-11-05T06:17:37Z</dcterms:modified>
</cp:coreProperties>
</file>