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9"/>
  </p:notesMasterIdLst>
  <p:sldIdLst>
    <p:sldId id="401" r:id="rId5"/>
    <p:sldId id="405" r:id="rId6"/>
    <p:sldId id="402" r:id="rId7"/>
    <p:sldId id="411" r:id="rId8"/>
    <p:sldId id="412" r:id="rId9"/>
    <p:sldId id="413" r:id="rId10"/>
    <p:sldId id="407" r:id="rId11"/>
    <p:sldId id="416" r:id="rId12"/>
    <p:sldId id="417" r:id="rId13"/>
    <p:sldId id="419" r:id="rId14"/>
    <p:sldId id="418" r:id="rId15"/>
    <p:sldId id="420" r:id="rId16"/>
    <p:sldId id="414" r:id="rId17"/>
    <p:sldId id="41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08" autoAdjust="0"/>
  </p:normalViewPr>
  <p:slideViewPr>
    <p:cSldViewPr snapToGrid="0">
      <p:cViewPr varScale="1">
        <p:scale>
          <a:sx n="85" d="100"/>
          <a:sy n="85" d="100"/>
        </p:scale>
        <p:origin x="590" y="58"/>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11/4/2022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Factory_method_patter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gpcoder.com/4190-huong-dan-java-design-pattern-singleton/"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p:txBody>
          <a:bodyPr/>
          <a:lstStyle/>
          <a:p>
            <a:r>
              <a:rPr lang="en-US" b="1">
                <a:effectLst/>
              </a:rPr>
              <a:t>Factory Method Pattern</a:t>
            </a:r>
            <a:endParaRPr lang="en-US" dirty="0"/>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02B0-6114-45FA-BF40-69F0FB5E2F14}"/>
              </a:ext>
            </a:extLst>
          </p:cNvPr>
          <p:cNvSpPr>
            <a:spLocks noGrp="1"/>
          </p:cNvSpPr>
          <p:nvPr>
            <p:ph type="title"/>
          </p:nvPr>
        </p:nvSpPr>
        <p:spPr>
          <a:xfrm>
            <a:off x="838200" y="365125"/>
            <a:ext cx="10515600" cy="1325563"/>
          </a:xfrm>
        </p:spPr>
        <p:txBody>
          <a:bodyPr anchor="ctr">
            <a:normAutofit/>
          </a:bodyPr>
          <a:lstStyle/>
          <a:p>
            <a:r>
              <a:rPr lang="en-US"/>
              <a:t>Bank type</a:t>
            </a:r>
            <a:endParaRPr lang="en-US" dirty="0"/>
          </a:p>
        </p:txBody>
      </p:sp>
      <p:pic>
        <p:nvPicPr>
          <p:cNvPr id="4" name="Picture 3">
            <a:extLst>
              <a:ext uri="{FF2B5EF4-FFF2-40B4-BE49-F238E27FC236}">
                <a16:creationId xmlns:a16="http://schemas.microsoft.com/office/drawing/2014/main" id="{EE8E9E32-AEBA-D3C5-74AD-AA523DDC6BC5}"/>
              </a:ext>
            </a:extLst>
          </p:cNvPr>
          <p:cNvPicPr>
            <a:picLocks noChangeAspect="1"/>
          </p:cNvPicPr>
          <p:nvPr/>
        </p:nvPicPr>
        <p:blipFill>
          <a:blip r:embed="rId2"/>
          <a:stretch>
            <a:fillRect/>
          </a:stretch>
        </p:blipFill>
        <p:spPr>
          <a:xfrm>
            <a:off x="1403960" y="2011680"/>
            <a:ext cx="9384080" cy="4160520"/>
          </a:xfrm>
          <a:prstGeom prst="rect">
            <a:avLst/>
          </a:prstGeom>
          <a:noFill/>
        </p:spPr>
      </p:pic>
      <p:sp>
        <p:nvSpPr>
          <p:cNvPr id="10" name="Date Placeholder 3">
            <a:extLst>
              <a:ext uri="{FF2B5EF4-FFF2-40B4-BE49-F238E27FC236}">
                <a16:creationId xmlns:a16="http://schemas.microsoft.com/office/drawing/2014/main" id="{16F35F97-51BA-B21B-6951-6BDCC8355B5F}"/>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9/3/20XX</a:t>
            </a:r>
          </a:p>
        </p:txBody>
      </p:sp>
      <p:sp>
        <p:nvSpPr>
          <p:cNvPr id="12" name="Footer Placeholder 4">
            <a:extLst>
              <a:ext uri="{FF2B5EF4-FFF2-40B4-BE49-F238E27FC236}">
                <a16:creationId xmlns:a16="http://schemas.microsoft.com/office/drawing/2014/main" id="{42BB6A28-2660-D81C-FF2E-2C9A3B3BD883}"/>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14" name="Slide Number Placeholder 5">
            <a:extLst>
              <a:ext uri="{FF2B5EF4-FFF2-40B4-BE49-F238E27FC236}">
                <a16:creationId xmlns:a16="http://schemas.microsoft.com/office/drawing/2014/main" id="{FFE92C2A-9D55-B1EB-DF77-C2B912931EF7}"/>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9713C8C-8E70-45D5-AE59-23E60168254E}" type="slidenum">
              <a:rPr lang="en-US" smtClean="0"/>
              <a:pPr>
                <a:spcAft>
                  <a:spcPts val="600"/>
                </a:spcAft>
              </a:pPr>
              <a:t>10</a:t>
            </a:fld>
            <a:endParaRPr lang="en-US"/>
          </a:p>
        </p:txBody>
      </p:sp>
    </p:spTree>
    <p:extLst>
      <p:ext uri="{BB962C8B-B14F-4D97-AF65-F5344CB8AC3E}">
        <p14:creationId xmlns:p14="http://schemas.microsoft.com/office/powerpoint/2010/main" val="302956419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02B0-6114-45FA-BF40-69F0FB5E2F14}"/>
              </a:ext>
            </a:extLst>
          </p:cNvPr>
          <p:cNvSpPr>
            <a:spLocks noGrp="1"/>
          </p:cNvSpPr>
          <p:nvPr>
            <p:ph type="title"/>
          </p:nvPr>
        </p:nvSpPr>
        <p:spPr>
          <a:xfrm>
            <a:off x="838200" y="365125"/>
            <a:ext cx="10515600" cy="1325563"/>
          </a:xfrm>
        </p:spPr>
        <p:txBody>
          <a:bodyPr anchor="ctr">
            <a:normAutofit/>
          </a:bodyPr>
          <a:lstStyle/>
          <a:p>
            <a:r>
              <a:rPr lang="en-US"/>
              <a:t>Client</a:t>
            </a:r>
            <a:endParaRPr lang="en-US" dirty="0"/>
          </a:p>
        </p:txBody>
      </p:sp>
      <p:pic>
        <p:nvPicPr>
          <p:cNvPr id="4" name="Picture 3" descr="Text&#10;&#10;Description automatically generated">
            <a:extLst>
              <a:ext uri="{FF2B5EF4-FFF2-40B4-BE49-F238E27FC236}">
                <a16:creationId xmlns:a16="http://schemas.microsoft.com/office/drawing/2014/main" id="{4C23658B-A37A-30FD-1612-C8F17D3323E8}"/>
              </a:ext>
            </a:extLst>
          </p:cNvPr>
          <p:cNvPicPr>
            <a:picLocks noChangeAspect="1"/>
          </p:cNvPicPr>
          <p:nvPr/>
        </p:nvPicPr>
        <p:blipFill>
          <a:blip r:embed="rId2"/>
          <a:stretch>
            <a:fillRect/>
          </a:stretch>
        </p:blipFill>
        <p:spPr>
          <a:xfrm>
            <a:off x="1142999" y="2011680"/>
            <a:ext cx="9906002" cy="4160520"/>
          </a:xfrm>
          <a:prstGeom prst="rect">
            <a:avLst/>
          </a:prstGeom>
          <a:noFill/>
        </p:spPr>
      </p:pic>
      <p:sp>
        <p:nvSpPr>
          <p:cNvPr id="10" name="Date Placeholder 3">
            <a:extLst>
              <a:ext uri="{FF2B5EF4-FFF2-40B4-BE49-F238E27FC236}">
                <a16:creationId xmlns:a16="http://schemas.microsoft.com/office/drawing/2014/main" id="{16F35F97-51BA-B21B-6951-6BDCC8355B5F}"/>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9/3/20XX</a:t>
            </a:r>
          </a:p>
        </p:txBody>
      </p:sp>
      <p:sp>
        <p:nvSpPr>
          <p:cNvPr id="12" name="Footer Placeholder 4">
            <a:extLst>
              <a:ext uri="{FF2B5EF4-FFF2-40B4-BE49-F238E27FC236}">
                <a16:creationId xmlns:a16="http://schemas.microsoft.com/office/drawing/2014/main" id="{42BB6A28-2660-D81C-FF2E-2C9A3B3BD883}"/>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14" name="Slide Number Placeholder 5">
            <a:extLst>
              <a:ext uri="{FF2B5EF4-FFF2-40B4-BE49-F238E27FC236}">
                <a16:creationId xmlns:a16="http://schemas.microsoft.com/office/drawing/2014/main" id="{FFE92C2A-9D55-B1EB-DF77-C2B912931EF7}"/>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9713C8C-8E70-45D5-AE59-23E60168254E}" type="slidenum">
              <a:rPr lang="en-US" smtClean="0"/>
              <a:pPr>
                <a:spcAft>
                  <a:spcPts val="600"/>
                </a:spcAft>
              </a:pPr>
              <a:t>11</a:t>
            </a:fld>
            <a:endParaRPr lang="en-US"/>
          </a:p>
        </p:txBody>
      </p:sp>
    </p:spTree>
    <p:extLst>
      <p:ext uri="{BB962C8B-B14F-4D97-AF65-F5344CB8AC3E}">
        <p14:creationId xmlns:p14="http://schemas.microsoft.com/office/powerpoint/2010/main" val="380831587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02B0-6114-45FA-BF40-69F0FB5E2F14}"/>
              </a:ext>
            </a:extLst>
          </p:cNvPr>
          <p:cNvSpPr>
            <a:spLocks noGrp="1"/>
          </p:cNvSpPr>
          <p:nvPr>
            <p:ph type="title"/>
          </p:nvPr>
        </p:nvSpPr>
        <p:spPr>
          <a:xfrm>
            <a:off x="838200" y="365125"/>
            <a:ext cx="10515600" cy="1325563"/>
          </a:xfrm>
        </p:spPr>
        <p:txBody>
          <a:bodyPr anchor="ctr">
            <a:normAutofit/>
          </a:bodyPr>
          <a:lstStyle/>
          <a:p>
            <a:r>
              <a:rPr lang="en-US"/>
              <a:t>Result</a:t>
            </a:r>
            <a:endParaRPr lang="en-US" dirty="0"/>
          </a:p>
        </p:txBody>
      </p:sp>
      <p:sp>
        <p:nvSpPr>
          <p:cNvPr id="10" name="Date Placeholder 3">
            <a:extLst>
              <a:ext uri="{FF2B5EF4-FFF2-40B4-BE49-F238E27FC236}">
                <a16:creationId xmlns:a16="http://schemas.microsoft.com/office/drawing/2014/main" id="{16F35F97-51BA-B21B-6951-6BDCC8355B5F}"/>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9/3/20XX</a:t>
            </a:r>
          </a:p>
        </p:txBody>
      </p:sp>
      <p:sp>
        <p:nvSpPr>
          <p:cNvPr id="12" name="Footer Placeholder 4">
            <a:extLst>
              <a:ext uri="{FF2B5EF4-FFF2-40B4-BE49-F238E27FC236}">
                <a16:creationId xmlns:a16="http://schemas.microsoft.com/office/drawing/2014/main" id="{42BB6A28-2660-D81C-FF2E-2C9A3B3BD883}"/>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14" name="Slide Number Placeholder 5">
            <a:extLst>
              <a:ext uri="{FF2B5EF4-FFF2-40B4-BE49-F238E27FC236}">
                <a16:creationId xmlns:a16="http://schemas.microsoft.com/office/drawing/2014/main" id="{FFE92C2A-9D55-B1EB-DF77-C2B912931EF7}"/>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9713C8C-8E70-45D5-AE59-23E60168254E}" type="slidenum">
              <a:rPr lang="en-US" smtClean="0"/>
              <a:pPr>
                <a:spcAft>
                  <a:spcPts val="600"/>
                </a:spcAft>
              </a:pPr>
              <a:t>12</a:t>
            </a:fld>
            <a:endParaRPr lang="en-US"/>
          </a:p>
        </p:txBody>
      </p:sp>
      <p:pic>
        <p:nvPicPr>
          <p:cNvPr id="5" name="Picture 4">
            <a:extLst>
              <a:ext uri="{FF2B5EF4-FFF2-40B4-BE49-F238E27FC236}">
                <a16:creationId xmlns:a16="http://schemas.microsoft.com/office/drawing/2014/main" id="{0E3A758A-CEEF-6D19-5BAC-CC89EC26324E}"/>
              </a:ext>
            </a:extLst>
          </p:cNvPr>
          <p:cNvPicPr>
            <a:picLocks noChangeAspect="1"/>
          </p:cNvPicPr>
          <p:nvPr/>
        </p:nvPicPr>
        <p:blipFill>
          <a:blip r:embed="rId2"/>
          <a:stretch>
            <a:fillRect/>
          </a:stretch>
        </p:blipFill>
        <p:spPr>
          <a:xfrm>
            <a:off x="2354406" y="2552803"/>
            <a:ext cx="7483188" cy="1752393"/>
          </a:xfrm>
          <a:prstGeom prst="rect">
            <a:avLst/>
          </a:prstGeom>
        </p:spPr>
      </p:pic>
    </p:spTree>
    <p:extLst>
      <p:ext uri="{BB962C8B-B14F-4D97-AF65-F5344CB8AC3E}">
        <p14:creationId xmlns:p14="http://schemas.microsoft.com/office/powerpoint/2010/main" val="3452333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a:xfrm>
            <a:off x="1482058" y="2242457"/>
            <a:ext cx="4506366" cy="2373086"/>
          </a:xfrm>
        </p:spPr>
        <p:txBody>
          <a:bodyPr/>
          <a:lstStyle/>
          <a:p>
            <a:pPr algn="l"/>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Sử dụng Factory Pattern khi nào?</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normAutofit/>
          </a:bodyPr>
          <a:lstStyle/>
          <a:p>
            <a:pPr algn="l"/>
            <a:r>
              <a:rPr lang="vi-VN" b="0" i="0">
                <a:solidFill>
                  <a:srgbClr val="555555"/>
                </a:solidFill>
                <a:effectLst/>
                <a:latin typeface="Lora" pitchFamily="2" charset="0"/>
              </a:rPr>
              <a:t>Factory Pattern được sử dụng khi:</a:t>
            </a:r>
          </a:p>
          <a:p>
            <a:pPr algn="l">
              <a:buFont typeface="Arial" panose="020B0604020202020204" pitchFamily="34" charset="0"/>
              <a:buChar char="•"/>
            </a:pPr>
            <a:r>
              <a:rPr lang="vi-VN" b="0" i="0">
                <a:solidFill>
                  <a:srgbClr val="555555"/>
                </a:solidFill>
                <a:effectLst/>
                <a:latin typeface="Lora" pitchFamily="2" charset="0"/>
              </a:rPr>
              <a:t>Chúng ta có một super class với nhiều class con và dựa trên đầu vào, chúng ta cần trả về một class con. Mô hình này giúp chúng ta đưa trách nhiệm của việc khởi tạo một lớp từ phía người dùng (client) sang lớp Factory.</a:t>
            </a:r>
          </a:p>
          <a:p>
            <a:pPr algn="l">
              <a:buFont typeface="Arial" panose="020B0604020202020204" pitchFamily="34" charset="0"/>
              <a:buChar char="•"/>
            </a:pPr>
            <a:r>
              <a:rPr lang="vi-VN" b="0" i="0">
                <a:solidFill>
                  <a:srgbClr val="555555"/>
                </a:solidFill>
                <a:effectLst/>
                <a:latin typeface="Lora" pitchFamily="2" charset="0"/>
              </a:rPr>
              <a:t>Chúng ta không biết sau này sẽ cần đến những lớp con nào nữa. Khi cần mở rộng, hãy tạo ra sub class và implement thêm vào factory method cho việc khởi tạo sub class này.</a:t>
            </a:r>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13</a:t>
            </a:fld>
            <a:endParaRPr lang="en-US" dirty="0"/>
          </a:p>
        </p:txBody>
      </p:sp>
    </p:spTree>
    <p:extLst>
      <p:ext uri="{BB962C8B-B14F-4D97-AF65-F5344CB8AC3E}">
        <p14:creationId xmlns:p14="http://schemas.microsoft.com/office/powerpoint/2010/main" val="85948196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a:xfrm>
            <a:off x="1482058" y="2242457"/>
            <a:ext cx="4506366" cy="2373086"/>
          </a:xfrm>
        </p:spPr>
        <p:txBody>
          <a:bodyPr/>
          <a:lstStyle/>
          <a:p>
            <a:pPr algn="l"/>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Lợi ích của Factory Pattern là gì?</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normAutofit/>
          </a:bodyPr>
          <a:lstStyle/>
          <a:p>
            <a:pPr algn="l"/>
            <a:r>
              <a:rPr lang="vi-VN" b="0" i="0">
                <a:solidFill>
                  <a:srgbClr val="555555"/>
                </a:solidFill>
                <a:effectLst/>
                <a:latin typeface="Lora" pitchFamily="2" charset="0"/>
              </a:rPr>
              <a:t>Factory Pattern được sử dụng khi:</a:t>
            </a:r>
          </a:p>
          <a:p>
            <a:pPr algn="l">
              <a:buFont typeface="Arial" panose="020B0604020202020204" pitchFamily="34" charset="0"/>
              <a:buChar char="•"/>
            </a:pPr>
            <a:r>
              <a:rPr lang="vi-VN" b="0" i="0">
                <a:solidFill>
                  <a:srgbClr val="555555"/>
                </a:solidFill>
                <a:effectLst/>
                <a:latin typeface="Lora" pitchFamily="2" charset="0"/>
              </a:rPr>
              <a:t>Chúng ta có một super class với nhiều class con và dựa trên đầu vào, chúng ta cần trả về một class con. Mô hình này giúp chúng ta đưa trách nhiệm của việc khởi tạo một lớp từ phía người dùng (client) sang lớp Factory.</a:t>
            </a:r>
          </a:p>
          <a:p>
            <a:pPr algn="l">
              <a:buFont typeface="Arial" panose="020B0604020202020204" pitchFamily="34" charset="0"/>
              <a:buChar char="•"/>
            </a:pPr>
            <a:r>
              <a:rPr lang="vi-VN" b="0" i="0">
                <a:solidFill>
                  <a:srgbClr val="555555"/>
                </a:solidFill>
                <a:effectLst/>
                <a:latin typeface="Lora" pitchFamily="2" charset="0"/>
              </a:rPr>
              <a:t>Chúng ta không biết sau này sẽ cần đến những lớp con nào nữa. Khi cần mở rộng, hãy tạo ra sub class và implement thêm vào factory method cho việc khởi tạo sub class này.</a:t>
            </a:r>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14</a:t>
            </a:fld>
            <a:endParaRPr lang="en-US" dirty="0"/>
          </a:p>
        </p:txBody>
      </p:sp>
    </p:spTree>
    <p:extLst>
      <p:ext uri="{BB962C8B-B14F-4D97-AF65-F5344CB8AC3E}">
        <p14:creationId xmlns:p14="http://schemas.microsoft.com/office/powerpoint/2010/main" val="226858719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08A1-FEAA-4F21-96E4-5A57CFAABBE2}"/>
              </a:ext>
            </a:extLst>
          </p:cNvPr>
          <p:cNvSpPr>
            <a:spLocks noGrp="1"/>
          </p:cNvSpPr>
          <p:nvPr>
            <p:ph type="title"/>
          </p:nvPr>
        </p:nvSpPr>
        <p:spPr>
          <a:xfrm>
            <a:off x="3256698" y="3221736"/>
            <a:ext cx="5541264" cy="2148840"/>
          </a:xfrm>
        </p:spPr>
        <p:txBody>
          <a:bodyPr>
            <a:normAutofit fontScale="90000"/>
          </a:bodyPr>
          <a:lstStyle/>
          <a:p>
            <a:r>
              <a:rPr lang="en-US" b="1" i="0" u="none" strike="noStrike">
                <a:effectLst/>
                <a:latin typeface="Lora" pitchFamily="2" charset="0"/>
                <a:hlinkClick r:id="rId2">
                  <a:extLst>
                    <a:ext uri="{A12FA001-AC4F-418D-AE19-62706E023703}">
                      <ahyp:hlinkClr xmlns:ahyp="http://schemas.microsoft.com/office/drawing/2018/hyperlinkcolor" val="tx"/>
                    </a:ext>
                  </a:extLst>
                </a:hlinkClick>
              </a:rPr>
              <a:t>Factory Method</a:t>
            </a:r>
            <a:r>
              <a:rPr lang="en-US" b="0" i="0">
                <a:effectLst/>
                <a:latin typeface="Lora" pitchFamily="2" charset="0"/>
              </a:rPr>
              <a:t> is a creational design pattern that Define an interface for creating an object, but let subclasses decide which class to instantiate. Factory Method lets a class defer instantiation to subclasses</a:t>
            </a:r>
            <a:endParaRPr lang="en-US" dirty="0"/>
          </a:p>
        </p:txBody>
      </p:sp>
      <p:sp>
        <p:nvSpPr>
          <p:cNvPr id="3" name="Text Placeholder 2">
            <a:extLst>
              <a:ext uri="{FF2B5EF4-FFF2-40B4-BE49-F238E27FC236}">
                <a16:creationId xmlns:a16="http://schemas.microsoft.com/office/drawing/2014/main" id="{9643DD3A-BCEA-4181-8BC4-61E1A84D5AC7}"/>
              </a:ext>
            </a:extLst>
          </p:cNvPr>
          <p:cNvSpPr>
            <a:spLocks noGrp="1"/>
          </p:cNvSpPr>
          <p:nvPr>
            <p:ph type="body" sz="quarter" idx="13"/>
          </p:nvPr>
        </p:nvSpPr>
        <p:spPr>
          <a:xfrm>
            <a:off x="3581401" y="6127115"/>
            <a:ext cx="4434840" cy="1188720"/>
          </a:xfrm>
        </p:spPr>
        <p:txBody>
          <a:bodyPr/>
          <a:lstStyle/>
          <a:p>
            <a:r>
              <a:rPr lang="en-US" cap="none" dirty="0">
                <a:solidFill>
                  <a:srgbClr val="FFFFFF"/>
                </a:solidFill>
                <a:latin typeface="+mj-lt"/>
              </a:rPr>
              <a:t>Walt Disney</a:t>
            </a:r>
          </a:p>
        </p:txBody>
      </p:sp>
      <p:sp>
        <p:nvSpPr>
          <p:cNvPr id="6" name="Slide Number Placeholder 5">
            <a:extLst>
              <a:ext uri="{FF2B5EF4-FFF2-40B4-BE49-F238E27FC236}">
                <a16:creationId xmlns:a16="http://schemas.microsoft.com/office/drawing/2014/main" id="{ABC57B06-3F43-4092-8AB5-0AC06017930A}"/>
              </a:ext>
            </a:extLst>
          </p:cNvPr>
          <p:cNvSpPr>
            <a:spLocks noGrp="1"/>
          </p:cNvSpPr>
          <p:nvPr>
            <p:ph type="sldNum" sz="quarter" idx="12"/>
          </p:nvPr>
        </p:nvSpPr>
        <p:spPr/>
        <p:txBody>
          <a:bodyPr/>
          <a:lstStyle/>
          <a:p>
            <a:fld id="{B9713C8C-8E70-45D5-AE59-23E60168254E}" type="slidenum">
              <a:rPr lang="en-US" smtClean="0"/>
              <a:t>2</a:t>
            </a:fld>
            <a:endParaRPr lang="en-US" dirty="0"/>
          </a:p>
        </p:txBody>
      </p:sp>
    </p:spTree>
    <p:extLst>
      <p:ext uri="{BB962C8B-B14F-4D97-AF65-F5344CB8AC3E}">
        <p14:creationId xmlns:p14="http://schemas.microsoft.com/office/powerpoint/2010/main" val="307953404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a:xfrm>
            <a:off x="1482058" y="2242457"/>
            <a:ext cx="4506366" cy="2373086"/>
          </a:xfrm>
        </p:spPr>
        <p:txBody>
          <a:bodyPr/>
          <a:lstStyle/>
          <a:p>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Factory Method Pattern là gì?</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normAutofit lnSpcReduction="10000"/>
          </a:bodyPr>
          <a:lstStyle/>
          <a:p>
            <a:pPr algn="l"/>
            <a:r>
              <a:rPr lang="vi-VN" b="1" i="0">
                <a:solidFill>
                  <a:srgbClr val="555555"/>
                </a:solidFill>
                <a:effectLst/>
                <a:latin typeface="Lora" pitchFamily="2" charset="0"/>
              </a:rPr>
              <a:t>Factory Method Design Pattern </a:t>
            </a:r>
            <a:r>
              <a:rPr lang="vi-VN" b="0" i="0">
                <a:solidFill>
                  <a:srgbClr val="555555"/>
                </a:solidFill>
                <a:effectLst/>
                <a:latin typeface="Lora" pitchFamily="2" charset="0"/>
              </a:rPr>
              <a:t>hay gọi ngắn gọn là </a:t>
            </a:r>
            <a:r>
              <a:rPr lang="vi-VN" b="1" i="0">
                <a:solidFill>
                  <a:srgbClr val="555555"/>
                </a:solidFill>
                <a:effectLst/>
                <a:latin typeface="Lora" pitchFamily="2" charset="0"/>
              </a:rPr>
              <a:t>Factory Pattern</a:t>
            </a:r>
            <a:r>
              <a:rPr lang="vi-VN" b="0" i="0">
                <a:solidFill>
                  <a:srgbClr val="555555"/>
                </a:solidFill>
                <a:effectLst/>
                <a:latin typeface="Lora" pitchFamily="2" charset="0"/>
              </a:rPr>
              <a:t> là một trong những Pattern thuộc nhóm </a:t>
            </a:r>
            <a:r>
              <a:rPr lang="vi-VN" b="1" i="0">
                <a:solidFill>
                  <a:srgbClr val="555555"/>
                </a:solidFill>
                <a:effectLst/>
                <a:latin typeface="Lora" pitchFamily="2" charset="0"/>
              </a:rPr>
              <a:t>Creational Design Pattern</a:t>
            </a:r>
            <a:r>
              <a:rPr lang="vi-VN" b="0" i="0">
                <a:solidFill>
                  <a:srgbClr val="555555"/>
                </a:solidFill>
                <a:effectLst/>
                <a:latin typeface="Lora" pitchFamily="2" charset="0"/>
              </a:rPr>
              <a:t>. Nhiệm vụ của Factory Pattern là quản lý và trả về các đối tượng theo yêu cầu, giúp cho việc khởi tạo đổi tượng một cách linh hoạt hơn.</a:t>
            </a:r>
          </a:p>
          <a:p>
            <a:pPr algn="l"/>
            <a:r>
              <a:rPr lang="vi-VN" b="1" i="0">
                <a:solidFill>
                  <a:srgbClr val="555555"/>
                </a:solidFill>
                <a:effectLst/>
                <a:latin typeface="Lora" pitchFamily="2" charset="0"/>
              </a:rPr>
              <a:t>Factory Pattern</a:t>
            </a:r>
            <a:r>
              <a:rPr lang="vi-VN" b="0" i="0">
                <a:solidFill>
                  <a:srgbClr val="555555"/>
                </a:solidFill>
                <a:effectLst/>
                <a:latin typeface="Lora" pitchFamily="2" charset="0"/>
              </a:rPr>
              <a:t> đúng nghĩa là một </a:t>
            </a:r>
            <a:r>
              <a:rPr lang="vi-VN" b="1" i="0">
                <a:solidFill>
                  <a:srgbClr val="555555"/>
                </a:solidFill>
                <a:effectLst/>
                <a:latin typeface="Lora" pitchFamily="2" charset="0"/>
              </a:rPr>
              <a:t>nhà máy</a:t>
            </a:r>
            <a:r>
              <a:rPr lang="vi-VN" b="0" i="0">
                <a:solidFill>
                  <a:srgbClr val="555555"/>
                </a:solidFill>
                <a:effectLst/>
                <a:latin typeface="Lora" pitchFamily="2" charset="0"/>
              </a:rPr>
              <a:t>, và nhà máy này sẽ “</a:t>
            </a:r>
            <a:r>
              <a:rPr lang="vi-VN" b="1" i="0">
                <a:solidFill>
                  <a:srgbClr val="555555"/>
                </a:solidFill>
                <a:effectLst/>
                <a:latin typeface="Lora" pitchFamily="2" charset="0"/>
              </a:rPr>
              <a:t>sản xuất</a:t>
            </a:r>
            <a:r>
              <a:rPr lang="vi-VN" b="0" i="0">
                <a:solidFill>
                  <a:srgbClr val="555555"/>
                </a:solidFill>
                <a:effectLst/>
                <a:latin typeface="Lora" pitchFamily="2" charset="0"/>
              </a:rPr>
              <a:t>” các đối tượng theo yêu cầu của chúng ta.</a:t>
            </a:r>
          </a:p>
          <a:p>
            <a:pPr algn="l"/>
            <a:r>
              <a:rPr lang="vi-VN" b="0" i="0">
                <a:solidFill>
                  <a:srgbClr val="555555"/>
                </a:solidFill>
                <a:effectLst/>
                <a:latin typeface="Lora" pitchFamily="2" charset="0"/>
              </a:rPr>
              <a:t>Trong Factory Pattern, chúng ta tạo đối tượng mà không để lộ logic tạo đối tượng ở phía người dùng và tham chiếu đến đối tượng mới được tạo ra bằng cách sử dụng một interface chung.</a:t>
            </a:r>
          </a:p>
          <a:p>
            <a:pPr algn="l"/>
            <a:r>
              <a:rPr lang="vi-VN" b="0" i="0">
                <a:solidFill>
                  <a:srgbClr val="555555"/>
                </a:solidFill>
                <a:effectLst/>
                <a:latin typeface="Lora" pitchFamily="2" charset="0"/>
              </a:rPr>
              <a:t>Factory Pattern được sử dụng khi có một class cha (super-class) với nhiều class con (sub-class), dựa trên đầu vào và phải trả về 1 trong những class con đó.</a:t>
            </a:r>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3</a:t>
            </a:fld>
            <a:endParaRPr lang="en-US" dirty="0"/>
          </a:p>
        </p:txBody>
      </p:sp>
    </p:spTree>
    <p:extLst>
      <p:ext uri="{BB962C8B-B14F-4D97-AF65-F5344CB8AC3E}">
        <p14:creationId xmlns:p14="http://schemas.microsoft.com/office/powerpoint/2010/main" val="284915197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a:xfrm>
            <a:off x="1482058" y="2242457"/>
            <a:ext cx="4506366" cy="2373086"/>
          </a:xfrm>
        </p:spPr>
        <p:txBody>
          <a:bodyPr/>
          <a:lstStyle/>
          <a:p>
            <a:pPr algn="l"/>
            <a:r>
              <a:rPr lang="vi-VN"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Cài đặt Factory Pattern như thế nào?</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normAutofit lnSpcReduction="10000"/>
          </a:bodyPr>
          <a:lstStyle/>
          <a:p>
            <a:pPr algn="l"/>
            <a:r>
              <a:rPr lang="vi-VN" b="0" i="0">
                <a:solidFill>
                  <a:srgbClr val="555555"/>
                </a:solidFill>
                <a:effectLst/>
                <a:latin typeface="Lora" pitchFamily="2" charset="0"/>
              </a:rPr>
              <a:t>Một Factory Pattern bao gồm các thành phần cơ bản sau:</a:t>
            </a:r>
          </a:p>
          <a:p>
            <a:pPr marL="285750" indent="-285750" algn="l">
              <a:buFont typeface="Wingdings" panose="05000000000000000000" pitchFamily="2" charset="2"/>
              <a:buChar char="§"/>
            </a:pPr>
            <a:r>
              <a:rPr lang="vi-VN" b="1" i="0">
                <a:solidFill>
                  <a:srgbClr val="555555"/>
                </a:solidFill>
                <a:effectLst/>
                <a:latin typeface="Lora" pitchFamily="2" charset="0"/>
              </a:rPr>
              <a:t>Super Class</a:t>
            </a:r>
            <a:r>
              <a:rPr lang="vi-VN" b="0" i="0">
                <a:solidFill>
                  <a:srgbClr val="555555"/>
                </a:solidFill>
                <a:effectLst/>
                <a:latin typeface="Lora" pitchFamily="2" charset="0"/>
              </a:rPr>
              <a:t>: môt supper class trong Factory Pattern có thể là một </a:t>
            </a:r>
            <a:r>
              <a:rPr lang="vi-VN" b="1" i="0">
                <a:solidFill>
                  <a:srgbClr val="555555"/>
                </a:solidFill>
                <a:effectLst/>
                <a:latin typeface="Lora" pitchFamily="2" charset="0"/>
              </a:rPr>
              <a:t>interface</a:t>
            </a:r>
            <a:r>
              <a:rPr lang="vi-VN" b="0" i="0">
                <a:solidFill>
                  <a:srgbClr val="555555"/>
                </a:solidFill>
                <a:effectLst/>
                <a:latin typeface="Lora" pitchFamily="2" charset="0"/>
              </a:rPr>
              <a:t>, </a:t>
            </a:r>
            <a:r>
              <a:rPr lang="vi-VN" b="1" i="0">
                <a:solidFill>
                  <a:srgbClr val="555555"/>
                </a:solidFill>
                <a:effectLst/>
                <a:latin typeface="Lora" pitchFamily="2" charset="0"/>
              </a:rPr>
              <a:t>abstract class</a:t>
            </a:r>
            <a:r>
              <a:rPr lang="vi-VN" b="0" i="0">
                <a:solidFill>
                  <a:srgbClr val="555555"/>
                </a:solidFill>
                <a:effectLst/>
                <a:latin typeface="Lora" pitchFamily="2" charset="0"/>
              </a:rPr>
              <a:t> hay một </a:t>
            </a:r>
            <a:r>
              <a:rPr lang="vi-VN" b="1" i="0">
                <a:solidFill>
                  <a:srgbClr val="555555"/>
                </a:solidFill>
                <a:effectLst/>
                <a:latin typeface="Lora" pitchFamily="2" charset="0"/>
              </a:rPr>
              <a:t>class</a:t>
            </a:r>
            <a:r>
              <a:rPr lang="vi-VN" b="0" i="0">
                <a:solidFill>
                  <a:srgbClr val="555555"/>
                </a:solidFill>
                <a:effectLst/>
                <a:latin typeface="Lora" pitchFamily="2" charset="0"/>
              </a:rPr>
              <a:t> thông thường.</a:t>
            </a:r>
          </a:p>
          <a:p>
            <a:pPr marL="285750" indent="-285750" algn="l">
              <a:buFont typeface="Wingdings" panose="05000000000000000000" pitchFamily="2" charset="2"/>
              <a:buChar char="§"/>
            </a:pPr>
            <a:r>
              <a:rPr lang="vi-VN" b="1" i="0">
                <a:solidFill>
                  <a:srgbClr val="555555"/>
                </a:solidFill>
                <a:effectLst/>
                <a:latin typeface="Lora" pitchFamily="2" charset="0"/>
              </a:rPr>
              <a:t>Sub Classes</a:t>
            </a:r>
            <a:r>
              <a:rPr lang="vi-VN" b="0" i="0">
                <a:solidFill>
                  <a:srgbClr val="555555"/>
                </a:solidFill>
                <a:effectLst/>
                <a:latin typeface="Lora" pitchFamily="2" charset="0"/>
              </a:rPr>
              <a:t>: các sub class sẽ implement các phương thức của </a:t>
            </a:r>
            <a:r>
              <a:rPr lang="vi-VN" b="1" i="0">
                <a:solidFill>
                  <a:srgbClr val="555555"/>
                </a:solidFill>
                <a:effectLst/>
                <a:latin typeface="Lora" pitchFamily="2" charset="0"/>
              </a:rPr>
              <a:t>supper class</a:t>
            </a:r>
            <a:r>
              <a:rPr lang="vi-VN" b="0" i="0">
                <a:solidFill>
                  <a:srgbClr val="555555"/>
                </a:solidFill>
                <a:effectLst/>
                <a:latin typeface="Lora" pitchFamily="2" charset="0"/>
              </a:rPr>
              <a:t> theo nghiệp vụ riêng của nó.</a:t>
            </a:r>
          </a:p>
          <a:p>
            <a:pPr marL="285750" indent="-285750" algn="l">
              <a:buFont typeface="Wingdings" panose="05000000000000000000" pitchFamily="2" charset="2"/>
              <a:buChar char="§"/>
            </a:pPr>
            <a:r>
              <a:rPr lang="vi-VN" b="1" i="0">
                <a:solidFill>
                  <a:srgbClr val="555555"/>
                </a:solidFill>
                <a:effectLst/>
                <a:latin typeface="Lora" pitchFamily="2" charset="0"/>
              </a:rPr>
              <a:t>Factory Class</a:t>
            </a:r>
            <a:r>
              <a:rPr lang="vi-VN" b="0" i="0">
                <a:solidFill>
                  <a:srgbClr val="555555"/>
                </a:solidFill>
                <a:effectLst/>
                <a:latin typeface="Lora" pitchFamily="2" charset="0"/>
              </a:rPr>
              <a:t>: một class chịu tránh nhiệm khởi tạo các đối tượng </a:t>
            </a:r>
            <a:r>
              <a:rPr lang="vi-VN" b="1" i="0">
                <a:solidFill>
                  <a:srgbClr val="555555"/>
                </a:solidFill>
                <a:effectLst/>
                <a:latin typeface="Lora" pitchFamily="2" charset="0"/>
              </a:rPr>
              <a:t>sub class</a:t>
            </a:r>
            <a:r>
              <a:rPr lang="vi-VN" b="0" i="0">
                <a:solidFill>
                  <a:srgbClr val="555555"/>
                </a:solidFill>
                <a:effectLst/>
                <a:latin typeface="Lora" pitchFamily="2" charset="0"/>
              </a:rPr>
              <a:t> dựa theo tham số đầu vào. Lưu ý: lớp này là </a:t>
            </a:r>
            <a:r>
              <a:rPr lang="vi-VN" b="1" i="0" u="none" strike="noStrike">
                <a:solidFill>
                  <a:srgbClr val="1FA67A"/>
                </a:solidFill>
                <a:effectLst/>
                <a:latin typeface="Lora" pitchFamily="2" charset="0"/>
                <a:hlinkClick r:id="rId2"/>
              </a:rPr>
              <a:t>Singleton</a:t>
            </a:r>
            <a:r>
              <a:rPr lang="vi-VN" b="0" i="0" u="none" strike="noStrike">
                <a:solidFill>
                  <a:srgbClr val="1FA67A"/>
                </a:solidFill>
                <a:effectLst/>
                <a:latin typeface="Lora" pitchFamily="2" charset="0"/>
                <a:hlinkClick r:id="rId2"/>
              </a:rPr>
              <a:t> </a:t>
            </a:r>
            <a:r>
              <a:rPr lang="vi-VN" b="0" i="0">
                <a:solidFill>
                  <a:srgbClr val="555555"/>
                </a:solidFill>
                <a:effectLst/>
                <a:latin typeface="Lora" pitchFamily="2" charset="0"/>
              </a:rPr>
              <a:t>hoặc cung cấp một </a:t>
            </a:r>
            <a:r>
              <a:rPr lang="vi-VN" b="1" i="0">
                <a:solidFill>
                  <a:srgbClr val="555555"/>
                </a:solidFill>
                <a:effectLst/>
                <a:latin typeface="Lora" pitchFamily="2" charset="0"/>
              </a:rPr>
              <a:t>public static method</a:t>
            </a:r>
            <a:r>
              <a:rPr lang="vi-VN" b="0" i="0">
                <a:solidFill>
                  <a:srgbClr val="555555"/>
                </a:solidFill>
                <a:effectLst/>
                <a:latin typeface="Lora" pitchFamily="2" charset="0"/>
              </a:rPr>
              <a:t> cho việc truy xuất và khởi tạo đối tượng. Factory class sử dụng if-else hoặc switch-case để xác định class con đầu ra.</a:t>
            </a:r>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4</a:t>
            </a:fld>
            <a:endParaRPr lang="en-US" dirty="0"/>
          </a:p>
        </p:txBody>
      </p:sp>
    </p:spTree>
    <p:extLst>
      <p:ext uri="{BB962C8B-B14F-4D97-AF65-F5344CB8AC3E}">
        <p14:creationId xmlns:p14="http://schemas.microsoft.com/office/powerpoint/2010/main" val="244473350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a:xfrm>
            <a:off x="1482058" y="2242457"/>
            <a:ext cx="4506366" cy="2373086"/>
          </a:xfrm>
        </p:spPr>
        <p:txBody>
          <a:bodyPr/>
          <a:lstStyle/>
          <a:p>
            <a:pPr algn="l"/>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Ví dụ Factory Pattern</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normAutofit/>
          </a:bodyPr>
          <a:lstStyle/>
          <a:p>
            <a:pPr algn="l"/>
            <a:r>
              <a:rPr lang="vi-VN" b="0" i="0">
                <a:solidFill>
                  <a:srgbClr val="555555"/>
                </a:solidFill>
                <a:effectLst/>
                <a:latin typeface="Lora" pitchFamily="2" charset="0"/>
              </a:rPr>
              <a:t>Tất cả hệ thống ngân hàng có cung cấp API để truy cập đến hệ thống của họ. Team được giao nhiệm vụ thiết kế một API để client có thể sử dụng dịch vụ của một ngân hàng bất kỳ. Hiện tại, phía client chỉ cần sử dụng dịch vụ của 2 ngân hàng là VietcomBank và TPBank. Tuy nhiên để dễ mở rộng sau này, và phía client mong muốn không cần phải thay đổi code của họ khi cần sử dụng thêm dịch vụ của ngân hàng khác. Với yêu cầu như vậy, chúng ta có thể sử dụng một Pattern phù hợp là Factory Method Pattern.</a:t>
            </a:r>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5</a:t>
            </a:fld>
            <a:endParaRPr lang="en-US" dirty="0"/>
          </a:p>
        </p:txBody>
      </p:sp>
    </p:spTree>
    <p:extLst>
      <p:ext uri="{BB962C8B-B14F-4D97-AF65-F5344CB8AC3E}">
        <p14:creationId xmlns:p14="http://schemas.microsoft.com/office/powerpoint/2010/main" val="370300674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0CF8FD8-4F7C-3251-F18C-657D4CB7ACC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06884" y="1420311"/>
            <a:ext cx="7693032" cy="434656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a:xfrm>
            <a:off x="839788" y="640080"/>
            <a:ext cx="3886200" cy="2953512"/>
          </a:xfrm>
        </p:spPr>
        <p:txBody>
          <a:bodyPr anchor="b">
            <a:normAutofit/>
          </a:bodyPr>
          <a:lstStyle/>
          <a:p>
            <a:r>
              <a:rPr lang="en-US" b="1">
                <a:solidFill>
                  <a:schemeClr val="accent1"/>
                </a:solidFill>
                <a:effectLst>
                  <a:outerShdw blurRad="38100" dist="38100" dir="2700000" algn="tl">
                    <a:srgbClr val="000000">
                      <a:alpha val="43137"/>
                    </a:srgbClr>
                  </a:outerShdw>
                </a:effectLst>
              </a:rPr>
              <a:t>Ví dụ Factory Pattern</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type="body" sz="half" idx="2"/>
          </p:nvPr>
        </p:nvSpPr>
        <p:spPr>
          <a:xfrm>
            <a:off x="839788" y="3776472"/>
            <a:ext cx="3886200" cy="2468880"/>
          </a:xfrm>
        </p:spPr>
        <p:txBody>
          <a:bodyPr>
            <a:normAutofit/>
          </a:bodyPr>
          <a:lstStyle/>
          <a:p>
            <a:r>
              <a:rPr lang="vi-VN" b="0" i="0">
                <a:effectLst/>
              </a:rPr>
              <a:t>Hệ thống được minh họa như sau:</a:t>
            </a:r>
          </a:p>
        </p:txBody>
      </p:sp>
    </p:spTree>
    <p:extLst>
      <p:ext uri="{BB962C8B-B14F-4D97-AF65-F5344CB8AC3E}">
        <p14:creationId xmlns:p14="http://schemas.microsoft.com/office/powerpoint/2010/main" val="74304951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02B0-6114-45FA-BF40-69F0FB5E2F14}"/>
              </a:ext>
            </a:extLst>
          </p:cNvPr>
          <p:cNvSpPr>
            <a:spLocks noGrp="1"/>
          </p:cNvSpPr>
          <p:nvPr>
            <p:ph type="title"/>
          </p:nvPr>
        </p:nvSpPr>
        <p:spPr>
          <a:xfrm>
            <a:off x="838200" y="365125"/>
            <a:ext cx="10515600" cy="1325563"/>
          </a:xfrm>
        </p:spPr>
        <p:txBody>
          <a:bodyPr anchor="ctr">
            <a:normAutofit/>
          </a:bodyPr>
          <a:lstStyle/>
          <a:p>
            <a:r>
              <a:rPr lang="en-US"/>
              <a:t>Supper class</a:t>
            </a:r>
            <a:endParaRPr lang="en-US" dirty="0"/>
          </a:p>
        </p:txBody>
      </p:sp>
      <p:pic>
        <p:nvPicPr>
          <p:cNvPr id="23" name="Picture 22">
            <a:extLst>
              <a:ext uri="{FF2B5EF4-FFF2-40B4-BE49-F238E27FC236}">
                <a16:creationId xmlns:a16="http://schemas.microsoft.com/office/drawing/2014/main" id="{8C8D9FA1-5BB0-5C7D-3CCD-15D104EE2670}"/>
              </a:ext>
            </a:extLst>
          </p:cNvPr>
          <p:cNvPicPr>
            <a:picLocks noChangeAspect="1"/>
          </p:cNvPicPr>
          <p:nvPr/>
        </p:nvPicPr>
        <p:blipFill>
          <a:blip r:embed="rId2"/>
          <a:stretch>
            <a:fillRect/>
          </a:stretch>
        </p:blipFill>
        <p:spPr>
          <a:xfrm>
            <a:off x="1255397" y="2011680"/>
            <a:ext cx="9681206" cy="4160520"/>
          </a:xfrm>
          <a:prstGeom prst="rect">
            <a:avLst/>
          </a:prstGeom>
          <a:noFill/>
        </p:spPr>
      </p:pic>
    </p:spTree>
    <p:extLst>
      <p:ext uri="{BB962C8B-B14F-4D97-AF65-F5344CB8AC3E}">
        <p14:creationId xmlns:p14="http://schemas.microsoft.com/office/powerpoint/2010/main" val="124150551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02B0-6114-45FA-BF40-69F0FB5E2F14}"/>
              </a:ext>
            </a:extLst>
          </p:cNvPr>
          <p:cNvSpPr>
            <a:spLocks noGrp="1"/>
          </p:cNvSpPr>
          <p:nvPr>
            <p:ph type="title"/>
          </p:nvPr>
        </p:nvSpPr>
        <p:spPr>
          <a:xfrm>
            <a:off x="838200" y="365125"/>
            <a:ext cx="10515600" cy="1325563"/>
          </a:xfrm>
        </p:spPr>
        <p:txBody>
          <a:bodyPr anchor="ctr">
            <a:normAutofit/>
          </a:bodyPr>
          <a:lstStyle/>
          <a:p>
            <a:r>
              <a:rPr lang="en-US"/>
              <a:t>Sub classes</a:t>
            </a:r>
            <a:endParaRPr lang="en-US" dirty="0"/>
          </a:p>
        </p:txBody>
      </p:sp>
      <p:pic>
        <p:nvPicPr>
          <p:cNvPr id="6" name="Picture 5">
            <a:extLst>
              <a:ext uri="{FF2B5EF4-FFF2-40B4-BE49-F238E27FC236}">
                <a16:creationId xmlns:a16="http://schemas.microsoft.com/office/drawing/2014/main" id="{E546C43F-92DF-AA31-BD86-C61BF424A7C6}"/>
              </a:ext>
            </a:extLst>
          </p:cNvPr>
          <p:cNvPicPr>
            <a:picLocks noChangeAspect="1"/>
          </p:cNvPicPr>
          <p:nvPr/>
        </p:nvPicPr>
        <p:blipFill>
          <a:blip r:embed="rId2"/>
          <a:stretch>
            <a:fillRect/>
          </a:stretch>
        </p:blipFill>
        <p:spPr>
          <a:xfrm>
            <a:off x="835152" y="2559787"/>
            <a:ext cx="4937760" cy="2740456"/>
          </a:xfrm>
          <a:prstGeom prst="rect">
            <a:avLst/>
          </a:prstGeom>
          <a:noFill/>
        </p:spPr>
      </p:pic>
      <p:pic>
        <p:nvPicPr>
          <p:cNvPr id="4" name="Picture 3">
            <a:extLst>
              <a:ext uri="{FF2B5EF4-FFF2-40B4-BE49-F238E27FC236}">
                <a16:creationId xmlns:a16="http://schemas.microsoft.com/office/drawing/2014/main" id="{9E246DAC-CAB7-0058-DCF7-D235C8351A46}"/>
              </a:ext>
            </a:extLst>
          </p:cNvPr>
          <p:cNvPicPr>
            <a:picLocks noChangeAspect="1"/>
          </p:cNvPicPr>
          <p:nvPr/>
        </p:nvPicPr>
        <p:blipFill>
          <a:blip r:embed="rId3"/>
          <a:stretch>
            <a:fillRect/>
          </a:stretch>
        </p:blipFill>
        <p:spPr>
          <a:xfrm>
            <a:off x="6416040" y="2559787"/>
            <a:ext cx="4937760" cy="2740456"/>
          </a:xfrm>
          <a:prstGeom prst="rect">
            <a:avLst/>
          </a:prstGeom>
          <a:noFill/>
        </p:spPr>
      </p:pic>
    </p:spTree>
    <p:extLst>
      <p:ext uri="{BB962C8B-B14F-4D97-AF65-F5344CB8AC3E}">
        <p14:creationId xmlns:p14="http://schemas.microsoft.com/office/powerpoint/2010/main" val="150689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02B0-6114-45FA-BF40-69F0FB5E2F14}"/>
              </a:ext>
            </a:extLst>
          </p:cNvPr>
          <p:cNvSpPr>
            <a:spLocks noGrp="1"/>
          </p:cNvSpPr>
          <p:nvPr>
            <p:ph type="title"/>
          </p:nvPr>
        </p:nvSpPr>
        <p:spPr>
          <a:xfrm>
            <a:off x="838200" y="365125"/>
            <a:ext cx="10515600" cy="1325563"/>
          </a:xfrm>
        </p:spPr>
        <p:txBody>
          <a:bodyPr anchor="ctr">
            <a:normAutofit/>
          </a:bodyPr>
          <a:lstStyle/>
          <a:p>
            <a:r>
              <a:rPr lang="en-US"/>
              <a:t>Factory class</a:t>
            </a:r>
            <a:endParaRPr lang="en-US" dirty="0"/>
          </a:p>
        </p:txBody>
      </p:sp>
      <p:pic>
        <p:nvPicPr>
          <p:cNvPr id="5" name="Picture 4">
            <a:extLst>
              <a:ext uri="{FF2B5EF4-FFF2-40B4-BE49-F238E27FC236}">
                <a16:creationId xmlns:a16="http://schemas.microsoft.com/office/drawing/2014/main" id="{13360ED2-A516-4816-AB15-BA135DCFBD0A}"/>
              </a:ext>
            </a:extLst>
          </p:cNvPr>
          <p:cNvPicPr>
            <a:picLocks noChangeAspect="1"/>
          </p:cNvPicPr>
          <p:nvPr/>
        </p:nvPicPr>
        <p:blipFill>
          <a:blip r:embed="rId2"/>
          <a:stretch>
            <a:fillRect/>
          </a:stretch>
        </p:blipFill>
        <p:spPr>
          <a:xfrm>
            <a:off x="2955984" y="2011680"/>
            <a:ext cx="6280031" cy="4160520"/>
          </a:xfrm>
          <a:prstGeom prst="rect">
            <a:avLst/>
          </a:prstGeom>
          <a:noFill/>
        </p:spPr>
      </p:pic>
      <p:sp>
        <p:nvSpPr>
          <p:cNvPr id="10" name="Date Placeholder 3">
            <a:extLst>
              <a:ext uri="{FF2B5EF4-FFF2-40B4-BE49-F238E27FC236}">
                <a16:creationId xmlns:a16="http://schemas.microsoft.com/office/drawing/2014/main" id="{16F35F97-51BA-B21B-6951-6BDCC8355B5F}"/>
              </a:ext>
            </a:extLst>
          </p:cNvPr>
          <p:cNvSpPr>
            <a:spLocks noGrp="1"/>
          </p:cNvSpPr>
          <p:nvPr>
            <p:ph type="dt" sz="half" idx="10"/>
          </p:nvPr>
        </p:nvSpPr>
        <p:spPr>
          <a:xfrm>
            <a:off x="838200" y="6356350"/>
            <a:ext cx="2743200" cy="365125"/>
          </a:xfrm>
        </p:spPr>
        <p:txBody>
          <a:bodyPr/>
          <a:lstStyle/>
          <a:p>
            <a:pPr>
              <a:spcAft>
                <a:spcPts val="600"/>
              </a:spcAft>
            </a:pPr>
            <a:r>
              <a:rPr lang="en-US"/>
              <a:t>9/3/20XX</a:t>
            </a:r>
          </a:p>
        </p:txBody>
      </p:sp>
      <p:sp>
        <p:nvSpPr>
          <p:cNvPr id="12" name="Footer Placeholder 4">
            <a:extLst>
              <a:ext uri="{FF2B5EF4-FFF2-40B4-BE49-F238E27FC236}">
                <a16:creationId xmlns:a16="http://schemas.microsoft.com/office/drawing/2014/main" id="{42BB6A28-2660-D81C-FF2E-2C9A3B3BD883}"/>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14" name="Slide Number Placeholder 5">
            <a:extLst>
              <a:ext uri="{FF2B5EF4-FFF2-40B4-BE49-F238E27FC236}">
                <a16:creationId xmlns:a16="http://schemas.microsoft.com/office/drawing/2014/main" id="{FFE92C2A-9D55-B1EB-DF77-C2B912931EF7}"/>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9</a:t>
            </a:fld>
            <a:endParaRPr lang="en-US"/>
          </a:p>
        </p:txBody>
      </p:sp>
    </p:spTree>
    <p:extLst>
      <p:ext uri="{BB962C8B-B14F-4D97-AF65-F5344CB8AC3E}">
        <p14:creationId xmlns:p14="http://schemas.microsoft.com/office/powerpoint/2010/main" val="2038937097"/>
      </p:ext>
    </p:extLst>
  </p:cSld>
  <p:clrMapOvr>
    <a:masterClrMapping/>
  </p:clrMapOvr>
  <p:transition spd="slow">
    <p:push dir="u"/>
  </p:transition>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{9C6CD1E8-1977-4650-95E7-DD5499A34EB3}tf89080264_win32</Template>
  <TotalTime>28</TotalTime>
  <Words>715</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Elephant</vt:lpstr>
      <vt:lpstr>Lora</vt:lpstr>
      <vt:lpstr>Times New Roman</vt:lpstr>
      <vt:lpstr>Wingdings</vt:lpstr>
      <vt:lpstr>Brush</vt:lpstr>
      <vt:lpstr>Factory Method Pattern</vt:lpstr>
      <vt:lpstr>Factory Method is a creational design pattern that Define an interface for creating an object, but let subclasses decide which class to instantiate. Factory Method lets a class defer instantiation to subclasses</vt:lpstr>
      <vt:lpstr>Factory Method Pattern là gì?</vt:lpstr>
      <vt:lpstr>Cài đặt Factory Pattern như thế nào?</vt:lpstr>
      <vt:lpstr>Ví dụ Factory Pattern</vt:lpstr>
      <vt:lpstr>Ví dụ Factory Pattern</vt:lpstr>
      <vt:lpstr>Supper class</vt:lpstr>
      <vt:lpstr>Sub classes</vt:lpstr>
      <vt:lpstr>Factory class</vt:lpstr>
      <vt:lpstr>Bank type</vt:lpstr>
      <vt:lpstr>Client</vt:lpstr>
      <vt:lpstr>Result</vt:lpstr>
      <vt:lpstr>Sử dụng Factory Pattern khi nào?</vt:lpstr>
      <vt:lpstr>Lợi ích của Factory Pattern là gì?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Method Pattern</dc:title>
  <dc:creator>Kien Trung</dc:creator>
  <cp:lastModifiedBy>Kien Trung</cp:lastModifiedBy>
  <cp:revision>2</cp:revision>
  <dcterms:created xsi:type="dcterms:W3CDTF">2022-11-04T13:52:27Z</dcterms:created>
  <dcterms:modified xsi:type="dcterms:W3CDTF">2022-11-04T14:20:59Z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