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57" r:id="rId5"/>
    <p:sldId id="278" r:id="rId6"/>
    <p:sldId id="279" r:id="rId7"/>
    <p:sldId id="25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1" r:id="rId19"/>
    <p:sldId id="292" r:id="rId20"/>
    <p:sldId id="301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25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2B-484A-B782-8258DCBEC5C8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62B-484A-B782-8258DCBEC5C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Sheet1!$B$1:$B$6</c:f>
              <c:strCache>
                <c:ptCount val="6"/>
                <c:pt idx="0">
                  <c:v>MALE</c:v>
                </c:pt>
                <c:pt idx="1">
                  <c:v>MALE (30p)</c:v>
                </c:pt>
                <c:pt idx="2">
                  <c:v>Transfer</c:v>
                </c:pt>
                <c:pt idx="3">
                  <c:v>Transfer avm</c:v>
                </c:pt>
                <c:pt idx="4">
                  <c:v>One-hot vector</c:v>
                </c:pt>
                <c:pt idx="5">
                  <c:v>Xvector</c:v>
                </c:pt>
              </c:strCache>
            </c:strRef>
          </c:cat>
          <c:val>
            <c:numRef>
              <c:f>Sheet1!$C$1:$C$6</c:f>
              <c:numCache>
                <c:formatCode>General</c:formatCode>
                <c:ptCount val="6"/>
                <c:pt idx="0">
                  <c:v>4.46</c:v>
                </c:pt>
                <c:pt idx="1">
                  <c:v>3.64</c:v>
                </c:pt>
                <c:pt idx="2">
                  <c:v>3.99</c:v>
                </c:pt>
                <c:pt idx="3">
                  <c:v>3.88</c:v>
                </c:pt>
                <c:pt idx="4">
                  <c:v>4.1100000000000003</c:v>
                </c:pt>
                <c:pt idx="5">
                  <c:v>4.21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2B-484A-B782-8258DCBEC5C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982597711"/>
        <c:axId val="938861391"/>
      </c:barChart>
      <c:catAx>
        <c:axId val="9825977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38861391"/>
        <c:crosses val="autoZero"/>
        <c:auto val="1"/>
        <c:lblAlgn val="ctr"/>
        <c:lblOffset val="100"/>
        <c:noMultiLvlLbl val="0"/>
      </c:catAx>
      <c:valAx>
        <c:axId val="938861391"/>
        <c:scaling>
          <c:orientation val="minMax"/>
          <c:max val="4.8"/>
          <c:min val="3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8259771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9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0AE-43E4-8D8E-2FE0975EF99B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AE-43E4-8D8E-2FE0975EF99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Sheet1!$C$1:$C$6</c:f>
              <c:strCache>
                <c:ptCount val="6"/>
                <c:pt idx="0">
                  <c:v>FEMALE-2</c:v>
                </c:pt>
                <c:pt idx="1">
                  <c:v>FEMALE-2 (30p)</c:v>
                </c:pt>
                <c:pt idx="2">
                  <c:v>Transfer </c:v>
                </c:pt>
                <c:pt idx="3">
                  <c:v>Transfer avm</c:v>
                </c:pt>
                <c:pt idx="4">
                  <c:v>One-hot vector</c:v>
                </c:pt>
                <c:pt idx="5">
                  <c:v>X-vector</c:v>
                </c:pt>
              </c:strCache>
            </c:strRef>
          </c:cat>
          <c:val>
            <c:numRef>
              <c:f>Sheet1!$D$1:$D$6</c:f>
              <c:numCache>
                <c:formatCode>General</c:formatCode>
                <c:ptCount val="6"/>
                <c:pt idx="0">
                  <c:v>4.32</c:v>
                </c:pt>
                <c:pt idx="1">
                  <c:v>3.44</c:v>
                </c:pt>
                <c:pt idx="2">
                  <c:v>3.41</c:v>
                </c:pt>
                <c:pt idx="3">
                  <c:v>3.46</c:v>
                </c:pt>
                <c:pt idx="4">
                  <c:v>3.8</c:v>
                </c:pt>
                <c:pt idx="5">
                  <c:v>3.82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0AE-43E4-8D8E-2FE0975EF99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934847663"/>
        <c:axId val="1945999023"/>
      </c:barChart>
      <c:catAx>
        <c:axId val="19348476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945999023"/>
        <c:crosses val="autoZero"/>
        <c:auto val="1"/>
        <c:lblAlgn val="ctr"/>
        <c:lblOffset val="100"/>
        <c:noMultiLvlLbl val="0"/>
      </c:catAx>
      <c:valAx>
        <c:axId val="1945999023"/>
        <c:scaling>
          <c:orientation val="minMax"/>
          <c:max val="4.8"/>
          <c:min val="3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934847663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26519"/>
            <a:ext cx="6858000" cy="2387600"/>
          </a:xfrm>
        </p:spPr>
        <p:txBody>
          <a:bodyPr anchor="ctr">
            <a:noAutofit/>
          </a:bodyPr>
          <a:lstStyle/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ĐỒ ÁN TỐT NGHIỆP</a:t>
            </a:r>
            <a:br>
              <a:rPr lang="en-US"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</a:br>
            <a:br>
              <a:rPr lang="en-US" sz="32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28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Xây dựng mô hình thích ứng giọng nói</a:t>
            </a:r>
            <a:br>
              <a:rPr lang="en-US" sz="28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28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trong tổng hợp tiếng nói tiếng Việt dựa</a:t>
            </a:r>
            <a:br>
              <a:rPr lang="en-US" sz="28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28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trên công nghệ học sâu </a:t>
            </a:r>
            <a:endParaRPr lang="en-US" sz="320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628277-C2DD-44B1-8FA3-5C8A30175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404937"/>
              </p:ext>
            </p:extLst>
          </p:nvPr>
        </p:nvGraphicFramePr>
        <p:xfrm>
          <a:off x="3383280" y="4696619"/>
          <a:ext cx="5319562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6351">
                  <a:extLst>
                    <a:ext uri="{9D8B030D-6E8A-4147-A177-3AD203B41FA5}">
                      <a16:colId xmlns:a16="http://schemas.microsoft.com/office/drawing/2014/main" val="3462395763"/>
                    </a:ext>
                  </a:extLst>
                </a:gridCol>
                <a:gridCol w="2733211">
                  <a:extLst>
                    <a:ext uri="{9D8B030D-6E8A-4147-A177-3AD203B41FA5}">
                      <a16:colId xmlns:a16="http://schemas.microsoft.com/office/drawing/2014/main" val="658873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Họ và tên: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Phan Trung Kiên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56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Giảng viên h</a:t>
                      </a:r>
                      <a:r>
                        <a:rPr lang="vi-VN" sz="1800" b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ư</a:t>
                      </a:r>
                      <a:r>
                        <a:rPr lang="en-US" sz="1800" b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ớng dẫn: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PGS. TS. Đỗ Phan Thuận</a:t>
                      </a:r>
                    </a:p>
                    <a:p>
                      <a:pPr algn="l"/>
                      <a:endParaRPr lang="en-US" sz="1800" b="1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096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0"/>
            <a:ext cx="8026400" cy="850232"/>
          </a:xfrm>
        </p:spPr>
        <p:txBody>
          <a:bodyPr>
            <a:normAutofit/>
          </a:bodyPr>
          <a:lstStyle/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1. Tổng quan mô hình</a:t>
            </a:r>
          </a:p>
        </p:txBody>
      </p:sp>
      <p:pic>
        <p:nvPicPr>
          <p:cNvPr id="7" name="Picture 6" descr="tts">
            <a:extLst>
              <a:ext uri="{FF2B5EF4-FFF2-40B4-BE49-F238E27FC236}">
                <a16:creationId xmlns:a16="http://schemas.microsoft.com/office/drawing/2014/main" id="{86D63DD5-4589-4736-AE92-4C50035428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35810" y="1940035"/>
            <a:ext cx="6872379" cy="350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16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0"/>
            <a:ext cx="8026400" cy="850232"/>
          </a:xfrm>
        </p:spPr>
        <p:txBody>
          <a:bodyPr>
            <a:normAutofit/>
          </a:bodyPr>
          <a:lstStyle/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2. Trích chọn đặc tr</a:t>
            </a:r>
            <a:r>
              <a:rPr lang="vi-VN" sz="2400">
                <a:latin typeface="Cambria" panose="02040503050406030204" pitchFamily="18" charset="0"/>
                <a:ea typeface="Cambria" panose="02040503050406030204" pitchFamily="18" charset="0"/>
              </a:rPr>
              <a:t>ư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ng ngôn ngữ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FC1ACCD-9FA1-4B9A-B445-B3077C27974D}"/>
              </a:ext>
            </a:extLst>
          </p:cNvPr>
          <p:cNvSpPr txBox="1">
            <a:spLocks/>
          </p:cNvSpPr>
          <p:nvPr/>
        </p:nvSpPr>
        <p:spPr>
          <a:xfrm>
            <a:off x="809957" y="1512211"/>
            <a:ext cx="7524082" cy="153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C8C27-9942-4F27-9D48-B1C649A95E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643" y="3366411"/>
            <a:ext cx="4810711" cy="2840863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537321-C97E-4A01-8DB3-F58FAB673140}"/>
              </a:ext>
            </a:extLst>
          </p:cNvPr>
          <p:cNvSpPr txBox="1">
            <a:spLocks/>
          </p:cNvSpPr>
          <p:nvPr/>
        </p:nvSpPr>
        <p:spPr>
          <a:xfrm>
            <a:off x="809959" y="1648569"/>
            <a:ext cx="7524082" cy="153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Sử dụng công cụ Vita</a:t>
            </a:r>
          </a:p>
          <a:p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Các đặc tr</a:t>
            </a: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ng đ</a:t>
            </a: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ợc trích chọn ở mức âm vị, âm tiết, từ, cụm từ, câu.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313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0"/>
            <a:ext cx="8026400" cy="850232"/>
          </a:xfrm>
        </p:spPr>
        <p:txBody>
          <a:bodyPr>
            <a:normAutofit/>
          </a:bodyPr>
          <a:lstStyle/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2. Trích chọn đặc tr</a:t>
            </a:r>
            <a:r>
              <a:rPr lang="vi-VN" sz="2400">
                <a:latin typeface="Cambria" panose="02040503050406030204" pitchFamily="18" charset="0"/>
                <a:ea typeface="Cambria" panose="02040503050406030204" pitchFamily="18" charset="0"/>
              </a:rPr>
              <a:t>ư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ng âm học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FC1ACCD-9FA1-4B9A-B445-B3077C27974D}"/>
              </a:ext>
            </a:extLst>
          </p:cNvPr>
          <p:cNvSpPr txBox="1">
            <a:spLocks/>
          </p:cNvSpPr>
          <p:nvPr/>
        </p:nvSpPr>
        <p:spPr>
          <a:xfrm>
            <a:off x="809957" y="1512211"/>
            <a:ext cx="7524082" cy="153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537321-C97E-4A01-8DB3-F58FAB673140}"/>
              </a:ext>
            </a:extLst>
          </p:cNvPr>
          <p:cNvSpPr txBox="1">
            <a:spLocks/>
          </p:cNvSpPr>
          <p:nvPr/>
        </p:nvSpPr>
        <p:spPr>
          <a:xfrm>
            <a:off x="809957" y="1394084"/>
            <a:ext cx="7524082" cy="17563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Sử dụng World Vocoder</a:t>
            </a:r>
          </a:p>
          <a:p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Các đặc tr</a:t>
            </a: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ng đ</a:t>
            </a: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ợc trích chọn</a:t>
            </a:r>
          </a:p>
          <a:p>
            <a:pPr lvl="1"/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MCCs</a:t>
            </a:r>
          </a:p>
          <a:p>
            <a:pPr lvl="1"/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BAP</a:t>
            </a:r>
          </a:p>
          <a:p>
            <a:pPr lvl="1"/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F0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086624-A857-4DD0-BAC8-51128C1C19B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86" y="3589421"/>
            <a:ext cx="5623227" cy="2553753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37033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0"/>
            <a:ext cx="8026400" cy="850232"/>
          </a:xfrm>
        </p:spPr>
        <p:txBody>
          <a:bodyPr>
            <a:normAutofit/>
          </a:bodyPr>
          <a:lstStyle/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3. Mô hình dự đoán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FC1ACCD-9FA1-4B9A-B445-B3077C27974D}"/>
              </a:ext>
            </a:extLst>
          </p:cNvPr>
          <p:cNvSpPr txBox="1">
            <a:spLocks/>
          </p:cNvSpPr>
          <p:nvPr/>
        </p:nvSpPr>
        <p:spPr>
          <a:xfrm>
            <a:off x="809957" y="1512211"/>
            <a:ext cx="7524082" cy="153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8C20DC-D103-43C7-936C-D71F052FE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4272" y="2510590"/>
            <a:ext cx="3269798" cy="3989182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D29795-9682-408C-8FE6-2D334CC26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4601" y="2508865"/>
            <a:ext cx="3269438" cy="396158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3763643-77AB-44F9-903D-CFE7FDD6F003}"/>
              </a:ext>
            </a:extLst>
          </p:cNvPr>
          <p:cNvSpPr txBox="1">
            <a:spLocks/>
          </p:cNvSpPr>
          <p:nvPr/>
        </p:nvSpPr>
        <p:spPr>
          <a:xfrm>
            <a:off x="740109" y="1407937"/>
            <a:ext cx="7524082" cy="9983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Sử dụng 2 mạng DNN</a:t>
            </a:r>
          </a:p>
          <a:p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Hàm mất mát là hàm MSE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41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0"/>
            <a:ext cx="8026400" cy="850232"/>
          </a:xfrm>
        </p:spPr>
        <p:txBody>
          <a:bodyPr>
            <a:normAutofit/>
          </a:bodyPr>
          <a:lstStyle/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4. Tổng hợp tiếng nói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FC1ACCD-9FA1-4B9A-B445-B3077C27974D}"/>
              </a:ext>
            </a:extLst>
          </p:cNvPr>
          <p:cNvSpPr txBox="1">
            <a:spLocks/>
          </p:cNvSpPr>
          <p:nvPr/>
        </p:nvSpPr>
        <p:spPr>
          <a:xfrm>
            <a:off x="809957" y="1512211"/>
            <a:ext cx="7524082" cy="153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DC8D2E-5F13-450A-9793-2C467037C4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218" y="2550816"/>
            <a:ext cx="5623560" cy="281277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E39BF69-53BD-4E8C-BE4C-D3869B08C618}"/>
              </a:ext>
            </a:extLst>
          </p:cNvPr>
          <p:cNvSpPr txBox="1">
            <a:spLocks/>
          </p:cNvSpPr>
          <p:nvPr/>
        </p:nvSpPr>
        <p:spPr>
          <a:xfrm>
            <a:off x="809957" y="1672632"/>
            <a:ext cx="7524082" cy="17563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Sử dụng World Vocoder</a:t>
            </a:r>
          </a:p>
        </p:txBody>
      </p:sp>
    </p:spTree>
    <p:extLst>
      <p:ext uri="{BB962C8B-B14F-4D97-AF65-F5344CB8AC3E}">
        <p14:creationId xmlns:p14="http://schemas.microsoft.com/office/powerpoint/2010/main" val="2012042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0"/>
            <a:ext cx="8026400" cy="850232"/>
          </a:xfrm>
        </p:spPr>
        <p:txBody>
          <a:bodyPr>
            <a:normAutofit/>
          </a:bodyPr>
          <a:lstStyle/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5. Thích ứng giọng nói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FC1ACCD-9FA1-4B9A-B445-B3077C27974D}"/>
              </a:ext>
            </a:extLst>
          </p:cNvPr>
          <p:cNvSpPr txBox="1">
            <a:spLocks/>
          </p:cNvSpPr>
          <p:nvPr/>
        </p:nvSpPr>
        <p:spPr>
          <a:xfrm>
            <a:off x="809957" y="1512211"/>
            <a:ext cx="7524082" cy="153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E39BF69-53BD-4E8C-BE4C-D3869B08C618}"/>
              </a:ext>
            </a:extLst>
          </p:cNvPr>
          <p:cNvSpPr txBox="1">
            <a:spLocks/>
          </p:cNvSpPr>
          <p:nvPr/>
        </p:nvSpPr>
        <p:spPr>
          <a:xfrm>
            <a:off x="809957" y="1512211"/>
            <a:ext cx="3500722" cy="470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Sử dụng 2 ph</a:t>
            </a: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ơng pháp:</a:t>
            </a:r>
          </a:p>
          <a:p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Transfer learning</a:t>
            </a:r>
          </a:p>
          <a:p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Vec-t</a:t>
            </a: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ơ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mã hóa ng</a:t>
            </a: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ời nói</a:t>
            </a:r>
          </a:p>
          <a:p>
            <a:pPr marL="342900" lvl="1" indent="0">
              <a:buNone/>
            </a:pPr>
            <a:endParaRPr lang="en-US" sz="17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77894F-CA02-411B-82F7-5F74C1C8FA2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8" y="2052746"/>
            <a:ext cx="4022725" cy="198564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CBE454-2B2F-448D-B6A5-A0975EBEA4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8" y="4578926"/>
            <a:ext cx="4023360" cy="164528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48678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0"/>
            <a:ext cx="8026400" cy="850232"/>
          </a:xfrm>
        </p:spPr>
        <p:txBody>
          <a:bodyPr>
            <a:normAutofit/>
          </a:bodyPr>
          <a:lstStyle/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6. Transfer learning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FC1ACCD-9FA1-4B9A-B445-B3077C27974D}"/>
              </a:ext>
            </a:extLst>
          </p:cNvPr>
          <p:cNvSpPr txBox="1">
            <a:spLocks/>
          </p:cNvSpPr>
          <p:nvPr/>
        </p:nvSpPr>
        <p:spPr>
          <a:xfrm>
            <a:off x="809957" y="1512211"/>
            <a:ext cx="7524082" cy="153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B2443FE-F246-4A01-99B0-996CBDC014A1}"/>
              </a:ext>
            </a:extLst>
          </p:cNvPr>
          <p:cNvSpPr txBox="1">
            <a:spLocks/>
          </p:cNvSpPr>
          <p:nvPr/>
        </p:nvSpPr>
        <p:spPr>
          <a:xfrm>
            <a:off x="740109" y="1895642"/>
            <a:ext cx="7524082" cy="153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Theo 2 h</a:t>
            </a:r>
            <a:r>
              <a:rPr lang="vi-VN" sz="2000" b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 b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ớng tiếp cận:</a:t>
            </a:r>
          </a:p>
          <a:p>
            <a:pPr lvl="1">
              <a:lnSpc>
                <a:spcPct val="150000"/>
              </a:lnSpc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Sử dụng mô hình gốc một ng</a:t>
            </a: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ời nói</a:t>
            </a:r>
          </a:p>
          <a:p>
            <a:pPr lvl="1">
              <a:lnSpc>
                <a:spcPct val="150000"/>
              </a:lnSpc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Sử dụng mô hình gốc giọng trung bình (nhiều ng</a:t>
            </a: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ời nói)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999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0"/>
            <a:ext cx="8026400" cy="850232"/>
          </a:xfrm>
        </p:spPr>
        <p:txBody>
          <a:bodyPr>
            <a:normAutofit/>
          </a:bodyPr>
          <a:lstStyle/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7. Véc t</a:t>
            </a:r>
            <a:r>
              <a:rPr lang="vi-VN" sz="2400">
                <a:latin typeface="Cambria" panose="02040503050406030204" pitchFamily="18" charset="0"/>
                <a:ea typeface="Cambria" panose="02040503050406030204" pitchFamily="18" charset="0"/>
              </a:rPr>
              <a:t>ơ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 mã hóa ng</a:t>
            </a:r>
            <a:r>
              <a:rPr lang="vi-VN" sz="2400">
                <a:latin typeface="Cambria" panose="02040503050406030204" pitchFamily="18" charset="0"/>
                <a:ea typeface="Cambria" panose="02040503050406030204" pitchFamily="18" charset="0"/>
              </a:rPr>
              <a:t>ư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ời nói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FC1ACCD-9FA1-4B9A-B445-B3077C27974D}"/>
              </a:ext>
            </a:extLst>
          </p:cNvPr>
          <p:cNvSpPr txBox="1">
            <a:spLocks/>
          </p:cNvSpPr>
          <p:nvPr/>
        </p:nvSpPr>
        <p:spPr>
          <a:xfrm>
            <a:off x="809957" y="1512211"/>
            <a:ext cx="7524082" cy="153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B2443FE-F246-4A01-99B0-996CBDC014A1}"/>
              </a:ext>
            </a:extLst>
          </p:cNvPr>
          <p:cNvSpPr txBox="1">
            <a:spLocks/>
          </p:cNvSpPr>
          <p:nvPr/>
        </p:nvSpPr>
        <p:spPr>
          <a:xfrm>
            <a:off x="740109" y="1895642"/>
            <a:ext cx="7524082" cy="153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b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Theo 2 h</a:t>
            </a:r>
            <a:r>
              <a:rPr lang="vi-VN" sz="2000" b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 b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ớng tiếp cận:</a:t>
            </a:r>
          </a:p>
          <a:p>
            <a:pPr lvl="1">
              <a:lnSpc>
                <a:spcPct val="150000"/>
              </a:lnSpc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Sử dụng one-hot vector</a:t>
            </a:r>
          </a:p>
          <a:p>
            <a:pPr lvl="1">
              <a:lnSpc>
                <a:spcPct val="150000"/>
              </a:lnSpc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Sử dụng x-vector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073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0"/>
            <a:ext cx="8026400" cy="850232"/>
          </a:xfrm>
        </p:spPr>
        <p:txBody>
          <a:bodyPr>
            <a:normAutofit/>
          </a:bodyPr>
          <a:lstStyle/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8. One-hot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FFC1ACCD-9FA1-4B9A-B445-B3077C2797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0109" y="1287621"/>
                <a:ext cx="7524082" cy="15333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/>
                  <a:t> với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là số lượng người nói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/>
                  <a:t> = 1 nếu người nói là người thứ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/>
                  <a:t> = 0 với mọi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>
                  <a:latin typeface="Cambria" panose="02040503050406030204" pitchFamily="18" charset="0"/>
                  <a:ea typeface="Cambria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FFC1ACCD-9FA1-4B9A-B445-B3077C279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09" y="1287621"/>
                <a:ext cx="7524082" cy="1533358"/>
              </a:xfrm>
              <a:prstGeom prst="rect">
                <a:avLst/>
              </a:prstGeom>
              <a:blipFill>
                <a:blip r:embed="rId2"/>
                <a:stretch>
                  <a:fillRect t="-4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3763643-77AB-44F9-903D-CFE7FDD6F003}"/>
              </a:ext>
            </a:extLst>
          </p:cNvPr>
          <p:cNvSpPr txBox="1">
            <a:spLocks/>
          </p:cNvSpPr>
          <p:nvPr/>
        </p:nvSpPr>
        <p:spPr>
          <a:xfrm>
            <a:off x="740109" y="1407937"/>
            <a:ext cx="7524082" cy="9983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8FFD6F-5C92-4EC4-A372-6E0D84D8C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809" y="2526632"/>
            <a:ext cx="3180341" cy="3986784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D9A29A-F5A6-4987-A52C-8D09B7ADD1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8717" y="2526632"/>
            <a:ext cx="3115474" cy="3986784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32023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0"/>
            <a:ext cx="8026400" cy="850232"/>
          </a:xfrm>
        </p:spPr>
        <p:txBody>
          <a:bodyPr>
            <a:normAutofit/>
          </a:bodyPr>
          <a:lstStyle/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8. X-vector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3763643-77AB-44F9-903D-CFE7FDD6F003}"/>
              </a:ext>
            </a:extLst>
          </p:cNvPr>
          <p:cNvSpPr txBox="1">
            <a:spLocks/>
          </p:cNvSpPr>
          <p:nvPr/>
        </p:nvSpPr>
        <p:spPr>
          <a:xfrm>
            <a:off x="740109" y="1407937"/>
            <a:ext cx="7524082" cy="9983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59E7FB-5ADC-4323-A1D7-47388F5A3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654" y="2964021"/>
            <a:ext cx="3656991" cy="322199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8A33B84-344D-427B-9394-EAD220C9BB1D}"/>
              </a:ext>
            </a:extLst>
          </p:cNvPr>
          <p:cNvSpPr txBox="1">
            <a:spLocks/>
          </p:cNvSpPr>
          <p:nvPr/>
        </p:nvSpPr>
        <p:spPr>
          <a:xfrm>
            <a:off x="488950" y="1407937"/>
            <a:ext cx="7524082" cy="153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B</a:t>
            </a: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ớc 1: Sử dụng một mạng DNN để trích xuất X-vector</a:t>
            </a:r>
          </a:p>
          <a:p>
            <a:pPr marL="0" indent="0">
              <a:buNone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B</a:t>
            </a: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ớc 2: Sử dụng PCA để giảm số chiều x-vector</a:t>
            </a:r>
          </a:p>
          <a:p>
            <a:pPr marL="0" indent="0">
              <a:buNone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B</a:t>
            </a: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ớc 3: Sử dụng X-vector cho thích ứng giọng nói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60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0"/>
            <a:ext cx="8026400" cy="850232"/>
          </a:xfrm>
        </p:spPr>
        <p:txBody>
          <a:bodyPr>
            <a:normAutofit/>
          </a:bodyPr>
          <a:lstStyle/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1" y="1194468"/>
            <a:ext cx="7467934" cy="4469063"/>
          </a:xfrm>
        </p:spPr>
        <p:txBody>
          <a:bodyPr anchor="ctr">
            <a:noAutofit/>
          </a:bodyPr>
          <a:lstStyle/>
          <a:p>
            <a:pPr marL="857250" lvl="1" indent="-514350">
              <a:buFont typeface="+mj-lt"/>
              <a:buAutoNum type="romanUcPeriod"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Giới thiệu bài toán</a:t>
            </a:r>
          </a:p>
          <a:p>
            <a:pPr marL="857250" lvl="1" indent="-514350">
              <a:buFont typeface="+mj-lt"/>
              <a:buAutoNum type="romanUcPeriod"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Ph</a:t>
            </a: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ơng pháp ứng dụng</a:t>
            </a:r>
          </a:p>
          <a:p>
            <a:pPr marL="857250" lvl="1" indent="-514350">
              <a:buFont typeface="+mj-lt"/>
              <a:buAutoNum type="romanUcPeriod"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Thử nghiệm</a:t>
            </a:r>
          </a:p>
          <a:p>
            <a:pPr marL="857250" lvl="1" indent="-514350">
              <a:buFont typeface="+mj-lt"/>
              <a:buAutoNum type="romanUcPeriod"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Kết luận và ph</a:t>
            </a: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ơng h</a:t>
            </a: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ớng phát triển</a:t>
            </a:r>
          </a:p>
        </p:txBody>
      </p:sp>
    </p:spTree>
    <p:extLst>
      <p:ext uri="{BB962C8B-B14F-4D97-AF65-F5344CB8AC3E}">
        <p14:creationId xmlns:p14="http://schemas.microsoft.com/office/powerpoint/2010/main" val="1638315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0"/>
            <a:ext cx="8026400" cy="850232"/>
          </a:xfrm>
        </p:spPr>
        <p:txBody>
          <a:bodyPr>
            <a:normAutofit/>
          </a:bodyPr>
          <a:lstStyle/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8. X-vector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3763643-77AB-44F9-903D-CFE7FDD6F003}"/>
              </a:ext>
            </a:extLst>
          </p:cNvPr>
          <p:cNvSpPr txBox="1">
            <a:spLocks/>
          </p:cNvSpPr>
          <p:nvPr/>
        </p:nvSpPr>
        <p:spPr>
          <a:xfrm>
            <a:off x="740109" y="1407937"/>
            <a:ext cx="7524082" cy="9983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807A00-D0B6-4C69-8F13-17E4CBE617B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306" y="1903188"/>
            <a:ext cx="3016885" cy="386270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3E7DD2-07AA-46AD-BF34-0451FB799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9" y="1903188"/>
            <a:ext cx="3119198" cy="3858768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67314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0"/>
            <a:ext cx="8026400" cy="850232"/>
          </a:xfrm>
        </p:spPr>
        <p:txBody>
          <a:bodyPr>
            <a:normAutofit/>
          </a:bodyPr>
          <a:lstStyle/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1" y="1194468"/>
            <a:ext cx="7467934" cy="4469063"/>
          </a:xfrm>
        </p:spPr>
        <p:txBody>
          <a:bodyPr anchor="ctr">
            <a:noAutofit/>
          </a:bodyPr>
          <a:lstStyle/>
          <a:p>
            <a:pPr marL="857250" lvl="1" indent="-514350">
              <a:buFont typeface="+mj-lt"/>
              <a:buAutoNum type="romanUcPeriod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Giới thiệu bài toán</a:t>
            </a:r>
            <a:endParaRPr lang="en-US" sz="2000" b="1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857250" lvl="1" indent="-514350">
              <a:buFont typeface="+mj-lt"/>
              <a:buAutoNum type="romanUcPeriod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Ph</a:t>
            </a:r>
            <a:r>
              <a:rPr lang="vi-VN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ơng pháp ứng dụng</a:t>
            </a:r>
          </a:p>
          <a:p>
            <a:pPr marL="857250" lvl="1" indent="-514350">
              <a:buFont typeface="+mj-lt"/>
              <a:buAutoNum type="romanUcPeriod"/>
            </a:pPr>
            <a:r>
              <a:rPr lang="en-US" sz="2000" b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Thử nghiệm</a:t>
            </a:r>
          </a:p>
          <a:p>
            <a:pPr marL="857250" lvl="1" indent="-514350">
              <a:buFont typeface="+mj-lt"/>
              <a:buAutoNum type="romanUcPeriod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Kết luận và ph</a:t>
            </a:r>
            <a:r>
              <a:rPr lang="vi-VN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ơng h</a:t>
            </a:r>
            <a:r>
              <a:rPr lang="vi-VN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ớng phát triển</a:t>
            </a:r>
          </a:p>
        </p:txBody>
      </p:sp>
    </p:spTree>
    <p:extLst>
      <p:ext uri="{BB962C8B-B14F-4D97-AF65-F5344CB8AC3E}">
        <p14:creationId xmlns:p14="http://schemas.microsoft.com/office/powerpoint/2010/main" val="2868876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0"/>
            <a:ext cx="8026400" cy="850232"/>
          </a:xfrm>
        </p:spPr>
        <p:txBody>
          <a:bodyPr>
            <a:normAutofit/>
          </a:bodyPr>
          <a:lstStyle/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1. Chuẩn bị bộ dữ liệu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52DE7F-0ED6-4662-82C2-95E26CCF8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886675"/>
              </p:ext>
            </p:extLst>
          </p:nvPr>
        </p:nvGraphicFramePr>
        <p:xfrm>
          <a:off x="1499150" y="1711943"/>
          <a:ext cx="6145700" cy="21273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53124">
                  <a:extLst>
                    <a:ext uri="{9D8B030D-6E8A-4147-A177-3AD203B41FA5}">
                      <a16:colId xmlns:a16="http://schemas.microsoft.com/office/drawing/2014/main" val="1350758760"/>
                    </a:ext>
                  </a:extLst>
                </a:gridCol>
                <a:gridCol w="1116769">
                  <a:extLst>
                    <a:ext uri="{9D8B030D-6E8A-4147-A177-3AD203B41FA5}">
                      <a16:colId xmlns:a16="http://schemas.microsoft.com/office/drawing/2014/main" val="4183926859"/>
                    </a:ext>
                  </a:extLst>
                </a:gridCol>
                <a:gridCol w="1530178">
                  <a:extLst>
                    <a:ext uri="{9D8B030D-6E8A-4147-A177-3AD203B41FA5}">
                      <a16:colId xmlns:a16="http://schemas.microsoft.com/office/drawing/2014/main" val="1279835607"/>
                    </a:ext>
                  </a:extLst>
                </a:gridCol>
                <a:gridCol w="633801">
                  <a:extLst>
                    <a:ext uri="{9D8B030D-6E8A-4147-A177-3AD203B41FA5}">
                      <a16:colId xmlns:a16="http://schemas.microsoft.com/office/drawing/2014/main" val="2544353382"/>
                    </a:ext>
                  </a:extLst>
                </a:gridCol>
                <a:gridCol w="1211828">
                  <a:extLst>
                    <a:ext uri="{9D8B030D-6E8A-4147-A177-3AD203B41FA5}">
                      <a16:colId xmlns:a16="http://schemas.microsoft.com/office/drawing/2014/main" val="1757742598"/>
                    </a:ext>
                  </a:extLst>
                </a:gridCol>
              </a:tblGrid>
              <a:tr h="5433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Tên bộ dữ liệu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Số lượng câu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Tổng thời gian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Giới tính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Phương ngữ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extLst>
                  <a:ext uri="{0D108BD9-81ED-4DB2-BD59-A6C34878D82A}">
                    <a16:rowId xmlns:a16="http://schemas.microsoft.com/office/drawing/2014/main" val="3431278855"/>
                  </a:ext>
                </a:extLst>
              </a:tr>
              <a:tr h="2640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FEMALE-1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12624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 giờ 35 phút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Nữ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Miền Nam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extLst>
                  <a:ext uri="{0D108BD9-81ED-4DB2-BD59-A6C34878D82A}">
                    <a16:rowId xmlns:a16="http://schemas.microsoft.com/office/drawing/2014/main" val="506957977"/>
                  </a:ext>
                </a:extLst>
              </a:tr>
              <a:tr h="2640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FEMALE-2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3716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 giờ 32 phút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Nữ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Miền Bắc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extLst>
                  <a:ext uri="{0D108BD9-81ED-4DB2-BD59-A6C34878D82A}">
                    <a16:rowId xmlns:a16="http://schemas.microsoft.com/office/drawing/2014/main" val="1750320745"/>
                  </a:ext>
                </a:extLst>
              </a:tr>
              <a:tr h="2640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MALE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3767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 giờ 41 phút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Nam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Miền Bắc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extLst>
                  <a:ext uri="{0D108BD9-81ED-4DB2-BD59-A6C34878D82A}">
                    <a16:rowId xmlns:a16="http://schemas.microsoft.com/office/drawing/2014/main" val="3167289575"/>
                  </a:ext>
                </a:extLst>
              </a:tr>
              <a:tr h="2640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FEMALE-2 (30p)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530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30 phút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Nữ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Miền Bắc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extLst>
                  <a:ext uri="{0D108BD9-81ED-4DB2-BD59-A6C34878D82A}">
                    <a16:rowId xmlns:a16="http://schemas.microsoft.com/office/drawing/2014/main" val="1608397104"/>
                  </a:ext>
                </a:extLst>
              </a:tr>
              <a:tr h="2640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MALE (30p)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418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30 phút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Nam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Miền Bắc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extLst>
                  <a:ext uri="{0D108BD9-81ED-4DB2-BD59-A6C34878D82A}">
                    <a16:rowId xmlns:a16="http://schemas.microsoft.com/office/drawing/2014/main" val="2533777518"/>
                  </a:ext>
                </a:extLst>
              </a:tr>
              <a:tr h="2640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VTR-60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15600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 giờ 39 phút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3871" marR="103871" marT="0" marB="0"/>
                </a:tc>
                <a:extLst>
                  <a:ext uri="{0D108BD9-81ED-4DB2-BD59-A6C34878D82A}">
                    <a16:rowId xmlns:a16="http://schemas.microsoft.com/office/drawing/2014/main" val="266178040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01EFB9-C0B0-4DC2-B1B8-F747F4FC7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065921"/>
              </p:ext>
            </p:extLst>
          </p:nvPr>
        </p:nvGraphicFramePr>
        <p:xfrm>
          <a:off x="1499147" y="4351986"/>
          <a:ext cx="6145698" cy="110531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69167">
                  <a:extLst>
                    <a:ext uri="{9D8B030D-6E8A-4147-A177-3AD203B41FA5}">
                      <a16:colId xmlns:a16="http://schemas.microsoft.com/office/drawing/2014/main" val="2414878291"/>
                    </a:ext>
                  </a:extLst>
                </a:gridCol>
                <a:gridCol w="601579">
                  <a:extLst>
                    <a:ext uri="{9D8B030D-6E8A-4147-A177-3AD203B41FA5}">
                      <a16:colId xmlns:a16="http://schemas.microsoft.com/office/drawing/2014/main" val="1627095035"/>
                    </a:ext>
                  </a:extLst>
                </a:gridCol>
                <a:gridCol w="802103">
                  <a:extLst>
                    <a:ext uri="{9D8B030D-6E8A-4147-A177-3AD203B41FA5}">
                      <a16:colId xmlns:a16="http://schemas.microsoft.com/office/drawing/2014/main" val="4171394217"/>
                    </a:ext>
                  </a:extLst>
                </a:gridCol>
                <a:gridCol w="1024283">
                  <a:extLst>
                    <a:ext uri="{9D8B030D-6E8A-4147-A177-3AD203B41FA5}">
                      <a16:colId xmlns:a16="http://schemas.microsoft.com/office/drawing/2014/main" val="4236102736"/>
                    </a:ext>
                  </a:extLst>
                </a:gridCol>
                <a:gridCol w="1024283">
                  <a:extLst>
                    <a:ext uri="{9D8B030D-6E8A-4147-A177-3AD203B41FA5}">
                      <a16:colId xmlns:a16="http://schemas.microsoft.com/office/drawing/2014/main" val="2936585728"/>
                    </a:ext>
                  </a:extLst>
                </a:gridCol>
                <a:gridCol w="1024283">
                  <a:extLst>
                    <a:ext uri="{9D8B030D-6E8A-4147-A177-3AD203B41FA5}">
                      <a16:colId xmlns:a16="http://schemas.microsoft.com/office/drawing/2014/main" val="2373325144"/>
                    </a:ext>
                  </a:extLst>
                </a:gridCol>
              </a:tblGrid>
              <a:tr h="364393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Tên bộ dữ liệu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Giới tính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Phương ngữ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Số lượng câu / người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83068083"/>
                  </a:ext>
                </a:extLst>
              </a:tr>
              <a:tr h="3368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Nam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Nữ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Miền Bắc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Miền Nam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470665"/>
                  </a:ext>
                </a:extLst>
              </a:tr>
              <a:tr h="4040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VTR-60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30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30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30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30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160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81747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162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0"/>
            <a:ext cx="8026400" cy="850232"/>
          </a:xfrm>
        </p:spPr>
        <p:txBody>
          <a:bodyPr>
            <a:normAutofit/>
          </a:bodyPr>
          <a:lstStyle/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2. Huấn luyện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585CB0-5746-4552-ADF6-D1C9858AC2B8}"/>
              </a:ext>
            </a:extLst>
          </p:cNvPr>
          <p:cNvSpPr txBox="1">
            <a:spLocks/>
          </p:cNvSpPr>
          <p:nvPr/>
        </p:nvSpPr>
        <p:spPr>
          <a:xfrm>
            <a:off x="809959" y="1648568"/>
            <a:ext cx="7524082" cy="4230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Mỗi bộ dữ liệu chia thành 3 tập</a:t>
            </a:r>
          </a:p>
          <a:p>
            <a:pPr lvl="1"/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</a:t>
            </a: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ập huấn luyện (training set)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- 90%</a:t>
            </a:r>
          </a:p>
          <a:p>
            <a:pPr lvl="1"/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</a:t>
            </a: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ập kiểm định (validation set) 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- 5%</a:t>
            </a:r>
          </a:p>
          <a:p>
            <a:pPr lvl="1"/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</a:t>
            </a: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ập kiểm tra (test set) 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- </a:t>
            </a: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5%. </a:t>
            </a: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SGD </a:t>
            </a: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với learning rate là 0.002, batch size là 256 và số epoch là 25</a:t>
            </a: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CPU E5-2640 với 32 nhân, tần số 2.6 GHz; RAM 128 Gb; GPU Quadro K22000 với 4 Gb GPU Memory</a:t>
            </a:r>
          </a:p>
        </p:txBody>
      </p:sp>
    </p:spTree>
    <p:extLst>
      <p:ext uri="{BB962C8B-B14F-4D97-AF65-F5344CB8AC3E}">
        <p14:creationId xmlns:p14="http://schemas.microsoft.com/office/powerpoint/2010/main" val="3647258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0"/>
            <a:ext cx="8026400" cy="850232"/>
          </a:xfrm>
        </p:spPr>
        <p:txBody>
          <a:bodyPr>
            <a:normAutofit/>
          </a:bodyPr>
          <a:lstStyle/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3. Đánh giá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585CB0-5746-4552-ADF6-D1C9858AC2B8}"/>
              </a:ext>
            </a:extLst>
          </p:cNvPr>
          <p:cNvSpPr txBox="1">
            <a:spLocks/>
          </p:cNvSpPr>
          <p:nvPr/>
        </p:nvSpPr>
        <p:spPr>
          <a:xfrm>
            <a:off x="809959" y="1648568"/>
            <a:ext cx="7524082" cy="4230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Ng</a:t>
            </a: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ời đánh giá: 18 ng</a:t>
            </a: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ời</a:t>
            </a:r>
          </a:p>
          <a:p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Gồm 25 tệp cho mỗi mô hình, mỗi ng</a:t>
            </a: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ời đ</a:t>
            </a: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ợc nghe ngẫu nhiên 10 tệp cho từng mô hình.</a:t>
            </a:r>
          </a:p>
          <a:p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Hai tiêu chí đánh giá:</a:t>
            </a:r>
          </a:p>
          <a:p>
            <a:pPr lvl="1"/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Mức độ dễ nghe</a:t>
            </a:r>
          </a:p>
          <a:p>
            <a:pPr lvl="1"/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Mức độ tự nhiên</a:t>
            </a:r>
          </a:p>
          <a:p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Thang điểm 5:</a:t>
            </a:r>
          </a:p>
          <a:p>
            <a:pPr lvl="1"/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1 – Rất tệ (Không nghe hiểu được)</a:t>
            </a:r>
          </a:p>
          <a:p>
            <a:pPr lvl="1"/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2 – Tệ (Chỉ nghe hiểu được một số từ)</a:t>
            </a:r>
          </a:p>
          <a:p>
            <a:pPr lvl="1"/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3 – Bình thường (Không nghe rõ nhưng vẫn hiểu nội dung)</a:t>
            </a:r>
          </a:p>
          <a:p>
            <a:pPr lvl="1"/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4 – Tốt (Nghe rõ ràng tuy nhiên chưa được tự nhiên)</a:t>
            </a:r>
          </a:p>
          <a:p>
            <a:pPr lvl="1"/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5 – Rất tốt (Giống như người thật nói)</a:t>
            </a:r>
            <a:endParaRPr lang="en-US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96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0"/>
            <a:ext cx="8026400" cy="850232"/>
          </a:xfrm>
        </p:spPr>
        <p:txBody>
          <a:bodyPr>
            <a:normAutofit/>
          </a:bodyPr>
          <a:lstStyle/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3. Đánh giá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9C22AE2-BD3E-442F-A43D-FFFE399886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86404"/>
              </p:ext>
            </p:extLst>
          </p:nvPr>
        </p:nvGraphicFramePr>
        <p:xfrm>
          <a:off x="488950" y="2714106"/>
          <a:ext cx="3657600" cy="2194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 Box 63">
            <a:extLst>
              <a:ext uri="{FF2B5EF4-FFF2-40B4-BE49-F238E27FC236}">
                <a16:creationId xmlns:a16="http://schemas.microsoft.com/office/drawing/2014/main" id="{97AC6CC8-6441-4504-BBA1-F8E50097829C}"/>
              </a:ext>
            </a:extLst>
          </p:cNvPr>
          <p:cNvSpPr txBox="1"/>
          <p:nvPr/>
        </p:nvSpPr>
        <p:spPr>
          <a:xfrm>
            <a:off x="488950" y="4965816"/>
            <a:ext cx="3670935" cy="215444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spcBef>
                <a:spcPts val="300"/>
              </a:spcBef>
              <a:spcAft>
                <a:spcPts val="1000"/>
              </a:spcAft>
            </a:pPr>
            <a:r>
              <a:rPr lang="en-US" sz="1400" i="1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Đánh giá điểm MOS các mô hình giọng nam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5E612A-5130-4C62-8A44-09CCB24DEA69}"/>
              </a:ext>
            </a:extLst>
          </p:cNvPr>
          <p:cNvGrpSpPr/>
          <p:nvPr/>
        </p:nvGrpSpPr>
        <p:grpSpPr>
          <a:xfrm>
            <a:off x="4857750" y="2712836"/>
            <a:ext cx="3657600" cy="2468424"/>
            <a:chOff x="0" y="0"/>
            <a:chExt cx="3657600" cy="2468424"/>
          </a:xfrm>
        </p:grpSpPr>
        <p:graphicFrame>
          <p:nvGraphicFramePr>
            <p:cNvPr id="11" name="Chart 10">
              <a:extLst>
                <a:ext uri="{FF2B5EF4-FFF2-40B4-BE49-F238E27FC236}">
                  <a16:creationId xmlns:a16="http://schemas.microsoft.com/office/drawing/2014/main" id="{5A7920AB-F751-4953-9463-61FBF652E06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95991035"/>
                </p:ext>
              </p:extLst>
            </p:nvPr>
          </p:nvGraphicFramePr>
          <p:xfrm>
            <a:off x="0" y="0"/>
            <a:ext cx="3657600" cy="21945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2" name="Text Box 98">
              <a:extLst>
                <a:ext uri="{FF2B5EF4-FFF2-40B4-BE49-F238E27FC236}">
                  <a16:creationId xmlns:a16="http://schemas.microsoft.com/office/drawing/2014/main" id="{C24076EC-A88A-4714-A086-0F00FAC073B1}"/>
                </a:ext>
              </a:extLst>
            </p:cNvPr>
            <p:cNvSpPr txBox="1"/>
            <p:nvPr/>
          </p:nvSpPr>
          <p:spPr>
            <a:xfrm>
              <a:off x="0" y="2252980"/>
              <a:ext cx="3657600" cy="215444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algn="ctr">
                <a:spcBef>
                  <a:spcPts val="300"/>
                </a:spcBef>
                <a:spcAft>
                  <a:spcPts val="1000"/>
                </a:spcAft>
              </a:pPr>
              <a:r>
                <a:rPr lang="en-US" sz="1400" i="1">
                  <a:solidFill>
                    <a:srgbClr val="404040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Đánh giá điểm MOS các mô hình giọng nữ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4966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0"/>
            <a:ext cx="8026400" cy="850232"/>
          </a:xfrm>
        </p:spPr>
        <p:txBody>
          <a:bodyPr>
            <a:normAutofit/>
          </a:bodyPr>
          <a:lstStyle/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1" y="1194468"/>
            <a:ext cx="7467934" cy="4469063"/>
          </a:xfrm>
        </p:spPr>
        <p:txBody>
          <a:bodyPr anchor="ctr">
            <a:noAutofit/>
          </a:bodyPr>
          <a:lstStyle/>
          <a:p>
            <a:pPr marL="857250" lvl="1" indent="-514350">
              <a:buFont typeface="+mj-lt"/>
              <a:buAutoNum type="romanUcPeriod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Giới thiệu bài toán</a:t>
            </a:r>
            <a:endParaRPr lang="en-US" sz="2000" b="1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857250" lvl="1" indent="-514350">
              <a:buFont typeface="+mj-lt"/>
              <a:buAutoNum type="romanUcPeriod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Ph</a:t>
            </a:r>
            <a:r>
              <a:rPr lang="vi-VN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ơng pháp ứng dụng</a:t>
            </a:r>
          </a:p>
          <a:p>
            <a:pPr marL="857250" lvl="1" indent="-514350">
              <a:buFont typeface="+mj-lt"/>
              <a:buAutoNum type="romanUcPeriod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Thử nghiệm</a:t>
            </a:r>
          </a:p>
          <a:p>
            <a:pPr marL="857250" lvl="1" indent="-514350">
              <a:buFont typeface="+mj-lt"/>
              <a:buAutoNum type="romanUcPeriod"/>
            </a:pPr>
            <a:r>
              <a:rPr lang="en-US" sz="2000" b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Kết luận và ph</a:t>
            </a:r>
            <a:r>
              <a:rPr lang="vi-VN" sz="2000" b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 b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ơng h</a:t>
            </a:r>
            <a:r>
              <a:rPr lang="vi-VN" sz="2000" b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 b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ớng phát triển</a:t>
            </a:r>
          </a:p>
        </p:txBody>
      </p:sp>
    </p:spTree>
    <p:extLst>
      <p:ext uri="{BB962C8B-B14F-4D97-AF65-F5344CB8AC3E}">
        <p14:creationId xmlns:p14="http://schemas.microsoft.com/office/powerpoint/2010/main" val="1407192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0"/>
            <a:ext cx="8026400" cy="850232"/>
          </a:xfrm>
        </p:spPr>
        <p:txBody>
          <a:bodyPr>
            <a:normAutofit/>
          </a:bodyPr>
          <a:lstStyle/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1. Kết luận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585CB0-5746-4552-ADF6-D1C9858AC2B8}"/>
              </a:ext>
            </a:extLst>
          </p:cNvPr>
          <p:cNvSpPr txBox="1">
            <a:spLocks/>
          </p:cNvSpPr>
          <p:nvPr/>
        </p:nvSpPr>
        <p:spPr>
          <a:xfrm>
            <a:off x="809959" y="1648568"/>
            <a:ext cx="7524082" cy="4230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Ưu điểm:</a:t>
            </a:r>
          </a:p>
          <a:p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Các ph</a:t>
            </a: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ơng pháp thể hiện sự hiệu quả khi nâng cao chất l</a:t>
            </a: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ợng giọng nói</a:t>
            </a:r>
          </a:p>
          <a:p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Thời gian sử dụng để thích ứng nhanh</a:t>
            </a:r>
          </a:p>
          <a:p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Nh</a:t>
            </a: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ợc điểm:</a:t>
            </a:r>
          </a:p>
          <a:p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Khi sử dụng ít dữ liệu (30p) ch</a:t>
            </a: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 thể đạt đ</a:t>
            </a: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ợc độ tự nhiên nh</a:t>
            </a: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mô hình gốc sử dụng nhiều dữ liệu (&gt; 5h)</a:t>
            </a:r>
          </a:p>
          <a:p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Chưa áp dụng vào sản phẩm thực tế</a:t>
            </a:r>
          </a:p>
          <a:p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446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0"/>
            <a:ext cx="8026400" cy="850232"/>
          </a:xfrm>
        </p:spPr>
        <p:txBody>
          <a:bodyPr>
            <a:normAutofit/>
          </a:bodyPr>
          <a:lstStyle/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2. Ph</a:t>
            </a:r>
            <a:r>
              <a:rPr lang="vi-VN" sz="2400">
                <a:latin typeface="Cambria" panose="02040503050406030204" pitchFamily="18" charset="0"/>
                <a:ea typeface="Cambria" panose="02040503050406030204" pitchFamily="18" charset="0"/>
              </a:rPr>
              <a:t>ư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ơng h</a:t>
            </a:r>
            <a:r>
              <a:rPr lang="vi-VN" sz="2400">
                <a:latin typeface="Cambria" panose="02040503050406030204" pitchFamily="18" charset="0"/>
                <a:ea typeface="Cambria" panose="02040503050406030204" pitchFamily="18" charset="0"/>
              </a:rPr>
              <a:t>ư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ớng phát triển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585CB0-5746-4552-ADF6-D1C9858AC2B8}"/>
              </a:ext>
            </a:extLst>
          </p:cNvPr>
          <p:cNvSpPr txBox="1">
            <a:spLocks/>
          </p:cNvSpPr>
          <p:nvPr/>
        </p:nvSpPr>
        <p:spPr>
          <a:xfrm>
            <a:off x="809959" y="1648568"/>
            <a:ext cx="7524082" cy="4230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Thay thế mô hình DNN bằng mô hình Seq2seq </a:t>
            </a: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Áp dụng các phương pháp 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khác</a:t>
            </a:r>
          </a:p>
          <a:p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Áp dụng cho các sản phẩm </a:t>
            </a: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851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D227A58-5ECF-421F-9B12-5982CA549314}"/>
              </a:ext>
            </a:extLst>
          </p:cNvPr>
          <p:cNvSpPr txBox="1">
            <a:spLocks/>
          </p:cNvSpPr>
          <p:nvPr/>
        </p:nvSpPr>
        <p:spPr>
          <a:xfrm>
            <a:off x="1631107" y="2662321"/>
            <a:ext cx="5881786" cy="1533358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EM XIN CHÂN THÀNH CẢM </a:t>
            </a:r>
            <a:r>
              <a:rPr lang="vi-VN" sz="2400" b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Ơ</a:t>
            </a: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N THẦY CÔ VÀ CÁC BẠN ĐÃ CHÚ Ý LẮNG NGHE</a:t>
            </a:r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0"/>
            <a:ext cx="8026400" cy="850232"/>
          </a:xfrm>
        </p:spPr>
        <p:txBody>
          <a:bodyPr>
            <a:normAutofit/>
          </a:bodyPr>
          <a:lstStyle/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1" y="1194468"/>
            <a:ext cx="7467934" cy="4469063"/>
          </a:xfrm>
        </p:spPr>
        <p:txBody>
          <a:bodyPr anchor="ctr">
            <a:noAutofit/>
          </a:bodyPr>
          <a:lstStyle/>
          <a:p>
            <a:pPr marL="857250" lvl="1" indent="-514350">
              <a:buFont typeface="+mj-lt"/>
              <a:buAutoNum type="romanUcPeriod"/>
            </a:pPr>
            <a:r>
              <a:rPr lang="en-US" sz="2000" b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Giới thiệu bài toán</a:t>
            </a:r>
          </a:p>
          <a:p>
            <a:pPr marL="857250" lvl="1" indent="-514350">
              <a:buFont typeface="+mj-lt"/>
              <a:buAutoNum type="romanUcPeriod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Ph</a:t>
            </a:r>
            <a:r>
              <a:rPr lang="vi-VN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ơng pháp ứng dụng</a:t>
            </a:r>
          </a:p>
          <a:p>
            <a:pPr marL="857250" lvl="1" indent="-514350">
              <a:buFont typeface="+mj-lt"/>
              <a:buAutoNum type="romanUcPeriod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Thử nghiệm</a:t>
            </a:r>
          </a:p>
          <a:p>
            <a:pPr marL="857250" lvl="1" indent="-514350">
              <a:buFont typeface="+mj-lt"/>
              <a:buAutoNum type="romanUcPeriod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Kết luận và ph</a:t>
            </a:r>
            <a:r>
              <a:rPr lang="vi-VN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ơng h</a:t>
            </a:r>
            <a:r>
              <a:rPr lang="vi-VN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ớng phát triển</a:t>
            </a:r>
          </a:p>
        </p:txBody>
      </p:sp>
    </p:spTree>
    <p:extLst>
      <p:ext uri="{BB962C8B-B14F-4D97-AF65-F5344CB8AC3E}">
        <p14:creationId xmlns:p14="http://schemas.microsoft.com/office/powerpoint/2010/main" val="118941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0"/>
            <a:ext cx="8026400" cy="850232"/>
          </a:xfrm>
        </p:spPr>
        <p:txBody>
          <a:bodyPr>
            <a:normAutofit/>
          </a:bodyPr>
          <a:lstStyle/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1. Giới thiệu tổng hợp tiếng nói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109" y="1301619"/>
            <a:ext cx="7524082" cy="1362037"/>
          </a:xfrm>
        </p:spPr>
        <p:txBody>
          <a:bodyPr>
            <a:noAutofit/>
          </a:bodyPr>
          <a:lstStyle/>
          <a:p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Tổng hợp tiếng nói là quá trình tạo ra tiếng nói của con người từ văn bản hoặc các mã hóa việc phát âm.</a:t>
            </a: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Các hệ thống nổi bật nh</a:t>
            </a: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Tacotron 2, DeepVoice 3, Wavenet</a:t>
            </a:r>
          </a:p>
        </p:txBody>
      </p:sp>
      <p:pic>
        <p:nvPicPr>
          <p:cNvPr id="1026" name="Picture 2" descr="Speech Understanding | Glas.AI">
            <a:extLst>
              <a:ext uri="{FF2B5EF4-FFF2-40B4-BE49-F238E27FC236}">
                <a16:creationId xmlns:a16="http://schemas.microsoft.com/office/drawing/2014/main" id="{05B671C1-2EDA-4BA5-8BDA-5606D5611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54" y="4400679"/>
            <a:ext cx="5571892" cy="143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CFF12D5-4594-41B3-B57D-CD1D93818D4E}"/>
              </a:ext>
            </a:extLst>
          </p:cNvPr>
          <p:cNvSpPr txBox="1">
            <a:spLocks/>
          </p:cNvSpPr>
          <p:nvPr/>
        </p:nvSpPr>
        <p:spPr>
          <a:xfrm>
            <a:off x="1443789" y="2902952"/>
            <a:ext cx="6288506" cy="7633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open the left front passenger window please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1DB4C5AD-951D-4681-8352-4F47D568C3D6}"/>
              </a:ext>
            </a:extLst>
          </p:cNvPr>
          <p:cNvSpPr/>
          <p:nvPr/>
        </p:nvSpPr>
        <p:spPr>
          <a:xfrm>
            <a:off x="4333708" y="3799768"/>
            <a:ext cx="336884" cy="4652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9029D7-11DB-425B-90F6-C463028F7A88}"/>
              </a:ext>
            </a:extLst>
          </p:cNvPr>
          <p:cNvSpPr/>
          <p:nvPr/>
        </p:nvSpPr>
        <p:spPr>
          <a:xfrm>
            <a:off x="1283367" y="2799346"/>
            <a:ext cx="6593307" cy="35854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0"/>
            <a:ext cx="8026400" cy="850232"/>
          </a:xfrm>
        </p:spPr>
        <p:txBody>
          <a:bodyPr>
            <a:normAutofit/>
          </a:bodyPr>
          <a:lstStyle/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2. Giới thiệu thích ứng giọng nói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59" y="1947779"/>
            <a:ext cx="7524082" cy="1533358"/>
          </a:xfrm>
        </p:spPr>
        <p:txBody>
          <a:bodyPr>
            <a:noAutofit/>
          </a:bodyPr>
          <a:lstStyle/>
          <a:p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</a:t>
            </a: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hất lượng tiếng nói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tổng</a:t>
            </a: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hợp </a:t>
            </a: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ngày càng cao</a:t>
            </a: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Nhu cầu sự đa dạng về giọng nói</a:t>
            </a:r>
          </a:p>
          <a:p>
            <a:pPr marL="0" indent="0">
              <a:buNone/>
            </a:pP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8144FA-5EDB-4D0E-A384-12027B6CE092}"/>
              </a:ext>
            </a:extLst>
          </p:cNvPr>
          <p:cNvSpPr txBox="1">
            <a:spLocks/>
          </p:cNvSpPr>
          <p:nvPr/>
        </p:nvSpPr>
        <p:spPr>
          <a:xfrm>
            <a:off x="740109" y="3045326"/>
            <a:ext cx="7524082" cy="153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anose="05050102010706020507" pitchFamily="18" charset="2"/>
              <a:buChar char="Þ"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 Sự phát triển của thích ứng giọng nói. </a:t>
            </a:r>
          </a:p>
          <a:p>
            <a:pPr marL="341313" indent="0">
              <a:buNone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</a:t>
            </a: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ạo ra giọng nói mới cho hệ thống bằng cách điều chỉnh các tham số của một mô hình ban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đầu.</a:t>
            </a:r>
          </a:p>
        </p:txBody>
      </p:sp>
    </p:spTree>
    <p:extLst>
      <p:ext uri="{BB962C8B-B14F-4D97-AF65-F5344CB8AC3E}">
        <p14:creationId xmlns:p14="http://schemas.microsoft.com/office/powerpoint/2010/main" val="357450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0"/>
            <a:ext cx="8026400" cy="850232"/>
          </a:xfrm>
        </p:spPr>
        <p:txBody>
          <a:bodyPr>
            <a:normAutofit/>
          </a:bodyPr>
          <a:lstStyle/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3. Tình hình phát triển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8144FA-5EDB-4D0E-A384-12027B6CE092}"/>
              </a:ext>
            </a:extLst>
          </p:cNvPr>
          <p:cNvSpPr txBox="1">
            <a:spLocks/>
          </p:cNvSpPr>
          <p:nvPr/>
        </p:nvSpPr>
        <p:spPr>
          <a:xfrm>
            <a:off x="809959" y="1634958"/>
            <a:ext cx="7524082" cy="153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b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Các hệ thống tổng hợp tiếng nói ở Việt Nam:</a:t>
            </a:r>
          </a:p>
          <a:p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Vibee</a:t>
            </a:r>
          </a:p>
          <a:p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Viettel AI</a:t>
            </a:r>
          </a:p>
          <a:p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Zalo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20A6D1-F364-49F8-A1DC-21D6430CACAF}"/>
              </a:ext>
            </a:extLst>
          </p:cNvPr>
          <p:cNvSpPr txBox="1">
            <a:spLocks/>
          </p:cNvSpPr>
          <p:nvPr/>
        </p:nvSpPr>
        <p:spPr>
          <a:xfrm>
            <a:off x="809959" y="3816684"/>
            <a:ext cx="7524082" cy="153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b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Thích ứng giọng nói:</a:t>
            </a:r>
          </a:p>
          <a:p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D. K. Ninh, "A Speaker-Adaptive HMM-based Vietnamese Text-to-Speech System," in </a:t>
            </a:r>
            <a:r>
              <a:rPr lang="en-US" sz="2000" i="1">
                <a:latin typeface="Cambria" panose="02040503050406030204" pitchFamily="18" charset="0"/>
                <a:ea typeface="Cambria" panose="02040503050406030204" pitchFamily="18" charset="0"/>
              </a:rPr>
              <a:t>2019 11th International Conference on Knowledge and Systems Engineering (KSE)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, 2019. </a:t>
            </a: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780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0"/>
            <a:ext cx="8026400" cy="850232"/>
          </a:xfrm>
        </p:spPr>
        <p:txBody>
          <a:bodyPr>
            <a:normAutofit/>
          </a:bodyPr>
          <a:lstStyle/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4. H</a:t>
            </a:r>
            <a:r>
              <a:rPr lang="vi-VN" sz="2400">
                <a:latin typeface="Cambria" panose="02040503050406030204" pitchFamily="18" charset="0"/>
                <a:ea typeface="Cambria" panose="02040503050406030204" pitchFamily="18" charset="0"/>
              </a:rPr>
              <a:t>ư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ớng tiếp cận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669795"/>
            <a:ext cx="4556291" cy="4469063"/>
          </a:xfrm>
        </p:spPr>
        <p:txBody>
          <a:bodyPr anchor="ctr">
            <a:noAutofit/>
          </a:bodyPr>
          <a:lstStyle/>
          <a:p>
            <a:pPr>
              <a:spcBef>
                <a:spcPts val="1200"/>
              </a:spcBef>
            </a:pP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Tổng hợp tiếng nói dựa trên phương pháp học sâu</a:t>
            </a:r>
            <a:endParaRPr lang="en-US" sz="200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=&gt; Thích ứng giọng nói trên các mô hình sử dụng ph</a:t>
            </a: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ơng pháp học sâu</a:t>
            </a:r>
          </a:p>
          <a:p>
            <a:pPr lvl="1">
              <a:spcBef>
                <a:spcPts val="1200"/>
              </a:spcBef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CB2F45-0FCE-48CC-8B20-B2E6D9A6C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462" y="1994087"/>
            <a:ext cx="3311588" cy="382047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74116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0"/>
            <a:ext cx="8026400" cy="850232"/>
          </a:xfrm>
        </p:spPr>
        <p:txBody>
          <a:bodyPr>
            <a:normAutofit/>
          </a:bodyPr>
          <a:lstStyle/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1" y="1194468"/>
            <a:ext cx="7467934" cy="4469063"/>
          </a:xfrm>
        </p:spPr>
        <p:txBody>
          <a:bodyPr anchor="ctr">
            <a:noAutofit/>
          </a:bodyPr>
          <a:lstStyle/>
          <a:p>
            <a:pPr marL="857250" lvl="1" indent="-514350">
              <a:buFont typeface="+mj-lt"/>
              <a:buAutoNum type="romanUcPeriod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Giới thiệu bài toán</a:t>
            </a:r>
            <a:endParaRPr lang="en-US" sz="2000" b="1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857250" lvl="1" indent="-514350">
              <a:buFont typeface="+mj-lt"/>
              <a:buAutoNum type="romanUcPeriod"/>
            </a:pPr>
            <a:r>
              <a:rPr lang="en-US" sz="2000" b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Ph</a:t>
            </a:r>
            <a:r>
              <a:rPr lang="vi-VN" sz="2000" b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 b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ơng pháp ứng dụng</a:t>
            </a:r>
          </a:p>
          <a:p>
            <a:pPr marL="857250" lvl="1" indent="-514350">
              <a:buFont typeface="+mj-lt"/>
              <a:buAutoNum type="romanUcPeriod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Thử nghiệm</a:t>
            </a:r>
          </a:p>
          <a:p>
            <a:pPr marL="857250" lvl="1" indent="-514350">
              <a:buFont typeface="+mj-lt"/>
              <a:buAutoNum type="romanUcPeriod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Kết luận và ph</a:t>
            </a:r>
            <a:r>
              <a:rPr lang="vi-VN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ơng h</a:t>
            </a:r>
            <a:r>
              <a:rPr lang="vi-VN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ớng phát triển</a:t>
            </a:r>
          </a:p>
        </p:txBody>
      </p:sp>
    </p:spTree>
    <p:extLst>
      <p:ext uri="{BB962C8B-B14F-4D97-AF65-F5344CB8AC3E}">
        <p14:creationId xmlns:p14="http://schemas.microsoft.com/office/powerpoint/2010/main" val="1650092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0"/>
            <a:ext cx="8026400" cy="850232"/>
          </a:xfrm>
        </p:spPr>
        <p:txBody>
          <a:bodyPr>
            <a:normAutofit/>
          </a:bodyPr>
          <a:lstStyle/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1. Tổng quan mô hình</a:t>
            </a:r>
          </a:p>
        </p:txBody>
      </p:sp>
      <p:pic>
        <p:nvPicPr>
          <p:cNvPr id="11" name="Picture 10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BB0A205-07B1-45B6-8B47-A624246F2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10" y="4158041"/>
            <a:ext cx="7156377" cy="138012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FC1ACCD-9FA1-4B9A-B445-B3077C27974D}"/>
              </a:ext>
            </a:extLst>
          </p:cNvPr>
          <p:cNvSpPr txBox="1">
            <a:spLocks/>
          </p:cNvSpPr>
          <p:nvPr/>
        </p:nvSpPr>
        <p:spPr>
          <a:xfrm>
            <a:off x="991268" y="1633850"/>
            <a:ext cx="7524082" cy="2098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b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Bao gồm 3 phần chính:</a:t>
            </a:r>
          </a:p>
          <a:p>
            <a:pPr lvl="1"/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Trích chọn đặc tr</a:t>
            </a: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ng ngôn ngữ</a:t>
            </a:r>
          </a:p>
          <a:p>
            <a:pPr lvl="1"/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Tạo đặc tr</a:t>
            </a:r>
            <a:r>
              <a:rPr lang="vi-VN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ư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ng âm học</a:t>
            </a:r>
          </a:p>
          <a:p>
            <a:pPr lvl="1"/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Tạo tín hiệu tiếng nói</a:t>
            </a:r>
          </a:p>
          <a:p>
            <a:pPr marL="0" indent="0">
              <a:buNone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Sử dụng Merlin Toolkit</a:t>
            </a:r>
          </a:p>
        </p:txBody>
      </p:sp>
    </p:spTree>
    <p:extLst>
      <p:ext uri="{BB962C8B-B14F-4D97-AF65-F5344CB8AC3E}">
        <p14:creationId xmlns:p14="http://schemas.microsoft.com/office/powerpoint/2010/main" val="303429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587</TotalTime>
  <Words>1138</Words>
  <Application>Microsoft Office PowerPoint</Application>
  <PresentationFormat>On-screen Show (4:3)</PresentationFormat>
  <Paragraphs>181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</vt:lpstr>
      <vt:lpstr>Cambria Math</vt:lpstr>
      <vt:lpstr>Symbol</vt:lpstr>
      <vt:lpstr>Office Theme</vt:lpstr>
      <vt:lpstr>ĐỒ ÁN TỐT NGHIỆP  Xây dựng mô hình thích ứng giọng nói trong tổng hợp tiếng nói tiếng Việt dựa trên công nghệ học sâu </vt:lpstr>
      <vt:lpstr>Nội dung</vt:lpstr>
      <vt:lpstr>Nội dung</vt:lpstr>
      <vt:lpstr>1. Giới thiệu tổng hợp tiếng nói</vt:lpstr>
      <vt:lpstr>2. Giới thiệu thích ứng giọng nói</vt:lpstr>
      <vt:lpstr>3. Tình hình phát triển</vt:lpstr>
      <vt:lpstr>4. Hướng tiếp cận</vt:lpstr>
      <vt:lpstr>Nội dung</vt:lpstr>
      <vt:lpstr>1. Tổng quan mô hình</vt:lpstr>
      <vt:lpstr>1. Tổng quan mô hình</vt:lpstr>
      <vt:lpstr>2. Trích chọn đặc trưng ngôn ngữ</vt:lpstr>
      <vt:lpstr>2. Trích chọn đặc trưng âm học</vt:lpstr>
      <vt:lpstr>3. Mô hình dự đoán</vt:lpstr>
      <vt:lpstr>4. Tổng hợp tiếng nói</vt:lpstr>
      <vt:lpstr>5. Thích ứng giọng nói</vt:lpstr>
      <vt:lpstr>6. Transfer learning</vt:lpstr>
      <vt:lpstr>7. Véc tơ mã hóa người nói</vt:lpstr>
      <vt:lpstr>8. One-hot vector</vt:lpstr>
      <vt:lpstr>8. X-vector</vt:lpstr>
      <vt:lpstr>8. X-vector</vt:lpstr>
      <vt:lpstr>Nội dung</vt:lpstr>
      <vt:lpstr>1. Chuẩn bị bộ dữ liệu</vt:lpstr>
      <vt:lpstr>2. Huấn luyện</vt:lpstr>
      <vt:lpstr>3. Đánh giá</vt:lpstr>
      <vt:lpstr>3. Đánh giá</vt:lpstr>
      <vt:lpstr>Nội dung</vt:lpstr>
      <vt:lpstr>1. Kết luận</vt:lpstr>
      <vt:lpstr>2. Phương hướng phát triển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Phan Trung Kien 20166322</cp:lastModifiedBy>
  <cp:revision>36</cp:revision>
  <dcterms:created xsi:type="dcterms:W3CDTF">2016-07-25T07:53:11Z</dcterms:created>
  <dcterms:modified xsi:type="dcterms:W3CDTF">2020-07-08T07:54:17Z</dcterms:modified>
</cp:coreProperties>
</file>