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3"/>
    <p:sldId id="276" r:id="rId4"/>
    <p:sldId id="277" r:id="rId5"/>
    <p:sldId id="257" r:id="rId6"/>
    <p:sldId id="279" r:id="rId7"/>
    <p:sldId id="278" r:id="rId8"/>
    <p:sldId id="259" r:id="rId9"/>
    <p:sldId id="280" r:id="rId10"/>
    <p:sldId id="281" r:id="rId11"/>
    <p:sldId id="311" r:id="rId12"/>
    <p:sldId id="283" r:id="rId13"/>
    <p:sldId id="284" r:id="rId14"/>
    <p:sldId id="285" r:id="rId15"/>
    <p:sldId id="286" r:id="rId16"/>
    <p:sldId id="287" r:id="rId17"/>
    <p:sldId id="288" r:id="rId18"/>
    <p:sldId id="291" r:id="rId19"/>
    <p:sldId id="292" r:id="rId20"/>
    <p:sldId id="301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25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æ æ ·å¼ï¼æ ç½æ 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Sheet1!$B$1:$B$6</c:f>
              <c:strCache>
                <c:ptCount val="6"/>
                <c:pt idx="0">
                  <c:v>MALE</c:v>
                </c:pt>
                <c:pt idx="1">
                  <c:v>MALE (30p)</c:v>
                </c:pt>
                <c:pt idx="2">
                  <c:v>Transfer</c:v>
                </c:pt>
                <c:pt idx="3">
                  <c:v>Transfer avm</c:v>
                </c:pt>
                <c:pt idx="4">
                  <c:v>One-hot vector</c:v>
                </c:pt>
                <c:pt idx="5">
                  <c:v>Xvector</c:v>
                </c:pt>
              </c:strCache>
            </c:strRef>
          </c:cat>
          <c:val>
            <c:numRef>
              <c:f>Sheet1!$C$1:$C$6</c:f>
              <c:numCache>
                <c:formatCode>General</c:formatCode>
                <c:ptCount val="6"/>
                <c:pt idx="0">
                  <c:v>4.46</c:v>
                </c:pt>
                <c:pt idx="1">
                  <c:v>3.64</c:v>
                </c:pt>
                <c:pt idx="2">
                  <c:v>3.99</c:v>
                </c:pt>
                <c:pt idx="3">
                  <c:v>3.88</c:v>
                </c:pt>
                <c:pt idx="4">
                  <c:v>4.11</c:v>
                </c:pt>
                <c:pt idx="5">
                  <c:v>4.21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982597711"/>
        <c:axId val="938861391"/>
      </c:barChart>
      <c:catAx>
        <c:axId val="9825977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</a:p>
        </c:txPr>
        <c:crossAx val="938861391"/>
        <c:crosses val="autoZero"/>
        <c:auto val="1"/>
        <c:lblAlgn val="ctr"/>
        <c:lblOffset val="100"/>
        <c:noMultiLvlLbl val="0"/>
      </c:catAx>
      <c:valAx>
        <c:axId val="938861391"/>
        <c:scaling>
          <c:orientation val="minMax"/>
          <c:max val="4.8"/>
          <c:min val="3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</a:p>
        </c:txPr>
        <c:crossAx val="98259771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en-US" sz="900">
          <a:latin typeface="Times New Roman" panose="02020603050405020304" pitchFamily="18" charset="0"/>
          <a:cs typeface="Times New Roman" panose="0202060305040502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Sheet1!$C$1:$C$6</c:f>
              <c:strCache>
                <c:ptCount val="6"/>
                <c:pt idx="0">
                  <c:v>FEMALE-2</c:v>
                </c:pt>
                <c:pt idx="1">
                  <c:v>FEMALE-2 (30p)</c:v>
                </c:pt>
                <c:pt idx="2">
                  <c:v>Transfer </c:v>
                </c:pt>
                <c:pt idx="3">
                  <c:v>Transfer avm</c:v>
                </c:pt>
                <c:pt idx="4">
                  <c:v>One-hot vector</c:v>
                </c:pt>
                <c:pt idx="5">
                  <c:v>X-vector</c:v>
                </c:pt>
              </c:strCache>
            </c:strRef>
          </c:cat>
          <c:val>
            <c:numRef>
              <c:f>Sheet1!$D$1:$D$6</c:f>
              <c:numCache>
                <c:formatCode>General</c:formatCode>
                <c:ptCount val="6"/>
                <c:pt idx="0">
                  <c:v>4.32</c:v>
                </c:pt>
                <c:pt idx="1">
                  <c:v>3.44</c:v>
                </c:pt>
                <c:pt idx="2">
                  <c:v>3.41</c:v>
                </c:pt>
                <c:pt idx="3">
                  <c:v>3.46</c:v>
                </c:pt>
                <c:pt idx="4">
                  <c:v>3.8</c:v>
                </c:pt>
                <c:pt idx="5">
                  <c:v>3.82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934847663"/>
        <c:axId val="1945999023"/>
      </c:barChart>
      <c:catAx>
        <c:axId val="19348476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8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</a:p>
        </c:txPr>
        <c:crossAx val="1945999023"/>
        <c:crosses val="autoZero"/>
        <c:auto val="1"/>
        <c:lblAlgn val="ctr"/>
        <c:lblOffset val="100"/>
        <c:noMultiLvlLbl val="0"/>
      </c:catAx>
      <c:valAx>
        <c:axId val="1945999023"/>
        <c:scaling>
          <c:orientation val="minMax"/>
          <c:max val="4.8"/>
          <c:min val="3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</a:p>
        </c:txPr>
        <c:crossAx val="1934847663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26519"/>
            <a:ext cx="6858000" cy="2387600"/>
          </a:xfrm>
        </p:spPr>
        <p:txBody>
          <a:bodyPr anchor="ctr">
            <a:noAutofit/>
          </a:bodyPr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ĐỒ ÁN TỐT NGHIỆP</a:t>
            </a:r>
            <a:br>
              <a:rPr lang="en-US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</a:br>
            <a:br>
              <a:rPr lang="en-US" sz="32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28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Xây dựng mô hình thích ứng giọng nói</a:t>
            </a:r>
            <a:br>
              <a:rPr lang="en-US" sz="28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28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trong tổng hợp tiếng nói tiếng Việt dựa</a:t>
            </a:r>
            <a:br>
              <a:rPr lang="en-US" sz="28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28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trên công nghệ học sâu </a:t>
            </a:r>
            <a:endParaRPr lang="en-US" sz="320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3391535" y="5006499"/>
          <a:ext cx="5319562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6351"/>
                <a:gridCol w="2733211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Họ và tên:</a:t>
                      </a:r>
                      <a:endParaRPr lang="en-US" sz="1800" b="1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Phan Trung Kiên</a:t>
                      </a:r>
                      <a:endParaRPr lang="en-US" sz="1800" b="1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Giảng viên h</a:t>
                      </a:r>
                      <a:r>
                        <a:rPr lang="vi-VN" sz="1800" b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ư</a:t>
                      </a:r>
                      <a:r>
                        <a:rPr lang="en-US" sz="1800" b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ớng dẫn: 	</a:t>
                      </a:r>
                      <a:endParaRPr lang="en-US" sz="1800" b="1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PGS. TS. Đỗ Phan Thuận</a:t>
                      </a:r>
                      <a:endParaRPr lang="en-US" sz="1800" b="1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endParaRPr lang="en-US" sz="1800" b="1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50232"/>
          </a:xfrm>
        </p:spPr>
        <p:txBody>
          <a:bodyPr>
            <a:normAutofit/>
          </a:bodyPr>
          <a:lstStyle/>
          <a:p>
            <a:r>
              <a:rPr lang="" altLang="en-US" sz="2400">
                <a:latin typeface="Cambria" panose="02040503050406030204" pitchFamily="18" charset="0"/>
                <a:ea typeface="Cambria" panose="02040503050406030204" pitchFamily="18" charset="0"/>
              </a:rPr>
              <a:t>2. Huấn luyện mô hình gốc</a:t>
            </a:r>
            <a:endParaRPr lang="" alt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1" name="Picture 10" descr="A picture containing screensho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10" y="4124386"/>
            <a:ext cx="7156377" cy="1380127"/>
          </a:xfrm>
          <a:prstGeom prst="rect">
            <a:avLst/>
          </a:prstGeom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02EBBDA-6239-48A4-BF42-145536EAE284}" type="slidenum">
              <a:rPr lang="en-US" sz="1400" smtClean="0"/>
            </a:fld>
            <a:endParaRPr lang="en-US" sz="14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410" y="1301750"/>
            <a:ext cx="7524115" cy="2213610"/>
          </a:xfrm>
        </p:spPr>
        <p:txBody>
          <a:bodyPr>
            <a:noAutofit/>
          </a:bodyPr>
          <a:p>
            <a:pPr marL="0" indent="0" fontAlgn="auto">
              <a:lnSpc>
                <a:spcPct val="115000"/>
              </a:lnSpc>
              <a:spcBef>
                <a:spcPts val="700"/>
              </a:spcBef>
              <a:buNone/>
            </a:pPr>
            <a:r>
              <a:rPr lang="en-US" altLang="en-US" sz="20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Bao gồm </a:t>
            </a:r>
            <a:r>
              <a:rPr lang="" altLang="en-US" sz="20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4</a:t>
            </a:r>
            <a:r>
              <a:rPr lang="" altLang="en-US" sz="20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thành phần</a:t>
            </a:r>
            <a:r>
              <a:rPr lang="en-US" altLang="en-US" sz="20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: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459105" indent="-170815" fontAlgn="auto">
              <a:lnSpc>
                <a:spcPct val="115000"/>
              </a:lnSpc>
              <a:spcBef>
                <a:spcPts val="700"/>
              </a:spcBef>
            </a:pPr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Trích chọn đặc trưng ngôn ngữ</a:t>
            </a:r>
            <a:endParaRPr lang="en-US" alt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459105" indent="-170815" fontAlgn="auto">
              <a:lnSpc>
                <a:spcPct val="115000"/>
              </a:lnSpc>
              <a:spcBef>
                <a:spcPts val="700"/>
              </a:spcBef>
            </a:pPr>
            <a:r>
              <a:rPr lang="" alt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Trích chọn đặc trưng âm học</a:t>
            </a:r>
            <a:endParaRPr lang="en-US" alt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459105" indent="-170815" fontAlgn="auto">
              <a:lnSpc>
                <a:spcPct val="115000"/>
              </a:lnSpc>
              <a:spcBef>
                <a:spcPts val="700"/>
              </a:spcBef>
            </a:pPr>
            <a:r>
              <a:rPr lang="" alt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Mô hình d</a:t>
            </a:r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ự đoán đặc trưng âm học</a:t>
            </a:r>
            <a:endParaRPr lang="en-US" alt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459105" indent="-170815" fontAlgn="auto">
              <a:lnSpc>
                <a:spcPct val="115000"/>
              </a:lnSpc>
              <a:spcBef>
                <a:spcPts val="700"/>
              </a:spcBef>
            </a:pPr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Tạo tín hiệu tiếng nói</a:t>
            </a:r>
            <a:endParaRPr lang="en-US" alt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50232"/>
          </a:xfrm>
        </p:spPr>
        <p:txBody>
          <a:bodyPr>
            <a:normAutofit/>
          </a:bodyPr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2.</a:t>
            </a:r>
            <a:r>
              <a:rPr lang="" altLang="en-US" sz="2400">
                <a:latin typeface="Cambria" panose="02040503050406030204" pitchFamily="18" charset="0"/>
                <a:ea typeface="Cambria" panose="02040503050406030204" pitchFamily="18" charset="0"/>
              </a:rPr>
              <a:t>1.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 Trích chọn đặc tr</a:t>
            </a:r>
            <a:r>
              <a:rPr lang="vi-VN" sz="2400">
                <a:latin typeface="Cambria" panose="02040503050406030204" pitchFamily="18" charset="0"/>
                <a:ea typeface="Cambria" panose="02040503050406030204" pitchFamily="18" charset="0"/>
              </a:rPr>
              <a:t>ư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ng ngôn ngữ</a:t>
            </a:r>
            <a:endParaRPr 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75" y="3060700"/>
            <a:ext cx="5327650" cy="3146425"/>
          </a:xfrm>
          <a:prstGeom prst="rect">
            <a:avLst/>
          </a:prstGeom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02EBBDA-6239-48A4-BF42-145536EAE284}" type="slidenum">
              <a:rPr lang="en-US" sz="1400" smtClean="0"/>
            </a:fld>
            <a:endParaRPr lang="en-US" sz="140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40410" y="1301750"/>
            <a:ext cx="7524115" cy="1670685"/>
          </a:xfrm>
        </p:spPr>
        <p:txBody>
          <a:bodyPr>
            <a:noAutofit/>
          </a:bodyPr>
          <a:p>
            <a:pPr fontAlgn="auto">
              <a:lnSpc>
                <a:spcPct val="115000"/>
              </a:lnSpc>
              <a:spcBef>
                <a:spcPts val="700"/>
              </a:spcBef>
            </a:pPr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Sử dụng công cụ Vita</a:t>
            </a:r>
            <a:endParaRPr lang="en-US" alt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fontAlgn="auto">
              <a:lnSpc>
                <a:spcPct val="115000"/>
              </a:lnSpc>
              <a:spcBef>
                <a:spcPts val="700"/>
              </a:spcBef>
            </a:pPr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Các đặc trưng được trích chọn ở mức âm vị, âm tiết, từ, cụm từ, câu.</a:t>
            </a:r>
            <a:endParaRPr lang="en-US" alt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fontAlgn="auto">
              <a:lnSpc>
                <a:spcPct val="115000"/>
              </a:lnSpc>
              <a:spcBef>
                <a:spcPts val="700"/>
              </a:spcBef>
            </a:pPr>
            <a:r>
              <a:rPr lang="" alt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Được chuẩn hóa theo phương pháp min-max</a:t>
            </a:r>
            <a:endParaRPr lang="" alt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50232"/>
          </a:xfrm>
        </p:spPr>
        <p:txBody>
          <a:bodyPr>
            <a:normAutofit/>
          </a:bodyPr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2.</a:t>
            </a:r>
            <a:r>
              <a:rPr lang="" altLang="en-US" sz="240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 Trích chọn đặc tr</a:t>
            </a:r>
            <a:r>
              <a:rPr lang="vi-VN" sz="2400">
                <a:latin typeface="Cambria" panose="02040503050406030204" pitchFamily="18" charset="0"/>
                <a:ea typeface="Cambria" panose="02040503050406030204" pitchFamily="18" charset="0"/>
              </a:rPr>
              <a:t>ư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ng âm học</a:t>
            </a:r>
            <a:endParaRPr 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Content Placeholder 2"/>
          <p:cNvSpPr txBox="1"/>
          <p:nvPr/>
        </p:nvSpPr>
        <p:spPr>
          <a:xfrm>
            <a:off x="809957" y="1512211"/>
            <a:ext cx="7524082" cy="153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021" y="3802146"/>
            <a:ext cx="5623227" cy="2553753"/>
          </a:xfrm>
          <a:prstGeom prst="rect">
            <a:avLst/>
          </a:prstGeom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02EBBDA-6239-48A4-BF42-145536EAE284}" type="slidenum">
              <a:rPr lang="en-US" sz="1400" smtClean="0"/>
            </a:fld>
            <a:endParaRPr lang="en-US" sz="14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410" y="1301750"/>
            <a:ext cx="7524115" cy="2254885"/>
          </a:xfrm>
        </p:spPr>
        <p:txBody>
          <a:bodyPr>
            <a:noAutofit/>
          </a:bodyPr>
          <a:p>
            <a:pPr fontAlgn="auto">
              <a:lnSpc>
                <a:spcPct val="115000"/>
              </a:lnSpc>
              <a:spcBef>
                <a:spcPts val="700"/>
              </a:spcBef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Sử dụng World Vocoder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fontAlgn="auto">
              <a:lnSpc>
                <a:spcPct val="115000"/>
              </a:lnSpc>
              <a:spcBef>
                <a:spcPts val="700"/>
              </a:spcBef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Các đặc tr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ư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ng đ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ư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ợc trích chọn</a:t>
            </a:r>
            <a:r>
              <a:rPr lang="" alt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:</a:t>
            </a:r>
            <a:endParaRPr lang="" alt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  <a:sym typeface="+mn-ea"/>
            </a:endParaRPr>
          </a:p>
          <a:p>
            <a:pPr lvl="1"/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MCCs </a:t>
            </a:r>
            <a:r>
              <a:rPr lang="" alt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(Mel-cepstral coefficients)</a:t>
            </a:r>
            <a:endParaRPr lang="" alt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  <a:sym typeface="+mn-ea"/>
            </a:endParaRPr>
          </a:p>
          <a:p>
            <a:pPr lvl="1"/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BAP 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F0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  <a:sym typeface="+mn-ea"/>
            </a:endParaRPr>
          </a:p>
          <a:p>
            <a:pPr fontAlgn="auto">
              <a:lnSpc>
                <a:spcPct val="115000"/>
              </a:lnSpc>
              <a:spcBef>
                <a:spcPts val="700"/>
              </a:spcBef>
            </a:pPr>
            <a:r>
              <a:rPr lang="" alt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Được chuẩn hóa theo phương pháp mean-variance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alt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50232"/>
          </a:xfrm>
        </p:spPr>
        <p:txBody>
          <a:bodyPr>
            <a:normAutofit/>
          </a:bodyPr>
          <a:lstStyle/>
          <a:p>
            <a:r>
              <a:rPr lang="" altLang="en-US" sz="2400">
                <a:latin typeface="Cambria" panose="02040503050406030204" pitchFamily="18" charset="0"/>
                <a:ea typeface="Cambria" panose="02040503050406030204" pitchFamily="18" charset="0"/>
              </a:rPr>
              <a:t>2.3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. Mô hình dự đoán</a:t>
            </a:r>
            <a:endParaRPr 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Content Placeholder 2"/>
          <p:cNvSpPr txBox="1"/>
          <p:nvPr/>
        </p:nvSpPr>
        <p:spPr>
          <a:xfrm>
            <a:off x="809957" y="1512211"/>
            <a:ext cx="7524082" cy="153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0927" y="2508685"/>
            <a:ext cx="2998011" cy="3657600"/>
          </a:xfrm>
          <a:prstGeom prst="rect">
            <a:avLst/>
          </a:prstGeom>
          <a:ln>
            <a:noFill/>
          </a:ln>
        </p:spPr>
      </p:pic>
      <p:sp>
        <p:nvSpPr>
          <p:cNvPr id="21" name="Content Placeholder 2"/>
          <p:cNvSpPr txBox="1"/>
          <p:nvPr/>
        </p:nvSpPr>
        <p:spPr>
          <a:xfrm>
            <a:off x="740109" y="1407937"/>
            <a:ext cx="7524082" cy="9983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Sử dụng 2 mạng DNN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Hàm mất mát là hàm MSE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02EBBDA-6239-48A4-BF42-145536EAE284}" type="slidenum">
              <a:rPr lang="en-US" sz="1400" smtClean="0"/>
            </a:fld>
            <a:endParaRPr lang="en-US" sz="1400" smtClean="0"/>
          </a:p>
        </p:txBody>
      </p:sp>
      <p:pic>
        <p:nvPicPr>
          <p:cNvPr id="3" name="Picture 2" descr="acoust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735" y="2508885"/>
            <a:ext cx="3019053" cy="3657600"/>
          </a:xfrm>
          <a:prstGeom prst="rect">
            <a:avLst/>
          </a:prstGeom>
        </p:spPr>
      </p:pic>
      <p:sp>
        <p:nvSpPr>
          <p:cNvPr id="5" name="Content Placeholder 2"/>
          <p:cNvSpPr txBox="1"/>
          <p:nvPr/>
        </p:nvSpPr>
        <p:spPr>
          <a:xfrm>
            <a:off x="1471295" y="6166485"/>
            <a:ext cx="1897380" cy="514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" altLang="en-US" sz="14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Duration model</a:t>
            </a:r>
            <a:endParaRPr lang="en-US" sz="14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5806440" y="6206490"/>
            <a:ext cx="1897380" cy="514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" altLang="en-US" sz="14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Acoustic model</a:t>
            </a:r>
            <a:endParaRPr lang="en-US" sz="14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50232"/>
          </a:xfrm>
        </p:spPr>
        <p:txBody>
          <a:bodyPr>
            <a:normAutofit/>
          </a:bodyPr>
          <a:lstStyle/>
          <a:p>
            <a:r>
              <a:rPr lang="" altLang="en-US" sz="2400">
                <a:latin typeface="Cambria" panose="02040503050406030204" pitchFamily="18" charset="0"/>
                <a:ea typeface="Cambria" panose="02040503050406030204" pitchFamily="18" charset="0"/>
              </a:rPr>
              <a:t>2.4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. Tổng hợp tiếng nói</a:t>
            </a:r>
            <a:endParaRPr 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Content Placeholder 2"/>
          <p:cNvSpPr txBox="1"/>
          <p:nvPr/>
        </p:nvSpPr>
        <p:spPr>
          <a:xfrm>
            <a:off x="809957" y="1512211"/>
            <a:ext cx="7524082" cy="153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003" y="2974361"/>
            <a:ext cx="5623560" cy="2812775"/>
          </a:xfrm>
          <a:prstGeom prst="rect">
            <a:avLst/>
          </a:prstGeom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02EBBDA-6239-48A4-BF42-145536EAE284}" type="slidenum">
              <a:rPr lang="en-US" sz="1400" smtClean="0"/>
            </a:fld>
            <a:endParaRPr lang="en-US" sz="1400" smtClean="0"/>
          </a:p>
        </p:txBody>
      </p:sp>
      <p:sp>
        <p:nvSpPr>
          <p:cNvPr id="21" name="Content Placeholder 2"/>
          <p:cNvSpPr txBox="1"/>
          <p:nvPr/>
        </p:nvSpPr>
        <p:spPr>
          <a:xfrm>
            <a:off x="740109" y="1407937"/>
            <a:ext cx="7524082" cy="9983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Sử dụng </a:t>
            </a:r>
            <a:r>
              <a:rPr lang="" alt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World Vocoder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50232"/>
          </a:xfrm>
        </p:spPr>
        <p:txBody>
          <a:bodyPr>
            <a:normAutofit/>
          </a:bodyPr>
          <a:lstStyle/>
          <a:p>
            <a:r>
              <a:rPr lang="" altLang="en-US" sz="240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. Thích ứng giọng nói</a:t>
            </a:r>
            <a:endParaRPr 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633" y="1908601"/>
            <a:ext cx="4022725" cy="198564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8" y="4434781"/>
            <a:ext cx="4023360" cy="164528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02EBBDA-6239-48A4-BF42-145536EAE284}" type="slidenum">
              <a:rPr lang="en-US" smtClean="0"/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02005" y="1344930"/>
            <a:ext cx="4056380" cy="4879340"/>
          </a:xfrm>
        </p:spPr>
        <p:txBody>
          <a:bodyPr anchor="t" anchorCtr="0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" alt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Sử dụng 2 phương pháp:</a:t>
            </a:r>
            <a:endParaRPr lang="" altLang="en-US" sz="2000" b="1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</a:pPr>
            <a:r>
              <a:rPr lang="" altLang="en-US" sz="20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Transfer learning</a:t>
            </a:r>
            <a:endParaRPr lang="" altLang="en-US" sz="20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</a:pPr>
            <a:endParaRPr lang="" altLang="en-US" sz="20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</a:pPr>
            <a:endParaRPr lang="" altLang="en-US" sz="20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</a:pPr>
            <a:endParaRPr lang="" altLang="en-US" sz="20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</a:pPr>
            <a:endParaRPr lang="" altLang="en-US" sz="20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</a:pPr>
            <a:endParaRPr lang="" altLang="en-US" sz="20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</a:pPr>
            <a:r>
              <a:rPr lang="" altLang="en-US" sz="20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Véc tơ mã hóa người nói</a:t>
            </a:r>
            <a:endParaRPr lang="" altLang="en-US" sz="20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50232"/>
          </a:xfrm>
        </p:spPr>
        <p:txBody>
          <a:bodyPr>
            <a:normAutofit/>
          </a:bodyPr>
          <a:lstStyle/>
          <a:p>
            <a:r>
              <a:rPr lang="" altLang="en-US" sz="2400">
                <a:latin typeface="Cambria" panose="02040503050406030204" pitchFamily="18" charset="0"/>
                <a:ea typeface="Cambria" panose="02040503050406030204" pitchFamily="18" charset="0"/>
              </a:rPr>
              <a:t>3.1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. Transfer learning</a:t>
            </a:r>
            <a:endParaRPr 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Content Placeholder 2"/>
          <p:cNvSpPr txBox="1"/>
          <p:nvPr/>
        </p:nvSpPr>
        <p:spPr>
          <a:xfrm>
            <a:off x="809957" y="1512211"/>
            <a:ext cx="7524082" cy="153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7" name="Content Placeholder 2"/>
          <p:cNvSpPr txBox="1"/>
          <p:nvPr/>
        </p:nvSpPr>
        <p:spPr>
          <a:xfrm>
            <a:off x="740109" y="1895642"/>
            <a:ext cx="7524082" cy="153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Theo 2 h</a:t>
            </a:r>
            <a:r>
              <a:rPr lang="vi-VN" sz="20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ớng tiếp cận:</a:t>
            </a:r>
            <a:endParaRPr lang="en-US" sz="2000" b="1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Sử dụng mô hình gốc một ng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ời nói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Sử dụng mô hình gốc giọng trung bình (nhiều ng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ời nói)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02EBBDA-6239-48A4-BF42-145536EAE28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50232"/>
          </a:xfrm>
        </p:spPr>
        <p:txBody>
          <a:bodyPr>
            <a:normAutofit/>
          </a:bodyPr>
          <a:lstStyle/>
          <a:p>
            <a:r>
              <a:rPr lang="" altLang="en-US" sz="2400">
                <a:latin typeface="Cambria" panose="02040503050406030204" pitchFamily="18" charset="0"/>
                <a:ea typeface="Cambria" panose="02040503050406030204" pitchFamily="18" charset="0"/>
              </a:rPr>
              <a:t>3.3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. One-hot vector</a:t>
            </a:r>
            <a:endParaRPr 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ele attr="{FFC1ACCD-9FA1-4B9A-B445-B3077C2797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0109" y="1287621"/>
                <a:ext cx="7524082" cy="15333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/>
                  <a:t> với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là số lượng người nói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 = 1 nếu người nói là người thứ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/>
                  <a:t> = 0 với mọi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09" y="1287621"/>
                <a:ext cx="7524082" cy="1533358"/>
              </a:xfrm>
              <a:prstGeom prst="rect">
                <a:avLst/>
              </a:prstGeom>
              <a:blipFill rotWithShape="1">
                <a:blip r:embed="rId1"/>
                <a:stretch>
                  <a:fillRect t="-4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21" name="Content Placeholder 2"/>
          <p:cNvSpPr txBox="1"/>
          <p:nvPr/>
        </p:nvSpPr>
        <p:spPr>
          <a:xfrm>
            <a:off x="740109" y="1399047"/>
            <a:ext cx="7524082" cy="9983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9809" y="2526632"/>
            <a:ext cx="3180341" cy="3986784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48717" y="2526632"/>
            <a:ext cx="3115474" cy="3986784"/>
          </a:xfrm>
          <a:prstGeom prst="rect">
            <a:avLst/>
          </a:prstGeom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02EBBDA-6239-48A4-BF42-145536EAE28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50232"/>
          </a:xfrm>
        </p:spPr>
        <p:txBody>
          <a:bodyPr>
            <a:normAutofit/>
          </a:bodyPr>
          <a:lstStyle/>
          <a:p>
            <a:r>
              <a:rPr lang="" altLang="en-US" sz="2400">
                <a:latin typeface="Cambria" panose="02040503050406030204" pitchFamily="18" charset="0"/>
                <a:ea typeface="Cambria" panose="02040503050406030204" pitchFamily="18" charset="0"/>
              </a:rPr>
              <a:t>3.4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. X-vector</a:t>
            </a:r>
            <a:endParaRPr 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Content Placeholder 2"/>
          <p:cNvSpPr txBox="1"/>
          <p:nvPr/>
        </p:nvSpPr>
        <p:spPr>
          <a:xfrm>
            <a:off x="740109" y="1407937"/>
            <a:ext cx="7524082" cy="9983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289" y="3329146"/>
            <a:ext cx="3656991" cy="3221990"/>
          </a:xfrm>
          <a:prstGeom prst="rect">
            <a:avLst/>
          </a:prstGeom>
          <a:ln>
            <a:noFill/>
          </a:ln>
        </p:spPr>
      </p:pic>
      <p:sp>
        <p:nvSpPr>
          <p:cNvPr id="12" name="Content Placeholder 2"/>
          <p:cNvSpPr txBox="1"/>
          <p:nvPr/>
        </p:nvSpPr>
        <p:spPr>
          <a:xfrm>
            <a:off x="845185" y="1407795"/>
            <a:ext cx="7167880" cy="1533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B</a:t>
            </a:r>
            <a:r>
              <a:rPr lang="vi-VN" sz="20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ớc 1: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Sử dụng </a:t>
            </a:r>
            <a:r>
              <a:rPr lang="" alt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DNN để trích xuất </a:t>
            </a:r>
            <a:r>
              <a:rPr lang="" alt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x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-vector </a:t>
            </a:r>
            <a:r>
              <a:rPr lang="" alt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(sử dụng pre-train model trên bộ VoxCeleb dataset)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B</a:t>
            </a:r>
            <a:r>
              <a:rPr lang="vi-VN" sz="20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ớc 2: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Sử dụng PCA để giảm số chiều x-vector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B</a:t>
            </a:r>
            <a:r>
              <a:rPr lang="vi-VN" sz="20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ớc 3: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Sử dụng </a:t>
            </a:r>
            <a:r>
              <a:rPr lang="" alt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x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-vector cho thích ứng giọng nói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02EBBDA-6239-48A4-BF42-145536EAE28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50232"/>
          </a:xfrm>
        </p:spPr>
        <p:txBody>
          <a:bodyPr>
            <a:normAutofit/>
          </a:bodyPr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8. X-vector</a:t>
            </a:r>
            <a:endParaRPr 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Content Placeholder 2"/>
          <p:cNvSpPr txBox="1"/>
          <p:nvPr/>
        </p:nvSpPr>
        <p:spPr>
          <a:xfrm>
            <a:off x="740109" y="1407937"/>
            <a:ext cx="7524082" cy="9983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screenshot of a cell phone&#10;&#10;Description automatically generated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941" y="2404203"/>
            <a:ext cx="3016885" cy="3862705"/>
          </a:xfrm>
          <a:prstGeom prst="rect">
            <a:avLst/>
          </a:prstGeom>
          <a:ln>
            <a:noFill/>
          </a:ln>
        </p:spPr>
      </p:pic>
      <p:pic>
        <p:nvPicPr>
          <p:cNvPr id="7" name="Picture 6" descr="A screenshot of a cell phon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64" y="2408013"/>
            <a:ext cx="3119198" cy="3858768"/>
          </a:xfrm>
          <a:prstGeom prst="rect">
            <a:avLst/>
          </a:prstGeom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02EBBDA-6239-48A4-BF42-145536EAE28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50232"/>
          </a:xfrm>
        </p:spPr>
        <p:txBody>
          <a:bodyPr>
            <a:normAutofit/>
          </a:bodyPr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Nội dung</a:t>
            </a:r>
            <a:endParaRPr 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1" y="1194468"/>
            <a:ext cx="7467934" cy="4469063"/>
          </a:xfrm>
        </p:spPr>
        <p:txBody>
          <a:bodyPr anchor="ctr">
            <a:noAutofit/>
          </a:bodyPr>
          <a:lstStyle/>
          <a:p>
            <a:pPr marL="857250" lvl="1" indent="-514350">
              <a:buFont typeface="+mj-lt"/>
              <a:buAutoNum type="romanUcPeriod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Giới thiệu bài toán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857250" lvl="1" indent="-514350">
              <a:buFont typeface="+mj-lt"/>
              <a:buAutoNum type="romanUcPeriod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Ph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ơng pháp ứng dụng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857250" lvl="1" indent="-514350">
              <a:buFont typeface="+mj-lt"/>
              <a:buAutoNum type="romanUcPeriod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Thử nghiệm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857250" lvl="1" indent="-514350">
              <a:buFont typeface="+mj-lt"/>
              <a:buAutoNum type="romanUcPeriod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Kết luận và ph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ơng h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ớng phát triển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02EBBDA-6239-48A4-BF42-145536EAE284}" type="slidenum">
              <a:rPr lang="en-US" sz="1400" smtClean="0"/>
            </a:fld>
            <a:endParaRPr lang="en-US" sz="140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50232"/>
          </a:xfrm>
        </p:spPr>
        <p:txBody>
          <a:bodyPr>
            <a:normAutofit/>
          </a:bodyPr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Nội dung</a:t>
            </a:r>
            <a:endParaRPr 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1" y="1194468"/>
            <a:ext cx="7467934" cy="4469063"/>
          </a:xfrm>
        </p:spPr>
        <p:txBody>
          <a:bodyPr anchor="ctr">
            <a:noAutofit/>
          </a:bodyPr>
          <a:lstStyle/>
          <a:p>
            <a:pPr marL="857250" lvl="1" indent="-514350">
              <a:buFont typeface="+mj-lt"/>
              <a:buAutoNum type="romanUcPeriod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Giới thiệu bài toán</a:t>
            </a:r>
            <a:endParaRPr lang="en-US" sz="2000" b="1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857250" lvl="1" indent="-514350">
              <a:buFont typeface="+mj-lt"/>
              <a:buAutoNum type="romanUcPeriod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Ph</a:t>
            </a:r>
            <a:r>
              <a:rPr lang="vi-VN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ơng pháp ứng dụng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857250" lvl="1" indent="-514350">
              <a:buFont typeface="+mj-lt"/>
              <a:buAutoNum type="romanUcPeriod"/>
            </a:pPr>
            <a:r>
              <a:rPr lang="en-US" sz="20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Thử nghiệm</a:t>
            </a:r>
            <a:endParaRPr lang="en-US" sz="2000" b="1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857250" lvl="1" indent="-514350">
              <a:buFont typeface="+mj-lt"/>
              <a:buAutoNum type="romanUcPeriod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Kết luận và ph</a:t>
            </a:r>
            <a:r>
              <a:rPr lang="vi-VN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ơng h</a:t>
            </a:r>
            <a:r>
              <a:rPr lang="vi-VN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ớng phát triển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02EBBDA-6239-48A4-BF42-145536EAE28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50232"/>
          </a:xfrm>
        </p:spPr>
        <p:txBody>
          <a:bodyPr>
            <a:normAutofit/>
          </a:bodyPr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1. Chuẩn bị bộ dữ liệu</a:t>
            </a:r>
            <a:endParaRPr 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99150" y="1711943"/>
          <a:ext cx="6145530" cy="23952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52905"/>
                <a:gridCol w="1116988"/>
                <a:gridCol w="1530178"/>
                <a:gridCol w="633801"/>
                <a:gridCol w="1211828"/>
              </a:tblGrid>
              <a:tr h="543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Tên bộ dữ liệu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Số lượng câu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Tổng thời gian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Giới tính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Phương ngữ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</a:tr>
              <a:tr h="2640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FEMALE-1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12624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 giờ 35 phút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Nữ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Miền Nam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</a:tr>
              <a:tr h="264006">
                <a:tc>
                  <a:txBody>
                    <a:bodyPr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VTR-60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15600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 giờ 39 phút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</a:tr>
              <a:tr h="2640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FEMALE-2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3716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 giờ 32 phút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Nữ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Miền Bắc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</a:tr>
              <a:tr h="2635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MALE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3767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 giờ 41 phút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Nam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Miền Bắc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</a:tr>
              <a:tr h="26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FEMALE-2 (30p)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530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 phút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Nữ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Miền Bắc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</a:tr>
              <a:tr h="2640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MALE (30p)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418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 phút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Nam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Miền Bắc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99147" y="4351986"/>
          <a:ext cx="6145698" cy="110531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69167"/>
                <a:gridCol w="601579"/>
                <a:gridCol w="802103"/>
                <a:gridCol w="1024283"/>
                <a:gridCol w="1024283"/>
                <a:gridCol w="1024283"/>
              </a:tblGrid>
              <a:tr h="364393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Tên bộ dữ liệu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Giới tính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Phương ngữ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Số lượng câu / người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36884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Nam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Nữ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Miền Bắc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Miền Nam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cPr/>
                </a:tc>
              </a:tr>
              <a:tr h="404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VTR-60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160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02EBBDA-6239-48A4-BF42-145536EAE28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50232"/>
          </a:xfrm>
        </p:spPr>
        <p:txBody>
          <a:bodyPr>
            <a:normAutofit/>
          </a:bodyPr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2. Huấn luyện</a:t>
            </a:r>
            <a:endParaRPr 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Content Placeholder 2"/>
          <p:cNvSpPr txBox="1"/>
          <p:nvPr/>
        </p:nvSpPr>
        <p:spPr>
          <a:xfrm>
            <a:off x="809959" y="1606658"/>
            <a:ext cx="7524082" cy="42308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15000"/>
              </a:lnSpc>
              <a:spcBef>
                <a:spcPts val="700"/>
              </a:spcBef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Mỗi bộ dữ liệu chia thành 3 tập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 fontAlgn="auto">
              <a:lnSpc>
                <a:spcPct val="115000"/>
              </a:lnSpc>
              <a:spcBef>
                <a:spcPts val="700"/>
              </a:spcBef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ập huấn luyện (training set)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- 90%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 fontAlgn="auto">
              <a:lnSpc>
                <a:spcPct val="115000"/>
              </a:lnSpc>
              <a:spcBef>
                <a:spcPts val="700"/>
              </a:spcBef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ập kiểm định (validation set) 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- 5%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 fontAlgn="auto">
              <a:lnSpc>
                <a:spcPct val="115000"/>
              </a:lnSpc>
              <a:spcBef>
                <a:spcPts val="700"/>
              </a:spcBef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ập kiểm tra (test set) 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- 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5%. 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fontAlgn="auto">
              <a:lnSpc>
                <a:spcPct val="115000"/>
              </a:lnSpc>
              <a:spcBef>
                <a:spcPts val="700"/>
              </a:spcBef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SGD 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với learning rate là 0.002, batch size là 256 và số epoch là 25</a:t>
            </a:r>
            <a:endParaRPr lang="vi-VN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fontAlgn="auto">
              <a:lnSpc>
                <a:spcPct val="115000"/>
              </a:lnSpc>
              <a:spcBef>
                <a:spcPts val="700"/>
              </a:spcBef>
            </a:pPr>
            <a:r>
              <a:rPr lang="" alt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Cấu hình máy tính: 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GPU Quadro K22000</a:t>
            </a:r>
            <a:r>
              <a:rPr lang="" alt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,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4 Gb GPU Memory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02EBBDA-6239-48A4-BF42-145536EAE28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50232"/>
          </a:xfrm>
        </p:spPr>
        <p:txBody>
          <a:bodyPr>
            <a:normAutofit/>
          </a:bodyPr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3. Đánh giá</a:t>
            </a:r>
            <a:endParaRPr 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Content Placeholder 2"/>
          <p:cNvSpPr txBox="1"/>
          <p:nvPr/>
        </p:nvSpPr>
        <p:spPr>
          <a:xfrm>
            <a:off x="810260" y="1648460"/>
            <a:ext cx="7524115" cy="2459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" altLang="en-US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02EBBDA-6239-48A4-BF42-145536EAE284}" type="slidenum">
              <a:rPr lang="en-US" smtClean="0"/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410" y="1301750"/>
            <a:ext cx="7668260" cy="4687570"/>
          </a:xfrm>
        </p:spPr>
        <p:txBody>
          <a:bodyPr>
            <a:noAutofit/>
          </a:bodyPr>
          <a:p>
            <a:pPr fontAlgn="auto">
              <a:lnSpc>
                <a:spcPct val="115000"/>
              </a:lnSpc>
              <a:spcBef>
                <a:spcPts val="700"/>
              </a:spcBef>
            </a:pPr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Người đánh giá: 18 người</a:t>
            </a:r>
            <a:endParaRPr lang="en-US" alt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fontAlgn="auto">
              <a:lnSpc>
                <a:spcPct val="115000"/>
              </a:lnSpc>
              <a:spcBef>
                <a:spcPts val="700"/>
              </a:spcBef>
            </a:pPr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25 </a:t>
            </a:r>
            <a:r>
              <a:rPr lang="" alt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mẫu</a:t>
            </a:r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cho mỗi mô hình, mỗi người được nghe ngẫu nhiên 10 </a:t>
            </a:r>
            <a:r>
              <a:rPr lang="" alt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mẫu</a:t>
            </a:r>
            <a:endParaRPr lang="en-US" alt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fontAlgn="auto">
              <a:lnSpc>
                <a:spcPct val="115000"/>
              </a:lnSpc>
              <a:spcBef>
                <a:spcPts val="700"/>
              </a:spcBef>
            </a:pPr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Hai tiêu chí đánh giá:</a:t>
            </a:r>
            <a:endParaRPr lang="en-US" alt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 fontAlgn="auto">
              <a:lnSpc>
                <a:spcPct val="115000"/>
              </a:lnSpc>
              <a:spcBef>
                <a:spcPts val="700"/>
              </a:spcBef>
            </a:pPr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Mức độ dễ nghe</a:t>
            </a:r>
            <a:endParaRPr lang="en-US" alt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 fontAlgn="auto">
              <a:lnSpc>
                <a:spcPct val="115000"/>
              </a:lnSpc>
              <a:spcBef>
                <a:spcPts val="700"/>
              </a:spcBef>
            </a:pPr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Mức độ tự nhiên</a:t>
            </a:r>
            <a:endParaRPr lang="en-US" altLang="en-US" sz="171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fontAlgn="auto">
              <a:lnSpc>
                <a:spcPct val="115000"/>
              </a:lnSpc>
              <a:spcBef>
                <a:spcPts val="700"/>
              </a:spcBef>
            </a:pPr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Chấm điểm trên thang điểm 5 và lấy giá trị trung bình.</a:t>
            </a:r>
            <a:endParaRPr lang="en-US" alt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 fontAlgn="auto">
              <a:lnSpc>
                <a:spcPct val="115000"/>
              </a:lnSpc>
              <a:spcBef>
                <a:spcPts val="700"/>
              </a:spcBef>
            </a:pPr>
            <a:r>
              <a:rPr lang="en-US" altLang="en-US" sz="171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1 – Rất tệ</a:t>
            </a:r>
            <a:endParaRPr lang="en-US" altLang="en-US" sz="171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 fontAlgn="auto">
              <a:lnSpc>
                <a:spcPct val="115000"/>
              </a:lnSpc>
              <a:spcBef>
                <a:spcPts val="700"/>
              </a:spcBef>
            </a:pPr>
            <a:r>
              <a:rPr lang="en-US" altLang="en-US" sz="171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2 – Tệ </a:t>
            </a:r>
            <a:endParaRPr lang="en-US" altLang="en-US" sz="171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 fontAlgn="auto">
              <a:lnSpc>
                <a:spcPct val="115000"/>
              </a:lnSpc>
              <a:spcBef>
                <a:spcPts val="700"/>
              </a:spcBef>
            </a:pPr>
            <a:r>
              <a:rPr lang="en-US" altLang="en-US" sz="171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3 – Bình thường</a:t>
            </a:r>
            <a:endParaRPr lang="en-US" altLang="en-US" sz="171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 fontAlgn="auto">
              <a:lnSpc>
                <a:spcPct val="115000"/>
              </a:lnSpc>
              <a:spcBef>
                <a:spcPts val="700"/>
              </a:spcBef>
            </a:pPr>
            <a:r>
              <a:rPr lang="en-US" altLang="en-US" sz="171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4 – Tốt</a:t>
            </a:r>
            <a:endParaRPr lang="en-US" altLang="en-US" sz="171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 fontAlgn="auto">
              <a:lnSpc>
                <a:spcPct val="115000"/>
              </a:lnSpc>
              <a:spcBef>
                <a:spcPts val="700"/>
              </a:spcBef>
            </a:pPr>
            <a:r>
              <a:rPr lang="en-US" altLang="en-US" sz="171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5 – Rất tốt</a:t>
            </a:r>
            <a:endParaRPr lang="en-US" altLang="en-US" sz="171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50232"/>
          </a:xfrm>
        </p:spPr>
        <p:txBody>
          <a:bodyPr>
            <a:normAutofit/>
          </a:bodyPr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3. Đánh giá</a:t>
            </a:r>
            <a:endParaRPr 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88950" y="2373630"/>
            <a:ext cx="3931920" cy="2806065"/>
            <a:chOff x="770" y="3740"/>
            <a:chExt cx="5781" cy="4419"/>
          </a:xfrm>
        </p:grpSpPr>
        <p:graphicFrame>
          <p:nvGraphicFramePr>
            <p:cNvPr id="7" name="Chart 6"/>
            <p:cNvGraphicFramePr/>
            <p:nvPr/>
          </p:nvGraphicFramePr>
          <p:xfrm>
            <a:off x="770" y="3740"/>
            <a:ext cx="5760" cy="399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8" name="Text Box 63"/>
            <p:cNvSpPr txBox="1"/>
            <p:nvPr/>
          </p:nvSpPr>
          <p:spPr>
            <a:xfrm>
              <a:off x="770" y="7820"/>
              <a:ext cx="5781" cy="339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spAutoFit/>
            </a:bodyPr>
            <a:lstStyle/>
            <a:p>
              <a:pPr marL="0" marR="0" algn="ctr">
                <a:spcBef>
                  <a:spcPts val="300"/>
                </a:spcBef>
                <a:spcAft>
                  <a:spcPts val="1000"/>
                </a:spcAft>
              </a:pPr>
              <a:r>
                <a:rPr lang="en-US" sz="1400" i="1">
                  <a:solidFill>
                    <a:srgbClr val="404040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Đánh giá điểm MOS các mô hình giọng nam</a:t>
              </a:r>
              <a:endParaRPr lang="en-US" sz="1400" i="1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aphicFrame>
        <p:nvGraphicFramePr>
          <p:cNvPr id="11" name="Chart 10"/>
          <p:cNvGraphicFramePr/>
          <p:nvPr/>
        </p:nvGraphicFramePr>
        <p:xfrm>
          <a:off x="4583430" y="2374265"/>
          <a:ext cx="3931920" cy="2533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 Box 98"/>
          <p:cNvSpPr txBox="1"/>
          <p:nvPr/>
        </p:nvSpPr>
        <p:spPr>
          <a:xfrm>
            <a:off x="4583430" y="4964430"/>
            <a:ext cx="3931920" cy="215265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spAutoFit/>
          </a:bodyPr>
          <a:lstStyle/>
          <a:p>
            <a:pPr marL="0" marR="0" algn="ctr">
              <a:spcBef>
                <a:spcPts val="300"/>
              </a:spcBef>
              <a:spcAft>
                <a:spcPts val="1000"/>
              </a:spcAft>
            </a:pPr>
            <a:r>
              <a:rPr lang="en-US" sz="1400" i="1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Đánh giá điểm MOS các mô hình giọng nữ</a:t>
            </a:r>
            <a:endParaRPr lang="en-US" sz="1400" i="1">
              <a:solidFill>
                <a:srgbClr val="40404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02EBBDA-6239-48A4-BF42-145536EAE28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50232"/>
          </a:xfrm>
        </p:spPr>
        <p:txBody>
          <a:bodyPr>
            <a:normAutofit/>
          </a:bodyPr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Nội dung</a:t>
            </a:r>
            <a:endParaRPr 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1" y="1194468"/>
            <a:ext cx="7467934" cy="4469063"/>
          </a:xfrm>
        </p:spPr>
        <p:txBody>
          <a:bodyPr anchor="ctr">
            <a:noAutofit/>
          </a:bodyPr>
          <a:lstStyle/>
          <a:p>
            <a:pPr marL="857250" lvl="1" indent="-514350">
              <a:buFont typeface="+mj-lt"/>
              <a:buAutoNum type="romanUcPeriod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Giới thiệu bài toán</a:t>
            </a:r>
            <a:endParaRPr lang="en-US" sz="2000" b="1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857250" lvl="1" indent="-514350">
              <a:buFont typeface="+mj-lt"/>
              <a:buAutoNum type="romanUcPeriod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Ph</a:t>
            </a:r>
            <a:r>
              <a:rPr lang="vi-VN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ơng pháp ứng dụng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857250" lvl="1" indent="-514350">
              <a:buFont typeface="+mj-lt"/>
              <a:buAutoNum type="romanUcPeriod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Thử nghiệm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857250" lvl="1" indent="-514350">
              <a:buFont typeface="+mj-lt"/>
              <a:buAutoNum type="romanUcPeriod"/>
            </a:pPr>
            <a:r>
              <a:rPr lang="en-US" sz="20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Kết luận và ph</a:t>
            </a:r>
            <a:r>
              <a:rPr lang="vi-VN" sz="20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ơng h</a:t>
            </a:r>
            <a:r>
              <a:rPr lang="vi-VN" sz="20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ớng phát triển</a:t>
            </a:r>
            <a:endParaRPr lang="en-US" sz="2000" b="1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02EBBDA-6239-48A4-BF42-145536EAE28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50232"/>
          </a:xfrm>
        </p:spPr>
        <p:txBody>
          <a:bodyPr>
            <a:normAutofit/>
          </a:bodyPr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1. Kết luận</a:t>
            </a:r>
            <a:endParaRPr 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02EBBDA-6239-48A4-BF42-145536EAE284}" type="slidenum">
              <a:rPr lang="en-US" smtClean="0"/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410" y="1301750"/>
            <a:ext cx="7668260" cy="4687570"/>
          </a:xfrm>
        </p:spPr>
        <p:txBody>
          <a:bodyPr anchor="ctr" anchorCtr="0">
            <a:noAutofit/>
          </a:bodyPr>
          <a:p>
            <a:pPr marL="0" indent="0">
              <a:buNone/>
            </a:pPr>
            <a:r>
              <a:rPr lang="en-US" sz="20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Ưu điểm: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fontAlgn="auto">
              <a:lnSpc>
                <a:spcPct val="115000"/>
              </a:lnSpc>
              <a:spcBef>
                <a:spcPts val="700"/>
              </a:spcBef>
            </a:pPr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N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âng cao chất l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ư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ợng giọng nói </a:t>
            </a:r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thích ứng</a:t>
            </a:r>
            <a:endParaRPr lang="en-US" alt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fontAlgn="auto">
              <a:lnSpc>
                <a:spcPct val="115000"/>
              </a:lnSpc>
              <a:spcBef>
                <a:spcPts val="700"/>
              </a:spcBef>
            </a:pPr>
            <a:r>
              <a:rPr lang="" alt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K</a:t>
            </a:r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hả năng mở rộng sự đa dạng </a:t>
            </a:r>
            <a:r>
              <a:rPr lang="" alt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giọng nói </a:t>
            </a:r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cho hệ thống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fontAlgn="auto">
              <a:lnSpc>
                <a:spcPct val="115000"/>
              </a:lnSpc>
              <a:spcBef>
                <a:spcPts val="700"/>
              </a:spcBef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T</a:t>
            </a:r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iết kiệm chi phí tạo bộ dữ liệu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fontAlgn="auto">
              <a:lnSpc>
                <a:spcPct val="115000"/>
              </a:lnSpc>
              <a:spcBef>
                <a:spcPts val="700"/>
              </a:spcBef>
            </a:pP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Nh</a:t>
            </a:r>
            <a:r>
              <a:rPr lang="vi-VN" sz="20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ư</a:t>
            </a:r>
            <a:r>
              <a:rPr lang="en-US" sz="20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ợc điểm: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fontAlgn="auto">
              <a:lnSpc>
                <a:spcPct val="115000"/>
              </a:lnSpc>
              <a:spcBef>
                <a:spcPts val="700"/>
              </a:spcBef>
            </a:pPr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Chưa đạt được độ tự nhiên như mô hình gốc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fontAlgn="auto">
              <a:lnSpc>
                <a:spcPct val="115000"/>
              </a:lnSpc>
              <a:spcBef>
                <a:spcPts val="700"/>
              </a:spcBef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Chưa áp dụng vào sản phẩm thực tế</a:t>
            </a:r>
            <a:endParaRPr lang="en-US" alt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50232"/>
          </a:xfrm>
        </p:spPr>
        <p:txBody>
          <a:bodyPr>
            <a:normAutofit/>
          </a:bodyPr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2. Ph</a:t>
            </a:r>
            <a:r>
              <a:rPr lang="vi-VN" sz="2400">
                <a:latin typeface="Cambria" panose="02040503050406030204" pitchFamily="18" charset="0"/>
                <a:ea typeface="Cambria" panose="02040503050406030204" pitchFamily="18" charset="0"/>
              </a:rPr>
              <a:t>ư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ơng h</a:t>
            </a:r>
            <a:r>
              <a:rPr lang="vi-VN" sz="2400">
                <a:latin typeface="Cambria" panose="02040503050406030204" pitchFamily="18" charset="0"/>
                <a:ea typeface="Cambria" panose="02040503050406030204" pitchFamily="18" charset="0"/>
              </a:rPr>
              <a:t>ư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ớng phát triển</a:t>
            </a:r>
            <a:endParaRPr 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p>
            <a:fld id="{A02EBBDA-6239-48A4-BF42-145536EAE284}" type="slidenum">
              <a:rPr lang="en-US" smtClean="0"/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410" y="1301750"/>
            <a:ext cx="7668260" cy="4687570"/>
          </a:xfrm>
        </p:spPr>
        <p:txBody>
          <a:bodyPr anchor="ctr" anchorCtr="0">
            <a:noAutofit/>
          </a:bodyPr>
          <a:p>
            <a:pPr fontAlgn="auto">
              <a:lnSpc>
                <a:spcPct val="115000"/>
              </a:lnSpc>
              <a:spcBef>
                <a:spcPts val="700"/>
              </a:spcBef>
            </a:pPr>
            <a:r>
              <a:rPr lang="" alt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Thử nghiệm các phương pháp khác: Learning Hidden Unit Contributions, Feature space transformation, ...</a:t>
            </a:r>
            <a:endParaRPr lang="" altLang="vi-VN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  <a:sym typeface="+mn-ea"/>
            </a:endParaRPr>
          </a:p>
          <a:p>
            <a:pPr fontAlgn="auto">
              <a:lnSpc>
                <a:spcPct val="115000"/>
              </a:lnSpc>
              <a:spcBef>
                <a:spcPts val="700"/>
              </a:spcBef>
            </a:pP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Thay thế mô hình DNN bằng mô hình Seq2seq 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fontAlgn="auto">
              <a:lnSpc>
                <a:spcPct val="115000"/>
              </a:lnSpc>
              <a:spcBef>
                <a:spcPts val="700"/>
              </a:spcBef>
            </a:pP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Áp dụ</a:t>
            </a:r>
            <a:r>
              <a:rPr lang="" alt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ng cho bài toán thích ứng cảm xúc</a:t>
            </a:r>
            <a:endParaRPr lang="" altLang="vi-VN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  <a:sym typeface="+mn-ea"/>
            </a:endParaRPr>
          </a:p>
          <a:p>
            <a:pPr fontAlgn="auto">
              <a:lnSpc>
                <a:spcPct val="115000"/>
              </a:lnSpc>
              <a:spcBef>
                <a:spcPts val="700"/>
              </a:spcBef>
            </a:pPr>
            <a:r>
              <a:rPr lang="" alt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Ứng dụng vào sản phẩm thực tế</a:t>
            </a:r>
            <a:endParaRPr lang="" alt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/>
          <p:nvPr/>
        </p:nvSpPr>
        <p:spPr>
          <a:xfrm>
            <a:off x="1631107" y="2662321"/>
            <a:ext cx="5881786" cy="1533358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EM XIN CHÂN THÀNH CẢM </a:t>
            </a:r>
            <a:r>
              <a:rPr lang="vi-VN" sz="24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Ơ</a:t>
            </a: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N THẦY CÔ VÀ CÁC BẠN ĐÃ CHÚ Ý LẮNG NGHE</a:t>
            </a:r>
            <a:endParaRPr lang="en-US" sz="2400" b="1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02EBBDA-6239-48A4-BF42-145536EAE28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50232"/>
          </a:xfrm>
        </p:spPr>
        <p:txBody>
          <a:bodyPr>
            <a:normAutofit/>
          </a:bodyPr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Nội dung</a:t>
            </a:r>
            <a:endParaRPr 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1" y="1194468"/>
            <a:ext cx="7467934" cy="4469063"/>
          </a:xfrm>
        </p:spPr>
        <p:txBody>
          <a:bodyPr anchor="ctr">
            <a:noAutofit/>
          </a:bodyPr>
          <a:lstStyle/>
          <a:p>
            <a:pPr marL="857250" lvl="1" indent="-514350">
              <a:buFont typeface="+mj-lt"/>
              <a:buAutoNum type="romanUcPeriod"/>
            </a:pPr>
            <a:r>
              <a:rPr lang="en-US" sz="20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Giới thiệu bài toán</a:t>
            </a:r>
            <a:endParaRPr lang="en-US" sz="2000" b="1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857250" lvl="1" indent="-514350">
              <a:buFont typeface="+mj-lt"/>
              <a:buAutoNum type="romanUcPeriod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Ph</a:t>
            </a:r>
            <a:r>
              <a:rPr lang="vi-VN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ơng pháp ứng dụng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857250" lvl="1" indent="-514350">
              <a:buFont typeface="+mj-lt"/>
              <a:buAutoNum type="romanUcPeriod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Thử nghiệm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857250" lvl="1" indent="-514350">
              <a:buFont typeface="+mj-lt"/>
              <a:buAutoNum type="romanUcPeriod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Kết luận và ph</a:t>
            </a:r>
            <a:r>
              <a:rPr lang="vi-VN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ơng h</a:t>
            </a:r>
            <a:r>
              <a:rPr lang="vi-VN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ớng phát triển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02EBBDA-6239-48A4-BF42-145536EAE284}" type="slidenum">
              <a:rPr lang="en-US" sz="1400" smtClean="0"/>
            </a:fld>
            <a:endParaRPr lang="en-US" sz="14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50232"/>
          </a:xfrm>
        </p:spPr>
        <p:txBody>
          <a:bodyPr>
            <a:normAutofit/>
          </a:bodyPr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1. </a:t>
            </a:r>
            <a:r>
              <a:rPr lang="en-US" altLang="en-US" sz="240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ổng hợp tiếng nói</a:t>
            </a:r>
            <a:endParaRPr 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410" y="1301750"/>
            <a:ext cx="7524115" cy="1755775"/>
          </a:xfrm>
        </p:spPr>
        <p:txBody>
          <a:bodyPr>
            <a:noAutofit/>
          </a:bodyPr>
          <a:lstStyle/>
          <a:p>
            <a:pPr fontAlgn="auto">
              <a:lnSpc>
                <a:spcPct val="115000"/>
              </a:lnSpc>
              <a:spcBef>
                <a:spcPts val="700"/>
              </a:spcBef>
            </a:pPr>
            <a:r>
              <a:rPr lang="en-US" alt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L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à quá trình tạo ra tiếng nói của con người từ văn bản hoặc các mã hóa việc phát âm.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fontAlgn="auto">
              <a:lnSpc>
                <a:spcPct val="115000"/>
              </a:lnSpc>
              <a:spcBef>
                <a:spcPts val="700"/>
              </a:spcBef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Các hệ thống </a:t>
            </a:r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nổi bật: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Tacotron 2, DeepVoice 3, Wavenet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fontAlgn="auto">
              <a:lnSpc>
                <a:spcPct val="115000"/>
              </a:lnSpc>
              <a:spcBef>
                <a:spcPts val="700"/>
              </a:spcBef>
            </a:pPr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Ứng dụng: báo nói, trợ lý ảo, tổng đài trả lời tự động, ...</a:t>
            </a:r>
            <a:endParaRPr lang="en-US" alt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Speech Understanding | Glas.AI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419" y="4770249"/>
            <a:ext cx="5571892" cy="143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/>
          <p:nvPr/>
        </p:nvSpPr>
        <p:spPr>
          <a:xfrm>
            <a:off x="1357630" y="3354705"/>
            <a:ext cx="6288405" cy="6419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open the left front passenger window please</a:t>
            </a:r>
            <a:endParaRPr lang="en-US" sz="18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8" name="Arrow: Down 7"/>
          <p:cNvSpPr/>
          <p:nvPr/>
        </p:nvSpPr>
        <p:spPr>
          <a:xfrm>
            <a:off x="4333073" y="4150288"/>
            <a:ext cx="336884" cy="4652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05865" y="3354705"/>
            <a:ext cx="6593205" cy="302895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02EBBDA-6239-48A4-BF42-145536EAE284}" type="slidenum">
              <a:rPr lang="en-US" sz="1400" smtClean="0"/>
            </a:fld>
            <a:endParaRPr lang="en-US" sz="14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50232"/>
          </a:xfrm>
        </p:spPr>
        <p:txBody>
          <a:bodyPr>
            <a:normAutofit/>
          </a:bodyPr>
          <a:lstStyle/>
          <a:p>
            <a:r>
              <a:rPr lang="" altLang="en-US" sz="240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. Tình hình phát triển </a:t>
            </a:r>
            <a:r>
              <a:rPr lang="" altLang="en-US" sz="2400">
                <a:latin typeface="Cambria" panose="02040503050406030204" pitchFamily="18" charset="0"/>
                <a:ea typeface="Cambria" panose="02040503050406030204" pitchFamily="18" charset="0"/>
              </a:rPr>
              <a:t>tại Việt Nam</a:t>
            </a:r>
            <a:endParaRPr lang="" alt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02EBBDA-6239-48A4-BF42-145536EAE284}" type="slidenum">
              <a:rPr lang="en-US" sz="1400" smtClean="0"/>
            </a:fld>
            <a:endParaRPr lang="en-US" sz="14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410" y="1301750"/>
            <a:ext cx="7524115" cy="1755775"/>
          </a:xfrm>
        </p:spPr>
        <p:txBody>
          <a:bodyPr>
            <a:noAutofit/>
          </a:bodyPr>
          <a:p>
            <a:pPr marL="0" indent="0" fontAlgn="auto">
              <a:lnSpc>
                <a:spcPct val="115000"/>
              </a:lnSpc>
              <a:spcBef>
                <a:spcPts val="700"/>
              </a:spcBef>
              <a:buNone/>
            </a:pPr>
            <a:r>
              <a:rPr sz="20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Các hệ thống tổng hợp tiếng nói ở Việt Nam:</a:t>
            </a:r>
            <a:endParaRPr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459105" indent="-170180" fontAlgn="auto">
              <a:lnSpc>
                <a:spcPct val="115000"/>
              </a:lnSpc>
              <a:spcBef>
                <a:spcPts val="700"/>
              </a:spcBef>
            </a:pPr>
            <a:r>
              <a:rPr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Viettel AI</a:t>
            </a:r>
            <a:endParaRPr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459105" indent="-170180" fontAlgn="auto">
              <a:lnSpc>
                <a:spcPct val="115000"/>
              </a:lnSpc>
              <a:spcBef>
                <a:spcPts val="700"/>
              </a:spcBef>
            </a:pPr>
            <a:r>
              <a:rPr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Zalo Text-To-Speech</a:t>
            </a:r>
            <a:endParaRPr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459105" indent="-170180" fontAlgn="auto">
              <a:lnSpc>
                <a:spcPct val="115000"/>
              </a:lnSpc>
              <a:spcBef>
                <a:spcPts val="700"/>
              </a:spcBef>
            </a:pPr>
            <a:r>
              <a:rPr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Vibee</a:t>
            </a:r>
            <a:endParaRPr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810260" y="3420745"/>
            <a:ext cx="7524115" cy="1755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15000"/>
              </a:lnSpc>
              <a:spcBef>
                <a:spcPts val="700"/>
              </a:spcBef>
              <a:buNone/>
            </a:pPr>
            <a:r>
              <a:rPr lang="" sz="20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Ứng dụng: </a:t>
            </a:r>
            <a:endParaRPr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459105" indent="-170180" fontAlgn="auto">
              <a:lnSpc>
                <a:spcPct val="115000"/>
              </a:lnSpc>
              <a:spcBef>
                <a:spcPts val="700"/>
              </a:spcBef>
            </a:pPr>
            <a:r>
              <a:rPr lang="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Dân Trí, Báo Mới</a:t>
            </a:r>
            <a:endParaRPr lang="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459105" indent="-170180" fontAlgn="auto">
              <a:lnSpc>
                <a:spcPct val="115000"/>
              </a:lnSpc>
              <a:spcBef>
                <a:spcPts val="700"/>
              </a:spcBef>
            </a:pPr>
            <a:r>
              <a:rPr lang="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Viettel Cyberbot</a:t>
            </a:r>
            <a:endParaRPr lang="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5865" y="4112895"/>
            <a:ext cx="2401846" cy="11887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028" y="5630256"/>
            <a:ext cx="1188085" cy="5403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566" y="5630786"/>
            <a:ext cx="1188085" cy="5443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50232"/>
          </a:xfrm>
        </p:spPr>
        <p:txBody>
          <a:bodyPr>
            <a:normAutofit/>
          </a:bodyPr>
          <a:lstStyle/>
          <a:p>
            <a:r>
              <a:rPr lang="" altLang="en-US" sz="240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" altLang="en-US" sz="2400">
                <a:latin typeface="Cambria" panose="02040503050406030204" pitchFamily="18" charset="0"/>
                <a:ea typeface="Cambria" panose="02040503050406030204" pitchFamily="18" charset="0"/>
              </a:rPr>
              <a:t>Thích ứng giọng nói</a:t>
            </a:r>
            <a:endParaRPr lang="" alt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Content Placeholder 2"/>
          <p:cNvSpPr txBox="1"/>
          <p:nvPr/>
        </p:nvSpPr>
        <p:spPr>
          <a:xfrm>
            <a:off x="739775" y="2726690"/>
            <a:ext cx="7524115" cy="1228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15000"/>
              </a:lnSpc>
              <a:spcBef>
                <a:spcPts val="700"/>
              </a:spcBef>
              <a:buFont typeface="Symbol" panose="05050102010706020507" pitchFamily="18" charset="2"/>
              <a:buChar char="Þ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" alt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Thích ứng giọng nói</a:t>
            </a:r>
            <a:endParaRPr lang="" alt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indent="0" fontAlgn="auto">
              <a:lnSpc>
                <a:spcPct val="115000"/>
              </a:lnSpc>
              <a:spcBef>
                <a:spcPts val="700"/>
              </a:spcBef>
              <a:buFont typeface="Symbol" panose="05050102010706020507" pitchFamily="18" charset="2"/>
              <a:buNone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ạo ra giọng mới </a:t>
            </a:r>
            <a:r>
              <a:rPr lang="" alt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bằng cách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điều chỉnh tham số của mô hình </a:t>
            </a:r>
            <a:r>
              <a:rPr lang="" alt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gốc</a:t>
            </a:r>
            <a:endParaRPr lang="" altLang="vi-VN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02EBBDA-6239-48A4-BF42-145536EAE284}" type="slidenum">
              <a:rPr lang="en-US" sz="1400" smtClean="0"/>
            </a:fld>
            <a:endParaRPr lang="en-US" sz="1400" smtClean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40410" y="1301750"/>
            <a:ext cx="7524115" cy="14243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15000"/>
              </a:lnSpc>
              <a:spcBef>
                <a:spcPts val="700"/>
              </a:spcBef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C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hất lượng tiếng nói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 tổng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hợp 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ngày càng cao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fontAlgn="auto">
              <a:lnSpc>
                <a:spcPct val="115000"/>
              </a:lnSpc>
              <a:spcBef>
                <a:spcPts val="700"/>
              </a:spcBef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Nhu cầu</a:t>
            </a:r>
            <a:r>
              <a:rPr lang="" alt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sự đa dạng về giọng nói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fontAlgn="auto">
              <a:lnSpc>
                <a:spcPct val="115000"/>
              </a:lnSpc>
              <a:spcBef>
                <a:spcPts val="700"/>
              </a:spcBef>
            </a:pPr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Chi phí </a:t>
            </a:r>
            <a:r>
              <a:rPr lang="" alt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tạo bộ dữ liệu cho</a:t>
            </a:r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 giọng nói mới cao</a:t>
            </a:r>
            <a:endParaRPr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9" name="Picture 8" descr="spk_ada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5415" y="3776345"/>
            <a:ext cx="6172543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50232"/>
          </a:xfrm>
        </p:spPr>
        <p:txBody>
          <a:bodyPr>
            <a:normAutofit/>
          </a:bodyPr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4. H</a:t>
            </a:r>
            <a:r>
              <a:rPr lang="vi-VN" sz="2400">
                <a:latin typeface="Cambria" panose="02040503050406030204" pitchFamily="18" charset="0"/>
                <a:ea typeface="Cambria" panose="02040503050406030204" pitchFamily="18" charset="0"/>
              </a:rPr>
              <a:t>ư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ớng tiếp cận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005" y="1344930"/>
            <a:ext cx="4056380" cy="4469130"/>
          </a:xfrm>
        </p:spPr>
        <p:txBody>
          <a:bodyPr anchor="ctr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" alt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Các phương pháp tổng hợp tiếng nói: tổng hợp ghép nối, tổng hợp tham số thống kê HMM, ...</a:t>
            </a:r>
            <a:endParaRPr lang="" altLang="vi-VN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</a:pPr>
            <a:r>
              <a:rPr lang="" alt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Thích ứng giọng nói trên mô hình HMM [1]</a:t>
            </a:r>
            <a:endParaRPr lang="" altLang="vi-VN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</a:pP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Tổng hợp tiếng nói dựa trên phương pháp học sâu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indent="0" fontAlgn="auto">
              <a:lnSpc>
                <a:spcPct val="115000"/>
              </a:lnSpc>
              <a:spcBef>
                <a:spcPts val="700"/>
              </a:spcBef>
              <a:buFont typeface="Symbol" panose="05050102010706020507" pitchFamily="18" charset="2"/>
              <a:buChar char="Þ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Thích ứng giọng nói </a:t>
            </a:r>
            <a:r>
              <a:rPr lang="" alt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trên các mô hình học sâu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327" y="1786442"/>
            <a:ext cx="3108960" cy="358671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02EBBDA-6239-48A4-BF42-145536EAE284}" type="slidenum">
              <a:rPr lang="en-US" sz="1400" smtClean="0"/>
            </a:fld>
            <a:endParaRPr lang="en-US" sz="1400" smtClean="0"/>
          </a:p>
        </p:txBody>
      </p:sp>
      <p:sp>
        <p:nvSpPr>
          <p:cNvPr id="6" name="Text Box 5"/>
          <p:cNvSpPr txBox="1"/>
          <p:nvPr/>
        </p:nvSpPr>
        <p:spPr>
          <a:xfrm>
            <a:off x="802005" y="6051550"/>
            <a:ext cx="7015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/>
              <a:t>[1] D. K. Ninh, "A Speaker-Adaptive HMM-based Vietnamese Text-to-Speech System," in 2019 11th International Conference on Knowledge and Systems Engineering (KSE), 2019.</a:t>
            </a:r>
            <a:endParaRPr lang="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50232"/>
          </a:xfrm>
        </p:spPr>
        <p:txBody>
          <a:bodyPr>
            <a:normAutofit/>
          </a:bodyPr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Nội dung</a:t>
            </a:r>
            <a:endParaRPr 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1" y="1194468"/>
            <a:ext cx="7467934" cy="4469063"/>
          </a:xfrm>
        </p:spPr>
        <p:txBody>
          <a:bodyPr anchor="ctr">
            <a:noAutofit/>
          </a:bodyPr>
          <a:lstStyle/>
          <a:p>
            <a:pPr marL="857250" lvl="1" indent="-514350">
              <a:buFont typeface="+mj-lt"/>
              <a:buAutoNum type="romanUcPeriod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Giới thiệu bài toán</a:t>
            </a:r>
            <a:endParaRPr lang="en-US" sz="2000" b="1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857250" lvl="1" indent="-514350">
              <a:buFont typeface="+mj-lt"/>
              <a:buAutoNum type="romanUcPeriod"/>
            </a:pPr>
            <a:r>
              <a:rPr lang="en-US" sz="20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Ph</a:t>
            </a:r>
            <a:r>
              <a:rPr lang="vi-VN" sz="20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ơng pháp ứng dụng</a:t>
            </a:r>
            <a:endParaRPr lang="en-US" sz="2000" b="1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857250" lvl="1" indent="-514350">
              <a:buFont typeface="+mj-lt"/>
              <a:buAutoNum type="romanUcPeriod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Thử nghiệm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857250" lvl="1" indent="-514350">
              <a:buFont typeface="+mj-lt"/>
              <a:buAutoNum type="romanUcPeriod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Kết luận và ph</a:t>
            </a:r>
            <a:r>
              <a:rPr lang="vi-VN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ơng h</a:t>
            </a:r>
            <a:r>
              <a:rPr lang="vi-VN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ớng phát triển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02EBBDA-6239-48A4-BF42-145536EAE284}" type="slidenum">
              <a:rPr lang="en-US" sz="1400" smtClean="0"/>
            </a:fld>
            <a:endParaRPr lang="en-US" sz="140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50232"/>
          </a:xfrm>
        </p:spPr>
        <p:txBody>
          <a:bodyPr>
            <a:normAutofit/>
          </a:bodyPr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1. Tổng quan</a:t>
            </a:r>
            <a:endParaRPr 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02EBBDA-6239-48A4-BF42-145536EAE284}" type="slidenum">
              <a:rPr lang="en-US" sz="1400" smtClean="0"/>
            </a:fld>
            <a:endParaRPr lang="en-US" sz="14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410" y="1301750"/>
            <a:ext cx="7524115" cy="2213610"/>
          </a:xfrm>
        </p:spPr>
        <p:txBody>
          <a:bodyPr>
            <a:noAutofit/>
          </a:bodyPr>
          <a:p>
            <a:pPr marL="0" indent="0" fontAlgn="auto">
              <a:lnSpc>
                <a:spcPct val="115000"/>
              </a:lnSpc>
              <a:spcBef>
                <a:spcPts val="700"/>
              </a:spcBef>
              <a:buNone/>
            </a:pPr>
            <a:r>
              <a:rPr lang="" altLang="en-US" sz="20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Bao gồm 2 quá trình: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459105" indent="-170815" fontAlgn="auto">
              <a:lnSpc>
                <a:spcPct val="115000"/>
              </a:lnSpc>
              <a:spcBef>
                <a:spcPts val="700"/>
              </a:spcBef>
            </a:pPr>
            <a:r>
              <a:rPr lang="" alt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Huấn luyện mô hình gốc (sử dụng Merlin Toolkit)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459105" indent="-170815" fontAlgn="auto">
              <a:lnSpc>
                <a:spcPct val="115000"/>
              </a:lnSpc>
              <a:spcBef>
                <a:spcPts val="700"/>
              </a:spcBef>
            </a:pPr>
            <a:r>
              <a:rPr lang="" alt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Thích ứng giọng nói:</a:t>
            </a:r>
            <a:endParaRPr lang="" alt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6305" lvl="1" indent="-170815" fontAlgn="auto">
              <a:lnSpc>
                <a:spcPct val="115000"/>
              </a:lnSpc>
              <a:spcBef>
                <a:spcPts val="700"/>
              </a:spcBef>
            </a:pPr>
            <a:r>
              <a:rPr lang="" alt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Transfer learning</a:t>
            </a:r>
            <a:endParaRPr lang="" alt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6305" lvl="1" indent="-170815" fontAlgn="auto">
              <a:lnSpc>
                <a:spcPct val="115000"/>
              </a:lnSpc>
              <a:spcBef>
                <a:spcPts val="700"/>
              </a:spcBef>
            </a:pPr>
            <a:r>
              <a:rPr lang="" alt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Sử dụng véc tơ mã hóa người nói</a:t>
            </a:r>
            <a:endParaRPr lang="" alt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5" name="Picture 4" descr="spk_adap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4361" y="3629025"/>
            <a:ext cx="7055278" cy="2834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0</TotalTime>
  <Words>4472</Words>
  <Application>WPS Presentation</Application>
  <PresentationFormat>On-screen Show (4:3)</PresentationFormat>
  <Paragraphs>374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Arial</vt:lpstr>
      <vt:lpstr>SimSun</vt:lpstr>
      <vt:lpstr>Wingdings</vt:lpstr>
      <vt:lpstr>Cambria</vt:lpstr>
      <vt:lpstr>Calibri</vt:lpstr>
      <vt:lpstr>Symbol</vt:lpstr>
      <vt:lpstr>Times New Roman</vt:lpstr>
      <vt:lpstr>微软雅黑</vt:lpstr>
      <vt:lpstr/>
      <vt:lpstr>Arial Unicode MS</vt:lpstr>
      <vt:lpstr>Calibri Light</vt:lpstr>
      <vt:lpstr>Arial Rounded MT Bold</vt:lpstr>
      <vt:lpstr>VNI 24 Love</vt:lpstr>
      <vt:lpstr>Office Theme</vt:lpstr>
      <vt:lpstr>ĐỒ ÁN TỐT NGHIỆP  Xây dựng mô hình thích ứng giọng nói trong tổng hợp tiếng nói tiếng Việt dựa trên công nghệ học sâu </vt:lpstr>
      <vt:lpstr>Nội dung</vt:lpstr>
      <vt:lpstr>Nội dung</vt:lpstr>
      <vt:lpstr>1. Tổng hợp tiếng nói</vt:lpstr>
      <vt:lpstr>3. Tình hình phát triển</vt:lpstr>
      <vt:lpstr>2. Giới thiệu thích ứng giọng nói</vt:lpstr>
      <vt:lpstr>4. Hướng tiếp cận</vt:lpstr>
      <vt:lpstr>Nội dung</vt:lpstr>
      <vt:lpstr>1. Tổng quan mô hình</vt:lpstr>
      <vt:lpstr>1. Tổng quan mô hình</vt:lpstr>
      <vt:lpstr>2. Trích chọn đặc trưng ngôn ngữ</vt:lpstr>
      <vt:lpstr>2. Trích chọn đặc trưng âm học</vt:lpstr>
      <vt:lpstr>3. Mô hình dự đoán</vt:lpstr>
      <vt:lpstr>4. Tổng hợp tiếng nói</vt:lpstr>
      <vt:lpstr>5. Thích ứng giọng nói</vt:lpstr>
      <vt:lpstr>6. Transfer learning</vt:lpstr>
      <vt:lpstr>8. One-hot vector</vt:lpstr>
      <vt:lpstr>8. X-vector</vt:lpstr>
      <vt:lpstr>8. X-vector</vt:lpstr>
      <vt:lpstr>Nội dung</vt:lpstr>
      <vt:lpstr>1. Chuẩn bị bộ dữ liệu</vt:lpstr>
      <vt:lpstr>2. Huấn luyện</vt:lpstr>
      <vt:lpstr>3. Đánh giá</vt:lpstr>
      <vt:lpstr>3. Đánh giá</vt:lpstr>
      <vt:lpstr>Nội dung</vt:lpstr>
      <vt:lpstr>1. Kết luận</vt:lpstr>
      <vt:lpstr>2. Phương hướng phát triển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kienpt</cp:lastModifiedBy>
  <cp:revision>41</cp:revision>
  <dcterms:created xsi:type="dcterms:W3CDTF">2020-07-09T06:54:11Z</dcterms:created>
  <dcterms:modified xsi:type="dcterms:W3CDTF">2020-07-09T06:54:11Z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