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740"/>
  </p:normalViewPr>
  <p:slideViewPr>
    <p:cSldViewPr snapToGrid="0">
      <p:cViewPr varScale="1">
        <p:scale>
          <a:sx n="256" d="100"/>
          <a:sy n="256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22DC4-7094-3885-33D9-CF99EB745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0B5253-87B8-7AD0-2DFB-9BE767EF1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55C963-2A5C-9344-4A2A-96D2F826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CEEB8BD-B348-468D-4FA6-E0CECAB1F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09C6F2-37A3-A40D-B27E-E17059F55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532632-68D5-D197-DD34-01764AABD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B14873-BD2B-CB4B-E02A-61E943EF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0B4926-7174-5B42-688D-738C2E73F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29D39-147A-C4C2-DCE2-F58BAD37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167" y="2590984"/>
            <a:ext cx="7369642" cy="3608480"/>
          </a:xfrm>
        </p:spPr>
        <p:txBody>
          <a:bodyPr>
            <a:normAutofit/>
          </a:bodyPr>
          <a:lstStyle/>
          <a:p>
            <a:pPr algn="l"/>
            <a:r>
              <a:rPr lang="en-US" sz="7400" dirty="0"/>
              <a:t>Automation Testing Process in a Scrum Team</a:t>
            </a:r>
            <a:endParaRPr lang="en-VN" sz="7400" dirty="0"/>
          </a:p>
        </p:txBody>
      </p:sp>
    </p:spTree>
    <p:extLst>
      <p:ext uri="{BB962C8B-B14F-4D97-AF65-F5344CB8AC3E}">
        <p14:creationId xmlns:p14="http://schemas.microsoft.com/office/powerpoint/2010/main" val="1640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CB2F2-96CA-44BE-9D3C-DE8B3C4C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582C2-34BF-19F0-36A1-1A919A18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Sprint Planning &amp; Execution</a:t>
            </a:r>
            <a:br>
              <a:rPr lang="en-US" b="1"/>
            </a:b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968D-B9E1-6024-AD84-029343D8D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901" y="1595073"/>
            <a:ext cx="9022571" cy="4841229"/>
          </a:xfrm>
        </p:spPr>
        <p:txBody>
          <a:bodyPr anchor="t"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Strategy Creation</a:t>
            </a:r>
            <a:r>
              <a:rPr lang="en-US" dirty="0"/>
              <a:t>: During Sprint Planning, the team discusses the scope of the sprint, including automation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key user stories for automation based on business value, risk, and frequency of 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the test automation strategy (tools, frameworks, and scope).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Case Identification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QA team collaborates with the </a:t>
            </a:r>
            <a:r>
              <a:rPr lang="en-US" b="1" dirty="0"/>
              <a:t>Product Owner (PO)</a:t>
            </a:r>
            <a:r>
              <a:rPr lang="en-US" dirty="0"/>
              <a:t> to review acceptance criteria and identify automated test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cases like </a:t>
            </a:r>
            <a:r>
              <a:rPr lang="en-US" b="1" dirty="0"/>
              <a:t>regression</a:t>
            </a:r>
            <a:r>
              <a:rPr lang="en-US" dirty="0"/>
              <a:t>, </a:t>
            </a:r>
            <a:r>
              <a:rPr lang="en-US" b="1" dirty="0"/>
              <a:t>critical workflows</a:t>
            </a:r>
            <a:r>
              <a:rPr lang="en-US" dirty="0"/>
              <a:t>, and </a:t>
            </a:r>
            <a:r>
              <a:rPr lang="en-US" b="1" dirty="0"/>
              <a:t>high-risk features</a:t>
            </a:r>
            <a:r>
              <a:rPr lang="en-US" dirty="0"/>
              <a:t> are prioritized for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Script Development</a:t>
            </a:r>
            <a:r>
              <a:rPr lang="en-US" dirty="0"/>
              <a:t>: Automation engineers start developing test scripts alongside developers working on feature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tests may include </a:t>
            </a:r>
            <a:r>
              <a:rPr lang="en-US" b="1" dirty="0"/>
              <a:t>API tests</a:t>
            </a:r>
            <a:r>
              <a:rPr lang="en-US" dirty="0"/>
              <a:t>, and </a:t>
            </a:r>
            <a:r>
              <a:rPr lang="en-US" b="1" dirty="0"/>
              <a:t>UI tests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QA Team ensure that automation scripts are created for validated user stories and ready for execution.</a:t>
            </a:r>
          </a:p>
        </p:txBody>
      </p:sp>
    </p:spTree>
    <p:extLst>
      <p:ext uri="{BB962C8B-B14F-4D97-AF65-F5344CB8AC3E}">
        <p14:creationId xmlns:p14="http://schemas.microsoft.com/office/powerpoint/2010/main" val="72504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35D8A-DA6D-0933-6337-B4B338ED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658429-18A6-FC38-D8A5-539B71EB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642-CFAE-EB1C-6A5C-61FBD3CAA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DDAC14-BDC7-8D54-3B26-62668E431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CF75EF-9C7B-B63F-C6ED-96C37E84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EEE780-8B0B-76C7-4CC3-E9C1173FD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FA577C8-77A6-E5ED-3314-3B6256AA5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C7B8FF9F-7506-70DB-552D-A5FE80683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19FA5A-633A-416B-9618-585F9096E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245B6-C0F4-1763-A418-7E92D8B82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44653-0BAF-34B2-CB0D-899518295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489358"/>
            <a:ext cx="8381238" cy="107722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Collaboration with Developers, Product Owners, and QA</a:t>
            </a:r>
            <a:br>
              <a:rPr lang="en-US" b="1" dirty="0"/>
            </a:br>
            <a:br>
              <a:rPr lang="en-US" b="1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C92D-999C-85C1-FDA8-1B38CEF8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901" y="1595073"/>
            <a:ext cx="9022571" cy="4841229"/>
          </a:xfrm>
        </p:spPr>
        <p:txBody>
          <a:bodyPr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 with </a:t>
            </a:r>
            <a:r>
              <a:rPr lang="en-US" b="1" dirty="0"/>
              <a:t>QA engineers</a:t>
            </a:r>
            <a:r>
              <a:rPr lang="en-US" dirty="0"/>
              <a:t> to ensure automated tests are integrated early.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Developers may assist in writing unit tests and functional API tests that are automated.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Owner (PO)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detailed </a:t>
            </a:r>
            <a:r>
              <a:rPr lang="en-US" b="1" dirty="0"/>
              <a:t>acceptance criteria</a:t>
            </a:r>
            <a:r>
              <a:rPr lang="en-US" dirty="0"/>
              <a:t> and </a:t>
            </a:r>
            <a:r>
              <a:rPr lang="en-US" b="1" dirty="0"/>
              <a:t>user stories</a:t>
            </a:r>
            <a:r>
              <a:rPr lang="en-US" dirty="0"/>
              <a:t> to help the QA team focus on the right areas for automation.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in defining the </a:t>
            </a:r>
            <a:r>
              <a:rPr lang="en-US" b="1" dirty="0"/>
              <a:t>priorities</a:t>
            </a:r>
            <a:r>
              <a:rPr lang="en-US" dirty="0"/>
              <a:t> for automation (e.g., which features need high coverage and which can be manually tested).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QA Team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the automated test scripts are aligned with </a:t>
            </a:r>
            <a:r>
              <a:rPr lang="en-US" b="1" dirty="0"/>
              <a:t>acceptance criteria</a:t>
            </a:r>
            <a:r>
              <a:rPr lang="en-US" dirty="0"/>
              <a:t> and business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Handles </a:t>
            </a:r>
            <a:r>
              <a:rPr lang="en-US" b="1" dirty="0"/>
              <a:t>test maintenance</a:t>
            </a:r>
            <a:r>
              <a:rPr lang="en-US" dirty="0"/>
              <a:t> and </a:t>
            </a:r>
            <a:r>
              <a:rPr lang="en-US" b="1" dirty="0"/>
              <a:t>refactoring</a:t>
            </a:r>
            <a:r>
              <a:rPr lang="en-US" dirty="0"/>
              <a:t> as product features evolve.</a:t>
            </a:r>
          </a:p>
        </p:txBody>
      </p:sp>
    </p:spTree>
    <p:extLst>
      <p:ext uri="{BB962C8B-B14F-4D97-AF65-F5344CB8AC3E}">
        <p14:creationId xmlns:p14="http://schemas.microsoft.com/office/powerpoint/2010/main" val="206112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FA872E-893D-67A5-253A-6E5B16602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F07AA0-900A-AB79-F5C7-29EEB13DB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7F87B-6E69-22BD-37D6-F1B58CBB3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50525D-F864-A2C2-AA3F-EEB1B066C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AEFC30-860A-A7FE-6A59-94F4A962B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886F17-DAB2-D73F-0C6E-401ECD9DD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AC8E99-3AD7-4B00-31A7-0A0BFE3F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1F4A8EDD-FC91-25EE-2A9F-78074CB7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015C3C-516D-7207-125C-8F5E9872C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9784CA8-4857-8A21-1ED2-0276580F4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E2579-87FA-5F96-5F4F-2ABCC769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52755"/>
            <a:ext cx="8381238" cy="71383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Regression Testing</a:t>
            </a:r>
            <a:endParaRPr lang="en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00DB-3A46-053C-8498-F28F7285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901" y="1595073"/>
            <a:ext cx="9022571" cy="484122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Ongoing Regression Testing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With each sprint, the </a:t>
            </a:r>
            <a:r>
              <a:rPr lang="en-US" b="1" dirty="0"/>
              <a:t>regression test suite</a:t>
            </a:r>
            <a:r>
              <a:rPr lang="en-US" dirty="0"/>
              <a:t> grows and needs to be executed automatically to validate that new changes don’t break existing functionality.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new features are added, corresponding regression tests are automated to ensure stability across all 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Regression Execution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regression tests are triggered </a:t>
            </a:r>
            <a:r>
              <a:rPr lang="en-US" b="1" dirty="0"/>
              <a:t>on every build</a:t>
            </a:r>
            <a:r>
              <a:rPr lang="en-US" dirty="0"/>
              <a:t> to validate new commits in the </a:t>
            </a:r>
            <a:r>
              <a:rPr lang="en-US" b="1" dirty="0"/>
              <a:t>CI/CD pipeline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ensures continuous quality verification even as features are developed and refined.</a:t>
            </a:r>
          </a:p>
        </p:txBody>
      </p:sp>
    </p:spTree>
    <p:extLst>
      <p:ext uri="{BB962C8B-B14F-4D97-AF65-F5344CB8AC3E}">
        <p14:creationId xmlns:p14="http://schemas.microsoft.com/office/powerpoint/2010/main" val="61470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8F3A6-BB42-B2BF-BCE2-0F4D60A24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1AA4E0-19A0-0A30-7B91-2109E5DB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AA9C4F-BD42-54E2-1957-EB84CA3CB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09ECC-B1FB-9511-801D-8222A36C5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BDECB99-5FBE-A3CF-05AD-0413B6609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5AD24E-913F-D699-724D-EF71A75B5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BAD10A8-7B5D-EFFF-E730-47ED610DF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11B8BBE7-0C3F-4197-6F2D-DCB9296BE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ED17F6-A586-E930-0252-98A081F74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E152C6-F81D-9967-7CE6-1697E07B6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47827-F3B2-239E-D171-CB3E3CDB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780836"/>
            <a:ext cx="8381238" cy="78575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CI/CD Pipeline Integration</a:t>
            </a:r>
            <a:endParaRPr lang="en-V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BFE9-1588-1FA5-D6AD-492406BD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901" y="1595073"/>
            <a:ext cx="9022571" cy="4841229"/>
          </a:xfrm>
        </p:spPr>
        <p:txBody>
          <a:bodyPr anchor="t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CI/CD Pipeline Integration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tests are integrated into the </a:t>
            </a:r>
            <a:r>
              <a:rPr lang="en-US" b="1" dirty="0"/>
              <a:t>CI/CD pipeline</a:t>
            </a:r>
            <a:r>
              <a:rPr lang="en-US" dirty="0"/>
              <a:t> to ensure seamless testing as part of the build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code commit triggers the execution of automated test scripts.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Tests include unit tests, API tests, and UI tests (if applicable), ensuring that new code doesn’t break the existing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Feedback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incorporating automation into CI/CD, teams can receive </a:t>
            </a:r>
            <a:r>
              <a:rPr lang="en-US" b="1" dirty="0"/>
              <a:t>early feedback</a:t>
            </a:r>
            <a:r>
              <a:rPr lang="en-US" dirty="0"/>
              <a:t> on code quality, allowing faster resolution of issues and minimizing bottlenecks.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 and Reliable Testing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tests run on </a:t>
            </a:r>
            <a:r>
              <a:rPr lang="en-US" b="1" dirty="0"/>
              <a:t>multiple environments</a:t>
            </a:r>
            <a:r>
              <a:rPr lang="en-US" dirty="0"/>
              <a:t> (e.g., staging, test, production) to confirm the stability and functionality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223204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B6F63-A529-4BDE-6666-EE47D9EA6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61D92E-92BF-DF5F-DB8F-FF7ED284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EEDA75-823A-BC0F-2772-DD2AE7946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092994-7546-B0FB-3BBA-2AD0F1C6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F3B3A5D-281D-11DC-DB34-1CDCCC2E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3FABE9-D66C-91FA-EED6-AD728A83C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BB3EA50-63A3-9C2A-BA64-98A0B5FD5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08F5B5DF-F61C-DA5B-FC40-CB65FF595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588EC2-4ECC-99B2-C246-C32F7A94B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B2E2FB-F572-423C-8EEF-569259C5A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C497F-6383-D8E9-F678-0D08339AF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489358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Test Reporting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754A-EC11-B39F-2156-35D296BE3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901" y="1595073"/>
            <a:ext cx="9022571" cy="484122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Test Results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results are automatically generated and integrated into the CI/CD dashboard, which provides </a:t>
            </a:r>
            <a:r>
              <a:rPr lang="en-US" b="1" dirty="0"/>
              <a:t>real-time visibility</a:t>
            </a:r>
            <a:r>
              <a:rPr lang="en-US" dirty="0"/>
              <a:t> into test execution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Reports include test status (pass/fail), execution time, and error details to facilitate quick debugging.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Actionable Insights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reports are shared with </a:t>
            </a:r>
            <a:r>
              <a:rPr lang="en-US" b="1" dirty="0"/>
              <a:t>developers</a:t>
            </a:r>
            <a:r>
              <a:rPr lang="en-US" dirty="0"/>
              <a:t> and </a:t>
            </a:r>
            <a:r>
              <a:rPr lang="en-US" b="1" dirty="0"/>
              <a:t>Product Owners</a:t>
            </a:r>
            <a:r>
              <a:rPr lang="en-US" dirty="0"/>
              <a:t> to take immediate corrective 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Failed test cases are prioritized for fixing in the ongoing sprint or the next one.</a:t>
            </a:r>
          </a:p>
        </p:txBody>
      </p:sp>
    </p:spTree>
    <p:extLst>
      <p:ext uri="{BB962C8B-B14F-4D97-AF65-F5344CB8AC3E}">
        <p14:creationId xmlns:p14="http://schemas.microsoft.com/office/powerpoint/2010/main" val="340400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A22EF-B662-AFCA-0FE9-A757401BB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418D54-57CC-E243-E075-4788D2334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6FE413-04C3-91A7-9831-A637C8D71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F7A305-CECF-2DCB-B6B0-8B6B70E70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D449118-B639-64DE-B1C8-EE1093558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A02769-8BB0-B110-1F85-33A33CD69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C91E39-2447-378E-3326-7A90B7627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AE887921-36BA-8212-30FD-B07BF1193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E03C04-DF86-130C-D29C-4C4BF2BA4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C2F1F0-1FF6-20E1-D539-B818BB775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41363-8942-AA0C-1EEF-627EE5EC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489358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Summary of the Automation Testing Workflow in Scrum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2F56-DB93-9830-C5C1-5EF6CEDF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901" y="1595073"/>
            <a:ext cx="9022571" cy="4841229"/>
          </a:xfrm>
        </p:spPr>
        <p:txBody>
          <a:bodyPr anchor="t"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Planning</a:t>
            </a:r>
            <a:r>
              <a:rPr lang="en-US" dirty="0"/>
              <a:t>: Identify automation requirements, define test strategy, and prioritize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Script Development</a:t>
            </a:r>
            <a:r>
              <a:rPr lang="en-US" dirty="0"/>
              <a:t>: QA engineers write automated tests in parallel with feature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Collaboration</a:t>
            </a:r>
            <a:r>
              <a:rPr lang="en-US" dirty="0"/>
              <a:t>: Continuous interaction between developers, QA engineers, and the product owner to ensure the right tests are automated.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Regression Testing</a:t>
            </a:r>
            <a:r>
              <a:rPr lang="en-US" dirty="0"/>
              <a:t>: Automate regression tests to ensure stability across sprints.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CI/CD Integration</a:t>
            </a:r>
            <a:r>
              <a:rPr lang="en-US" dirty="0"/>
              <a:t>: Run automated tests as part of the CI/CD pipeline for continuous feedback and fast defect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Reporting</a:t>
            </a:r>
            <a:r>
              <a:rPr lang="en-US" dirty="0"/>
              <a:t>: Use automated test results and reports for actionable insights, improving product quality and team efficiency.</a:t>
            </a:r>
          </a:p>
        </p:txBody>
      </p:sp>
    </p:spTree>
    <p:extLst>
      <p:ext uri="{BB962C8B-B14F-4D97-AF65-F5344CB8AC3E}">
        <p14:creationId xmlns:p14="http://schemas.microsoft.com/office/powerpoint/2010/main" val="73866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1108</TotalTime>
  <Words>682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Automation Testing Process in a Scrum Team</vt:lpstr>
      <vt:lpstr>Sprint Planning &amp; Execution </vt:lpstr>
      <vt:lpstr>Collaboration with Developers, Product Owners, and QA  </vt:lpstr>
      <vt:lpstr>Regression Testing</vt:lpstr>
      <vt:lpstr>CI/CD Pipeline Integration</vt:lpstr>
      <vt:lpstr>Test Reporting and Feedback</vt:lpstr>
      <vt:lpstr>Summary of the Automation Testing Workflow in 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Kien Bui</dc:creator>
  <cp:lastModifiedBy>Kien Bui</cp:lastModifiedBy>
  <cp:revision>7</cp:revision>
  <dcterms:created xsi:type="dcterms:W3CDTF">2025-02-26T08:49:45Z</dcterms:created>
  <dcterms:modified xsi:type="dcterms:W3CDTF">2025-02-27T03:17:49Z</dcterms:modified>
</cp:coreProperties>
</file>