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309" r:id="rId6"/>
    <p:sldId id="310" r:id="rId7"/>
    <p:sldId id="264" r:id="rId8"/>
    <p:sldId id="265" r:id="rId9"/>
    <p:sldId id="266" r:id="rId10"/>
    <p:sldId id="267" r:id="rId11"/>
    <p:sldId id="301" r:id="rId12"/>
    <p:sldId id="302" r:id="rId13"/>
    <p:sldId id="304" r:id="rId14"/>
    <p:sldId id="303" r:id="rId15"/>
    <p:sldId id="305" r:id="rId16"/>
    <p:sldId id="306" r:id="rId17"/>
    <p:sldId id="307" r:id="rId18"/>
    <p:sldId id="308" r:id="rId19"/>
    <p:sldId id="311" r:id="rId20"/>
    <p:sldId id="312" r:id="rId21"/>
    <p:sldId id="313" r:id="rId22"/>
    <p:sldId id="275" r:id="rId23"/>
    <p:sldId id="314" r:id="rId24"/>
    <p:sldId id="315" r:id="rId2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675DC9-BA05-40C7-B0EF-FC3971161E15}">
  <a:tblStyle styleId="{FD675DC9-BA05-40C7-B0EF-FC3971161E1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1F0EC"/>
          </a:solidFill>
        </a:fill>
      </a:tcStyle>
    </a:wholeTbl>
    <a:band1H>
      <a:tcTxStyle/>
      <a:tcStyle>
        <a:tcBdr/>
        <a:fill>
          <a:solidFill>
            <a:srgbClr val="E1E0D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1E0D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8"/>
    <p:restoredTop sz="94666"/>
  </p:normalViewPr>
  <p:slideViewPr>
    <p:cSldViewPr snapToGrid="0">
      <p:cViewPr varScale="1">
        <p:scale>
          <a:sx n="132" d="100"/>
          <a:sy n="132" d="100"/>
        </p:scale>
        <p:origin x="162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Settings</a:t>
            </a:r>
            <a:r>
              <a:rPr lang="en-US"/>
              <a:t>: Các thiết lập cài đặt, xem thêm tại http://api.jquery.com/jquery.ajax/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9" name="Google Shape;10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Sử dụng dấu comma “,” để phân tách giá trị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Sử dụng square-bracket “[“ để lưu trữ mảng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Mở đầu danh sách các đối tượng bằng cách sử dụng dấu curly bracket “{” và “}”</a:t>
            </a:r>
            <a:endParaRPr/>
          </a:p>
        </p:txBody>
      </p:sp>
      <p:sp>
        <p:nvSpPr>
          <p:cNvPr id="143" name="Google Shape;143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  <a:defRPr sz="6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C8B8A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C8B8A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C8B8A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5pPr>
            <a:lvl6pPr lvl="5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6pPr>
            <a:lvl7pPr lvl="6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7pPr>
            <a:lvl8pPr lvl="7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8pPr>
            <a:lvl9pPr lvl="8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1866900" y="190500"/>
            <a:ext cx="4800600" cy="7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 rot="5400000">
            <a:off x="4579937" y="2324100"/>
            <a:ext cx="585152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  <a:defRPr sz="36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C8B8A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C8B8A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4572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4196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44196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4"/>
          </p:nvPr>
        </p:nvSpPr>
        <p:spPr>
          <a:xfrm>
            <a:off x="44196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304799" y="6096000"/>
            <a:ext cx="7772401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304800" y="381000"/>
            <a:ext cx="7772400" cy="494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0" y="0"/>
            <a:ext cx="8458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301752" y="6096000"/>
            <a:ext cx="7772400" cy="612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75000">
              <a:schemeClr val="lt1"/>
            </a:gs>
            <a:gs pos="100000">
              <a:srgbClr val="D8D8D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ctrTitle"/>
          </p:nvPr>
        </p:nvSpPr>
        <p:spPr>
          <a:xfrm>
            <a:off x="0" y="2133599"/>
            <a:ext cx="8458200" cy="2429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797325"/>
              </a:buClr>
              <a:buSzPts val="5400"/>
              <a:buFont typeface="Cambria"/>
              <a:buNone/>
            </a:pPr>
            <a:r>
              <a:rPr lang="en-US" sz="5400" dirty="0" err="1">
                <a:solidFill>
                  <a:srgbClr val="797325"/>
                </a:solidFill>
              </a:rPr>
              <a:t>Khóa</a:t>
            </a:r>
            <a:r>
              <a:rPr lang="en-US" sz="5400" dirty="0">
                <a:solidFill>
                  <a:srgbClr val="797325"/>
                </a:solidFill>
              </a:rPr>
              <a:t> </a:t>
            </a:r>
            <a:r>
              <a:rPr lang="en-US" sz="5400" dirty="0" err="1">
                <a:solidFill>
                  <a:srgbClr val="797325"/>
                </a:solidFill>
              </a:rPr>
              <a:t>đào</a:t>
            </a:r>
            <a:r>
              <a:rPr lang="en-US" sz="5400" dirty="0">
                <a:solidFill>
                  <a:srgbClr val="797325"/>
                </a:solidFill>
              </a:rPr>
              <a:t> </a:t>
            </a:r>
            <a:r>
              <a:rPr lang="en-US" sz="5400" dirty="0" err="1">
                <a:solidFill>
                  <a:srgbClr val="797325"/>
                </a:solidFill>
              </a:rPr>
              <a:t>tạo</a:t>
            </a:r>
            <a:br>
              <a:rPr lang="en-US" sz="5400" dirty="0"/>
            </a:br>
            <a:r>
              <a:rPr lang="en-US" sz="4800" b="1" dirty="0" err="1"/>
              <a:t>Lập</a:t>
            </a:r>
            <a:r>
              <a:rPr lang="en-US" sz="4800" b="1" dirty="0"/>
              <a:t> </a:t>
            </a:r>
            <a:r>
              <a:rPr lang="en-US" sz="4800" b="1" dirty="0" err="1"/>
              <a:t>trình</a:t>
            </a:r>
            <a:r>
              <a:rPr lang="en-US" sz="4800" b="1" dirty="0"/>
              <a:t> Web </a:t>
            </a:r>
            <a:r>
              <a:rPr lang="en-US" sz="4800" b="1" dirty="0" err="1"/>
              <a:t>sử</a:t>
            </a:r>
            <a:r>
              <a:rPr lang="en-US" sz="4800" b="1" dirty="0"/>
              <a:t> </a:t>
            </a:r>
            <a:r>
              <a:rPr lang="en-US" sz="4800" b="1" dirty="0" err="1"/>
              <a:t>dụng</a:t>
            </a:r>
            <a:r>
              <a:rPr lang="en-US" sz="4800" b="1" dirty="0"/>
              <a:t> PHP</a:t>
            </a:r>
            <a:br>
              <a:rPr lang="en-US" sz="4800" b="1" dirty="0"/>
            </a:br>
            <a:r>
              <a:rPr lang="en-US" sz="4800" b="1" dirty="0"/>
              <a:t>Ajax</a:t>
            </a:r>
            <a:endParaRPr sz="3200" b="1" dirty="0"/>
          </a:p>
        </p:txBody>
      </p:sp>
      <p:cxnSp>
        <p:nvCxnSpPr>
          <p:cNvPr id="92" name="Google Shape;92;p13"/>
          <p:cNvCxnSpPr/>
          <p:nvPr/>
        </p:nvCxnSpPr>
        <p:spPr>
          <a:xfrm>
            <a:off x="0" y="1600200"/>
            <a:ext cx="8458200" cy="0"/>
          </a:xfrm>
          <a:prstGeom prst="straightConnector1">
            <a:avLst/>
          </a:prstGeom>
          <a:noFill/>
          <a:ln w="12700" cap="flat" cmpd="sng">
            <a:solidFill>
              <a:srgbClr val="A6A177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JSON</a:t>
            </a:r>
            <a:endParaRPr dirty="0"/>
          </a:p>
        </p:txBody>
      </p:sp>
      <p:sp>
        <p:nvSpPr>
          <p:cNvPr id="167" name="Google Shape;167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JSON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web server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HTML, </a:t>
            </a:r>
            <a:r>
              <a:rPr lang="en-US" dirty="0" err="1"/>
              <a:t>chỉ</a:t>
            </a:r>
            <a:r>
              <a:rPr lang="en-US" dirty="0"/>
              <a:t> dung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PHP </a:t>
            </a:r>
            <a:r>
              <a:rPr lang="en-US" dirty="0" err="1"/>
              <a:t>là</a:t>
            </a:r>
            <a:r>
              <a:rPr lang="en-US" dirty="0"/>
              <a:t> JSON</a:t>
            </a:r>
            <a:endParaRPr dirty="0"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 dirty="0"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JSON.parse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dirty="0"/>
          </a:p>
          <a:p>
            <a:pPr marL="114300" lvl="2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var  obj =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JSON.parse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(text);</a:t>
            </a:r>
          </a:p>
          <a:p>
            <a:pPr marL="114300" lvl="2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endParaRPr dirty="0"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1 value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jSON</a:t>
            </a:r>
            <a:r>
              <a:rPr lang="en-US" dirty="0"/>
              <a:t> </a:t>
            </a:r>
            <a:r>
              <a:rPr lang="en-US" dirty="0" err="1"/>
              <a:t>object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dirty="0" err="1"/>
              <a:t>dùng</a:t>
            </a:r>
            <a:r>
              <a:rPr lang="en-US" dirty="0">
                <a:latin typeface="Courier New"/>
                <a:cs typeface="Courier New"/>
                <a:sym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  <a:sym typeface="Courier New"/>
              </a:rPr>
              <a:t>obj.tenKey</a:t>
            </a:r>
            <a:endParaRPr sz="1800" dirty="0">
              <a:latin typeface="Courier New"/>
              <a:cs typeface="Courier New"/>
              <a:sym typeface="Courier New"/>
            </a:endParaRPr>
          </a:p>
          <a:p>
            <a:pPr marL="777240" lvl="2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		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230188" lvl="2" indent="-11430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01EB08-DF9C-774E-9FE6-4777342B0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31" y="1417638"/>
            <a:ext cx="8013538" cy="527124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9CA4EF3-F1E3-FB4E-91D0-98768C8BA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431" y="274638"/>
            <a:ext cx="8013538" cy="1143000"/>
          </a:xfrm>
        </p:spPr>
        <p:txBody>
          <a:bodyPr/>
          <a:lstStyle/>
          <a:p>
            <a:r>
              <a:rPr lang="en-US" dirty="0"/>
              <a:t>Demo (client side)</a:t>
            </a:r>
          </a:p>
        </p:txBody>
      </p:sp>
    </p:spTree>
    <p:extLst>
      <p:ext uri="{BB962C8B-B14F-4D97-AF65-F5344CB8AC3E}">
        <p14:creationId xmlns:p14="http://schemas.microsoft.com/office/powerpoint/2010/main" val="1441149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2CDD2-B27C-0C4D-A753-B67BEE9B2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(Server side)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DC93A9-0A7A-0142-9491-96646B1EB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850" y="1664821"/>
            <a:ext cx="4940300" cy="31877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C7E8AC-B895-0045-A794-6C497D1A3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5257800"/>
            <a:ext cx="7620000" cy="1143000"/>
          </a:xfrm>
        </p:spPr>
        <p:txBody>
          <a:bodyPr/>
          <a:lstStyle/>
          <a:p>
            <a:r>
              <a:rPr lang="en-US" dirty="0"/>
              <a:t>Do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json_encode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JSON string. 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JSON string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dung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slide </a:t>
            </a:r>
            <a:r>
              <a:rPr lang="en-US" dirty="0" err="1"/>
              <a:t>trước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194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8BEEE-B895-934F-8776-A6E61821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C4E75D-7F98-8941-9D49-E0925190E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2171700"/>
            <a:ext cx="5295900" cy="25146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A3957-4876-9C48-9B6E-3AA0C05C0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446494"/>
            <a:ext cx="7620000" cy="1954306"/>
          </a:xfrm>
        </p:spPr>
        <p:txBody>
          <a:bodyPr/>
          <a:lstStyle/>
          <a:p>
            <a:pPr marL="114300" indent="0">
              <a:buNone/>
            </a:pPr>
            <a:r>
              <a:rPr lang="en-US" dirty="0" err="1"/>
              <a:t>Chuỗi</a:t>
            </a:r>
            <a:r>
              <a:rPr lang="en-US" dirty="0"/>
              <a:t> “1”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ra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do </a:t>
            </a:r>
            <a:r>
              <a:rPr lang="en-US" dirty="0" err="1"/>
              <a:t>trên</a:t>
            </a:r>
            <a:r>
              <a:rPr lang="en-US" dirty="0"/>
              <a:t> file </a:t>
            </a:r>
            <a:r>
              <a:rPr lang="en-US" dirty="0" err="1"/>
              <a:t>sử</a:t>
            </a:r>
            <a:r>
              <a:rPr lang="en-US" dirty="0"/>
              <a:t> dung ajax</a:t>
            </a:r>
          </a:p>
        </p:txBody>
      </p:sp>
    </p:spTree>
    <p:extLst>
      <p:ext uri="{BB962C8B-B14F-4D97-AF65-F5344CB8AC3E}">
        <p14:creationId xmlns:p14="http://schemas.microsoft.com/office/powerpoint/2010/main" val="410777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E698D-2605-9A4E-ACAF-4C20152AD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dung HTML </a:t>
            </a:r>
            <a:r>
              <a:rPr lang="en-US" dirty="0" err="1"/>
              <a:t>trong</a:t>
            </a:r>
            <a:r>
              <a:rPr lang="en-US" dirty="0"/>
              <a:t> ajax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CF56F-09E8-F54B-84DE-EAB4890164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dung </a:t>
            </a:r>
            <a:r>
              <a:rPr lang="en-US" dirty="0" err="1"/>
              <a:t>chuỗi</a:t>
            </a:r>
            <a:r>
              <a:rPr lang="en-US" dirty="0"/>
              <a:t> HTML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server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JSON do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/>
              <a:t>chất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load data </a:t>
            </a:r>
            <a:r>
              <a:rPr lang="en-US" dirty="0" err="1"/>
              <a:t>trong</a:t>
            </a:r>
            <a:r>
              <a:rPr lang="en-US" dirty="0"/>
              <a:t> table </a:t>
            </a:r>
            <a:r>
              <a:rPr lang="en-US" dirty="0" err="1"/>
              <a:t>trong</a:t>
            </a:r>
            <a:r>
              <a:rPr lang="en-US" dirty="0"/>
              <a:t> HTML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011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87D13-327E-E847-A545-3140AF11E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Index.html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18283-3BCA-4848-A674-A009DBBE02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Index.html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load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lên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dung ajax, </a:t>
            </a:r>
            <a:r>
              <a:rPr lang="en-US" dirty="0" err="1"/>
              <a:t>gọi</a:t>
            </a:r>
            <a:r>
              <a:rPr lang="en-US" dirty="0"/>
              <a:t> 1 request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data.php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success()</a:t>
            </a:r>
          </a:p>
        </p:txBody>
      </p:sp>
    </p:spTree>
    <p:extLst>
      <p:ext uri="{BB962C8B-B14F-4D97-AF65-F5344CB8AC3E}">
        <p14:creationId xmlns:p14="http://schemas.microsoft.com/office/powerpoint/2010/main" val="445596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5F908EF-B30C-3344-B124-FB575F025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4428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736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F63B2-D1DB-A54E-A8BB-D950208F0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 err="1"/>
              <a:t>data.php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85337-DB45-7E42-B2FF-5F12AF27FB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Ở</a:t>
            </a:r>
            <a:r>
              <a:rPr lang="en-US" dirty="0"/>
              <a:t> slide </a:t>
            </a:r>
            <a:r>
              <a:rPr lang="en-US" dirty="0" err="1"/>
              <a:t>sau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file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data.php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HTML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append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 </a:t>
            </a:r>
            <a:r>
              <a:rPr lang="en-US" dirty="0"/>
              <a:t>(</a:t>
            </a:r>
            <a:r>
              <a:rPr lang="en-US" dirty="0" err="1"/>
              <a:t>dòng</a:t>
            </a:r>
            <a:r>
              <a:rPr lang="en-US" dirty="0"/>
              <a:t> 24 </a:t>
            </a:r>
            <a:r>
              <a:rPr lang="en-US" dirty="0" err="1"/>
              <a:t>của</a:t>
            </a:r>
            <a:r>
              <a:rPr lang="en-US" dirty="0"/>
              <a:t> slide 19)</a:t>
            </a:r>
          </a:p>
        </p:txBody>
      </p:sp>
    </p:spTree>
    <p:extLst>
      <p:ext uri="{BB962C8B-B14F-4D97-AF65-F5344CB8AC3E}">
        <p14:creationId xmlns:p14="http://schemas.microsoft.com/office/powerpoint/2010/main" val="507950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84C56B-FBE2-324A-978A-09F4E4E76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202" y="0"/>
            <a:ext cx="53355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671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5C5A6-CDDA-EF42-9B26-93BBBF541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Ajax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MVC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17176-126A-0E45-8D9D-97BCAAB9A3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 view</a:t>
            </a:r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B9F156-A19A-0841-84B8-7333A69AA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5011"/>
            <a:ext cx="9144000" cy="409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225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vi-VN" dirty="0"/>
              <a:t>Nội dung</a:t>
            </a:r>
            <a:endParaRPr dirty="0"/>
          </a:p>
        </p:txBody>
      </p:sp>
      <p:sp>
        <p:nvSpPr>
          <p:cNvPr id="99" name="Google Shape;99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 dirty="0"/>
          </a:p>
          <a:p>
            <a:pPr marL="571500" lvl="0" indent="-457200" algn="l" rtl="0">
              <a:spcBef>
                <a:spcPts val="440"/>
              </a:spcBef>
              <a:spcAft>
                <a:spcPts val="0"/>
              </a:spcAft>
              <a:buSzPts val="2200"/>
              <a:buFont typeface="Cambria"/>
              <a:buAutoNum type="arabicPeriod"/>
            </a:pPr>
            <a:r>
              <a:rPr lang="en-US" dirty="0"/>
              <a:t>AJAX</a:t>
            </a:r>
          </a:p>
          <a:p>
            <a:pPr marL="571500" lvl="0" indent="-457200" algn="l" rtl="0">
              <a:spcBef>
                <a:spcPts val="440"/>
              </a:spcBef>
              <a:spcAft>
                <a:spcPts val="0"/>
              </a:spcAft>
              <a:buSzPts val="2200"/>
              <a:buFont typeface="Cambria"/>
              <a:buAutoNum type="arabicPeriod"/>
            </a:pPr>
            <a:endParaRPr lang="en-US" dirty="0"/>
          </a:p>
          <a:p>
            <a:pPr marL="571500" lvl="0" indent="-457200" algn="l" rtl="0">
              <a:spcBef>
                <a:spcPts val="440"/>
              </a:spcBef>
              <a:spcAft>
                <a:spcPts val="0"/>
              </a:spcAft>
              <a:buSzPts val="2200"/>
              <a:buFont typeface="Cambria"/>
              <a:buAutoNum type="arabicPeriod"/>
            </a:pPr>
            <a:r>
              <a:rPr lang="en-US" dirty="0"/>
              <a:t>Postman</a:t>
            </a:r>
            <a:endParaRPr dirty="0"/>
          </a:p>
          <a:p>
            <a:pPr marL="571500" lvl="0" indent="-457200" algn="l" rtl="0">
              <a:spcBef>
                <a:spcPts val="440"/>
              </a:spcBef>
              <a:spcAft>
                <a:spcPts val="0"/>
              </a:spcAft>
              <a:buSzPts val="2200"/>
              <a:buFont typeface="Cambria"/>
              <a:buAutoNum type="arabicPeriod"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91177-CAAD-2F44-B946-E3172CE4C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controller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9D472C-FE8E-2840-84BF-4784E78EA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092" y="1417638"/>
            <a:ext cx="7503815" cy="538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283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C9FD-1C5E-9C46-A2FC-9A18D5CF8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 err="1"/>
              <a:t>data.php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2A7C57-A050-3249-8571-7C309A3C9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7391"/>
            <a:ext cx="9144000" cy="387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430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Kết luận</a:t>
            </a:r>
            <a:endParaRPr/>
          </a:p>
        </p:txBody>
      </p:sp>
      <p:graphicFrame>
        <p:nvGraphicFramePr>
          <p:cNvPr id="221" name="Google Shape;221;p32"/>
          <p:cNvGraphicFramePr/>
          <p:nvPr/>
        </p:nvGraphicFramePr>
        <p:xfrm>
          <a:off x="457200" y="1600200"/>
          <a:ext cx="7620000" cy="3754170"/>
        </p:xfrm>
        <a:graphic>
          <a:graphicData uri="http://schemas.openxmlformats.org/drawingml/2006/table">
            <a:tbl>
              <a:tblPr firstRow="1" bandRow="1">
                <a:noFill/>
                <a:tableStyleId>{FD675DC9-BA05-40C7-B0EF-FC3971161E15}</a:tableStyleId>
              </a:tblPr>
              <a:tblGrid>
                <a:gridCol w="2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Hàm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Dùng trong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Chức năng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JSON.parse (String JSON string)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Javascript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Parse chuỗi JSON thành object để sử dụng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JSON.stringify (Object)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Javascript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Biến Obj / array thành JSON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Json_encode(Array input)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Php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Biến array thành JSON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Json_decode(String JSONString, Boolean convertToArray)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Php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Giải mã chuỗi JSON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Nếu convertToArray = true thì kết quả trả về là array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04F08-8488-5A4D-AE6C-AD2B6728F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Postman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3FF34-250A-A64E-9C4E-C1C1070C71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Postman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API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request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037B5B-FBAC-0449-AA33-A1450D9DF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6521"/>
            <a:ext cx="9144000" cy="320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966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99F15-72BB-884B-9657-33D79D231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59575-7E67-234C-9927-67EE5E5201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Trong</a:t>
            </a:r>
            <a:r>
              <a:rPr lang="en-US" dirty="0"/>
              <a:t> Postman, </a:t>
            </a:r>
            <a:r>
              <a:rPr lang="en-US" dirty="0" err="1"/>
              <a:t>có</a:t>
            </a:r>
            <a:r>
              <a:rPr lang="en-US" dirty="0"/>
              <a:t> method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GET, method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POST, PUT, </a:t>
            </a:r>
            <a:r>
              <a:rPr lang="en-US" dirty="0" err="1"/>
              <a:t>hoặc</a:t>
            </a:r>
            <a:r>
              <a:rPr lang="en-US" dirty="0"/>
              <a:t> DELETE </a:t>
            </a:r>
            <a:r>
              <a:rPr lang="en-US" dirty="0" err="1"/>
              <a:t>tuỳ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request.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AJAX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873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1. AJAX</a:t>
            </a:r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dirty="0"/>
              <a:t>Ajax (Asynchronous </a:t>
            </a:r>
            <a:r>
              <a:rPr lang="en-US" dirty="0" err="1"/>
              <a:t>Javascript</a:t>
            </a:r>
            <a:r>
              <a:rPr lang="en-US" dirty="0"/>
              <a:t> and XML):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kĩ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web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</a:t>
            </a:r>
            <a:endParaRPr dirty="0"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 dirty="0"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AJAX</a:t>
            </a:r>
            <a:endParaRPr dirty="0"/>
          </a:p>
          <a:p>
            <a:pPr marL="800100" lvl="1" indent="-228600">
              <a:spcBef>
                <a:spcPts val="440"/>
              </a:spcBef>
              <a:buSzPts val="2200"/>
              <a:buFont typeface="Courier New"/>
              <a:buChar char="-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load()</a:t>
            </a:r>
            <a:endParaRPr dirty="0"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Font typeface="Calibri"/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800100" lvl="1" indent="-228600">
              <a:spcBef>
                <a:spcPts val="440"/>
              </a:spcBef>
              <a:buSzPts val="2200"/>
              <a:buFont typeface="Courier New"/>
              <a:buChar char="-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Get()</a:t>
            </a:r>
            <a:endParaRPr dirty="0"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Font typeface="Calibri"/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800100" lvl="1" indent="-228600">
              <a:spcBef>
                <a:spcPts val="440"/>
              </a:spcBef>
              <a:buSzPts val="2200"/>
              <a:buFont typeface="Courier New"/>
              <a:buChar char="-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Post()</a:t>
            </a:r>
            <a:endParaRPr dirty="0"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Font typeface="Calibri"/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800100" lvl="1" indent="-228600">
              <a:spcBef>
                <a:spcPts val="440"/>
              </a:spcBef>
              <a:buSzPts val="2200"/>
              <a:buFont typeface="Courier New"/>
              <a:buChar char="-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Ajax(): </a:t>
            </a:r>
            <a:r>
              <a:rPr lang="en-US" dirty="0" err="1">
                <a:sym typeface="Courier New"/>
              </a:rPr>
              <a:t>Chủ</a:t>
            </a:r>
            <a:r>
              <a:rPr lang="en-US" dirty="0">
                <a:sym typeface="Courier New"/>
              </a:rPr>
              <a:t> </a:t>
            </a:r>
            <a:r>
              <a:rPr lang="en-US" dirty="0" err="1">
                <a:sym typeface="Courier New"/>
              </a:rPr>
              <a:t>yếu</a:t>
            </a:r>
            <a:r>
              <a:rPr lang="en-US" dirty="0">
                <a:sym typeface="Courier New"/>
              </a:rPr>
              <a:t> </a:t>
            </a:r>
            <a:r>
              <a:rPr lang="en-US" dirty="0" err="1">
                <a:sym typeface="Courier New"/>
              </a:rPr>
              <a:t>sẽ</a:t>
            </a:r>
            <a:r>
              <a:rPr lang="en-US" dirty="0">
                <a:sym typeface="Courier New"/>
              </a:rPr>
              <a:t> </a:t>
            </a:r>
            <a:r>
              <a:rPr lang="en-US" dirty="0" err="1">
                <a:sym typeface="Courier New"/>
              </a:rPr>
              <a:t>dùng</a:t>
            </a:r>
            <a:r>
              <a:rPr lang="en-US" dirty="0">
                <a:sym typeface="Courier New"/>
              </a:rPr>
              <a:t> </a:t>
            </a:r>
            <a:r>
              <a:rPr lang="en-US" dirty="0" err="1">
                <a:sym typeface="Courier New"/>
              </a:rPr>
              <a:t>cái</a:t>
            </a:r>
            <a:r>
              <a:rPr lang="en-US" dirty="0">
                <a:sym typeface="Courier New"/>
              </a:rPr>
              <a:t> </a:t>
            </a:r>
            <a:r>
              <a:rPr lang="en-US" dirty="0" err="1">
                <a:sym typeface="Courier New"/>
              </a:rPr>
              <a:t>này</a:t>
            </a:r>
            <a:r>
              <a:rPr lang="en-US" dirty="0">
                <a:sym typeface="Courier New"/>
              </a:rPr>
              <a:t>, </a:t>
            </a:r>
            <a:r>
              <a:rPr lang="en-US" dirty="0" err="1">
                <a:sym typeface="Courier New"/>
              </a:rPr>
              <a:t>không</a:t>
            </a:r>
            <a:r>
              <a:rPr lang="en-US" dirty="0">
                <a:sym typeface="Courier New"/>
              </a:rPr>
              <a:t> </a:t>
            </a:r>
            <a:r>
              <a:rPr lang="en-US" dirty="0" err="1">
                <a:sym typeface="Courier New"/>
              </a:rPr>
              <a:t>cần</a:t>
            </a:r>
            <a:r>
              <a:rPr lang="en-US" dirty="0">
                <a:sym typeface="Courier New"/>
              </a:rPr>
              <a:t> </a:t>
            </a:r>
            <a:r>
              <a:rPr lang="en-US" dirty="0" err="1">
                <a:sym typeface="Courier New"/>
              </a:rPr>
              <a:t>sử</a:t>
            </a:r>
            <a:r>
              <a:rPr lang="en-US" dirty="0">
                <a:sym typeface="Courier New"/>
              </a:rPr>
              <a:t> dung 3 </a:t>
            </a:r>
            <a:r>
              <a:rPr lang="en-US" dirty="0" err="1">
                <a:sym typeface="Courier New"/>
              </a:rPr>
              <a:t>hàm</a:t>
            </a:r>
            <a:r>
              <a:rPr lang="en-US" dirty="0">
                <a:sym typeface="Courier New"/>
              </a:rPr>
              <a:t> </a:t>
            </a:r>
            <a:r>
              <a:rPr lang="en-US" dirty="0" err="1">
                <a:sym typeface="Courier New"/>
              </a:rPr>
              <a:t>trước</a:t>
            </a:r>
            <a:r>
              <a:rPr lang="en-US" dirty="0">
                <a:sym typeface="Courier New"/>
              </a:rPr>
              <a:t> </a:t>
            </a:r>
            <a:r>
              <a:rPr lang="en-US" dirty="0" err="1">
                <a:sym typeface="Courier New"/>
              </a:rPr>
              <a:t>cũng</a:t>
            </a:r>
            <a:r>
              <a:rPr lang="en-US" dirty="0">
                <a:sym typeface="Courier New"/>
              </a:rPr>
              <a:t> </a:t>
            </a:r>
            <a:r>
              <a:rPr lang="en-US" dirty="0" err="1">
                <a:sym typeface="Courier New"/>
              </a:rPr>
              <a:t>được</a:t>
            </a:r>
            <a:endParaRPr dirty="0">
              <a:sym typeface="Courier New"/>
            </a:endParaRPr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$.ajax()</a:t>
            </a:r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35"/>
              <a:buChar char="•"/>
            </a:pPr>
            <a:r>
              <a:rPr lang="en-US" sz="2035" dirty="0" err="1"/>
              <a:t>Thực</a:t>
            </a:r>
            <a:r>
              <a:rPr lang="en-US" sz="2035" dirty="0"/>
              <a:t> </a:t>
            </a:r>
            <a:r>
              <a:rPr lang="en-US" sz="2035" dirty="0" err="1"/>
              <a:t>hiện</a:t>
            </a:r>
            <a:r>
              <a:rPr lang="en-US" sz="2035" dirty="0"/>
              <a:t> AJAX request</a:t>
            </a:r>
            <a:endParaRPr dirty="0"/>
          </a:p>
          <a:p>
            <a:pPr marL="342900" lvl="0" indent="-99377" algn="l" rtl="0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SzPts val="2035"/>
              <a:buNone/>
            </a:pPr>
            <a:endParaRPr sz="2035" dirty="0"/>
          </a:p>
          <a:p>
            <a:pPr marL="342900" lvl="0" indent="-99377" algn="l" rtl="0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SzPts val="2035"/>
              <a:buNone/>
            </a:pPr>
            <a:endParaRPr sz="2035" dirty="0"/>
          </a:p>
          <a:p>
            <a:pPr marL="342900" lvl="0" indent="-228600" algn="l" rtl="0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SzPts val="2035"/>
              <a:buChar char="•"/>
            </a:pPr>
            <a:r>
              <a:rPr lang="en-US" sz="2035" dirty="0" err="1"/>
              <a:t>Đầy</a:t>
            </a:r>
            <a:r>
              <a:rPr lang="en-US" sz="2035" dirty="0"/>
              <a:t> </a:t>
            </a:r>
            <a:r>
              <a:rPr lang="en-US" sz="2035" dirty="0" err="1"/>
              <a:t>đủ</a:t>
            </a:r>
            <a:r>
              <a:rPr lang="en-US" sz="2035" dirty="0"/>
              <a:t> </a:t>
            </a:r>
            <a:r>
              <a:rPr lang="en-US" sz="2035" dirty="0" err="1"/>
              <a:t>hơn</a:t>
            </a:r>
            <a:r>
              <a:rPr lang="en-US" sz="2035" dirty="0"/>
              <a:t> so </a:t>
            </a:r>
            <a:r>
              <a:rPr lang="en-US" sz="2035" dirty="0" err="1"/>
              <a:t>với</a:t>
            </a:r>
            <a:r>
              <a:rPr lang="en-US" sz="2035" dirty="0"/>
              <a:t> $.get </a:t>
            </a:r>
            <a:r>
              <a:rPr lang="en-US" sz="2035" dirty="0" err="1"/>
              <a:t>và</a:t>
            </a:r>
            <a:r>
              <a:rPr lang="en-US" sz="2035" dirty="0"/>
              <a:t> $.post do </a:t>
            </a:r>
            <a:r>
              <a:rPr lang="en-US" sz="2035" dirty="0" err="1"/>
              <a:t>có</a:t>
            </a:r>
            <a:r>
              <a:rPr lang="en-US" sz="2035" dirty="0"/>
              <a:t> </a:t>
            </a:r>
            <a:r>
              <a:rPr lang="en-US" sz="2035" dirty="0" err="1"/>
              <a:t>nhiều</a:t>
            </a:r>
            <a:r>
              <a:rPr lang="en-US" sz="2035" dirty="0"/>
              <a:t> settings </a:t>
            </a:r>
            <a:r>
              <a:rPr lang="en-US" sz="2035" dirty="0" err="1"/>
              <a:t>hơn</a:t>
            </a:r>
            <a:endParaRPr sz="2035" dirty="0"/>
          </a:p>
          <a:p>
            <a:pPr marL="342900" lvl="0" indent="-99377" algn="l" rtl="0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SzPts val="2035"/>
              <a:buNone/>
            </a:pPr>
            <a:endParaRPr sz="203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800100" lvl="1" indent="-228600">
              <a:lnSpc>
                <a:spcPct val="90000"/>
              </a:lnSpc>
              <a:spcBef>
                <a:spcPts val="407"/>
              </a:spcBef>
              <a:buSzPts val="2035"/>
            </a:pPr>
            <a:r>
              <a:rPr lang="en-US" sz="1835" dirty="0"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-US" sz="1835" dirty="0"/>
              <a:t>: </a:t>
            </a:r>
            <a:r>
              <a:rPr lang="en-US" sz="1835" dirty="0" err="1"/>
              <a:t>Địa</a:t>
            </a:r>
            <a:r>
              <a:rPr lang="en-US" sz="1835" dirty="0"/>
              <a:t> </a:t>
            </a:r>
            <a:r>
              <a:rPr lang="en-US" sz="1835" dirty="0" err="1"/>
              <a:t>chỉ</a:t>
            </a:r>
            <a:r>
              <a:rPr lang="en-US" sz="1835" dirty="0"/>
              <a:t> URL </a:t>
            </a:r>
            <a:r>
              <a:rPr lang="en-US" sz="1835" dirty="0" err="1"/>
              <a:t>để</a:t>
            </a:r>
            <a:r>
              <a:rPr lang="en-US" sz="1835" dirty="0"/>
              <a:t> </a:t>
            </a:r>
            <a:r>
              <a:rPr lang="en-US" sz="1835" dirty="0" err="1"/>
              <a:t>xử</a:t>
            </a:r>
            <a:r>
              <a:rPr lang="en-US" sz="1835" dirty="0"/>
              <a:t> </a:t>
            </a:r>
            <a:r>
              <a:rPr lang="en-US" sz="1835" dirty="0" err="1"/>
              <a:t>lí</a:t>
            </a:r>
            <a:r>
              <a:rPr lang="en-US" sz="1835" dirty="0"/>
              <a:t> </a:t>
            </a:r>
            <a:r>
              <a:rPr lang="en-US" sz="1835" dirty="0" err="1"/>
              <a:t>yêu</a:t>
            </a:r>
            <a:r>
              <a:rPr lang="en-US" sz="1835" dirty="0"/>
              <a:t> </a:t>
            </a:r>
            <a:r>
              <a:rPr lang="en-US" sz="1835" dirty="0" err="1"/>
              <a:t>cầu</a:t>
            </a:r>
            <a:r>
              <a:rPr lang="en-US" sz="1835" dirty="0"/>
              <a:t> AJAX</a:t>
            </a:r>
            <a:endParaRPr dirty="0"/>
          </a:p>
          <a:p>
            <a:pPr marL="800100" lvl="1" indent="-228600">
              <a:lnSpc>
                <a:spcPct val="90000"/>
              </a:lnSpc>
              <a:spcBef>
                <a:spcPts val="407"/>
              </a:spcBef>
              <a:buSzPts val="2035"/>
            </a:pPr>
            <a:r>
              <a:rPr lang="en-US" sz="1835" dirty="0">
                <a:latin typeface="Courier New"/>
                <a:ea typeface="Courier New"/>
                <a:cs typeface="Courier New"/>
                <a:sym typeface="Courier New"/>
              </a:rPr>
              <a:t>Method</a:t>
            </a:r>
            <a:r>
              <a:rPr lang="en-US" sz="1835" dirty="0"/>
              <a:t>: GET/POST.</a:t>
            </a:r>
            <a:endParaRPr dirty="0"/>
          </a:p>
          <a:p>
            <a:pPr marL="800100" lvl="1" indent="-228600">
              <a:lnSpc>
                <a:spcPct val="90000"/>
              </a:lnSpc>
              <a:spcBef>
                <a:spcPts val="407"/>
              </a:spcBef>
              <a:buSzPts val="2035"/>
            </a:pPr>
            <a:r>
              <a:rPr lang="en-US" sz="1835" dirty="0"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1835" dirty="0"/>
              <a:t>: </a:t>
            </a:r>
            <a:r>
              <a:rPr lang="en-US" sz="1835" dirty="0" err="1"/>
              <a:t>Dữ</a:t>
            </a:r>
            <a:r>
              <a:rPr lang="en-US" sz="1835" dirty="0"/>
              <a:t> </a:t>
            </a:r>
            <a:r>
              <a:rPr lang="en-US" sz="1835" dirty="0" err="1"/>
              <a:t>liệu</a:t>
            </a:r>
            <a:r>
              <a:rPr lang="en-US" sz="1835" dirty="0"/>
              <a:t> </a:t>
            </a:r>
            <a:r>
              <a:rPr lang="en-US" sz="1835" dirty="0" err="1"/>
              <a:t>sẽ</a:t>
            </a:r>
            <a:r>
              <a:rPr lang="en-US" sz="1835" dirty="0"/>
              <a:t> </a:t>
            </a:r>
            <a:r>
              <a:rPr lang="en-US" sz="1835" dirty="0" err="1"/>
              <a:t>được</a:t>
            </a:r>
            <a:r>
              <a:rPr lang="en-US" sz="1835" dirty="0"/>
              <a:t> </a:t>
            </a:r>
            <a:r>
              <a:rPr lang="en-US" sz="1835" dirty="0" err="1"/>
              <a:t>gửi</a:t>
            </a:r>
            <a:r>
              <a:rPr lang="en-US" sz="1835" dirty="0"/>
              <a:t> </a:t>
            </a:r>
            <a:r>
              <a:rPr lang="en-US" sz="1835" dirty="0" err="1"/>
              <a:t>lên</a:t>
            </a:r>
            <a:r>
              <a:rPr lang="en-US" sz="1835" dirty="0"/>
              <a:t> server</a:t>
            </a:r>
            <a:endParaRPr dirty="0"/>
          </a:p>
          <a:p>
            <a:pPr marL="800100" lvl="1" indent="-228600">
              <a:lnSpc>
                <a:spcPct val="150000"/>
              </a:lnSpc>
              <a:spcBef>
                <a:spcPts val="407"/>
              </a:spcBef>
              <a:buSzPts val="2035"/>
            </a:pPr>
            <a:r>
              <a:rPr lang="en-US" sz="1835" dirty="0">
                <a:latin typeface="Courier New"/>
                <a:ea typeface="Courier New"/>
                <a:cs typeface="Courier New"/>
                <a:sym typeface="Courier New"/>
              </a:rPr>
              <a:t>Success/error</a:t>
            </a:r>
            <a:r>
              <a:rPr lang="en-US" sz="1835" dirty="0"/>
              <a:t>: </a:t>
            </a:r>
            <a:r>
              <a:rPr lang="en-US" sz="1835" dirty="0" err="1"/>
              <a:t>Nếu</a:t>
            </a:r>
            <a:r>
              <a:rPr lang="en-US" sz="1835" dirty="0"/>
              <a:t> </a:t>
            </a:r>
            <a:r>
              <a:rPr lang="en-US" sz="1835" dirty="0" err="1"/>
              <a:t>thành</a:t>
            </a:r>
            <a:r>
              <a:rPr lang="en-US" sz="1835" dirty="0"/>
              <a:t> </a:t>
            </a:r>
            <a:r>
              <a:rPr lang="en-US" sz="1835" dirty="0" err="1"/>
              <a:t>công</a:t>
            </a:r>
            <a:r>
              <a:rPr lang="en-US" sz="1835" dirty="0"/>
              <a:t> </a:t>
            </a:r>
            <a:r>
              <a:rPr lang="en-US" sz="1835" dirty="0" err="1"/>
              <a:t>thì</a:t>
            </a:r>
            <a:r>
              <a:rPr lang="en-US" sz="1835" dirty="0"/>
              <a:t> </a:t>
            </a:r>
            <a:r>
              <a:rPr lang="en-US" sz="1835" dirty="0" err="1"/>
              <a:t>kết</a:t>
            </a:r>
            <a:r>
              <a:rPr lang="en-US" sz="1835" dirty="0"/>
              <a:t> </a:t>
            </a:r>
            <a:r>
              <a:rPr lang="en-US" sz="1835" dirty="0" err="1"/>
              <a:t>quả</a:t>
            </a:r>
            <a:r>
              <a:rPr lang="en-US" sz="1835" dirty="0"/>
              <a:t> </a:t>
            </a:r>
            <a:r>
              <a:rPr lang="en-US" sz="1835" dirty="0" err="1"/>
              <a:t>trả</a:t>
            </a:r>
            <a:r>
              <a:rPr lang="en-US" sz="1835" dirty="0"/>
              <a:t> </a:t>
            </a:r>
            <a:r>
              <a:rPr lang="en-US" sz="1835" dirty="0" err="1"/>
              <a:t>về</a:t>
            </a:r>
            <a:r>
              <a:rPr lang="en-US" sz="1835" dirty="0"/>
              <a:t> </a:t>
            </a:r>
            <a:r>
              <a:rPr lang="en-US" sz="1835" dirty="0" err="1"/>
              <a:t>được</a:t>
            </a:r>
            <a:r>
              <a:rPr lang="en-US" sz="1835" dirty="0"/>
              <a:t> </a:t>
            </a:r>
            <a:r>
              <a:rPr lang="en-US" sz="1835" dirty="0" err="1"/>
              <a:t>hiển</a:t>
            </a:r>
            <a:r>
              <a:rPr lang="en-US" sz="1835" dirty="0"/>
              <a:t> </a:t>
            </a:r>
            <a:r>
              <a:rPr lang="en-US" sz="1835" dirty="0" err="1"/>
              <a:t>thị</a:t>
            </a:r>
            <a:r>
              <a:rPr lang="en-US" sz="1835" dirty="0"/>
              <a:t> </a:t>
            </a:r>
            <a:r>
              <a:rPr lang="en-US" sz="1835" dirty="0" err="1"/>
              <a:t>ở</a:t>
            </a:r>
            <a:r>
              <a:rPr lang="en-US" sz="1835" dirty="0"/>
              <a:t> function() </a:t>
            </a:r>
            <a:r>
              <a:rPr lang="en-US" sz="1835" dirty="0" err="1"/>
              <a:t>trong</a:t>
            </a:r>
            <a:r>
              <a:rPr lang="en-US" sz="1835" dirty="0"/>
              <a:t> success, </a:t>
            </a:r>
            <a:r>
              <a:rPr lang="en-US" sz="1835" dirty="0" err="1"/>
              <a:t>nếu</a:t>
            </a:r>
            <a:r>
              <a:rPr lang="en-US" sz="1835" dirty="0"/>
              <a:t> </a:t>
            </a:r>
            <a:r>
              <a:rPr lang="en-US" sz="1835" dirty="0" err="1"/>
              <a:t>thất</a:t>
            </a:r>
            <a:r>
              <a:rPr lang="en-US" sz="1835" dirty="0"/>
              <a:t> </a:t>
            </a:r>
            <a:r>
              <a:rPr lang="en-US" sz="1835" dirty="0" err="1"/>
              <a:t>bại</a:t>
            </a:r>
            <a:r>
              <a:rPr lang="en-US" sz="1835" dirty="0"/>
              <a:t>: </a:t>
            </a:r>
            <a:r>
              <a:rPr lang="en-US" sz="1835" dirty="0" err="1"/>
              <a:t>kết</a:t>
            </a:r>
            <a:r>
              <a:rPr lang="en-US" sz="1835" dirty="0"/>
              <a:t> </a:t>
            </a:r>
            <a:r>
              <a:rPr lang="en-US" sz="1835" dirty="0" err="1"/>
              <a:t>quả</a:t>
            </a:r>
            <a:r>
              <a:rPr lang="en-US" sz="1835" dirty="0"/>
              <a:t> </a:t>
            </a:r>
            <a:r>
              <a:rPr lang="en-US" sz="1835" dirty="0" err="1"/>
              <a:t>được</a:t>
            </a:r>
            <a:r>
              <a:rPr lang="en-US" sz="1835" dirty="0"/>
              <a:t> </a:t>
            </a:r>
            <a:r>
              <a:rPr lang="en-US" sz="1835" dirty="0" err="1"/>
              <a:t>trả</a:t>
            </a:r>
            <a:r>
              <a:rPr lang="en-US" sz="1835" dirty="0"/>
              <a:t> </a:t>
            </a:r>
            <a:r>
              <a:rPr lang="en-US" sz="1835" dirty="0" err="1"/>
              <a:t>về</a:t>
            </a:r>
            <a:r>
              <a:rPr lang="en-US" sz="1835" dirty="0"/>
              <a:t> function </a:t>
            </a:r>
            <a:r>
              <a:rPr lang="en-US" sz="1835" dirty="0" err="1"/>
              <a:t>trong</a:t>
            </a:r>
            <a:r>
              <a:rPr lang="en-US" sz="1835" dirty="0"/>
              <a:t> error.</a:t>
            </a:r>
            <a:endParaRPr dirty="0"/>
          </a:p>
          <a:p>
            <a:pPr marL="800100" lvl="1" indent="-228600">
              <a:lnSpc>
                <a:spcPct val="90000"/>
              </a:lnSpc>
              <a:spcBef>
                <a:spcPts val="407"/>
              </a:spcBef>
              <a:buSzPts val="2035"/>
            </a:pPr>
            <a:r>
              <a:rPr lang="en-US" sz="1835" dirty="0" err="1">
                <a:latin typeface="Courier New"/>
                <a:ea typeface="Courier New"/>
                <a:cs typeface="Courier New"/>
                <a:sym typeface="Courier New"/>
              </a:rPr>
              <a:t>contentType</a:t>
            </a:r>
            <a:r>
              <a:rPr lang="en-US" sz="1835" dirty="0"/>
              <a:t>: application/json </a:t>
            </a:r>
            <a:endParaRPr dirty="0"/>
          </a:p>
          <a:p>
            <a:pPr marL="342900" lvl="0" indent="-99377" algn="l" rtl="0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SzPts val="2035"/>
              <a:buNone/>
            </a:pPr>
            <a:endParaRPr sz="2035" dirty="0"/>
          </a:p>
          <a:p>
            <a:pPr marL="342900" lvl="0" indent="-99377" algn="l" rtl="0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SzPts val="2035"/>
              <a:buNone/>
            </a:pPr>
            <a:endParaRPr sz="2035" dirty="0"/>
          </a:p>
          <a:p>
            <a:pPr marL="342900" lvl="0" indent="-99377" algn="l" rtl="0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SzPts val="2035"/>
              <a:buNone/>
            </a:pPr>
            <a:endParaRPr sz="2035" i="1" dirty="0"/>
          </a:p>
        </p:txBody>
      </p:sp>
      <p:pic>
        <p:nvPicPr>
          <p:cNvPr id="113" name="Google Shape;11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3200" y="2057400"/>
            <a:ext cx="3324225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0643F-E51A-634B-9721-47E904152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Bảng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59E932-C235-ED4C-9891-376612958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000" y="1417638"/>
            <a:ext cx="5954000" cy="516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38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B85754-2724-4242-A2BF-32174F43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Bảng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2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7A519F-1904-C642-98C4-30023AC64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236" y="1414407"/>
            <a:ext cx="3657600" cy="639762"/>
          </a:xfrm>
        </p:spPr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87E666-D812-5148-B67E-3F5903DD520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34472" y="2054169"/>
            <a:ext cx="3761590" cy="4288640"/>
          </a:xfrm>
        </p:spPr>
        <p:txBody>
          <a:bodyPr/>
          <a:lstStyle/>
          <a:p>
            <a:r>
              <a:rPr lang="vi-VN" sz="2000" dirty="0"/>
              <a:t>HTTP được gửi từ trình duyệt lên máy chủ.</a:t>
            </a:r>
          </a:p>
          <a:p>
            <a:endParaRPr lang="vi-VN" sz="2000" dirty="0"/>
          </a:p>
          <a:p>
            <a:r>
              <a:rPr lang="vi-VN" sz="2000" dirty="0"/>
              <a:t>Máy chủ nhận, sau đó truy xuất thông tin.</a:t>
            </a:r>
          </a:p>
          <a:p>
            <a:endParaRPr lang="vi-VN" sz="2000" dirty="0"/>
          </a:p>
          <a:p>
            <a:r>
              <a:rPr lang="vi-VN" sz="2000" dirty="0"/>
              <a:t>Server gửi dữ liệu được yêu cầu lại cho trình duyệt bao gồm HTML/CSS đi kèm với dữ liệu động trong HTML</a:t>
            </a:r>
          </a:p>
          <a:p>
            <a:endParaRPr lang="vi-VN" sz="2000" dirty="0"/>
          </a:p>
          <a:p>
            <a:r>
              <a:rPr lang="vi-VN" sz="2000" dirty="0"/>
              <a:t>Trình duyệt nhận dữ liệu và tải lại trang để hiển thị dữ liệu lên.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4416844-EA9D-1645-98A3-1C08201D4B77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AJAX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14F2742-31D1-B24F-9D5D-6079F981242B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4114800" y="2174874"/>
            <a:ext cx="4276164" cy="4290471"/>
          </a:xfrm>
        </p:spPr>
        <p:txBody>
          <a:bodyPr/>
          <a:lstStyle/>
          <a:p>
            <a:r>
              <a:rPr lang="vi-VN" sz="2000" dirty="0"/>
              <a:t>Trình duyệt tạo một lệnh gọi JavaScript để kích hoạt XHR -  XMLHttpRequest.</a:t>
            </a:r>
          </a:p>
          <a:p>
            <a:endParaRPr lang="vi-VN" sz="2000" dirty="0"/>
          </a:p>
          <a:p>
            <a:r>
              <a:rPr lang="vi-VN" sz="2000" dirty="0"/>
              <a:t>Ở dưới nền, trình duyệt tạo một yêu cầu HTTP gửi lên server.</a:t>
            </a:r>
          </a:p>
          <a:p>
            <a:endParaRPr lang="vi-VN" sz="2000" dirty="0"/>
          </a:p>
          <a:p>
            <a:r>
              <a:rPr lang="vi-VN" sz="2000" dirty="0"/>
              <a:t>Server tiếp nhận, truy xuất và gửi lại dữ liệu cho trình duyệt.</a:t>
            </a:r>
          </a:p>
          <a:p>
            <a:endParaRPr lang="vi-VN" sz="2000" dirty="0"/>
          </a:p>
          <a:p>
            <a:r>
              <a:rPr lang="vi-VN" sz="2000" dirty="0"/>
              <a:t>Trình duyệt nhận dữ liệu từ server và ngay lập tức hiển thị lên trang. Không cần tải lại toàn bộ trang..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5293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2. JSON</a:t>
            </a:r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b="1" dirty="0"/>
              <a:t>J</a:t>
            </a:r>
            <a:r>
              <a:rPr lang="en-US" dirty="0"/>
              <a:t>ava</a:t>
            </a:r>
            <a:r>
              <a:rPr lang="en-US" b="1" dirty="0"/>
              <a:t>S</a:t>
            </a:r>
            <a:r>
              <a:rPr lang="en-US" dirty="0"/>
              <a:t>cript </a:t>
            </a:r>
            <a:r>
              <a:rPr lang="en-US" b="1" dirty="0"/>
              <a:t>O</a:t>
            </a:r>
            <a:r>
              <a:rPr lang="en-US" dirty="0"/>
              <a:t>bject </a:t>
            </a:r>
            <a:r>
              <a:rPr lang="en-US" b="1" dirty="0"/>
              <a:t>N</a:t>
            </a:r>
            <a:r>
              <a:rPr lang="en-US" dirty="0"/>
              <a:t>otation</a:t>
            </a:r>
            <a:endParaRPr dirty="0"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JSON 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là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định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dạng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trao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đổi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dữ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liệu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độc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lập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 dirty="0"/>
              <a:t>JSON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.</a:t>
            </a:r>
            <a:endParaRPr dirty="0"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 dirty="0"/>
              <a:t>JSON bao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key/value</a:t>
            </a:r>
            <a:endParaRPr dirty="0"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 dirty="0"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JSON</a:t>
            </a:r>
            <a:endParaRPr dirty="0"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 dirty="0"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 dirty="0"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 dirty="0"/>
          </a:p>
        </p:txBody>
      </p:sp>
      <p:pic>
        <p:nvPicPr>
          <p:cNvPr id="147" name="Google Shape;14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681" y="4827049"/>
            <a:ext cx="8910638" cy="430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Kiểu dữ liệu </a:t>
            </a:r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JSON có thể lưu trữ các kiểu dữ liệu sau</a:t>
            </a:r>
            <a:endParaRPr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Font typeface="Calibri"/>
              <a:buChar char="-"/>
            </a:pPr>
            <a:r>
              <a:rPr lang="en-US"/>
              <a:t>String</a:t>
            </a:r>
            <a:endParaRPr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Font typeface="Calibri"/>
              <a:buChar char="-"/>
            </a:pPr>
            <a:r>
              <a:rPr lang="en-US"/>
              <a:t>Numeric</a:t>
            </a:r>
            <a:endParaRPr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Font typeface="Calibri"/>
              <a:buChar char="-"/>
            </a:pPr>
            <a:r>
              <a:rPr lang="en-US"/>
              <a:t>Boolean</a:t>
            </a:r>
            <a:endParaRPr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Font typeface="Calibri"/>
              <a:buChar char="-"/>
            </a:pPr>
            <a:r>
              <a:rPr lang="en-US"/>
              <a:t>Array</a:t>
            </a:r>
            <a:endParaRPr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Font typeface="Calibri"/>
              <a:buChar char="-"/>
            </a:pPr>
            <a:r>
              <a:rPr lang="en-US"/>
              <a:t>Object</a:t>
            </a:r>
            <a:endParaRPr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Font typeface="Calibri"/>
              <a:buChar char="-"/>
            </a:pPr>
            <a:r>
              <a:rPr lang="en-US"/>
              <a:t>NULL</a:t>
            </a:r>
            <a:endParaRPr/>
          </a:p>
        </p:txBody>
      </p:sp>
      <p:pic>
        <p:nvPicPr>
          <p:cNvPr id="154" name="Google Shape;15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3919" y="4419600"/>
            <a:ext cx="7423281" cy="2376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JSON array</a:t>
            </a:r>
            <a:endParaRPr/>
          </a:p>
        </p:txBody>
      </p:sp>
      <p:pic>
        <p:nvPicPr>
          <p:cNvPr id="160" name="Google Shape;160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1752600"/>
            <a:ext cx="6943725" cy="41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788</Words>
  <Application>Microsoft Macintosh PowerPoint</Application>
  <PresentationFormat>On-screen Show (4:3)</PresentationFormat>
  <Paragraphs>131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Cambria</vt:lpstr>
      <vt:lpstr>Courier New</vt:lpstr>
      <vt:lpstr>Adjacency</vt:lpstr>
      <vt:lpstr>Khóa đào tạo Lập trình Web sử dụng PHP Ajax</vt:lpstr>
      <vt:lpstr>Nội dung</vt:lpstr>
      <vt:lpstr>1. AJAX</vt:lpstr>
      <vt:lpstr>$.ajax()</vt:lpstr>
      <vt:lpstr>Bảng so sánh mô hình</vt:lpstr>
      <vt:lpstr>Bảng so sánh 2 mô hình</vt:lpstr>
      <vt:lpstr>2. JSON</vt:lpstr>
      <vt:lpstr>Kiểu dữ liệu </vt:lpstr>
      <vt:lpstr>JSON array</vt:lpstr>
      <vt:lpstr>Đọc dữ liệu từ JSON</vt:lpstr>
      <vt:lpstr>Demo (client side)</vt:lpstr>
      <vt:lpstr>Demo (Server side)</vt:lpstr>
      <vt:lpstr>Kết quả</vt:lpstr>
      <vt:lpstr>Sử dung HTML trong ajax</vt:lpstr>
      <vt:lpstr>Index.html</vt:lpstr>
      <vt:lpstr>PowerPoint Presentation</vt:lpstr>
      <vt:lpstr>File data.php</vt:lpstr>
      <vt:lpstr>PowerPoint Presentation</vt:lpstr>
      <vt:lpstr>Sử dụng Ajax trong mô hình MVC</vt:lpstr>
      <vt:lpstr>File controller</vt:lpstr>
      <vt:lpstr>File data.php</vt:lpstr>
      <vt:lpstr>Kết luận</vt:lpstr>
      <vt:lpstr>Postman</vt:lpstr>
      <vt:lpstr>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đào tạo Lập trình Web sử dụng PHP</dc:title>
  <cp:lastModifiedBy>nguyen_huu cam</cp:lastModifiedBy>
  <cp:revision>127</cp:revision>
  <dcterms:modified xsi:type="dcterms:W3CDTF">2021-01-26T03:38:15Z</dcterms:modified>
</cp:coreProperties>
</file>