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8" r:id="rId3"/>
    <p:sldId id="259" r:id="rId4"/>
    <p:sldId id="266" r:id="rId5"/>
    <p:sldId id="267" r:id="rId6"/>
    <p:sldId id="262" r:id="rId7"/>
    <p:sldId id="268" r:id="rId8"/>
    <p:sldId id="274" r:id="rId9"/>
    <p:sldId id="275" r:id="rId10"/>
    <p:sldId id="276" r:id="rId11"/>
    <p:sldId id="277" r:id="rId12"/>
    <p:sldId id="280" r:id="rId13"/>
    <p:sldId id="282" r:id="rId14"/>
    <p:sldId id="283" r:id="rId15"/>
  </p:sldIdLst>
  <p:sldSz cx="9144000" cy="6858000" type="screen4x3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91145" autoAdjust="0"/>
  </p:normalViewPr>
  <p:slideViewPr>
    <p:cSldViewPr>
      <p:cViewPr varScale="1">
        <p:scale>
          <a:sx n="114" d="100"/>
          <a:sy n="114" d="100"/>
        </p:scale>
        <p:origin x="20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05E4C-D442-40DA-8333-4847F050FF4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D5180-AE0B-438A-89FC-678DA1E1C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Nếu</a:t>
            </a:r>
            <a:r>
              <a:rPr lang="en-US" baseline="0" dirty="0"/>
              <a:t> ai muốn tìm hiểu thêm về cách thưc Deploy trên Nginx thì có thể cài Laragon (tương tự như xampp), hơi khó dùng 1 chút để tìm hiểu cách thức cấu hình website deployed trên Nginx.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D5180-AE0B-438A-89FC-678DA1E1C7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2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2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D5180-AE0B-438A-89FC-678DA1E1C7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6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Biến</a:t>
            </a:r>
            <a:r>
              <a:rPr lang="en-US" baseline="0" dirty="0"/>
              <a:t> trong PHP là l</a:t>
            </a:r>
            <a:r>
              <a:rPr lang="en-US" dirty="0"/>
              <a:t>oosely</a:t>
            </a:r>
            <a:r>
              <a:rPr lang="en-US" baseline="0" dirty="0"/>
              <a:t> type, khác với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D5180-AE0B-438A-89FC-678DA1E1C7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5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D5180-AE0B-438A-89FC-678DA1E1C7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5C4D-732C-0549-8464-26A77B4B9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6A621-DBB6-0643-B130-C070AD84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3251-7C50-B24F-9325-4E38AFF6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9A7D-8863-D640-A7DB-E55ABB9F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78AA-099B-0C40-B4CC-0A3E42B7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5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F077-512D-F642-AF46-10D50BC7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56A2B-232E-5E49-8FAC-661B3728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B44A-D0E0-AE4E-9F91-E9E5AFE8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2929-B81B-8747-9F3E-2E06639B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BD51-4EDF-9B4D-B88C-75737F46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9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82C75-D771-114B-8EC2-29AED49B3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B802D-0B74-F044-9C96-2031E9199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13DC-E902-1347-845D-8660F50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DE45-196A-C346-BD0E-AF99254C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364A-E0C5-5A4B-A036-52546F2E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1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EC7D-1B01-514C-8C9D-D81F852BF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28"/>
            <a:ext cx="9144000" cy="120240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	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3D2F-D70D-9248-909B-B3A4294F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2F83-16AF-9E4C-B958-2CEE8117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38C7-D08F-C345-8AA1-881FCAA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3F8B-264B-B844-AC7B-6A35369A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F565A-B352-624F-8FA9-7D95243BE28B}"/>
              </a:ext>
            </a:extLst>
          </p:cNvPr>
          <p:cNvSpPr/>
          <p:nvPr/>
        </p:nvSpPr>
        <p:spPr>
          <a:xfrm>
            <a:off x="628650" y="1"/>
            <a:ext cx="7886700" cy="1338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350"/>
          </a:p>
        </p:txBody>
      </p:sp>
    </p:spTree>
    <p:extLst>
      <p:ext uri="{BB962C8B-B14F-4D97-AF65-F5344CB8AC3E}">
        <p14:creationId xmlns:p14="http://schemas.microsoft.com/office/powerpoint/2010/main" val="172702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19F-DF5D-A049-A4D3-DBE52A56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FC26C-887B-CE41-AE05-E3A4C219F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BDBE-F479-AF44-808D-F7DBE353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B0AD-D6B4-FF44-84D2-FA052433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5395-A8BE-0D4F-BC85-27F0FFEA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357E-29F6-9344-8F26-D2E1FDF3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FCE6-581C-904C-B9A3-77B9EF102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50849-50BC-1B4F-A4B9-9F18413C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B4FA-822F-9847-9482-F95556D4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AE3A7-1094-F742-B87F-8BC07F05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36323-E99A-CA43-A3A4-D230A2E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17B2-998F-3042-9134-CEA9538A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F047-2C89-DD4B-9632-0FE8F691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9E270-A4CD-CC48-8DE0-68BC7A29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9423-64DD-CE45-A235-BA96EE3B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C4618-D33D-5047-A7B0-CA871F6EB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DA1F8-D5A5-3041-89E7-0C073AF1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BD0CB-37FE-B24D-881D-3ADEA6A4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EA8EE-74C7-B749-9F8A-591429AD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EEF7-8414-EB4A-8FBF-88885870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8834F-6C66-0749-A5E8-ECAD6EB2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16B7C-7103-4E4B-B819-53534081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059DF-7EFE-DE40-AEAE-90EC5588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4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91BC1-5427-CC47-9948-1522D846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2BEBC-E368-C549-B146-37F0A149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CA282-ACCB-B448-8DA3-FF9595EA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BA96-E497-164D-9D35-B11E414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6615-00A9-F141-95B9-56979376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A361-CCB3-1142-B4B6-3A38D437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49241-8FA2-DC45-AA12-A00D5B6D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AAEF4-AC84-4843-B9C4-6C0C3AB8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681D-318E-5443-9300-CB354728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8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D00C-6BE6-8B42-A614-116792D4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CFA15-5EE8-1643-A955-C680DBF19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A3C50-16AC-8945-AC81-8D35B33F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8D90-E3BD-A740-9D88-39ACC05C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171F-3234-D54D-8BCA-2CA9D68C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4D3A-2BAA-A549-A710-0207F0C5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F0158-ABA2-9449-84FE-D79BC13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4F3A8-F64E-514D-AFA9-99F7AB2F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27AAC-C484-5F4A-931D-18B48F489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F54C-164A-D948-A5C8-25CFE1CC8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44A7-A8F2-2F42-8995-A6B229732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8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-fig.org/psr/psr-1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24556"/>
            <a:ext cx="9144000" cy="1008888"/>
          </a:xfrm>
        </p:spPr>
        <p:txBody>
          <a:bodyPr/>
          <a:lstStyle/>
          <a:p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PHP Introduction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Hai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(</a:t>
            </a:r>
            <a:r>
              <a:rPr lang="en-US" dirty="0" err="1"/>
              <a:t>Cách</a:t>
            </a:r>
            <a:r>
              <a:rPr lang="en-US" dirty="0"/>
              <a:t> 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2822CF-22D1-744D-A785-E1A3960A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3915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thẻ</a:t>
            </a:r>
            <a:r>
              <a:rPr lang="en-US" dirty="0"/>
              <a:t> HTML tag,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in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echo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in.</a:t>
            </a:r>
          </a:p>
          <a:p>
            <a:endParaRPr lang="en-US" dirty="0"/>
          </a:p>
          <a:p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in </a:t>
            </a:r>
            <a:r>
              <a:rPr lang="en-US" dirty="0" err="1"/>
              <a:t>chuỗi</a:t>
            </a:r>
            <a:r>
              <a:rPr lang="en-US" dirty="0"/>
              <a:t> “Hello World”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endParaRPr lang="en-US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&lt;body&gt;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&lt;p&gt;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&lt;?php $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myVar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 = "Hello World!"; echo $</a:t>
            </a:r>
            <a:r>
              <a:rPr lang="en-US" dirty="0" err="1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myVar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; ?&gt;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&lt;/p&gt;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//In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giữa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thẻ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urier New" panose="02070309020205020404" pitchFamily="49" charset="0"/>
              </a:rPr>
              <a:t> p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&lt;/body&gt;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3087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Hai cách hiển thị lên HTML.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B185D-DEF8-E348-9DF7-4BD56A4C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/>
              <a:t>Cách</a:t>
            </a:r>
            <a:r>
              <a:rPr lang="en-US" sz="2800" dirty="0"/>
              <a:t> 2: In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in bao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HTML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echo</a:t>
            </a:r>
            <a:endParaRPr lang="en-VN" sz="2800" dirty="0">
              <a:solidFill>
                <a:srgbClr val="00B050"/>
              </a:solidFill>
              <a:latin typeface="Courier" pitchFamily="2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&lt;?php echo 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		"&lt;html&gt;</a:t>
            </a:r>
          </a:p>
          <a:p>
            <a:pPr marL="1771650" lvl="4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&lt;body&gt;</a:t>
            </a:r>
          </a:p>
          <a:p>
            <a:pPr marL="1771650" lvl="4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	&lt;p&gt;hello world!&lt;/p&gt;</a:t>
            </a:r>
          </a:p>
          <a:p>
            <a:pPr marL="1771650" lvl="4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&lt;/body&gt;</a:t>
            </a:r>
          </a:p>
          <a:p>
            <a:pPr marL="1314450" lvl="3" indent="0">
              <a:buNone/>
            </a:pPr>
            <a:r>
              <a:rPr lang="en-US" sz="24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&lt;/html&gt;”;</a:t>
            </a:r>
          </a:p>
          <a:p>
            <a:endParaRPr lang="en-VN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8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Khác với những ngôn ngữ </a:t>
            </a:r>
            <a:r>
              <a:rPr lang="en-US" dirty="0" err="1"/>
              <a:t>như</a:t>
            </a:r>
            <a:r>
              <a:rPr lang="en-US" dirty="0"/>
              <a:t> Java, </a:t>
            </a:r>
            <a:r>
              <a:rPr lang="en-US" dirty="0" err="1"/>
              <a:t>Javascript</a:t>
            </a:r>
            <a:r>
              <a:rPr lang="en-US" dirty="0"/>
              <a:t>, C#, sử dụng dấu “+”</a:t>
            </a:r>
          </a:p>
          <a:p>
            <a:pPr>
              <a:lnSpc>
                <a:spcPct val="160000"/>
              </a:lnSpc>
            </a:pPr>
            <a:r>
              <a:rPr lang="en-US" dirty="0"/>
              <a:t>PHP </a:t>
            </a:r>
            <a:r>
              <a:rPr lang="en-US" dirty="0" err="1"/>
              <a:t>dùng</a:t>
            </a:r>
            <a:r>
              <a:rPr lang="en-US" dirty="0"/>
              <a:t> dấu chấm “.” để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/>
              </a:rPr>
              <a:t>&lt;body&gt;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/>
              </a:rPr>
              <a:t>	&lt;p&gt;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/>
              </a:rPr>
              <a:t>		</a:t>
            </a:r>
            <a:r>
              <a:rPr lang="en-US" dirty="0">
                <a:solidFill>
                  <a:srgbClr val="002060"/>
                </a:solidFill>
                <a:latin typeface="Courier"/>
              </a:rPr>
              <a:t>&lt;?php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Courier"/>
              </a:rPr>
              <a:t>			$</a:t>
            </a:r>
            <a:r>
              <a:rPr lang="en-US" dirty="0" err="1">
                <a:solidFill>
                  <a:srgbClr val="002060"/>
                </a:solidFill>
                <a:latin typeface="Courier"/>
              </a:rPr>
              <a:t>myVar</a:t>
            </a:r>
            <a:r>
              <a:rPr lang="en-US" dirty="0">
                <a:solidFill>
                  <a:srgbClr val="002060"/>
                </a:solidFill>
                <a:latin typeface="Courier"/>
              </a:rPr>
              <a:t> = "Hello World!";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Courier"/>
              </a:rPr>
              <a:t>			$</a:t>
            </a:r>
            <a:r>
              <a:rPr lang="en-US" dirty="0" err="1">
                <a:solidFill>
                  <a:srgbClr val="002060"/>
                </a:solidFill>
                <a:latin typeface="Courier"/>
              </a:rPr>
              <a:t>myName</a:t>
            </a:r>
            <a:r>
              <a:rPr lang="en-US" dirty="0">
                <a:solidFill>
                  <a:srgbClr val="002060"/>
                </a:solidFill>
                <a:latin typeface="Courier"/>
              </a:rPr>
              <a:t> = “</a:t>
            </a:r>
            <a:r>
              <a:rPr lang="en-US" dirty="0" err="1">
                <a:solidFill>
                  <a:srgbClr val="002060"/>
                </a:solidFill>
                <a:latin typeface="Courier"/>
              </a:rPr>
              <a:t>Camnh</a:t>
            </a:r>
            <a:r>
              <a:rPr lang="en-US" dirty="0">
                <a:solidFill>
                  <a:srgbClr val="002060"/>
                </a:solidFill>
                <a:latin typeface="Courier"/>
              </a:rPr>
              <a:t>”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Courier"/>
              </a:rPr>
              <a:t>			echo $</a:t>
            </a:r>
            <a:r>
              <a:rPr lang="en-US" dirty="0" err="1">
                <a:solidFill>
                  <a:srgbClr val="002060"/>
                </a:solidFill>
                <a:latin typeface="Courier"/>
              </a:rPr>
              <a:t>myvar</a:t>
            </a:r>
            <a:r>
              <a:rPr lang="en-US" dirty="0">
                <a:solidFill>
                  <a:srgbClr val="002060"/>
                </a:solidFill>
                <a:latin typeface="Courier"/>
              </a:rPr>
              <a:t>.$</a:t>
            </a:r>
            <a:r>
              <a:rPr lang="en-US" dirty="0" err="1">
                <a:solidFill>
                  <a:srgbClr val="002060"/>
                </a:solidFill>
                <a:latin typeface="Courier"/>
              </a:rPr>
              <a:t>myName</a:t>
            </a:r>
            <a:r>
              <a:rPr lang="en-US" dirty="0">
                <a:solidFill>
                  <a:srgbClr val="002060"/>
                </a:solidFill>
                <a:latin typeface="Courier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Courier"/>
              </a:rPr>
              <a:t>		?&gt;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/>
              </a:rPr>
              <a:t>	&lt;/p&gt;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"/>
              </a:rPr>
              <a:t>&lt;/body&gt;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0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Xuống</a:t>
            </a:r>
            <a:r>
              <a:rPr lang="en-US" dirty="0"/>
              <a:t> dòng trong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Dùng tag “&lt;</a:t>
            </a:r>
            <a:r>
              <a:rPr lang="en-US" dirty="0" err="1"/>
              <a:t>br</a:t>
            </a:r>
            <a:r>
              <a:rPr lang="en-US" dirty="0"/>
              <a:t>/&gt;”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49" y="5001421"/>
            <a:ext cx="5006972" cy="1581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5375"/>
            <a:ext cx="6830263" cy="212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7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E7AA-3C59-CC47-BDD9-A3B0CA7B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	🔨 Activity: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E660-4A15-EA41-A317-83BC19D5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VN" dirty="0"/>
              <a:t>Tiến hành khai báo 2 chuỗi </a:t>
            </a:r>
            <a:r>
              <a:rPr lang="en-VN" dirty="0">
                <a:solidFill>
                  <a:srgbClr val="00B050"/>
                </a:solidFill>
              </a:rPr>
              <a:t>“Good morning.”</a:t>
            </a:r>
            <a:r>
              <a:rPr lang="en-VN" dirty="0"/>
              <a:t> và </a:t>
            </a:r>
            <a:r>
              <a:rPr lang="en-VN" dirty="0">
                <a:solidFill>
                  <a:srgbClr val="00B050"/>
                </a:solidFill>
              </a:rPr>
              <a:t>”Have a nice day”</a:t>
            </a:r>
            <a:r>
              <a:rPr lang="en-VN" dirty="0"/>
              <a:t>. Viết chương trình PHP để kết hợp 2 chuỗi thành </a:t>
            </a:r>
            <a:r>
              <a:rPr lang="en-VN" dirty="0">
                <a:solidFill>
                  <a:srgbClr val="00B050"/>
                </a:solidFill>
              </a:rPr>
              <a:t>“Good morning. Have a nice day”</a:t>
            </a:r>
          </a:p>
        </p:txBody>
      </p:sp>
    </p:spTree>
    <p:extLst>
      <p:ext uri="{BB962C8B-B14F-4D97-AF65-F5344CB8AC3E}">
        <p14:creationId xmlns:p14="http://schemas.microsoft.com/office/powerpoint/2010/main" val="222268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PHP</a:t>
            </a:r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AutoNum type="arabicPeriod" startAt="2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PHP</a:t>
            </a:r>
          </a:p>
          <a:p>
            <a:pPr marL="571500" indent="-457200">
              <a:buAutoNum type="arabicPeriod" startAt="2"/>
            </a:pPr>
            <a:endParaRPr lang="en-US" dirty="0"/>
          </a:p>
          <a:p>
            <a:pPr marL="571500" indent="-457200">
              <a:buAutoNum type="arabicPeriod" startAt="2"/>
            </a:pPr>
            <a:r>
              <a:rPr lang="en-US" dirty="0"/>
              <a:t>Coding convention</a:t>
            </a:r>
          </a:p>
          <a:p>
            <a:pPr marL="571500" indent="-457200">
              <a:buAutoNum type="arabicPeriod" startAt="2"/>
            </a:pPr>
            <a:endParaRPr lang="en-US" dirty="0"/>
          </a:p>
          <a:p>
            <a:pPr marL="571500" indent="-457200">
              <a:buAutoNum type="arabicPeriod" startAt="2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Hello World</a:t>
            </a:r>
          </a:p>
          <a:p>
            <a:pPr marL="571500" indent="-457200">
              <a:buAutoNum type="arabicPeriod" startAt="2"/>
            </a:pPr>
            <a:endParaRPr lang="en-US" dirty="0"/>
          </a:p>
          <a:p>
            <a:pPr marL="571500" indent="-457200">
              <a:buAutoNum type="arabicPeriod" startAt="2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</a:schemeClr>
            </a:gs>
            <a:gs pos="75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PHP: </a:t>
            </a:r>
            <a:r>
              <a:rPr lang="en-US" i="1" dirty="0"/>
              <a:t>Hypertext Preprocessor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Server-side scripting 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048000"/>
            <a:ext cx="909789" cy="1752600"/>
          </a:xfrm>
          <a:prstGeom prst="rect">
            <a:avLst/>
          </a:prstGeom>
        </p:spPr>
      </p:pic>
      <p:cxnSp>
        <p:nvCxnSpPr>
          <p:cNvPr id="11" name="Straight Connector 10" title="ssss"/>
          <p:cNvCxnSpPr/>
          <p:nvPr/>
        </p:nvCxnSpPr>
        <p:spPr>
          <a:xfrm>
            <a:off x="3927366" y="3654972"/>
            <a:ext cx="2702034" cy="262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03742" y="3319592"/>
            <a:ext cx="2342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(2) </a:t>
            </a:r>
            <a:r>
              <a:rPr lang="en-US" sz="1400" dirty="0" err="1"/>
              <a:t>Gửi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đến</a:t>
            </a:r>
            <a:r>
              <a:rPr lang="en-US" sz="1400" dirty="0"/>
              <a:t> server</a:t>
            </a:r>
          </a:p>
        </p:txBody>
      </p:sp>
      <p:cxnSp>
        <p:nvCxnSpPr>
          <p:cNvPr id="14" name="Straight Connector 13" title="ssss"/>
          <p:cNvCxnSpPr/>
          <p:nvPr/>
        </p:nvCxnSpPr>
        <p:spPr>
          <a:xfrm>
            <a:off x="3927366" y="4162425"/>
            <a:ext cx="2704809" cy="262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1221" y="4257432"/>
            <a:ext cx="1469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(5)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web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CSDL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99205" y="4499014"/>
            <a:ext cx="949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71" y="5774302"/>
            <a:ext cx="589280" cy="589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8" y="3353574"/>
            <a:ext cx="808851" cy="808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932" y="3504258"/>
            <a:ext cx="817617" cy="817617"/>
          </a:xfrm>
          <a:prstGeom prst="rect">
            <a:avLst/>
          </a:prstGeom>
        </p:spPr>
      </p:pic>
      <p:cxnSp>
        <p:nvCxnSpPr>
          <p:cNvPr id="17" name="Straight Connector 16" title="ssss"/>
          <p:cNvCxnSpPr/>
          <p:nvPr/>
        </p:nvCxnSpPr>
        <p:spPr>
          <a:xfrm>
            <a:off x="1371600" y="3696842"/>
            <a:ext cx="1579617" cy="0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98363" y="3386709"/>
            <a:ext cx="1825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(1) ckp.com.vn/</a:t>
            </a:r>
            <a:r>
              <a:rPr lang="en-US" sz="1200" dirty="0" err="1">
                <a:solidFill>
                  <a:srgbClr val="00B0F0"/>
                </a:solidFill>
              </a:rPr>
              <a:t>index.php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21" name="Straight Connector 20" title="ssss"/>
          <p:cNvCxnSpPr/>
          <p:nvPr/>
        </p:nvCxnSpPr>
        <p:spPr>
          <a:xfrm flipV="1">
            <a:off x="1376203" y="4069830"/>
            <a:ext cx="1575014" cy="8854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52640" y="4868346"/>
            <a:ext cx="0" cy="773668"/>
          </a:xfrm>
          <a:prstGeom prst="line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5512" y="4983162"/>
            <a:ext cx="109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(3)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vấn</a:t>
            </a:r>
            <a:r>
              <a:rPr lang="en-US" sz="1400" dirty="0"/>
              <a:t> </a:t>
            </a:r>
          </a:p>
          <a:p>
            <a:r>
              <a:rPr lang="en-US" sz="1400" dirty="0"/>
              <a:t>CSDL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934200" y="4868346"/>
            <a:ext cx="0" cy="773668"/>
          </a:xfrm>
          <a:prstGeom prst="line">
            <a:avLst/>
          </a:prstGeom>
          <a:ln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31254" y="4971509"/>
            <a:ext cx="109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(4)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vấn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444534" y="6400800"/>
            <a:ext cx="1279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33961" y="4222015"/>
            <a:ext cx="94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097594" y="4367984"/>
            <a:ext cx="706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419568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0" grpId="0"/>
      <p:bldP spid="26" grpId="0"/>
      <p:bldP spid="28" grpId="0"/>
      <p:bldP spid="29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PHP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50" y="1975644"/>
            <a:ext cx="68707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PHP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1143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86000"/>
            <a:ext cx="1143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286000"/>
            <a:ext cx="1333500" cy="1177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52" y="2274176"/>
            <a:ext cx="1189749" cy="1189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24" y="3811870"/>
            <a:ext cx="3392694" cy="27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2.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Step 1: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webserver</a:t>
            </a:r>
          </a:p>
          <a:p>
            <a:pPr>
              <a:lnSpc>
                <a:spcPct val="150000"/>
              </a:lnSpc>
            </a:pPr>
            <a:r>
              <a:rPr lang="en-US" dirty="0"/>
              <a:t>Step 2: Copy site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xampp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webserver</a:t>
            </a:r>
          </a:p>
          <a:p>
            <a:pPr>
              <a:lnSpc>
                <a:spcPct val="150000"/>
              </a:lnSpc>
            </a:pPr>
            <a:r>
              <a:rPr lang="en-US" dirty="0"/>
              <a:t>Step 3: Khởi động các dịch vụ của webserver bao gồm Apache và MYSQL</a:t>
            </a:r>
          </a:p>
          <a:p>
            <a:pPr>
              <a:lnSpc>
                <a:spcPct val="150000"/>
              </a:lnSpc>
            </a:pPr>
            <a:r>
              <a:rPr lang="en-US" dirty="0"/>
              <a:t>Step 4: </a:t>
            </a:r>
            <a:r>
              <a:rPr lang="en-US" dirty="0" err="1"/>
              <a:t>Mở</a:t>
            </a:r>
            <a:r>
              <a:rPr lang="en-US" dirty="0"/>
              <a:t> browser</a:t>
            </a:r>
          </a:p>
          <a:p>
            <a:pPr>
              <a:lnSpc>
                <a:spcPct val="150000"/>
              </a:lnSpc>
            </a:pPr>
            <a:r>
              <a:rPr lang="en-US" dirty="0"/>
              <a:t>Step 5: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Address bar: </a:t>
            </a:r>
          </a:p>
          <a:p>
            <a:pPr lvl="1">
              <a:lnSpc>
                <a:spcPct val="150000"/>
              </a:lnSpc>
            </a:pPr>
            <a:r>
              <a:rPr lang="en-US" i="1" dirty="0"/>
              <a:t>http://localhost/[TÊN_THƯ _MỤC]/[TÊN_FILE_PHP]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	3. Coding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coding convention?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Đọc code convention </a:t>
            </a:r>
            <a:r>
              <a:rPr lang="en-US" dirty="0" err="1"/>
              <a:t>theo</a:t>
            </a:r>
            <a:r>
              <a:rPr lang="en-US" dirty="0"/>
              <a:t> PSR, link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https://www.php-fig.org/psr/psr-12/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Ngâm cứu sách CleanCode.</a:t>
            </a:r>
          </a:p>
          <a:p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746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4. Chương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HelloWorld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Hiển thị trên màn hình đoạn chữ Hello World dùng câu lệnh “</a:t>
            </a:r>
            <a:r>
              <a:rPr lang="en-US" i="1" dirty="0"/>
              <a:t>echo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&lt;?php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	echo '</a:t>
            </a:r>
            <a:r>
              <a:rPr lang="es-ES" sz="2000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Hello</a:t>
            </a:r>
            <a:r>
              <a:rPr lang="es-ES" sz="20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World</a:t>
            </a:r>
            <a:r>
              <a:rPr lang="es-ES" sz="20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.';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" pitchFamily="2" charset="0"/>
                <a:cs typeface="Courier New" panose="02070309020205020404" pitchFamily="49" charset="0"/>
              </a:rPr>
              <a:t>?&gt;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1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$ (</a:t>
            </a:r>
            <a:r>
              <a:rPr lang="en-US" dirty="0" err="1"/>
              <a:t>đô</a:t>
            </a:r>
            <a:r>
              <a:rPr lang="en-US" dirty="0"/>
              <a:t> la)</a:t>
            </a:r>
          </a:p>
          <a:p>
            <a:endParaRPr lang="en-US" dirty="0"/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Java </a:t>
            </a:r>
            <a:r>
              <a:rPr lang="en-US" dirty="0" err="1"/>
              <a:t>hoặc</a:t>
            </a:r>
            <a:r>
              <a:rPr lang="en-US" dirty="0"/>
              <a:t> C#</a:t>
            </a:r>
          </a:p>
          <a:p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Courier" pitchFamily="1" charset="0"/>
              </a:rPr>
              <a:t>&lt;?php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Courier" pitchFamily="1" charset="0"/>
              </a:rPr>
              <a:t>	$</a:t>
            </a:r>
            <a:r>
              <a:rPr lang="en-US" sz="2000" dirty="0" err="1">
                <a:solidFill>
                  <a:srgbClr val="00B050"/>
                </a:solidFill>
                <a:latin typeface="Courier" pitchFamily="1" charset="0"/>
              </a:rPr>
              <a:t>myVar</a:t>
            </a:r>
            <a:r>
              <a:rPr lang="en-US" sz="2000" dirty="0">
                <a:solidFill>
                  <a:srgbClr val="00B050"/>
                </a:solidFill>
                <a:latin typeface="Courier" pitchFamily="1" charset="0"/>
              </a:rPr>
              <a:t> = "Hello World!";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Courier" pitchFamily="1" charset="0"/>
              </a:rPr>
              <a:t>	echo $</a:t>
            </a:r>
            <a:r>
              <a:rPr lang="en-US" sz="2000" dirty="0" err="1">
                <a:solidFill>
                  <a:srgbClr val="00B050"/>
                </a:solidFill>
                <a:latin typeface="Courier" pitchFamily="1" charset="0"/>
              </a:rPr>
              <a:t>myVar</a:t>
            </a:r>
            <a:r>
              <a:rPr lang="en-US" sz="2000" dirty="0">
                <a:solidFill>
                  <a:srgbClr val="00B050"/>
                </a:solidFill>
                <a:latin typeface="Courier" pitchFamily="1" charset="0"/>
              </a:rPr>
              <a:t>;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Courier" pitchFamily="1" charset="0"/>
              </a:rPr>
              <a:t>?&gt;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02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ới thiệu môi trường và công cụ làm việc" id="{A6F78332-D2EC-CB46-BF02-6D3AB6352C9E}" vid="{C50859F6-39A4-514E-B318-1814E1387F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1161</TotalTime>
  <Words>621</Words>
  <Application>Microsoft Macintosh PowerPoint</Application>
  <PresentationFormat>On-screen Show (4:3)</PresentationFormat>
  <Paragraphs>125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Courier New</vt:lpstr>
      <vt:lpstr>Template</vt:lpstr>
      <vt:lpstr>PHP Introduction</vt:lpstr>
      <vt:lpstr> Table of content</vt:lpstr>
      <vt:lpstr> 1. Giới thiệu ngôn ngữ PHP</vt:lpstr>
      <vt:lpstr> Lịch sử PHP</vt:lpstr>
      <vt:lpstr> Tại sao chọn PHP</vt:lpstr>
      <vt:lpstr> 2. Cách chạy chương trình PHP</vt:lpstr>
      <vt:lpstr> 3. Coding convention</vt:lpstr>
      <vt:lpstr> 4. Chương trình HelloWorld</vt:lpstr>
      <vt:lpstr> Sử dụng biến</vt:lpstr>
      <vt:lpstr> Hai cách hiển thị (Cách 1)</vt:lpstr>
      <vt:lpstr> Hai cách hiển thị lên HTML.</vt:lpstr>
      <vt:lpstr> Nối chuỗi trong PHP</vt:lpstr>
      <vt:lpstr> Xuống dòng trong PHP</vt:lpstr>
      <vt:lpstr> 🔨 Activity: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 Huu Cam (FE Greenwich HN)</cp:lastModifiedBy>
  <cp:revision>429</cp:revision>
  <dcterms:created xsi:type="dcterms:W3CDTF">2014-12-22T07:12:12Z</dcterms:created>
  <dcterms:modified xsi:type="dcterms:W3CDTF">2022-01-27T03:27:10Z</dcterms:modified>
</cp:coreProperties>
</file>