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6"/>
  </p:notesMasterIdLst>
  <p:sldIdLst>
    <p:sldId id="256" r:id="rId2"/>
    <p:sldId id="258" r:id="rId3"/>
    <p:sldId id="274" r:id="rId4"/>
    <p:sldId id="275" r:id="rId5"/>
    <p:sldId id="283" r:id="rId6"/>
    <p:sldId id="290" r:id="rId7"/>
    <p:sldId id="297" r:id="rId8"/>
    <p:sldId id="284" r:id="rId9"/>
    <p:sldId id="285" r:id="rId10"/>
    <p:sldId id="286" r:id="rId11"/>
    <p:sldId id="294" r:id="rId12"/>
    <p:sldId id="276" r:id="rId13"/>
    <p:sldId id="277" r:id="rId14"/>
    <p:sldId id="279" r:id="rId15"/>
    <p:sldId id="291" r:id="rId16"/>
    <p:sldId id="298" r:id="rId17"/>
    <p:sldId id="293" r:id="rId18"/>
    <p:sldId id="299" r:id="rId19"/>
    <p:sldId id="259" r:id="rId20"/>
    <p:sldId id="260" r:id="rId21"/>
    <p:sldId id="261" r:id="rId22"/>
    <p:sldId id="262" r:id="rId23"/>
    <p:sldId id="263" r:id="rId24"/>
    <p:sldId id="265" r:id="rId25"/>
    <p:sldId id="266" r:id="rId26"/>
    <p:sldId id="267" r:id="rId27"/>
    <p:sldId id="264" r:id="rId28"/>
    <p:sldId id="271" r:id="rId29"/>
    <p:sldId id="269" r:id="rId30"/>
    <p:sldId id="272" r:id="rId31"/>
    <p:sldId id="270" r:id="rId32"/>
    <p:sldId id="273" r:id="rId33"/>
    <p:sldId id="296" r:id="rId34"/>
    <p:sldId id="344" r:id="rId35"/>
  </p:sldIdLst>
  <p:sldSz cx="9144000" cy="6858000" type="screen4x3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8"/>
    <p:restoredTop sz="84021" autoAdjust="0"/>
  </p:normalViewPr>
  <p:slideViewPr>
    <p:cSldViewPr>
      <p:cViewPr varScale="1">
        <p:scale>
          <a:sx n="105" d="100"/>
          <a:sy n="105" d="100"/>
        </p:scale>
        <p:origin x="242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D529C2-2740-49AF-AD85-11B5D3921039}" type="datetimeFigureOut">
              <a:rPr lang="en-US" smtClean="0"/>
              <a:pPr/>
              <a:t>1/27/22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765A4-D309-444E-9276-0B2CD25A6C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88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65A4-D309-444E-9276-0B2CD25A6C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29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giới</a:t>
            </a:r>
            <a:r>
              <a:rPr lang="en-US" baseline="0" dirty="0"/>
              <a:t> </a:t>
            </a:r>
            <a:r>
              <a:rPr lang="en-US" baseline="0" dirty="0" err="1"/>
              <a:t>hạn</a:t>
            </a:r>
            <a:r>
              <a:rPr lang="en-US" baseline="0" dirty="0"/>
              <a:t>, </a:t>
            </a:r>
            <a:r>
              <a:rPr lang="en-US" baseline="0" dirty="0" err="1"/>
              <a:t>bao</a:t>
            </a:r>
            <a:r>
              <a:rPr lang="en-US" baseline="0" dirty="0"/>
              <a:t> </a:t>
            </a:r>
            <a:r>
              <a:rPr lang="en-US" baseline="0" dirty="0" err="1"/>
              <a:t>nhiêu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tử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mảng</a:t>
            </a:r>
            <a:r>
              <a:rPr lang="en-US" baseline="0" dirty="0"/>
              <a:t> </a:t>
            </a:r>
            <a:r>
              <a:rPr lang="en-US" baseline="0" dirty="0" err="1"/>
              <a:t>cũng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 err="1"/>
              <a:t>Array_push</a:t>
            </a:r>
            <a:r>
              <a:rPr lang="en-US" baseline="0" dirty="0"/>
              <a:t>():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khuyến</a:t>
            </a:r>
            <a:r>
              <a:rPr lang="en-US" baseline="0" dirty="0"/>
              <a:t> </a:t>
            </a:r>
            <a:r>
              <a:rPr lang="en-US" baseline="0" dirty="0" err="1"/>
              <a:t>khích</a:t>
            </a:r>
            <a:r>
              <a:rPr lang="en-US" baseline="0" dirty="0"/>
              <a:t> </a:t>
            </a:r>
            <a:r>
              <a:rPr lang="en-US" baseline="0" dirty="0" err="1"/>
              <a:t>sử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, </a:t>
            </a:r>
            <a:r>
              <a:rPr lang="en-US" baseline="0" dirty="0" err="1"/>
              <a:t>nên</a:t>
            </a:r>
            <a:r>
              <a:rPr lang="en-US" baseline="0" dirty="0"/>
              <a:t> dung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trên</a:t>
            </a:r>
            <a:r>
              <a:rPr lang="en-US" baseline="0" dirty="0"/>
              <a:t>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65A4-D309-444E-9276-0B2CD25A6C2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5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$index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array </a:t>
            </a:r>
            <a:r>
              <a:rPr lang="en-US" baseline="0" dirty="0" err="1"/>
              <a:t>luôn</a:t>
            </a:r>
            <a:r>
              <a:rPr lang="en-US" baseline="0" dirty="0"/>
              <a:t> </a:t>
            </a:r>
            <a:r>
              <a:rPr lang="en-US" baseline="0" dirty="0" err="1"/>
              <a:t>chạy</a:t>
            </a:r>
            <a:r>
              <a:rPr lang="en-US" baseline="0" dirty="0"/>
              <a:t> </a:t>
            </a:r>
            <a:r>
              <a:rPr lang="en-US" baseline="0" dirty="0" err="1"/>
              <a:t>từ</a:t>
            </a:r>
            <a:r>
              <a:rPr lang="en-US" baseline="0" dirty="0"/>
              <a:t> 0 </a:t>
            </a:r>
            <a:r>
              <a:rPr lang="en-US" baseline="0" dirty="0" err="1"/>
              <a:t>đến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lượng</a:t>
            </a:r>
            <a:r>
              <a:rPr lang="en-US" baseline="0" dirty="0"/>
              <a:t> </a:t>
            </a:r>
            <a:r>
              <a:rPr lang="en-US" baseline="0" dirty="0" err="1"/>
              <a:t>thành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array – 1</a:t>
            </a:r>
          </a:p>
          <a:p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mục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$index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tiếng</a:t>
            </a:r>
            <a:r>
              <a:rPr lang="en-US" baseline="0" dirty="0"/>
              <a:t> Anh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65A4-D309-444E-9276-0B2CD25A6C2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80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baseline="0" dirty="0"/>
              <a:t> </a:t>
            </a:r>
            <a:r>
              <a:rPr lang="en-US" baseline="0" dirty="0" err="1"/>
              <a:t>tra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lượng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tử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array </a:t>
            </a:r>
            <a:r>
              <a:rPr lang="en-US" baseline="0" dirty="0" err="1"/>
              <a:t>trước</a:t>
            </a:r>
            <a:r>
              <a:rPr lang="en-US" baseline="0" dirty="0"/>
              <a:t>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truy</a:t>
            </a:r>
            <a:r>
              <a:rPr lang="en-US" baseline="0" dirty="0"/>
              <a:t> </a:t>
            </a:r>
            <a:r>
              <a:rPr lang="en-US" baseline="0" dirty="0" err="1"/>
              <a:t>cập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65A4-D309-444E-9276-0B2CD25A6C2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50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gì</a:t>
            </a:r>
            <a:r>
              <a:rPr lang="en-US" baseline="0" dirty="0"/>
              <a:t> #: </a:t>
            </a:r>
            <a:r>
              <a:rPr lang="en-US" baseline="0" dirty="0" err="1"/>
              <a:t>Mảng</a:t>
            </a:r>
            <a:r>
              <a:rPr lang="en-US" baseline="0" dirty="0"/>
              <a:t> 1 </a:t>
            </a:r>
            <a:r>
              <a:rPr lang="en-US" baseline="0" dirty="0" err="1"/>
              <a:t>chiều</a:t>
            </a:r>
            <a:r>
              <a:rPr lang="en-US" baseline="0" dirty="0"/>
              <a:t> </a:t>
            </a:r>
            <a:r>
              <a:rPr lang="en-US" baseline="0" dirty="0" err="1"/>
              <a:t>kết</a:t>
            </a:r>
            <a:r>
              <a:rPr lang="en-US" baseline="0" dirty="0"/>
              <a:t> </a:t>
            </a:r>
            <a:r>
              <a:rPr lang="en-US" baseline="0" dirty="0" err="1"/>
              <a:t>hợp</a:t>
            </a:r>
            <a:r>
              <a:rPr lang="en-US" baseline="0" dirty="0"/>
              <a:t>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dùng</a:t>
            </a:r>
            <a:r>
              <a:rPr lang="en-US" baseline="0" dirty="0"/>
              <a:t> </a:t>
            </a:r>
            <a:r>
              <a:rPr lang="en-US" baseline="0" dirty="0" err="1"/>
              <a:t>từ</a:t>
            </a:r>
            <a:r>
              <a:rPr lang="en-US" baseline="0" dirty="0"/>
              <a:t> “</a:t>
            </a:r>
            <a:r>
              <a:rPr lang="en-US" baseline="0" dirty="0" err="1"/>
              <a:t>ruou</a:t>
            </a:r>
            <a:r>
              <a:rPr lang="en-US" baseline="0" dirty="0"/>
              <a:t>”,”</a:t>
            </a:r>
            <a:r>
              <a:rPr lang="en-US" baseline="0" dirty="0" err="1"/>
              <a:t>khaivi</a:t>
            </a:r>
            <a:r>
              <a:rPr lang="en-US" baseline="0" dirty="0"/>
              <a:t>”, “</a:t>
            </a:r>
            <a:r>
              <a:rPr lang="en-US" baseline="0" dirty="0" err="1"/>
              <a:t>trangmieng</a:t>
            </a:r>
            <a:r>
              <a:rPr lang="en-US" baseline="0" dirty="0"/>
              <a:t>” </a:t>
            </a:r>
            <a:r>
              <a:rPr lang="en-US" baseline="0" dirty="0" err="1"/>
              <a:t>thay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mục</a:t>
            </a:r>
            <a:r>
              <a:rPr lang="en-US" baseline="0" dirty="0"/>
              <a:t> 0,1,2,3….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65A4-D309-444E-9276-0B2CD25A6C2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54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mảng</a:t>
            </a:r>
            <a:r>
              <a:rPr lang="en-US" baseline="0" dirty="0"/>
              <a:t> </a:t>
            </a:r>
            <a:r>
              <a:rPr lang="en-US" baseline="0" dirty="0" err="1"/>
              <a:t>lại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1 </a:t>
            </a:r>
            <a:r>
              <a:rPr lang="en-US" baseline="0" dirty="0" err="1"/>
              <a:t>hoặc</a:t>
            </a:r>
            <a:r>
              <a:rPr lang="en-US" baseline="0" dirty="0"/>
              <a:t> </a:t>
            </a:r>
            <a:r>
              <a:rPr lang="en-US" baseline="0" dirty="0" err="1"/>
              <a:t>nhiều</a:t>
            </a:r>
            <a:r>
              <a:rPr lang="en-US" baseline="0" dirty="0"/>
              <a:t> </a:t>
            </a:r>
            <a:r>
              <a:rPr lang="en-US" baseline="0" dirty="0" err="1"/>
              <a:t>mảng</a:t>
            </a:r>
            <a:r>
              <a:rPr lang="en-US" baseline="0" dirty="0"/>
              <a:t> </a:t>
            </a:r>
            <a:r>
              <a:rPr lang="en-US" baseline="0" dirty="0" err="1"/>
              <a:t>khác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65A4-D309-444E-9276-0B2CD25A6C2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2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Foreach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baseline="0" dirty="0"/>
              <a:t> </a:t>
            </a:r>
            <a:r>
              <a:rPr lang="en-US" baseline="0" dirty="0" err="1"/>
              <a:t>sử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array </a:t>
            </a:r>
            <a:r>
              <a:rPr lang="en-US" baseline="0" dirty="0" err="1"/>
              <a:t>nhiều</a:t>
            </a:r>
            <a:r>
              <a:rPr lang="en-US" baseline="0" dirty="0"/>
              <a:t> </a:t>
            </a:r>
            <a:r>
              <a:rPr lang="en-US" baseline="0" dirty="0" err="1"/>
              <a:t>hơn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65A4-D309-444E-9276-0B2CD25A6C2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67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Ở</a:t>
            </a:r>
            <a:r>
              <a:rPr lang="en-US" baseline="0" dirty="0"/>
              <a:t> </a:t>
            </a:r>
            <a:r>
              <a:rPr lang="en-US" baseline="0" dirty="0" err="1"/>
              <a:t>dòng</a:t>
            </a:r>
            <a:r>
              <a:rPr lang="en-US" baseline="0" dirty="0"/>
              <a:t> </a:t>
            </a:r>
            <a:r>
              <a:rPr lang="en-US" baseline="0" dirty="0" err="1"/>
              <a:t>lệnh</a:t>
            </a:r>
            <a:r>
              <a:rPr lang="en-US" baseline="0" dirty="0"/>
              <a:t> </a:t>
            </a:r>
            <a:r>
              <a:rPr lang="en-US" baseline="0" dirty="0" err="1"/>
              <a:t>trên</a:t>
            </a:r>
            <a:r>
              <a:rPr lang="en-US" baseline="0" dirty="0"/>
              <a:t>, </a:t>
            </a:r>
            <a:r>
              <a:rPr lang="en-US" baseline="0" dirty="0" err="1"/>
              <a:t>chúng</a:t>
            </a:r>
            <a:r>
              <a:rPr lang="en-US" baseline="0" dirty="0"/>
              <a:t> ta </a:t>
            </a:r>
            <a:r>
              <a:rPr lang="en-US" baseline="0" dirty="0" err="1"/>
              <a:t>sử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array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linh</a:t>
            </a:r>
            <a:r>
              <a:rPr lang="en-US" baseline="0" dirty="0"/>
              <a:t> </a:t>
            </a:r>
            <a:r>
              <a:rPr lang="en-US" baseline="0" dirty="0" err="1"/>
              <a:t>hoạt</a:t>
            </a:r>
            <a:r>
              <a:rPr lang="en-US" baseline="0" dirty="0"/>
              <a:t> </a:t>
            </a:r>
            <a:r>
              <a:rPr lang="en-US" baseline="0" dirty="0" err="1"/>
              <a:t>hơn</a:t>
            </a:r>
            <a:r>
              <a:rPr lang="en-US" baseline="0" dirty="0"/>
              <a:t> do </a:t>
            </a:r>
            <a:r>
              <a:rPr lang="en-US" baseline="0" dirty="0" err="1"/>
              <a:t>có</a:t>
            </a:r>
            <a:r>
              <a:rPr lang="en-US" baseline="0" dirty="0"/>
              <a:t> $key, </a:t>
            </a:r>
            <a:r>
              <a:rPr lang="en-US" baseline="0" dirty="0" err="1"/>
              <a:t>phù</a:t>
            </a:r>
            <a:r>
              <a:rPr lang="en-US" baseline="0" dirty="0"/>
              <a:t> </a:t>
            </a:r>
            <a:r>
              <a:rPr lang="en-US" baseline="0" dirty="0" err="1"/>
              <a:t>hợp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associative array.</a:t>
            </a:r>
          </a:p>
          <a:p>
            <a:r>
              <a:rPr lang="en-US" dirty="0"/>
              <a:t>Ở</a:t>
            </a:r>
            <a:r>
              <a:rPr lang="en-US" baseline="0" dirty="0"/>
              <a:t> </a:t>
            </a:r>
            <a:r>
              <a:rPr lang="en-US" baseline="0" dirty="0" err="1"/>
              <a:t>dòng</a:t>
            </a:r>
            <a:r>
              <a:rPr lang="en-US" baseline="0" dirty="0"/>
              <a:t> </a:t>
            </a:r>
            <a:r>
              <a:rPr lang="en-US" baseline="0" dirty="0" err="1"/>
              <a:t>lệnh</a:t>
            </a:r>
            <a:r>
              <a:rPr lang="en-US" baseline="0" dirty="0"/>
              <a:t> </a:t>
            </a:r>
            <a:r>
              <a:rPr lang="en-US" baseline="0" dirty="0" err="1"/>
              <a:t>dưới</a:t>
            </a:r>
            <a:r>
              <a:rPr lang="en-US" baseline="0" dirty="0"/>
              <a:t>, </a:t>
            </a:r>
            <a:r>
              <a:rPr lang="en-US" baseline="0" dirty="0" err="1"/>
              <a:t>chúng</a:t>
            </a:r>
            <a:r>
              <a:rPr lang="en-US" baseline="0" dirty="0"/>
              <a:t> ta </a:t>
            </a:r>
            <a:r>
              <a:rPr lang="en-US" baseline="0" dirty="0" err="1"/>
              <a:t>sử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array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lấy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array, </a:t>
            </a:r>
            <a:r>
              <a:rPr lang="en-US" baseline="0" dirty="0" err="1"/>
              <a:t>phù</a:t>
            </a:r>
            <a:r>
              <a:rPr lang="en-US" baseline="0" dirty="0"/>
              <a:t> </a:t>
            </a:r>
            <a:r>
              <a:rPr lang="en-US" baseline="0" dirty="0" err="1"/>
              <a:t>hợp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array </a:t>
            </a:r>
            <a:r>
              <a:rPr lang="en-US" baseline="0" dirty="0" err="1"/>
              <a:t>bình</a:t>
            </a:r>
            <a:r>
              <a:rPr lang="en-US" baseline="0" dirty="0"/>
              <a:t> </a:t>
            </a:r>
            <a:r>
              <a:rPr lang="en-US" baseline="0" dirty="0" err="1"/>
              <a:t>thường</a:t>
            </a:r>
            <a:r>
              <a:rPr lang="en-US" baseline="0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65A4-D309-444E-9276-0B2CD25A6C2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91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95C4D-732C-0549-8464-26A77B4B9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6A621-DBB6-0643-B130-C070AD842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3251-7C50-B24F-9325-4E38AFF63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pPr/>
              <a:t>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C9A7D-8863-D640-A7DB-E55ABB9F8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A78AA-099B-0C40-B4CC-0A3E42B72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32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0F077-512D-F642-AF46-10D50BC7B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56A2B-232E-5E49-8FAC-661B37289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8B44A-D0E0-AE4E-9F91-E9E5AFE8A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pPr/>
              <a:t>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C2929-B81B-8747-9F3E-2E06639B6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CBD51-4EDF-9B4D-B88C-75737F462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88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F82C75-D771-114B-8EC2-29AED49B33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2B802D-0B74-F044-9C96-2031E9199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513DC-E902-1347-845D-8660F50FA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pPr/>
              <a:t>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6DE45-196A-C346-BD0E-AF99254C9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B364A-E0C5-5A4B-A036-52546F2EB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05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8EC7D-1B01-514C-8C9D-D81F852BF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928"/>
            <a:ext cx="9144000" cy="120240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	Click to edit Master title style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F3D2F-D70D-9248-909B-B3A4294F0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B2F83-16AF-9E4C-B958-2CEE81178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pPr/>
              <a:t>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538C7-D08F-C345-8AA1-881FCAA34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F3F8B-264B-B844-AC7B-6A35369AC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FF565A-B352-624F-8FA9-7D95243BE28B}"/>
              </a:ext>
            </a:extLst>
          </p:cNvPr>
          <p:cNvSpPr/>
          <p:nvPr/>
        </p:nvSpPr>
        <p:spPr>
          <a:xfrm>
            <a:off x="628650" y="1"/>
            <a:ext cx="7886700" cy="1338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350"/>
          </a:p>
        </p:txBody>
      </p:sp>
    </p:spTree>
    <p:extLst>
      <p:ext uri="{BB962C8B-B14F-4D97-AF65-F5344CB8AC3E}">
        <p14:creationId xmlns:p14="http://schemas.microsoft.com/office/powerpoint/2010/main" val="2597709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A519F-DF5D-A049-A4D3-DBE52A56B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FC26C-887B-CE41-AE05-E3A4C219F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1BDBE-F479-AF44-808D-F7DBE353A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pPr/>
              <a:t>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0B0AD-D6B4-FF44-84D2-FA0524337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65395-A8BE-0D4F-BC85-27F0FFEAB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15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E357E-29F6-9344-8F26-D2E1FDF3C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4FCE6-581C-904C-B9A3-77B9EF102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450849-50BC-1B4F-A4B9-9F18413C3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3B4FA-822F-9847-9482-F95556D42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pPr/>
              <a:t>1/27/22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AE3A7-1094-F742-B87F-8BC07F056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36323-E99A-CA43-A3A4-D230A2EBE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68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317B2-998F-3042-9134-CEA9538AD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FF047-2C89-DD4B-9632-0FE8F691E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9E270-A4CD-CC48-8DE0-68BC7A299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AB9423-64DD-CE45-A235-BA96EE3B88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2C4618-D33D-5047-A7B0-CA871F6EBF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BDA1F8-D5A5-3041-89E7-0C073AF18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pPr/>
              <a:t>1/27/22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0BD0CB-37FE-B24D-881D-3ADEA6A40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2EA8EE-74C7-B749-9F8A-591429ADC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53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5EEF7-8414-EB4A-8FBF-88885870F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38834F-6C66-0749-A5E8-ECAD6EB23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pPr/>
              <a:t>1/27/22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916B7C-7103-4E4B-B819-535340815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059DF-7EFE-DE40-AEAE-90EC5588C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30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391BC1-5427-CC47-9948-1522D8463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pPr/>
              <a:t>1/27/22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D2BEBC-E368-C549-B146-37F0A1498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CA282-ACCB-B448-8DA3-FF9595EAB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05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4BA96-E497-164D-9D35-B11E414B5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06615-00A9-F141-95B9-569793764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3A361-CCB3-1142-B4B6-3A38D437C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49241-8FA2-DC45-AA12-A00D5B6D5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pPr/>
              <a:t>1/27/22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AAEF4-AC84-4843-B9C4-6C0C3AB80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8681D-318E-5443-9300-CB3547281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30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CD00C-6BE6-8B42-A614-116792D4E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5CFA15-5EE8-1643-A955-C680DBF195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A3C50-16AC-8945-AC81-8D35B33F2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D8D90-E3BD-A740-9D88-39ACC05CC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pPr/>
              <a:t>1/27/22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4171F-3234-D54D-8BCA-2CA9D68C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94D3A-2BAA-A549-A710-0207F0C5C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3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7F0158-ABA2-9449-84FE-D79BC135A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4F3A8-F64E-514D-AFA9-99F7AB2F4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27AAC-C484-5F4A-931D-18B48F4899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54BE3-F7ED-4F3E-8A95-B55AC90E785B}" type="datetimeFigureOut">
              <a:rPr lang="en-US" smtClean="0"/>
              <a:pPr/>
              <a:t>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F54C-164A-D948-A5C8-25CFE1CC86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544A7-A8F2-2F42-8995-A6B2297327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D2862-91D1-4AD8-B8BA-DEE8FF1572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70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2192" y="2924556"/>
            <a:ext cx="9144000" cy="1008888"/>
          </a:xfrm>
        </p:spPr>
        <p:txBody>
          <a:bodyPr/>
          <a:lstStyle/>
          <a:p>
            <a:r>
              <a:rPr lang="en-US" sz="5400" b="1" dirty="0">
                <a:solidFill>
                  <a:schemeClr val="accent3">
                    <a:lumMod val="50000"/>
                  </a:schemeClr>
                </a:solidFill>
              </a:rPr>
              <a:t>Array and loop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55739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	</a:t>
            </a:r>
            <a:r>
              <a:rPr lang="en-US" sz="4000" dirty="0" err="1"/>
              <a:t>Giải</a:t>
            </a:r>
            <a:r>
              <a:rPr lang="en-US" sz="4000" dirty="0"/>
              <a:t> </a:t>
            </a:r>
            <a:r>
              <a:rPr lang="en-US" sz="4000" dirty="0" err="1"/>
              <a:t>pháp</a:t>
            </a:r>
            <a:endParaRPr lang="en-US" sz="4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37894C-7B27-094E-BC6F-02C0DABD7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array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rỗng</a:t>
            </a:r>
            <a:r>
              <a:rPr lang="en-US" dirty="0"/>
              <a:t> hay </a:t>
            </a:r>
            <a:r>
              <a:rPr lang="en-US" dirty="0" err="1"/>
              <a:t>không</a:t>
            </a:r>
            <a:r>
              <a:rPr lang="en-US" dirty="0"/>
              <a:t>,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count() &gt; 0</a:t>
            </a:r>
          </a:p>
          <a:p>
            <a:endParaRPr lang="en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438400"/>
            <a:ext cx="4343400" cy="4229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3543396"/>
            <a:ext cx="220579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168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83DD5-B625-D941-8ABD-BFFC3931F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chiều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95E02-F1C4-C042-86E7-D541D6CA0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Chứa tập hợp nhiều phần tử có cùng kiểu dữ liệu với nhau.</a:t>
            </a:r>
          </a:p>
          <a:p>
            <a:pPr>
              <a:lnSpc>
                <a:spcPct val="150000"/>
              </a:lnSpc>
            </a:pPr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Mảng nhiều chiều cũng chứa nhiều phần tử, mỗi phần tử lại là một mảng (mảng trong mảng)</a:t>
            </a:r>
          </a:p>
          <a:p>
            <a:pPr>
              <a:lnSpc>
                <a:spcPct val="150000"/>
              </a:lnSpc>
            </a:pPr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Các mảng một chiều này có kích thước bằng nhau và cũng được truy xuất thông qua một chỉ số - số thứ tự của mảng một chiều đó trong mảng nhiều chiều.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331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assoc.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Mảng</a:t>
            </a:r>
            <a:r>
              <a:rPr lang="en-US" dirty="0"/>
              <a:t> 1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(associative array)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anNhau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 = [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["</a:t>
            </a:r>
            <a:r>
              <a:rPr lang="en-US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ruou</a:t>
            </a:r>
            <a:r>
              <a:rPr lang="en-US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" =&gt; "Minh </a:t>
            </a:r>
            <a:r>
              <a:rPr lang="en-US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Mạng</a:t>
            </a:r>
            <a:r>
              <a:rPr lang="en-US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 </a:t>
            </a:r>
            <a:r>
              <a:rPr lang="en-US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Tửu</a:t>
            </a:r>
            <a:r>
              <a:rPr lang="en-US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”], 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	["</a:t>
            </a:r>
            <a:r>
              <a:rPr lang="en-US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khaivi</a:t>
            </a:r>
            <a:r>
              <a:rPr lang="en-US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" =&gt; "</a:t>
            </a:r>
            <a:r>
              <a:rPr lang="en-US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Lạc</a:t>
            </a:r>
            <a:r>
              <a:rPr lang="en-US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 Rang”], 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	["</a:t>
            </a:r>
            <a:r>
              <a:rPr lang="en-US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trangmieng</a:t>
            </a:r>
            <a:r>
              <a:rPr lang="en-US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" =&gt; "</a:t>
            </a:r>
            <a:r>
              <a:rPr lang="en-US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Chuối</a:t>
            </a:r>
            <a:r>
              <a:rPr lang="en-US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“]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]; 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dirty="0"/>
          </a:p>
          <a:p>
            <a:pPr marL="114300" indent="0">
              <a:lnSpc>
                <a:spcPct val="150000"/>
              </a:lnSpc>
              <a:buNone/>
            </a:pP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,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ten_array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phần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tử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][$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tenIndex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echo $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anNhau</a:t>
            </a:r>
            <a:r>
              <a:rPr lang="en-US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[0]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  <a:cs typeface="Courier New" panose="02070309020205020404" pitchFamily="49" charset="0"/>
              </a:rPr>
              <a:t>[‘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  <a:cs typeface="Courier New" panose="02070309020205020404" pitchFamily="49" charset="0"/>
              </a:rPr>
              <a:t>ruou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  <a:cs typeface="Courier New" panose="02070309020205020404" pitchFamily="49" charset="0"/>
              </a:rPr>
              <a:t>’]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 =&gt; Minh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Mạng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Tửu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.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643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chiều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437740-8CDB-844C-8A05-661411504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$cars = [</a:t>
            </a:r>
            <a:br>
              <a:rPr lang="en-US" dirty="0">
                <a:latin typeface="Courier" pitchFamily="2" charset="0"/>
                <a:cs typeface="Courier New" panose="02070309020205020404" pitchFamily="49" charset="0"/>
              </a:rPr>
            </a:b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  ["Volvo",22,18],</a:t>
            </a:r>
            <a:br>
              <a:rPr lang="en-US" dirty="0">
                <a:latin typeface="Courier" pitchFamily="2" charset="0"/>
                <a:cs typeface="Courier New" panose="02070309020205020404" pitchFamily="49" charset="0"/>
              </a:rPr>
            </a:b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  [”BMW",15,13],</a:t>
            </a:r>
            <a:br>
              <a:rPr lang="en-US" dirty="0">
                <a:latin typeface="Courier" pitchFamily="2" charset="0"/>
                <a:cs typeface="Courier New" panose="02070309020205020404" pitchFamily="49" charset="0"/>
              </a:rPr>
            </a:b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  ["Saab",5,2],</a:t>
            </a:r>
            <a:br>
              <a:rPr lang="en-US" dirty="0">
                <a:latin typeface="Courier" pitchFamily="2" charset="0"/>
                <a:cs typeface="Courier New" panose="02070309020205020404" pitchFamily="49" charset="0"/>
              </a:rPr>
            </a:b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  ["Land Rover",17,15]</a:t>
            </a:r>
          </a:p>
          <a:p>
            <a:pPr marL="114300" indent="0">
              <a:buNone/>
            </a:pP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];</a:t>
            </a:r>
          </a:p>
          <a:p>
            <a:pPr marL="114300" indent="0">
              <a:buNone/>
            </a:pPr>
            <a:endParaRPr lang="en-US" dirty="0">
              <a:latin typeface="Courier" pitchFamily="2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echo $cars[0][0].": In stock: ".$cars[0][1].", sold: ".$cars[0][2].".&lt;</a:t>
            </a:r>
            <a:r>
              <a:rPr lang="en-US" dirty="0" err="1">
                <a:latin typeface="Courier" pitchFamily="2" charset="0"/>
                <a:cs typeface="Courier New" panose="02070309020205020404" pitchFamily="49" charset="0"/>
              </a:rPr>
              <a:t>br</a:t>
            </a: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&gt;";</a:t>
            </a:r>
            <a:br>
              <a:rPr lang="en-US" dirty="0">
                <a:latin typeface="Courier" pitchFamily="2" charset="0"/>
                <a:cs typeface="Courier New" panose="02070309020205020404" pitchFamily="49" charset="0"/>
              </a:rPr>
            </a:b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echo $cars[1][0].": In stock: ".$cars[1][1].", sold: ".$cars[1][2].".&lt;</a:t>
            </a:r>
            <a:r>
              <a:rPr lang="en-US" dirty="0" err="1">
                <a:latin typeface="Courier" pitchFamily="2" charset="0"/>
                <a:cs typeface="Courier New" panose="02070309020205020404" pitchFamily="49" charset="0"/>
              </a:rPr>
              <a:t>br</a:t>
            </a: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&gt;";</a:t>
            </a:r>
            <a:br>
              <a:rPr lang="en-US" dirty="0">
                <a:latin typeface="Courier" pitchFamily="2" charset="0"/>
                <a:cs typeface="Courier New" panose="02070309020205020404" pitchFamily="49" charset="0"/>
              </a:rPr>
            </a:b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echo $cars[2][0].": In stock: ".$cars[2][1].", sold: ".$cars[2][2].".&lt;</a:t>
            </a:r>
            <a:r>
              <a:rPr lang="en-US" dirty="0" err="1">
                <a:latin typeface="Courier" pitchFamily="2" charset="0"/>
                <a:cs typeface="Courier New" panose="02070309020205020404" pitchFamily="49" charset="0"/>
              </a:rPr>
              <a:t>br</a:t>
            </a: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&gt;";</a:t>
            </a:r>
            <a:br>
              <a:rPr lang="en-US" dirty="0">
                <a:latin typeface="Courier" pitchFamily="2" charset="0"/>
                <a:cs typeface="Courier New" panose="02070309020205020404" pitchFamily="49" charset="0"/>
              </a:rPr>
            </a:b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echo $cars[3][0].": In stock: ".$cars[3][1].", sold: ".$cars[3][2].".&lt;</a:t>
            </a:r>
            <a:r>
              <a:rPr lang="en-US" dirty="0" err="1">
                <a:latin typeface="Courier" pitchFamily="2" charset="0"/>
                <a:cs typeface="Courier New" panose="02070309020205020404" pitchFamily="49" charset="0"/>
              </a:rPr>
              <a:t>br</a:t>
            </a: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&gt;";</a:t>
            </a:r>
          </a:p>
        </p:txBody>
      </p:sp>
    </p:spTree>
    <p:extLst>
      <p:ext uri="{BB962C8B-B14F-4D97-AF65-F5344CB8AC3E}">
        <p14:creationId xmlns:p14="http://schemas.microsoft.com/office/powerpoint/2010/main" val="3525875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	</a:t>
            </a:r>
            <a:r>
              <a:rPr lang="en-US" sz="4000" dirty="0" err="1"/>
              <a:t>Một</a:t>
            </a:r>
            <a:r>
              <a:rPr lang="en-US" sz="4000" dirty="0"/>
              <a:t> </a:t>
            </a:r>
            <a:r>
              <a:rPr lang="en-US" sz="4000" dirty="0" err="1"/>
              <a:t>số</a:t>
            </a:r>
            <a:r>
              <a:rPr lang="en-US" sz="4000" dirty="0"/>
              <a:t> </a:t>
            </a:r>
            <a:r>
              <a:rPr lang="en-US" sz="4000" dirty="0" err="1"/>
              <a:t>hàm</a:t>
            </a:r>
            <a:r>
              <a:rPr lang="en-US" sz="4000" dirty="0"/>
              <a:t> </a:t>
            </a:r>
            <a:r>
              <a:rPr lang="en-US" sz="4000" dirty="0" err="1"/>
              <a:t>thông</a:t>
            </a:r>
            <a:r>
              <a:rPr lang="en-US" sz="4000" dirty="0"/>
              <a:t> </a:t>
            </a:r>
            <a:r>
              <a:rPr lang="en-US" sz="4000" dirty="0" err="1"/>
              <a:t>dụng</a:t>
            </a:r>
            <a:r>
              <a:rPr lang="en-US" sz="4000" dirty="0"/>
              <a:t> </a:t>
            </a:r>
            <a:r>
              <a:rPr lang="en-US" sz="4000" dirty="0" err="1"/>
              <a:t>với</a:t>
            </a:r>
            <a:r>
              <a:rPr lang="en-US" sz="4000" dirty="0"/>
              <a:t>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Count($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/>
              <a:t>: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array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Unset($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[$index])</a:t>
            </a:r>
            <a:r>
              <a:rPr lang="en-US" dirty="0"/>
              <a:t>: </a:t>
            </a:r>
            <a:r>
              <a:rPr lang="en-US" dirty="0" err="1"/>
              <a:t>Hủy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1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array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53" y="2299203"/>
            <a:ext cx="4016744" cy="15869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199" y="2286001"/>
            <a:ext cx="1666877" cy="1362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353" y="4775200"/>
            <a:ext cx="3451723" cy="2057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800" y="5237252"/>
            <a:ext cx="3202682" cy="123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454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C6DEE-A986-8840-804D-D0A2436F0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dung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arr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C2619-15CC-9E42-ACC8-B6D0AAFE0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array_merge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($arr1, $arr2): </a:t>
            </a:r>
            <a:r>
              <a:rPr lang="en-US" dirty="0" err="1"/>
              <a:t>Gộp</a:t>
            </a:r>
            <a:r>
              <a:rPr lang="en-US" dirty="0"/>
              <a:t> 2 array </a:t>
            </a:r>
            <a:r>
              <a:rPr lang="en-US" dirty="0" err="1"/>
              <a:t>thành</a:t>
            </a:r>
            <a:r>
              <a:rPr lang="en-US" dirty="0"/>
              <a:t> 1 array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key </a:t>
            </a:r>
            <a:r>
              <a:rPr lang="en-US" dirty="0" err="1"/>
              <a:t>trùng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array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$array1 = ["color" =&gt; "red", 2, 4];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  <a:latin typeface="Courier" pitchFamily="2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$array2 = [</a:t>
            </a:r>
          </a:p>
          <a:p>
            <a:pPr marL="579438" indent="0">
              <a:buNone/>
            </a:pPr>
            <a:r>
              <a:rPr lang="en-US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"a", </a:t>
            </a:r>
          </a:p>
          <a:p>
            <a:pPr marL="579438" indent="0">
              <a:buNone/>
            </a:pPr>
            <a:r>
              <a:rPr lang="en-US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"b", </a:t>
            </a:r>
          </a:p>
          <a:p>
            <a:pPr marL="579438" indent="0">
              <a:buNone/>
            </a:pPr>
            <a:r>
              <a:rPr lang="en-US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"color" =&gt; "green", </a:t>
            </a:r>
          </a:p>
          <a:p>
            <a:pPr marL="579438" indent="0">
              <a:buNone/>
            </a:pPr>
            <a:r>
              <a:rPr lang="en-US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"shape" =&gt; "trapezoid", </a:t>
            </a:r>
          </a:p>
          <a:p>
            <a:pPr marL="579438" indent="0">
              <a:buNone/>
            </a:pPr>
            <a:r>
              <a:rPr lang="en-US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4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  <a:latin typeface="Courier" pitchFamily="2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$result =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array_merge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($array1, $array2);</a:t>
            </a:r>
          </a:p>
        </p:txBody>
      </p:sp>
    </p:spTree>
    <p:extLst>
      <p:ext uri="{BB962C8B-B14F-4D97-AF65-F5344CB8AC3E}">
        <p14:creationId xmlns:p14="http://schemas.microsoft.com/office/powerpoint/2010/main" val="3375602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455DE-9A28-B748-B349-D2B912842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	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4289A-27D4-FA40-97CD-249DA1A35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[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[color] =&gt; green, 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[0] =&gt; 2,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[1] =&gt; 4,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[2] =&gt; a,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[3] =&gt; b,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[shape] =&gt; trapezoid,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[4] =&gt; 4 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]</a:t>
            </a:r>
          </a:p>
          <a:p>
            <a:endParaRPr lang="en-V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841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C6DEE-A986-8840-804D-D0A2436F0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arr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C2619-15CC-9E42-ACC8-B6D0AAFE0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4000"/>
            <a:ext cx="8362950" cy="5105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search,$array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$search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$array </a:t>
            </a:r>
            <a:r>
              <a:rPr lang="en-US" dirty="0"/>
              <a:t>hay </a:t>
            </a:r>
            <a:r>
              <a:rPr lang="en-US" dirty="0" err="1"/>
              <a:t>không</a:t>
            </a: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00B050"/>
                </a:solidFill>
                <a:latin typeface="Courier" pitchFamily="2" charset="0"/>
              </a:rPr>
              <a:t>&lt;?php</a:t>
            </a:r>
          </a:p>
          <a:p>
            <a:pPr marL="0" indent="0">
              <a:lnSpc>
                <a:spcPct val="120000"/>
              </a:lnSpc>
              <a:buNone/>
            </a:pPr>
            <a:br>
              <a:rPr lang="en-US" dirty="0">
                <a:solidFill>
                  <a:srgbClr val="00B050"/>
                </a:solidFill>
                <a:latin typeface="Courier" pitchFamily="2" charset="0"/>
              </a:rPr>
            </a:br>
            <a:r>
              <a:rPr lang="en-US" dirty="0">
                <a:solidFill>
                  <a:srgbClr val="00B050"/>
                </a:solidFill>
                <a:latin typeface="Courier" pitchFamily="2" charset="0"/>
              </a:rPr>
              <a:t>$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</a:rPr>
              <a:t>os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</a:rPr>
              <a:t> = ["Mac", "NT", "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</a:rPr>
              <a:t>Irix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</a:rPr>
              <a:t>", "Linux”];</a:t>
            </a:r>
          </a:p>
          <a:p>
            <a:pPr marL="0" indent="0">
              <a:lnSpc>
                <a:spcPct val="120000"/>
              </a:lnSpc>
              <a:buNone/>
            </a:pPr>
            <a:br>
              <a:rPr lang="en-US" dirty="0">
                <a:solidFill>
                  <a:srgbClr val="00B050"/>
                </a:solidFill>
                <a:latin typeface="Courier" pitchFamily="2" charset="0"/>
              </a:rPr>
            </a:br>
            <a:r>
              <a:rPr lang="en-US" dirty="0">
                <a:solidFill>
                  <a:srgbClr val="00B050"/>
                </a:solidFill>
                <a:latin typeface="Courier" pitchFamily="2" charset="0"/>
              </a:rPr>
              <a:t>if (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</a:rPr>
              <a:t>in_array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</a:rPr>
              <a:t>("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</a:rPr>
              <a:t>Irix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</a:rPr>
              <a:t>", $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</a:rPr>
              <a:t>os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</a:rPr>
              <a:t>)) {	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//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Kiểm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tra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Irix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trong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mảng</a:t>
            </a:r>
            <a:br>
              <a:rPr lang="en-US" dirty="0">
                <a:solidFill>
                  <a:srgbClr val="00B050"/>
                </a:solidFill>
                <a:latin typeface="Courier" pitchFamily="2" charset="0"/>
              </a:rPr>
            </a:br>
            <a:r>
              <a:rPr lang="en-US" dirty="0">
                <a:solidFill>
                  <a:srgbClr val="00B050"/>
                </a:solidFill>
                <a:latin typeface="Courier" pitchFamily="2" charset="0"/>
              </a:rPr>
              <a:t>    </a:t>
            </a:r>
            <a:r>
              <a:rPr lang="en-US" dirty="0">
                <a:solidFill>
                  <a:srgbClr val="002060"/>
                </a:solidFill>
                <a:latin typeface="Courier" pitchFamily="2" charset="0"/>
              </a:rPr>
              <a:t>echo "Got </a:t>
            </a:r>
            <a:r>
              <a:rPr lang="en-US" dirty="0" err="1">
                <a:solidFill>
                  <a:srgbClr val="002060"/>
                </a:solidFill>
                <a:latin typeface="Courier" pitchFamily="2" charset="0"/>
              </a:rPr>
              <a:t>Irix</a:t>
            </a:r>
            <a:r>
              <a:rPr lang="en-US" dirty="0">
                <a:solidFill>
                  <a:srgbClr val="002060"/>
                </a:solidFill>
                <a:latin typeface="Courier" pitchFamily="2" charset="0"/>
              </a:rPr>
              <a:t>";			</a:t>
            </a:r>
            <a:br>
              <a:rPr lang="en-US" dirty="0">
                <a:solidFill>
                  <a:srgbClr val="00B050"/>
                </a:solidFill>
                <a:latin typeface="Courier" pitchFamily="2" charset="0"/>
              </a:rPr>
            </a:br>
            <a:r>
              <a:rPr lang="en-US" dirty="0">
                <a:solidFill>
                  <a:srgbClr val="00B050"/>
                </a:solidFill>
                <a:latin typeface="Courier" pitchFamily="2" charset="0"/>
              </a:rPr>
              <a:t>}</a:t>
            </a:r>
          </a:p>
          <a:p>
            <a:pPr marL="0" indent="0">
              <a:lnSpc>
                <a:spcPct val="120000"/>
              </a:lnSpc>
              <a:buNone/>
            </a:pPr>
            <a:br>
              <a:rPr lang="en-US" dirty="0">
                <a:solidFill>
                  <a:srgbClr val="00B050"/>
                </a:solidFill>
                <a:latin typeface="Courier" pitchFamily="2" charset="0"/>
              </a:rPr>
            </a:br>
            <a:r>
              <a:rPr lang="en-US" dirty="0">
                <a:solidFill>
                  <a:srgbClr val="00B050"/>
                </a:solidFill>
                <a:latin typeface="Courier" pitchFamily="2" charset="0"/>
              </a:rPr>
              <a:t>if (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</a:rPr>
              <a:t>in_array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</a:rPr>
              <a:t>("mac", $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</a:rPr>
              <a:t>os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</a:rPr>
              <a:t>)) {	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//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Kiểm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tra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 “mac” 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trong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mảng</a:t>
            </a:r>
            <a:br>
              <a:rPr lang="en-US" dirty="0">
                <a:solidFill>
                  <a:srgbClr val="00B050"/>
                </a:solidFill>
                <a:latin typeface="Courier" pitchFamily="2" charset="0"/>
              </a:rPr>
            </a:br>
            <a:r>
              <a:rPr lang="en-US" dirty="0">
                <a:solidFill>
                  <a:srgbClr val="00B050"/>
                </a:solidFill>
                <a:latin typeface="Courier" pitchFamily="2" charset="0"/>
              </a:rPr>
              <a:t>   </a:t>
            </a:r>
            <a:r>
              <a:rPr lang="en-US" dirty="0">
                <a:solidFill>
                  <a:srgbClr val="002060"/>
                </a:solidFill>
                <a:latin typeface="Courier" pitchFamily="2" charset="0"/>
              </a:rPr>
              <a:t> echo "Got mac";</a:t>
            </a:r>
            <a:br>
              <a:rPr lang="en-US" dirty="0">
                <a:solidFill>
                  <a:srgbClr val="00B050"/>
                </a:solidFill>
                <a:latin typeface="Courier" pitchFamily="2" charset="0"/>
              </a:rPr>
            </a:br>
            <a:r>
              <a:rPr lang="en-US" dirty="0">
                <a:solidFill>
                  <a:srgbClr val="00B050"/>
                </a:solidFill>
                <a:latin typeface="Courier" pitchFamily="2" charset="0"/>
              </a:rPr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// Output: Got 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Irix</a:t>
            </a:r>
            <a:endParaRPr lang="en-US" dirty="0">
              <a:solidFill>
                <a:srgbClr val="FF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507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1BDE1-5B1E-DA48-8C1B-6038AE24C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	🔨 Activity: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42F95-A3FD-4041-8AE3-B7EED310F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Tạo mới một array có 10 phần tử </a:t>
            </a:r>
            <a:r>
              <a:rPr lang="en-VN" dirty="0">
                <a:solidFill>
                  <a:srgbClr val="FF0000"/>
                </a:solidFill>
              </a:rPr>
              <a:t>[6, 7, 3, 5, 6, 1, 23, 4, 88, 12]</a:t>
            </a:r>
          </a:p>
          <a:p>
            <a:endParaRPr lang="en-VN" dirty="0">
              <a:solidFill>
                <a:srgbClr val="FF0000"/>
              </a:solidFill>
            </a:endParaRPr>
          </a:p>
          <a:p>
            <a:endParaRPr lang="en-VN" dirty="0"/>
          </a:p>
          <a:p>
            <a:endParaRPr lang="en-VN" dirty="0"/>
          </a:p>
          <a:p>
            <a:pPr>
              <a:lnSpc>
                <a:spcPct val="150000"/>
              </a:lnSpc>
            </a:pPr>
            <a:r>
              <a:rPr lang="en-VN" dirty="0"/>
              <a:t>Viết thuật toán để lấy ra 2 số 23 và số 88 trong mảng trên, sử dụng index</a:t>
            </a:r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24350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2.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,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Khi in các giá trị từ 1-10, thì không cần vòng lặp, có thể viết bằng tay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Tuy nhiên, khi in nhiều giá trị, ví dụ từ 1-10000 thì không thể viết bằng tay được mà phải dùng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3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Mảng</a:t>
            </a:r>
            <a:endParaRPr lang="en-US" dirty="0"/>
          </a:p>
          <a:p>
            <a:pPr marL="5715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Vòng</a:t>
            </a:r>
            <a:r>
              <a:rPr lang="en-US" dirty="0"/>
              <a:t> lặp for</a:t>
            </a:r>
          </a:p>
          <a:p>
            <a:pPr marL="5715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Vòng </a:t>
            </a:r>
            <a:r>
              <a:rPr lang="en-US" dirty="0" err="1"/>
              <a:t>lặp</a:t>
            </a:r>
            <a:r>
              <a:rPr lang="en-US" dirty="0"/>
              <a:t> while</a:t>
            </a:r>
          </a:p>
          <a:p>
            <a:pPr marL="5715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do-while</a:t>
            </a:r>
          </a:p>
          <a:p>
            <a:pPr marL="5715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Vòng lặp foreach</a:t>
            </a:r>
          </a:p>
        </p:txBody>
      </p:sp>
    </p:spTree>
    <p:extLst>
      <p:ext uri="{BB962C8B-B14F-4D97-AF65-F5344CB8AC3E}">
        <p14:creationId xmlns:p14="http://schemas.microsoft.com/office/powerpoint/2010/main" val="2723952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err="1"/>
              <a:t>Định</a:t>
            </a:r>
            <a:r>
              <a:rPr lang="en-US" dirty="0"/>
              <a:t> nghĩa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Vòng lặp là một mã lệnh trong đó chương trình được thực hiện lặp đi lặp lại nhiều lần cho đến khi thỏa một điều kiện nào đó. </a:t>
            </a:r>
          </a:p>
          <a:p>
            <a:pPr marL="0" indent="0">
              <a:buNone/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 err="1"/>
              <a:t>Có</a:t>
            </a:r>
            <a:r>
              <a:rPr lang="en-US" sz="2000" dirty="0"/>
              <a:t> 4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vòng</a:t>
            </a:r>
            <a:r>
              <a:rPr lang="en-US" sz="2000" dirty="0"/>
              <a:t> </a:t>
            </a:r>
            <a:r>
              <a:rPr lang="en-US" sz="2000" dirty="0" err="1"/>
              <a:t>lặp</a:t>
            </a: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US" dirty="0"/>
              <a:t>for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while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do..while</a:t>
            </a:r>
            <a:r>
              <a:rPr lang="en-US" dirty="0"/>
              <a:t>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foreach (</a:t>
            </a:r>
            <a:r>
              <a:rPr lang="en-US" dirty="0" err="1"/>
              <a:t>Sử</a:t>
            </a:r>
            <a:r>
              <a:rPr lang="en-US" dirty="0"/>
              <a:t> dung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array)</a:t>
            </a:r>
          </a:p>
        </p:txBody>
      </p:sp>
    </p:spTree>
    <p:extLst>
      <p:ext uri="{BB962C8B-B14F-4D97-AF65-F5344CB8AC3E}">
        <p14:creationId xmlns:p14="http://schemas.microsoft.com/office/powerpoint/2010/main" val="4184291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err="1"/>
              <a:t>Vòng</a:t>
            </a:r>
            <a:r>
              <a:rPr lang="en-US" dirty="0"/>
              <a:t> lặp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for ($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bien_dieu_khien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; $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bieu_thuc_dieu_kien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; 	$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bieu_thuc_thay_doi_bien_dieu_khien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) { 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	//Code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}</a:t>
            </a:r>
          </a:p>
          <a:p>
            <a:pPr marL="114300" indent="0">
              <a:buNone/>
            </a:pPr>
            <a:endParaRPr lang="en-US" dirty="0">
              <a:solidFill>
                <a:srgbClr val="00B050"/>
              </a:solidFill>
              <a:latin typeface="Courier" pitchFamily="2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for ($</a:t>
            </a:r>
            <a:r>
              <a:rPr lang="en-US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=1; $</a:t>
            </a:r>
            <a:r>
              <a:rPr lang="en-US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&lt;=100; $</a:t>
            </a:r>
            <a:r>
              <a:rPr lang="en-US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++)</a:t>
            </a:r>
          </a:p>
          <a:p>
            <a:pPr marL="11113" indent="0">
              <a:buNone/>
            </a:pPr>
            <a:r>
              <a:rPr lang="en-US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{ </a:t>
            </a:r>
          </a:p>
          <a:p>
            <a:pPr marL="11113" indent="0">
              <a:buNone/>
            </a:pP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echo $</a:t>
            </a:r>
            <a:r>
              <a:rPr lang="en-US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;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	</a:t>
            </a:r>
            <a:r>
              <a:rPr lang="en-US" dirty="0">
                <a:solidFill>
                  <a:srgbClr val="FF0000"/>
                </a:solidFill>
                <a:cs typeface="Courier New" panose="02070309020205020404" pitchFamily="49" charset="0"/>
              </a:rPr>
              <a:t>// In </a:t>
            </a:r>
            <a:r>
              <a:rPr lang="en-US" dirty="0" err="1">
                <a:solidFill>
                  <a:srgbClr val="FF0000"/>
                </a:solidFill>
                <a:cs typeface="Courier New" panose="02070309020205020404" pitchFamily="49" charset="0"/>
              </a:rPr>
              <a:t>giá</a:t>
            </a:r>
            <a:r>
              <a:rPr lang="en-US" dirty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Courier New" panose="02070309020205020404" pitchFamily="49" charset="0"/>
              </a:rPr>
              <a:t>trị</a:t>
            </a:r>
            <a:r>
              <a:rPr lang="en-US" dirty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Courier New" panose="02070309020205020404" pitchFamily="49" charset="0"/>
              </a:rPr>
              <a:t>từ</a:t>
            </a:r>
            <a:r>
              <a:rPr lang="en-US" dirty="0">
                <a:solidFill>
                  <a:srgbClr val="FF0000"/>
                </a:solidFill>
                <a:cs typeface="Courier New" panose="02070309020205020404" pitchFamily="49" charset="0"/>
              </a:rPr>
              <a:t> 1-100</a:t>
            </a:r>
          </a:p>
          <a:p>
            <a:pPr marL="11113" indent="0">
              <a:buNone/>
            </a:pPr>
            <a:r>
              <a:rPr lang="en-US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}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90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err="1"/>
              <a:t>Giải</a:t>
            </a:r>
            <a:r>
              <a:rPr lang="en-US" dirty="0"/>
              <a:t> thích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$i = 1</a:t>
            </a:r>
            <a:r>
              <a:rPr lang="en-US" dirty="0"/>
              <a:t>: Là biến điều khiển có giá trị khởi tạo = 1</a:t>
            </a:r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algn="just">
              <a:lnSpc>
                <a:spcPct val="16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&lt;=100</a:t>
            </a:r>
            <a:r>
              <a:rPr lang="en-US" dirty="0"/>
              <a:t>: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là biểu thức điều kiện dừng vòng lặp, có ý nghĩa nếu </a:t>
            </a:r>
            <a:r>
              <a:rPr lang="vi-VN" dirty="0">
                <a:latin typeface="Courier New" panose="02070309020205020404" pitchFamily="49" charset="0"/>
                <a:cs typeface="Courier New" panose="02070309020205020404" pitchFamily="49" charset="0"/>
              </a:rPr>
              <a:t>$i 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vi-VN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vi-V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thì vòng lặp vẫn tiếp tục, ngược lại nếu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vi-VN" dirty="0">
                <a:latin typeface="Courier New" panose="02070309020205020404" pitchFamily="49" charset="0"/>
                <a:cs typeface="Courier New" panose="02070309020205020404" pitchFamily="49" charset="0"/>
              </a:rPr>
              <a:t>$i &gt; 10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vi-V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thì biểu thức sai nên vòng lặp sẽ thoát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6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$i++: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Là biểu thức thay đổi biến điều khiển, sau mỗi vòng lặp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sẽ tăng lên 1</a:t>
            </a:r>
          </a:p>
        </p:txBody>
      </p:sp>
    </p:spTree>
    <p:extLst>
      <p:ext uri="{BB962C8B-B14F-4D97-AF65-F5344CB8AC3E}">
        <p14:creationId xmlns:p14="http://schemas.microsoft.com/office/powerpoint/2010/main" val="4085158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Screenshot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524000"/>
            <a:ext cx="1162051" cy="441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755188"/>
            <a:ext cx="4580543" cy="182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486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Chú 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Vòng lặp for có thể lồng nhau.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  <a:p>
            <a:endParaRPr lang="en-US" dirty="0"/>
          </a:p>
          <a:p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for ($</a:t>
            </a:r>
            <a:r>
              <a:rPr lang="en-US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=1; $</a:t>
            </a:r>
            <a:r>
              <a:rPr lang="en-US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&lt;100;$</a:t>
            </a:r>
            <a:r>
              <a:rPr lang="en-US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++)</a:t>
            </a:r>
          </a:p>
          <a:p>
            <a:pPr marL="11113" indent="0">
              <a:buNone/>
            </a:pPr>
            <a:r>
              <a:rPr lang="en-US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{ </a:t>
            </a:r>
          </a:p>
          <a:p>
            <a:pPr marL="11113" indent="0">
              <a:buNone/>
            </a:pPr>
            <a:r>
              <a:rPr lang="en-US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for($j=1; $j&lt;10; $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j++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)</a:t>
            </a:r>
          </a:p>
          <a:p>
            <a:pPr marL="11113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	{</a:t>
            </a:r>
          </a:p>
          <a:p>
            <a:pPr marL="11113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		echo $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.”--”.$j; </a:t>
            </a:r>
          </a:p>
          <a:p>
            <a:pPr marL="11113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	}</a:t>
            </a:r>
          </a:p>
          <a:p>
            <a:pPr marL="11113" indent="0">
              <a:buNone/>
            </a:pPr>
            <a:r>
              <a:rPr lang="en-US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64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72400" y="1379963"/>
            <a:ext cx="762000" cy="52410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636633"/>
            <a:ext cx="5257800" cy="272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878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err="1"/>
              <a:t>Chú</a:t>
            </a:r>
            <a:r>
              <a:rPr lang="en-US" dirty="0"/>
              <a:t> 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Vòng lặp for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với mảng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//Lấy từng phần tử của mảng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355E07-0161-0B49-8885-3DF35D1D3A48}"/>
              </a:ext>
            </a:extLst>
          </p:cNvPr>
          <p:cNvSpPr txBox="1"/>
          <p:nvPr/>
        </p:nvSpPr>
        <p:spPr>
          <a:xfrm>
            <a:off x="457200" y="2666377"/>
            <a:ext cx="8229600" cy="230832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sinhvien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Nguyễn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A’,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Nguyễn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B’,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Nguyễn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C’,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Nguyễn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D’, 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Nguyễn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E’,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Nguyễn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F’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D1951E-2AB1-DD42-970E-24F2E94713C0}"/>
              </a:ext>
            </a:extLst>
          </p:cNvPr>
          <p:cNvSpPr txBox="1"/>
          <p:nvPr/>
        </p:nvSpPr>
        <p:spPr>
          <a:xfrm>
            <a:off x="435864" y="5588868"/>
            <a:ext cx="8229600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114300" indent="0"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($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$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count($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sinhvien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$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echo $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sinhvien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[$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01964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3. Vòng lặp 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while($condition){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//</a:t>
            </a:r>
            <a:r>
              <a:rPr lang="en-US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câu</a:t>
            </a:r>
            <a:r>
              <a:rPr lang="en-US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lệnh</a:t>
            </a:r>
            <a:endParaRPr lang="en-US" dirty="0">
              <a:solidFill>
                <a:srgbClr val="002060"/>
              </a:solidFill>
              <a:latin typeface="Courier" pitchFamily="2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" pitchFamily="2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Trong đó </a:t>
            </a:r>
            <a:r>
              <a:rPr lang="vi-VN" dirty="0">
                <a:latin typeface="Courier New" panose="02070309020205020404" pitchFamily="49" charset="0"/>
                <a:cs typeface="Courier New" panose="02070309020205020404" pitchFamily="49" charset="0"/>
              </a:rPr>
              <a:t>$condition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là điều kiện để dừng vòng lặp.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Nếu </a:t>
            </a:r>
            <a:r>
              <a:rPr lang="vi-VN" dirty="0">
                <a:latin typeface="Courier New" panose="02070309020205020404" pitchFamily="49" charset="0"/>
                <a:cs typeface="Courier New" panose="02070309020205020404" pitchFamily="49" charset="0"/>
              </a:rPr>
              <a:t>$condition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có giá trị false thì vòng lặp kết thúc, ngược lại vòng lặp sẽ tiếp tục lặp.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Vòng lặp while sẽ lặp vô hạn nếu biểu thức điều kiện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($condition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bạn truyền vào luôn luôn đúng.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5594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In </a:t>
            </a:r>
            <a:r>
              <a:rPr lang="en-US" dirty="0" err="1"/>
              <a:t>từ</a:t>
            </a:r>
            <a:r>
              <a:rPr lang="en-US" dirty="0"/>
              <a:t> 1-10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while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2301237"/>
            <a:ext cx="4797748" cy="33375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2285997"/>
            <a:ext cx="2057400" cy="347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752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3. Vòng lặp do-while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do{</a:t>
            </a:r>
          </a:p>
          <a:p>
            <a:pPr marL="114300" indent="0" algn="ctr">
              <a:buNone/>
            </a:pPr>
            <a:r>
              <a:rPr lang="en-US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//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câu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lệnh</a:t>
            </a:r>
            <a:endParaRPr lang="en-US" dirty="0">
              <a:solidFill>
                <a:srgbClr val="00B050"/>
              </a:solidFill>
              <a:latin typeface="Courier" pitchFamily="2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}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while($condition);</a:t>
            </a:r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Trong đó </a:t>
            </a:r>
            <a:r>
              <a:rPr lang="vi-VN" dirty="0">
                <a:latin typeface="Courier New" panose="02070309020205020404" pitchFamily="49" charset="0"/>
                <a:cs typeface="Courier New" panose="02070309020205020404" pitchFamily="49" charset="0"/>
              </a:rPr>
              <a:t>$condition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là điều kiện để dừng vòng lặp.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Nếu </a:t>
            </a:r>
            <a:r>
              <a:rPr lang="vi-VN" dirty="0">
                <a:latin typeface="Courier New" panose="02070309020205020404" pitchFamily="49" charset="0"/>
                <a:cs typeface="Courier New" panose="02070309020205020404" pitchFamily="49" charset="0"/>
              </a:rPr>
              <a:t>$condition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có giá trị false thì vòng lặp kết thúc, ngược lại vòng lặp sẽ tiếp tục lặp.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Vòng lặp này đảm bảo chạy ít nhất 1 lần</a:t>
            </a:r>
          </a:p>
        </p:txBody>
      </p:sp>
    </p:spTree>
    <p:extLst>
      <p:ext uri="{BB962C8B-B14F-4D97-AF65-F5344CB8AC3E}">
        <p14:creationId xmlns:p14="http://schemas.microsoft.com/office/powerpoint/2010/main" val="3475166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1. </a:t>
            </a:r>
            <a:r>
              <a:rPr lang="en-US" dirty="0" err="1"/>
              <a:t>Mảng</a:t>
            </a:r>
            <a:r>
              <a:rPr lang="en-US" dirty="0"/>
              <a:t> (Array)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Có</a:t>
            </a:r>
            <a:r>
              <a:rPr lang="en-US" dirty="0"/>
              <a:t> 3 </a:t>
            </a:r>
            <a:r>
              <a:rPr lang="en-US" dirty="0" err="1"/>
              <a:t>loại</a:t>
            </a:r>
            <a:r>
              <a:rPr lang="en-US" dirty="0"/>
              <a:t> array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dirty="0"/>
              <a:t>Numeric array (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)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dirty="0"/>
              <a:t>Associative array (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,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)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dirty="0"/>
              <a:t>Multidimensional array (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102862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6636" y="1600200"/>
            <a:ext cx="5910728" cy="3276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199" y="57912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// </a:t>
            </a:r>
            <a:r>
              <a:rPr lang="en-US" dirty="0" err="1">
                <a:solidFill>
                  <a:srgbClr val="FF0000"/>
                </a:solidFill>
              </a:rPr>
              <a:t>Kết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quả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là</a:t>
            </a:r>
            <a:r>
              <a:rPr lang="en-US" dirty="0">
                <a:solidFill>
                  <a:srgbClr val="FF0000"/>
                </a:solidFill>
              </a:rPr>
              <a:t> in </a:t>
            </a:r>
            <a:r>
              <a:rPr lang="en-US" dirty="0" err="1">
                <a:solidFill>
                  <a:srgbClr val="FF0000"/>
                </a:solidFill>
              </a:rPr>
              <a:t>danh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sách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từ</a:t>
            </a:r>
            <a:r>
              <a:rPr lang="en-US" dirty="0">
                <a:solidFill>
                  <a:srgbClr val="FF0000"/>
                </a:solidFill>
              </a:rPr>
              <a:t> 0 - ∞</a:t>
            </a:r>
          </a:p>
        </p:txBody>
      </p:sp>
    </p:spTree>
    <p:extLst>
      <p:ext uri="{BB962C8B-B14F-4D97-AF65-F5344CB8AC3E}">
        <p14:creationId xmlns:p14="http://schemas.microsoft.com/office/powerpoint/2010/main" val="8891896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4. Vòng lăp foreach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Thường d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ùng để lặp các phần tử trong mảng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foreach($array as $key =&gt; $value){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//</a:t>
            </a:r>
            <a:r>
              <a:rPr lang="en-US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danh</a:t>
            </a:r>
            <a:r>
              <a:rPr lang="en-US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sách</a:t>
            </a:r>
            <a:r>
              <a:rPr lang="en-US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câu</a:t>
            </a:r>
            <a:r>
              <a:rPr lang="en-US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lệnh</a:t>
            </a:r>
            <a:endParaRPr lang="en-US" dirty="0">
              <a:solidFill>
                <a:srgbClr val="002060"/>
              </a:solidFill>
              <a:latin typeface="Courier" pitchFamily="2" charset="0"/>
              <a:cs typeface="Courier New" panose="02070309020205020404" pitchFamily="49" charset="0"/>
            </a:endParaRPr>
          </a:p>
          <a:p>
            <a:pPr marL="11430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}</a:t>
            </a:r>
          </a:p>
          <a:p>
            <a:pPr marL="114300" indent="0">
              <a:buNone/>
            </a:pPr>
            <a:endParaRPr lang="en-US" dirty="0">
              <a:solidFill>
                <a:srgbClr val="00B050"/>
              </a:solidFill>
              <a:latin typeface="Courier" pitchFamily="2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/>
              <a:t>//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array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foreach($array as $value){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//</a:t>
            </a:r>
            <a:r>
              <a:rPr lang="en-US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danh</a:t>
            </a:r>
            <a:r>
              <a:rPr lang="en-US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sách</a:t>
            </a:r>
            <a:r>
              <a:rPr lang="en-US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câu</a:t>
            </a:r>
            <a:r>
              <a:rPr lang="en-US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lệnh</a:t>
            </a:r>
            <a:endParaRPr lang="en-US" dirty="0">
              <a:solidFill>
                <a:srgbClr val="002060"/>
              </a:solidFill>
              <a:latin typeface="Courier" pitchFamily="2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}</a:t>
            </a:r>
          </a:p>
          <a:p>
            <a:pPr marL="11430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1541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// </a:t>
            </a:r>
            <a:r>
              <a:rPr lang="en-US" dirty="0" err="1"/>
              <a:t>Kết</a:t>
            </a:r>
            <a:r>
              <a:rPr lang="en-US" dirty="0"/>
              <a:t> quả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62" y="1524000"/>
            <a:ext cx="7362875" cy="20703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100" y="4727902"/>
            <a:ext cx="1447800" cy="207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6125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8973D-B505-B24E-B527-61F0EB980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	Break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A8C5A-F64D-6D45-BD77-517E7608B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Lệnh break thường được dùng để </a:t>
            </a:r>
            <a:r>
              <a:rPr lang="vi-VN" b="1" dirty="0">
                <a:latin typeface="Calibri" panose="020F0502020204030204" pitchFamily="34" charset="0"/>
                <a:cs typeface="Calibri" panose="020F0502020204030204" pitchFamily="34" charset="0"/>
              </a:rPr>
              <a:t>thoát khỏi vòng lặp 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cho dù vòng lặp vẫn chưa kết thúc.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Ví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dụ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50000"/>
              </a:lnSpc>
              <a:buNone/>
            </a:pPr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E6E6C8-F8CC-1144-84BE-3897C8574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" y="3105975"/>
            <a:ext cx="6096000" cy="32948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EECC1B-8925-4E48-A71F-98F0ADF22B49}"/>
              </a:ext>
            </a:extLst>
          </p:cNvPr>
          <p:cNvSpPr txBox="1"/>
          <p:nvPr/>
        </p:nvSpPr>
        <p:spPr>
          <a:xfrm>
            <a:off x="6301740" y="4014723"/>
            <a:ext cx="2057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ra </a:t>
            </a:r>
            <a:r>
              <a:rPr lang="en-US" dirty="0" err="1"/>
              <a:t>từ</a:t>
            </a:r>
            <a:r>
              <a:rPr lang="en-US" dirty="0"/>
              <a:t> 1-&gt;20</a:t>
            </a:r>
          </a:p>
          <a:p>
            <a:endParaRPr lang="en-US" dirty="0"/>
          </a:p>
          <a:p>
            <a:r>
              <a:rPr lang="en-US" dirty="0" err="1"/>
              <a:t>Đến</a:t>
            </a:r>
            <a:r>
              <a:rPr lang="en-US" dirty="0"/>
              <a:t> 20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do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9681523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E1172-61C3-DE45-A4E0-BCD58FBC3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dirty="0"/>
              <a:t>	🔨 Activity: Loop array + </a:t>
            </a:r>
            <a:r>
              <a:rPr lang="en-US" dirty="0"/>
              <a:t>if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D6519-078F-B340-B43C-58ECCF83E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VN" dirty="0"/>
              <a:t>Cho một mảng array bao gồm 6 phần tử [1,2,3,4,5,6]. Tạo ra một mảng chỉ chứa các số chẵn trong mảng trên</a:t>
            </a:r>
          </a:p>
          <a:p>
            <a:pPr>
              <a:lnSpc>
                <a:spcPct val="150000"/>
              </a:lnSpc>
            </a:pPr>
            <a:endParaRPr lang="en-VN" dirty="0"/>
          </a:p>
          <a:p>
            <a:pPr>
              <a:lnSpc>
                <a:spcPct val="150000"/>
              </a:lnSpc>
            </a:pPr>
            <a:r>
              <a:rPr lang="en-VN" dirty="0"/>
              <a:t>Kết quả: [2,4,6]</a:t>
            </a:r>
          </a:p>
          <a:p>
            <a:pPr>
              <a:lnSpc>
                <a:spcPct val="150000"/>
              </a:lnSpc>
            </a:pPr>
            <a:endParaRPr lang="en-VN" dirty="0"/>
          </a:p>
          <a:p>
            <a:pPr>
              <a:lnSpc>
                <a:spcPct val="150000"/>
              </a:lnSpc>
            </a:pPr>
            <a:r>
              <a:rPr lang="en-VN" dirty="0"/>
              <a:t>Khai báo và sử dụng hàm push() để thêm mới 1 phần tử vào array</a:t>
            </a:r>
          </a:p>
        </p:txBody>
      </p:sp>
    </p:spTree>
    <p:extLst>
      <p:ext uri="{BB962C8B-B14F-4D97-AF65-F5344CB8AC3E}">
        <p14:creationId xmlns:p14="http://schemas.microsoft.com/office/powerpoint/2010/main" val="1654363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mảng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Biến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 = [] </a:t>
            </a:r>
            <a:r>
              <a:rPr lang="en-US" dirty="0" err="1"/>
              <a:t>hoặc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biến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 = array();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arr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 = []; </a:t>
            </a:r>
          </a:p>
          <a:p>
            <a:pPr marL="1143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cs typeface="Courier New" panose="02070309020205020404" pitchFamily="49" charset="0"/>
              </a:rPr>
              <a:t>Thêm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phần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tử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vào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mảng</a:t>
            </a:r>
            <a:endParaRPr lang="en-US" dirty="0"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arr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[] = 4;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arr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[] = 6;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arr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[] = 8;</a:t>
            </a:r>
          </a:p>
          <a:p>
            <a:pPr marL="11430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>
                <a:cs typeface="Courier New" panose="02070309020205020404" pitchFamily="49" charset="0"/>
              </a:rPr>
              <a:t>=&gt; Output: [4,6,8];</a:t>
            </a:r>
          </a:p>
        </p:txBody>
      </p:sp>
    </p:spTree>
    <p:extLst>
      <p:ext uri="{BB962C8B-B14F-4D97-AF65-F5344CB8AC3E}">
        <p14:creationId xmlns:p14="http://schemas.microsoft.com/office/powerpoint/2010/main" val="1300434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1366028"/>
            <a:ext cx="4648200" cy="4854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662" y="6381750"/>
            <a:ext cx="55530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504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94568-29D0-1244-85F8-7CDCC41D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269FE-4B31-D64E-9E44-A7148F1BE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Array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chỉ</a:t>
            </a:r>
            <a:r>
              <a:rPr lang="en-US" sz="2800" dirty="0"/>
              <a:t> </a:t>
            </a:r>
            <a:r>
              <a:rPr lang="en-US" sz="2800" dirty="0" err="1"/>
              <a:t>mục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endParaRPr lang="en-US" sz="2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B050"/>
                </a:solidFill>
              </a:rPr>
              <a:t>$cars = ["Volvo", "BMW", "Toyota”];</a:t>
            </a:r>
          </a:p>
          <a:p>
            <a:pPr marL="0" indent="0">
              <a:buNone/>
            </a:pPr>
            <a:endParaRPr lang="en-US" sz="2800" dirty="0">
              <a:solidFill>
                <a:srgbClr val="00B050"/>
              </a:solidFill>
            </a:endParaRPr>
          </a:p>
          <a:p>
            <a:r>
              <a:rPr lang="en-US" sz="2800" dirty="0"/>
              <a:t>Array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chỉ</a:t>
            </a:r>
            <a:r>
              <a:rPr lang="en-US" sz="2800" dirty="0"/>
              <a:t> </a:t>
            </a:r>
            <a:r>
              <a:rPr lang="en-US" sz="2800" dirty="0" err="1"/>
              <a:t>mục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chữ</a:t>
            </a:r>
            <a:r>
              <a:rPr lang="en-US" sz="2800" dirty="0"/>
              <a:t> (associative array)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B050"/>
                </a:solidFill>
              </a:rPr>
              <a:t>$age = ["Peter"=&gt;"35", "Ben"=&gt;"37", "Joe"=&gt;"43"];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781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90002-1876-974D-95B6-6F74E4A77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	Contd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C93AB-9C36-DB4A-92DE-11DC14782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Multidimensional array (</a:t>
            </a:r>
            <a:r>
              <a:rPr lang="en-US" sz="2400" dirty="0" err="1"/>
              <a:t>Mảng</a:t>
            </a:r>
            <a:r>
              <a:rPr lang="en-US" sz="2400" dirty="0"/>
              <a:t> </a:t>
            </a:r>
            <a:r>
              <a:rPr lang="en-US" sz="2400" dirty="0" err="1"/>
              <a:t>đa</a:t>
            </a:r>
            <a:r>
              <a:rPr lang="en-US" sz="2400" dirty="0"/>
              <a:t> </a:t>
            </a:r>
            <a:r>
              <a:rPr lang="en-US" sz="2400" dirty="0" err="1"/>
              <a:t>chiều</a:t>
            </a:r>
            <a:r>
              <a:rPr lang="en-US" sz="2400" dirty="0"/>
              <a:t> – array </a:t>
            </a:r>
            <a:r>
              <a:rPr lang="en-US" sz="2400" dirty="0" err="1"/>
              <a:t>trong</a:t>
            </a:r>
            <a:r>
              <a:rPr lang="en-US" sz="2400" dirty="0"/>
              <a:t> array)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2400" dirty="0">
                <a:solidFill>
                  <a:srgbClr val="00B050"/>
                </a:solidFill>
              </a:rPr>
              <a:t>$cars = [</a:t>
            </a:r>
            <a:br>
              <a:rPr lang="en-US" sz="2400" dirty="0">
                <a:solidFill>
                  <a:srgbClr val="00B050"/>
                </a:solidFill>
              </a:rPr>
            </a:br>
            <a:r>
              <a:rPr lang="en-US" sz="2400" dirty="0">
                <a:solidFill>
                  <a:srgbClr val="00B050"/>
                </a:solidFill>
              </a:rPr>
              <a:t>  	["Volvo",22,18],</a:t>
            </a:r>
            <a:br>
              <a:rPr lang="en-US" sz="2400" dirty="0">
                <a:solidFill>
                  <a:srgbClr val="00B050"/>
                </a:solidFill>
              </a:rPr>
            </a:br>
            <a:r>
              <a:rPr lang="en-US" sz="2400" dirty="0">
                <a:solidFill>
                  <a:srgbClr val="00B050"/>
                </a:solidFill>
              </a:rPr>
              <a:t>  	["BMW",15,13],</a:t>
            </a:r>
            <a:br>
              <a:rPr lang="en-US" sz="2400" dirty="0">
                <a:solidFill>
                  <a:srgbClr val="00B050"/>
                </a:solidFill>
              </a:rPr>
            </a:br>
            <a:r>
              <a:rPr lang="en-US" sz="2400" dirty="0">
                <a:solidFill>
                  <a:srgbClr val="00B050"/>
                </a:solidFill>
              </a:rPr>
              <a:t>  	["Saab",5,2],</a:t>
            </a:r>
            <a:br>
              <a:rPr lang="en-US" sz="2400" dirty="0">
                <a:solidFill>
                  <a:srgbClr val="00B050"/>
                </a:solidFill>
              </a:rPr>
            </a:br>
            <a:r>
              <a:rPr lang="en-US" sz="2400" dirty="0">
                <a:solidFill>
                  <a:srgbClr val="00B050"/>
                </a:solidFill>
              </a:rPr>
              <a:t>  	["Land Rover",17,15]</a:t>
            </a:r>
            <a:br>
              <a:rPr lang="en-US" sz="2400" dirty="0">
                <a:solidFill>
                  <a:srgbClr val="00B050"/>
                </a:solidFill>
              </a:rPr>
            </a:br>
            <a:r>
              <a:rPr lang="en-US" sz="2400" dirty="0">
                <a:solidFill>
                  <a:srgbClr val="00B050"/>
                </a:solidFill>
              </a:rPr>
              <a:t>];</a:t>
            </a:r>
          </a:p>
          <a:p>
            <a:pPr marL="0" indent="0">
              <a:buNone/>
            </a:pP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53964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, ta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  <a:p>
            <a:pPr marL="114300" indent="0">
              <a:buNone/>
            </a:pPr>
            <a:r>
              <a:rPr lang="en-US" dirty="0">
                <a:solidFill>
                  <a:srgbClr val="00B050"/>
                </a:solidFill>
                <a:latin typeface="Courier" pitchFamily="2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ten_array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[$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chiMuc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];</a:t>
            </a:r>
          </a:p>
          <a:p>
            <a:pPr marL="1143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0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….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2864124"/>
            <a:ext cx="4171950" cy="355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16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IndexOutOfBound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3C52D8-01DB-544E-A2CF-CBC863F9D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51375"/>
          </a:xfrm>
        </p:spPr>
        <p:txBody>
          <a:bodyPr>
            <a:normAutofit/>
          </a:bodyPr>
          <a:lstStyle/>
          <a:p>
            <a:endParaRPr lang="en-VN" dirty="0"/>
          </a:p>
          <a:p>
            <a:endParaRPr lang="en-VN" dirty="0"/>
          </a:p>
          <a:p>
            <a:endParaRPr lang="en-VN" dirty="0"/>
          </a:p>
          <a:p>
            <a:endParaRPr lang="en-VN" dirty="0"/>
          </a:p>
          <a:p>
            <a:endParaRPr lang="en-VN" dirty="0"/>
          </a:p>
          <a:p>
            <a:endParaRPr lang="en-VN" dirty="0"/>
          </a:p>
          <a:p>
            <a:endParaRPr lang="en-VN" dirty="0"/>
          </a:p>
          <a:p>
            <a:endParaRPr lang="en-VN" dirty="0"/>
          </a:p>
          <a:p>
            <a:endParaRPr lang="en-VN" dirty="0"/>
          </a:p>
          <a:p>
            <a:pPr>
              <a:lnSpc>
                <a:spcPct val="150000"/>
              </a:lnSpc>
            </a:pP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ra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index </a:t>
            </a:r>
            <a:r>
              <a:rPr lang="en-US" dirty="0" err="1"/>
              <a:t>vượt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index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,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index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2. (Explain)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EF7E21-C718-7C47-A152-57C63A85A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52156"/>
            <a:ext cx="8138033" cy="7282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DAD6C7-2EF2-294D-BB91-AABAC275A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840" y="1851988"/>
            <a:ext cx="7002752" cy="150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75124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iới thiệu môi trường và công cụ làm việc" id="{A6F78332-D2EC-CB46-BF02-6D3AB6352C9E}" vid="{C50859F6-39A4-514E-B318-1814E1387F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1969</TotalTime>
  <Words>1864</Words>
  <Application>Microsoft Macintosh PowerPoint</Application>
  <PresentationFormat>On-screen Show (4:3)</PresentationFormat>
  <Paragraphs>267</Paragraphs>
  <Slides>34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Courier</vt:lpstr>
      <vt:lpstr>Courier New</vt:lpstr>
      <vt:lpstr>Template</vt:lpstr>
      <vt:lpstr>Array and loop</vt:lpstr>
      <vt:lpstr> Table of contents</vt:lpstr>
      <vt:lpstr> 1. Mảng (Array)</vt:lpstr>
      <vt:lpstr> Khai báo mảng</vt:lpstr>
      <vt:lpstr> Ví dụ</vt:lpstr>
      <vt:lpstr> Các loại array</vt:lpstr>
      <vt:lpstr> Contd</vt:lpstr>
      <vt:lpstr> Lấy phần tử trong mảng</vt:lpstr>
      <vt:lpstr> Lỗi IndexOutOfBound</vt:lpstr>
      <vt:lpstr> Giải pháp</vt:lpstr>
      <vt:lpstr> Mảng đa chiều</vt:lpstr>
      <vt:lpstr> Cách lấy giá trị của assoc. array</vt:lpstr>
      <vt:lpstr> Ví dụ mảng đa chiều</vt:lpstr>
      <vt:lpstr> Một số hàm thông dụng với array</vt:lpstr>
      <vt:lpstr> Một số hàm thông dung với arr</vt:lpstr>
      <vt:lpstr> Output</vt:lpstr>
      <vt:lpstr> Một số hàm thông dụng với arr</vt:lpstr>
      <vt:lpstr> 🔨 Activity: Array</vt:lpstr>
      <vt:lpstr> 2. Vòng lặp, đặt vấn đề</vt:lpstr>
      <vt:lpstr> Định nghĩa</vt:lpstr>
      <vt:lpstr> Vòng lặp for</vt:lpstr>
      <vt:lpstr> Giải thích</vt:lpstr>
      <vt:lpstr> Screenshot</vt:lpstr>
      <vt:lpstr>Chú ý</vt:lpstr>
      <vt:lpstr> Ví dụ</vt:lpstr>
      <vt:lpstr> Chú ý</vt:lpstr>
      <vt:lpstr> 3. Vòng lặp while</vt:lpstr>
      <vt:lpstr> In từ 1-10 sử dụng while</vt:lpstr>
      <vt:lpstr> 3. Vòng lặp do-while</vt:lpstr>
      <vt:lpstr> Ví dụ</vt:lpstr>
      <vt:lpstr> 4. Vòng lăp foreach</vt:lpstr>
      <vt:lpstr> Ví dụ</vt:lpstr>
      <vt:lpstr> Break</vt:lpstr>
      <vt:lpstr> 🔨 Activity: Loop array + if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đào tạo lập trình web sử dụng php</dc:title>
  <dc:creator>ngoctb</dc:creator>
  <cp:lastModifiedBy>Nguyen Huu Cam (FE Greenwich HN)</cp:lastModifiedBy>
  <cp:revision>1041</cp:revision>
  <dcterms:created xsi:type="dcterms:W3CDTF">2014-12-22T07:12:12Z</dcterms:created>
  <dcterms:modified xsi:type="dcterms:W3CDTF">2022-01-27T10:05:10Z</dcterms:modified>
</cp:coreProperties>
</file>