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1" roundtripDataSignature="AMtx7mhftME+t1/2vVk/JeOnYI9s0ezJ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A38886-8774-416D-AE58-CD3EF1CD554D}">
  <a:tblStyle styleId="{73A38886-8774-416D-AE58-CD3EF1CD554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customschemas.google.com/relationships/presentationmetadata" Target="metadata"/><Relationship Id="rId50" Type="http://schemas.openxmlformats.org/officeDocument/2006/relationships/slide" Target="slides/slide4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45"/>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6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5"/>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16" name="Google Shape;16;p45"/>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5"/>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5"/>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55"/>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0" name="Google Shape;80;p5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1" name="Google Shape;81;p55"/>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82" name="Google Shape;82;p55"/>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5"/>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56"/>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6"/>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87" name="Google Shape;87;p56"/>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88" name="Google Shape;88;p56"/>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6"/>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7"/>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p47"/>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47"/>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7"/>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 name="Shape 33"/>
        <p:cNvGrpSpPr/>
        <p:nvPr/>
      </p:nvGrpSpPr>
      <p:grpSpPr>
        <a:xfrm>
          <a:off x="0" y="0"/>
          <a:ext cx="0" cy="0"/>
          <a:chOff x="0" y="0"/>
          <a:chExt cx="0" cy="0"/>
        </a:xfrm>
      </p:grpSpPr>
      <p:sp>
        <p:nvSpPr>
          <p:cNvPr id="34" name="Google Shape;34;p48"/>
          <p:cNvSpPr txBox="1"/>
          <p:nvPr>
            <p:ph type="title"/>
          </p:nvPr>
        </p:nvSpPr>
        <p:spPr>
          <a:xfrm rot="5400000">
            <a:off x="4579938" y="2324101"/>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8"/>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48"/>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8"/>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49"/>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9"/>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49"/>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43" name="Google Shape;43;p49"/>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9"/>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5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b="1" sz="22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0"/>
          <p:cNvSpPr/>
          <p:nvPr>
            <p:ph idx="2" type="pic"/>
          </p:nvPr>
        </p:nvSpPr>
        <p:spPr>
          <a:xfrm>
            <a:off x="0" y="0"/>
            <a:ext cx="8458200" cy="5486400"/>
          </a:xfrm>
          <a:prstGeom prst="rect">
            <a:avLst/>
          </a:prstGeom>
          <a:noFill/>
          <a:ln>
            <a:noFill/>
          </a:ln>
        </p:spPr>
      </p:sp>
      <p:sp>
        <p:nvSpPr>
          <p:cNvPr id="48" name="Google Shape;48;p5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49" name="Google Shape;49;p50"/>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50"/>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0"/>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51"/>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b="1" sz="2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1"/>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5" name="Google Shape;55;p51"/>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51"/>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57" name="Google Shape;57;p51"/>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1"/>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52"/>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52"/>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2"/>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3"/>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3"/>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53"/>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3"/>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54"/>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4"/>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71" name="Google Shape;71;p54"/>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72" name="Google Shape;72;p54"/>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73" name="Google Shape;73;p54"/>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74" name="Google Shape;74;p54"/>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75" name="Google Shape;75;p54"/>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4"/>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4"/>
          <p:cNvSpPr txBox="1"/>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 name="Google Shape;7;p44"/>
          <p:cNvSpPr txBox="1"/>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 name="Google Shape;8;p44"/>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2pPr>
            <a:lvl3pPr lvl="2"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3pPr>
            <a:lvl4pPr lvl="3"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4pPr>
            <a:lvl5pPr lvl="4"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5pPr>
            <a:lvl6pPr lvl="5"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6pPr>
            <a:lvl7pPr lvl="6"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7pPr>
            <a:lvl8pPr lvl="7"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8pPr>
            <a:lvl9pPr lvl="8"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9pPr>
          </a:lstStyle>
          <a:p/>
        </p:txBody>
      </p:sp>
      <p:sp>
        <p:nvSpPr>
          <p:cNvPr id="9" name="Google Shape;9;p4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rgbClr val="D2CB6C"/>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rgbClr val="95A39D"/>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rgbClr val="C89F5D"/>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 name="Google Shape;10;p44"/>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44"/>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44"/>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9" name="Shape 19"/>
        <p:cNvGrpSpPr/>
        <p:nvPr/>
      </p:nvGrpSpPr>
      <p:grpSpPr>
        <a:xfrm>
          <a:off x="0" y="0"/>
          <a:ext cx="0" cy="0"/>
          <a:chOff x="0" y="0"/>
          <a:chExt cx="0" cy="0"/>
        </a:xfrm>
      </p:grpSpPr>
      <p:sp>
        <p:nvSpPr>
          <p:cNvPr id="20" name="Google Shape;20;p46"/>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2pPr>
            <a:lvl3pPr lvl="2"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3pPr>
            <a:lvl4pPr lvl="3"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4pPr>
            <a:lvl5pPr lvl="4"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5pPr>
            <a:lvl6pPr lvl="5"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6pPr>
            <a:lvl7pPr lvl="6"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7pPr>
            <a:lvl8pPr lvl="7"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8pPr>
            <a:lvl9pPr lvl="8" marR="0" rtl="0" algn="l">
              <a:spcBef>
                <a:spcPts val="0"/>
              </a:spcBef>
              <a:spcAft>
                <a:spcPts val="0"/>
              </a:spcAft>
              <a:buSzPts val="1400"/>
              <a:buNone/>
              <a:defRPr b="0" i="0" sz="4600" u="none" cap="none" strike="noStrike">
                <a:solidFill>
                  <a:schemeClr val="dk2"/>
                </a:solidFill>
                <a:latin typeface="Cambria"/>
                <a:ea typeface="Cambria"/>
                <a:cs typeface="Cambria"/>
                <a:sym typeface="Cambria"/>
              </a:defRPr>
            </a:lvl9pPr>
          </a:lstStyle>
          <a:p/>
        </p:txBody>
      </p:sp>
      <p:sp>
        <p:nvSpPr>
          <p:cNvPr id="21" name="Google Shape;21;p4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rgbClr val="D2CB6C"/>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rgbClr val="95A39D"/>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rgbClr val="C89F5D"/>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2" name="Google Shape;22;p46"/>
          <p:cNvSpPr txBox="1"/>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 name="Google Shape;23;p46"/>
          <p:cNvSpPr txBox="1"/>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 name="Google Shape;24;p46"/>
          <p:cNvSpPr/>
          <p:nvPr>
            <p:ph idx="12" type="sldNum"/>
          </p:nvPr>
        </p:nvSpPr>
        <p:spPr>
          <a:xfrm>
            <a:off x="8531225" y="5648325"/>
            <a:ext cx="549275" cy="396875"/>
          </a:xfrm>
          <a:prstGeom prst="bracketPair">
            <a:avLst/>
          </a:prstGeom>
          <a:noFill/>
          <a:ln cap="flat" cmpd="sng" w="19050">
            <a:solidFill>
              <a:srgbClr val="FFFFFF"/>
            </a:solidFill>
            <a:prstDash val="solid"/>
            <a:miter lim="800000"/>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800"/>
              <a:buFont typeface="Calibri"/>
              <a:buNone/>
              <a:defRPr b="0" i="0" sz="18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5" name="Google Shape;25;p46"/>
          <p:cNvSpPr txBox="1"/>
          <p:nvPr>
            <p:ph idx="11" type="ftr"/>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lt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6"/>
          <p:cNvSpPr txBox="1"/>
          <p:nvPr>
            <p:ph idx="10" type="dt"/>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png"/><Relationship Id="rId4" Type="http://schemas.openxmlformats.org/officeDocument/2006/relationships/image" Target="../media/image38.png"/><Relationship Id="rId5"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5.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7.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539750" y="2995612"/>
            <a:ext cx="7543800" cy="8667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300"/>
              <a:buFont typeface="Cambria"/>
              <a:buNone/>
            </a:pPr>
            <a:r>
              <a:rPr b="0" i="0" lang="en-US" sz="4300" u="none">
                <a:solidFill>
                  <a:schemeClr val="dk2"/>
                </a:solidFill>
                <a:latin typeface="Cambria"/>
                <a:ea typeface="Cambria"/>
                <a:cs typeface="Cambria"/>
                <a:sym typeface="Cambria"/>
              </a:rPr>
              <a:t>CSDL MySQL – Thao tác căn bản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Tạo bảng</a:t>
            </a:r>
            <a:endParaRPr/>
          </a:p>
        </p:txBody>
      </p:sp>
      <p:sp>
        <p:nvSpPr>
          <p:cNvPr id="158" name="Google Shape;158;p10"/>
          <p:cNvSpPr txBox="1"/>
          <p:nvPr>
            <p:ph idx="1" type="body"/>
          </p:nvPr>
        </p:nvSpPr>
        <p:spPr>
          <a:xfrm>
            <a:off x="457200" y="1176337"/>
            <a:ext cx="7620000" cy="5688012"/>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ourier New"/>
                <a:ea typeface="Courier New"/>
                <a:cs typeface="Courier New"/>
                <a:sym typeface="Courier New"/>
              </a:rPr>
              <a:t>CREATE TABLE table_name (field_name  field_attribute)</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table_name : tên bảng muốn tạo</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field_name: tên cột muốn tạo</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field_attribute: danh sách các thuộc tính của cột muốn tạo</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 tạo bảng books</a:t>
            </a:r>
            <a:endParaRPr/>
          </a:p>
          <a:p>
            <a:pPr indent="-228600" lvl="0" marL="342900" marR="0" rtl="0" algn="l">
              <a:lnSpc>
                <a:spcPct val="100000"/>
              </a:lnSpc>
              <a:spcBef>
                <a:spcPts val="360"/>
              </a:spcBef>
              <a:spcAft>
                <a:spcPts val="0"/>
              </a:spcAft>
              <a:buClr>
                <a:schemeClr val="accent1"/>
              </a:buClr>
              <a:buSzPts val="1800"/>
              <a:buFont typeface="Arial"/>
              <a:buNone/>
            </a:pPr>
            <a:br>
              <a:rPr b="0" i="0" lang="en-US" sz="1800" u="none">
                <a:solidFill>
                  <a:schemeClr val="dk1"/>
                </a:solidFill>
                <a:latin typeface="Calibri"/>
                <a:ea typeface="Calibri"/>
                <a:cs typeface="Calibri"/>
                <a:sym typeface="Calibri"/>
              </a:rPr>
            </a:b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pic>
        <p:nvPicPr>
          <p:cNvPr id="159" name="Google Shape;159;p10"/>
          <p:cNvPicPr preferRelativeResize="0"/>
          <p:nvPr/>
        </p:nvPicPr>
        <p:blipFill rotWithShape="1">
          <a:blip r:embed="rId3">
            <a:alphaModFix/>
          </a:blip>
          <a:srcRect b="0" l="0" r="0" t="0"/>
          <a:stretch/>
        </p:blipFill>
        <p:spPr>
          <a:xfrm>
            <a:off x="1692275" y="3997325"/>
            <a:ext cx="5372100" cy="200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Bảng books khi vào CSDL</a:t>
            </a:r>
            <a:endParaRPr/>
          </a:p>
        </p:txBody>
      </p:sp>
      <p:pic>
        <p:nvPicPr>
          <p:cNvPr id="165" name="Google Shape;165;p11"/>
          <p:cNvPicPr preferRelativeResize="0"/>
          <p:nvPr>
            <p:ph idx="1" type="body"/>
          </p:nvPr>
        </p:nvPicPr>
        <p:blipFill rotWithShape="1">
          <a:blip r:embed="rId3">
            <a:alphaModFix/>
          </a:blip>
          <a:srcRect b="0" l="0" r="0" t="0"/>
          <a:stretch/>
        </p:blipFill>
        <p:spPr>
          <a:xfrm>
            <a:off x="457200" y="2336800"/>
            <a:ext cx="7620000" cy="332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Xóa bảng</a:t>
            </a:r>
            <a:endParaRPr/>
          </a:p>
        </p:txBody>
      </p:sp>
      <p:sp>
        <p:nvSpPr>
          <p:cNvPr id="171" name="Google Shape;171;p12"/>
          <p:cNvSpPr txBox="1"/>
          <p:nvPr>
            <p:ph idx="1" type="body"/>
          </p:nvPr>
        </p:nvSpPr>
        <p:spPr>
          <a:xfrm>
            <a:off x="457200" y="1176337"/>
            <a:ext cx="7620000" cy="5688012"/>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ourier New"/>
                <a:ea typeface="Courier New"/>
                <a:cs typeface="Courier New"/>
                <a:sym typeface="Courier New"/>
              </a:rPr>
              <a:t>DROP TABLE table_name</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table_name: tên bảng muốn xóa</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DROP TABLE books</a:t>
            </a:r>
            <a:endParaRPr/>
          </a:p>
          <a:p>
            <a:pPr indent="-228600" lvl="0" marL="342900" marR="0" rtl="0" algn="l">
              <a:lnSpc>
                <a:spcPct val="100000"/>
              </a:lnSpc>
              <a:spcBef>
                <a:spcPts val="360"/>
              </a:spcBef>
              <a:spcAft>
                <a:spcPts val="0"/>
              </a:spcAft>
              <a:buClr>
                <a:schemeClr val="accent1"/>
              </a:buClr>
              <a:buSzPts val="1800"/>
              <a:buFont typeface="Arial"/>
              <a:buNone/>
            </a:pPr>
            <a:br>
              <a:rPr b="0" i="0" lang="en-US" sz="1800" u="none">
                <a:solidFill>
                  <a:schemeClr val="dk1"/>
                </a:solidFill>
                <a:latin typeface="Calibri"/>
                <a:ea typeface="Calibri"/>
                <a:cs typeface="Calibri"/>
                <a:sym typeface="Calibri"/>
              </a:rPr>
            </a:b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pic>
        <p:nvPicPr>
          <p:cNvPr id="172" name="Google Shape;172;p12"/>
          <p:cNvPicPr preferRelativeResize="0"/>
          <p:nvPr/>
        </p:nvPicPr>
        <p:blipFill rotWithShape="1">
          <a:blip r:embed="rId3">
            <a:alphaModFix/>
          </a:blip>
          <a:srcRect b="0" l="0" r="0" t="0"/>
          <a:stretch/>
        </p:blipFill>
        <p:spPr>
          <a:xfrm>
            <a:off x="457200" y="2974975"/>
            <a:ext cx="5346700" cy="2281237"/>
          </a:xfrm>
          <a:prstGeom prst="rect">
            <a:avLst/>
          </a:prstGeom>
          <a:noFill/>
          <a:ln>
            <a:noFill/>
          </a:ln>
        </p:spPr>
      </p:pic>
      <p:pic>
        <p:nvPicPr>
          <p:cNvPr id="173" name="Google Shape;173;p12"/>
          <p:cNvPicPr preferRelativeResize="0"/>
          <p:nvPr/>
        </p:nvPicPr>
        <p:blipFill rotWithShape="1">
          <a:blip r:embed="rId4">
            <a:alphaModFix/>
          </a:blip>
          <a:srcRect b="0" l="0" r="0" t="0"/>
          <a:stretch/>
        </p:blipFill>
        <p:spPr>
          <a:xfrm>
            <a:off x="5600700" y="3898900"/>
            <a:ext cx="3543300" cy="295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Tạo bảng với khoá ngoại (FK)</a:t>
            </a:r>
            <a:endParaRPr/>
          </a:p>
        </p:txBody>
      </p:sp>
      <p:sp>
        <p:nvSpPr>
          <p:cNvPr id="179" name="Google Shape;179;p1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accent1"/>
              </a:buClr>
              <a:buSzPts val="2200"/>
              <a:buFont typeface="Arial"/>
              <a:buChar char="•"/>
            </a:pPr>
            <a:r>
              <a:rPr b="0" i="0" lang="en-US" sz="2200" u="none">
                <a:solidFill>
                  <a:schemeClr val="dk1"/>
                </a:solidFill>
                <a:latin typeface="Calibri"/>
                <a:ea typeface="Calibri"/>
                <a:cs typeface="Calibri"/>
                <a:sym typeface="Calibri"/>
              </a:rPr>
              <a:t>Khoá ngoại được dung để chỉ định dòng này sẽ vào PK của bảng kia.</a:t>
            </a:r>
            <a:endParaRPr/>
          </a:p>
          <a:p>
            <a:pPr indent="-88900" lvl="0" marL="342900" marR="0" rtl="0" algn="l">
              <a:lnSpc>
                <a:spcPct val="100000"/>
              </a:lnSpc>
              <a:spcBef>
                <a:spcPts val="440"/>
              </a:spcBef>
              <a:spcAft>
                <a:spcPts val="0"/>
              </a:spcAft>
              <a:buClr>
                <a:schemeClr val="accent1"/>
              </a:buClr>
              <a:buSzPts val="2200"/>
              <a:buFont typeface="Arial"/>
              <a:buNone/>
            </a:pPr>
            <a:r>
              <a:t/>
            </a:r>
            <a:endParaRPr b="0" i="0" sz="2200" u="none">
              <a:solidFill>
                <a:schemeClr val="dk1"/>
              </a:solidFill>
              <a:latin typeface="Calibri"/>
              <a:ea typeface="Calibri"/>
              <a:cs typeface="Calibri"/>
              <a:sym typeface="Calibri"/>
            </a:endParaRPr>
          </a:p>
          <a:p>
            <a:pPr indent="-88900" lvl="0" marL="342900" marR="0" rtl="0" algn="l">
              <a:lnSpc>
                <a:spcPct val="100000"/>
              </a:lnSpc>
              <a:spcBef>
                <a:spcPts val="440"/>
              </a:spcBef>
              <a:spcAft>
                <a:spcPts val="0"/>
              </a:spcAft>
              <a:buClr>
                <a:schemeClr val="accent1"/>
              </a:buClr>
              <a:buSzPts val="2200"/>
              <a:buFont typeface="Arial"/>
              <a:buNone/>
            </a:pPr>
            <a:r>
              <a:t/>
            </a:r>
            <a:endParaRPr b="0" i="0" sz="2200" u="none">
              <a:solidFill>
                <a:schemeClr val="dk1"/>
              </a:solidFill>
              <a:latin typeface="Calibri"/>
              <a:ea typeface="Calibri"/>
              <a:cs typeface="Calibri"/>
              <a:sym typeface="Calibri"/>
            </a:endParaRPr>
          </a:p>
          <a:p>
            <a:pPr indent="-228600" lvl="0" marL="342900" marR="0" rtl="0" algn="l">
              <a:lnSpc>
                <a:spcPct val="100000"/>
              </a:lnSpc>
              <a:spcBef>
                <a:spcPts val="440"/>
              </a:spcBef>
              <a:spcAft>
                <a:spcPts val="0"/>
              </a:spcAft>
              <a:buClr>
                <a:schemeClr val="accent1"/>
              </a:buClr>
              <a:buSzPts val="2200"/>
              <a:buFont typeface="Arial"/>
              <a:buChar char="•"/>
            </a:pPr>
            <a:r>
              <a:rPr b="0" i="0" lang="en-US" sz="2200" u="none">
                <a:solidFill>
                  <a:schemeClr val="dk1"/>
                </a:solidFill>
                <a:latin typeface="Calibri"/>
                <a:ea typeface="Calibri"/>
                <a:cs typeface="Calibri"/>
                <a:sym typeface="Calibri"/>
              </a:rPr>
              <a:t>Cho rằng 1 book thuộc 1 nhà xuất bản, 1 nhà xuất bản có nhiều books</a:t>
            </a:r>
            <a:endParaRPr/>
          </a:p>
          <a:p>
            <a:pPr indent="-88900" lvl="0" marL="342900" marR="0" rtl="0" algn="l">
              <a:lnSpc>
                <a:spcPct val="100000"/>
              </a:lnSpc>
              <a:spcBef>
                <a:spcPts val="440"/>
              </a:spcBef>
              <a:spcAft>
                <a:spcPts val="0"/>
              </a:spcAft>
              <a:buClr>
                <a:schemeClr val="accent1"/>
              </a:buClr>
              <a:buSzPts val="2200"/>
              <a:buFont typeface="Arial"/>
              <a:buNone/>
            </a:pPr>
            <a:r>
              <a:t/>
            </a:r>
            <a:endParaRPr b="0" i="0" sz="2200" u="none">
              <a:solidFill>
                <a:schemeClr val="dk1"/>
              </a:solidFill>
              <a:latin typeface="Calibri"/>
              <a:ea typeface="Calibri"/>
              <a:cs typeface="Calibri"/>
              <a:sym typeface="Calibri"/>
            </a:endParaRPr>
          </a:p>
          <a:p>
            <a:pPr indent="-88900" lvl="0" marL="342900" marR="0" rtl="0" algn="l">
              <a:lnSpc>
                <a:spcPct val="100000"/>
              </a:lnSpc>
              <a:spcBef>
                <a:spcPts val="440"/>
              </a:spcBef>
              <a:spcAft>
                <a:spcPts val="0"/>
              </a:spcAft>
              <a:buClr>
                <a:schemeClr val="accent1"/>
              </a:buClr>
              <a:buSzPts val="2200"/>
              <a:buFont typeface="Arial"/>
              <a:buNone/>
            </a:pPr>
            <a:r>
              <a:t/>
            </a:r>
            <a:endParaRPr b="0" i="0" sz="2200" u="none">
              <a:solidFill>
                <a:schemeClr val="dk1"/>
              </a:solidFill>
              <a:latin typeface="Calibri"/>
              <a:ea typeface="Calibri"/>
              <a:cs typeface="Calibri"/>
              <a:sym typeface="Calibri"/>
            </a:endParaRPr>
          </a:p>
          <a:p>
            <a:pPr indent="-228600" lvl="0" marL="342900" marR="0" rtl="0" algn="l">
              <a:lnSpc>
                <a:spcPct val="100000"/>
              </a:lnSpc>
              <a:spcBef>
                <a:spcPts val="440"/>
              </a:spcBef>
              <a:spcAft>
                <a:spcPts val="0"/>
              </a:spcAft>
              <a:buClr>
                <a:schemeClr val="accent1"/>
              </a:buClr>
              <a:buSzPts val="2200"/>
              <a:buFont typeface="Arial"/>
              <a:buChar char="•"/>
            </a:pPr>
            <a:r>
              <a:rPr b="0" i="0" lang="en-US" sz="2200" u="none">
                <a:solidFill>
                  <a:schemeClr val="dk1"/>
                </a:solidFill>
                <a:latin typeface="Calibri"/>
                <a:ea typeface="Calibri"/>
                <a:cs typeface="Calibri"/>
                <a:sym typeface="Calibri"/>
              </a:rPr>
              <a:t>Publisher 1:M books</a:t>
            </a:r>
            <a:endParaRPr/>
          </a:p>
          <a:p>
            <a:pPr indent="-88900" lvl="0" marL="342900" marR="0" rtl="0" algn="l">
              <a:spcBef>
                <a:spcPts val="440"/>
              </a:spcBef>
              <a:spcAft>
                <a:spcPts val="0"/>
              </a:spcAft>
              <a:buClr>
                <a:schemeClr val="accent1"/>
              </a:buClr>
              <a:buSzPts val="2200"/>
              <a:buFont typeface="Arial"/>
              <a:buNone/>
            </a:pPr>
            <a:r>
              <a:t/>
            </a:r>
            <a:endParaRPr b="0" i="0" sz="2200" u="none">
              <a:solidFill>
                <a:schemeClr val="dk1"/>
              </a:solidFill>
              <a:latin typeface="Calibri"/>
              <a:ea typeface="Calibri"/>
              <a:cs typeface="Calibri"/>
              <a:sym typeface="Calibri"/>
            </a:endParaRPr>
          </a:p>
        </p:txBody>
      </p:sp>
      <p:sp>
        <p:nvSpPr>
          <p:cNvPr id="180" name="Google Shape;180;p13"/>
          <p:cNvSpPr txBox="1"/>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Company Logo</a:t>
            </a:r>
            <a:endParaRPr/>
          </a:p>
        </p:txBody>
      </p:sp>
      <p:sp>
        <p:nvSpPr>
          <p:cNvPr id="181" name="Google Shape;181;p13"/>
          <p:cNvSpPr txBox="1"/>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www.themegallery.com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Tạo bảng publishers</a:t>
            </a:r>
            <a:endParaRPr/>
          </a:p>
        </p:txBody>
      </p:sp>
      <p:sp>
        <p:nvSpPr>
          <p:cNvPr id="187" name="Google Shape;187;p1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accent1"/>
              </a:buClr>
              <a:buSzPts val="2200"/>
              <a:buFont typeface="Arial"/>
              <a:buChar char="•"/>
            </a:pPr>
            <a:r>
              <a:rPr b="0" i="0" lang="en-US" sz="2200" u="none">
                <a:solidFill>
                  <a:schemeClr val="dk1"/>
                </a:solidFill>
                <a:latin typeface="Calibri"/>
                <a:ea typeface="Calibri"/>
                <a:cs typeface="Calibri"/>
                <a:sym typeface="Calibri"/>
              </a:rPr>
              <a:t>Tạo bang publishers với</a:t>
            </a:r>
            <a:endParaRPr/>
          </a:p>
          <a:p>
            <a:pPr indent="-88900" lvl="0" marL="342900" marR="0" rtl="0" algn="l">
              <a:lnSpc>
                <a:spcPct val="100000"/>
              </a:lnSpc>
              <a:spcBef>
                <a:spcPts val="440"/>
              </a:spcBef>
              <a:spcAft>
                <a:spcPts val="0"/>
              </a:spcAft>
              <a:buClr>
                <a:schemeClr val="accent1"/>
              </a:buClr>
              <a:buSzPts val="2200"/>
              <a:buFont typeface="Arial"/>
              <a:buNone/>
            </a:pPr>
            <a:r>
              <a:t/>
            </a:r>
            <a:endParaRPr b="0" i="0" sz="2200" u="none">
              <a:solidFill>
                <a:schemeClr val="dk1"/>
              </a:solidFill>
              <a:latin typeface="Calibri"/>
              <a:ea typeface="Calibri"/>
              <a:cs typeface="Calibri"/>
              <a:sym typeface="Calibri"/>
            </a:endParaRPr>
          </a:p>
          <a:p>
            <a:pPr indent="-228599" lvl="1" marL="639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Id: PK, AUTO_INCREMENT, UNSIGNED</a:t>
            </a:r>
            <a:endParaRPr/>
          </a:p>
          <a:p>
            <a:pPr indent="-228599" lvl="1" marL="639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Name: varchar(255)</a:t>
            </a:r>
            <a:endParaRPr/>
          </a:p>
        </p:txBody>
      </p:sp>
      <p:sp>
        <p:nvSpPr>
          <p:cNvPr id="188" name="Google Shape;188;p14"/>
          <p:cNvSpPr txBox="1"/>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Company Logo</a:t>
            </a:r>
            <a:endParaRPr/>
          </a:p>
        </p:txBody>
      </p:sp>
      <p:sp>
        <p:nvSpPr>
          <p:cNvPr id="189" name="Google Shape;189;p14"/>
          <p:cNvSpPr txBox="1"/>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www.themegallery.com</a:t>
            </a:r>
            <a:endParaRPr/>
          </a:p>
        </p:txBody>
      </p:sp>
      <p:pic>
        <p:nvPicPr>
          <p:cNvPr id="190" name="Google Shape;190;p14"/>
          <p:cNvPicPr preferRelativeResize="0"/>
          <p:nvPr/>
        </p:nvPicPr>
        <p:blipFill rotWithShape="1">
          <a:blip r:embed="rId3">
            <a:alphaModFix/>
          </a:blip>
          <a:srcRect b="0" l="0" r="0" t="0"/>
          <a:stretch/>
        </p:blipFill>
        <p:spPr>
          <a:xfrm>
            <a:off x="87312" y="3948112"/>
            <a:ext cx="8359775" cy="129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Tạo bảng books </a:t>
            </a:r>
            <a:endParaRPr/>
          </a:p>
        </p:txBody>
      </p:sp>
      <p:sp>
        <p:nvSpPr>
          <p:cNvPr id="196" name="Google Shape;196;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accent1"/>
              </a:buClr>
              <a:buSzPts val="2200"/>
              <a:buFont typeface="Arial"/>
              <a:buChar char="•"/>
            </a:pPr>
            <a:r>
              <a:rPr b="0" i="0" lang="en-US" sz="2200" u="none">
                <a:solidFill>
                  <a:schemeClr val="dk1"/>
                </a:solidFill>
                <a:latin typeface="Calibri"/>
                <a:ea typeface="Calibri"/>
                <a:cs typeface="Calibri"/>
                <a:sym typeface="Calibri"/>
              </a:rPr>
              <a:t>Bảng books có FK là publisher_id</a:t>
            </a:r>
            <a:endParaRPr/>
          </a:p>
          <a:p>
            <a:pPr indent="-88900" lvl="0" marL="342900" marR="0" rtl="0" algn="l">
              <a:lnSpc>
                <a:spcPct val="100000"/>
              </a:lnSpc>
              <a:spcBef>
                <a:spcPts val="440"/>
              </a:spcBef>
              <a:spcAft>
                <a:spcPts val="0"/>
              </a:spcAft>
              <a:buClr>
                <a:schemeClr val="accent1"/>
              </a:buClr>
              <a:buSzPts val="2200"/>
              <a:buFont typeface="Arial"/>
              <a:buNone/>
            </a:pPr>
            <a:r>
              <a:t/>
            </a:r>
            <a:endParaRPr b="0" i="0" sz="2200" u="none">
              <a:solidFill>
                <a:schemeClr val="dk1"/>
              </a:solidFill>
              <a:latin typeface="Calibri"/>
              <a:ea typeface="Calibri"/>
              <a:cs typeface="Calibri"/>
              <a:sym typeface="Calibri"/>
            </a:endParaRPr>
          </a:p>
          <a:p>
            <a:pPr indent="-228599" lvl="1" marL="639762" marR="0" rtl="0" algn="l">
              <a:lnSpc>
                <a:spcPct val="15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Id: INT, PK, AUTO_INCREMENT</a:t>
            </a:r>
            <a:endParaRPr/>
          </a:p>
          <a:p>
            <a:pPr indent="-228599" lvl="1" marL="639762" marR="0" rtl="0" algn="l">
              <a:lnSpc>
                <a:spcPct val="15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Name: varchar(100)</a:t>
            </a:r>
            <a:endParaRPr/>
          </a:p>
          <a:p>
            <a:pPr indent="-228599" lvl="1" marL="639762" marR="0" rtl="0" algn="l">
              <a:lnSpc>
                <a:spcPct val="15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Author: varchar(30)</a:t>
            </a:r>
            <a:endParaRPr/>
          </a:p>
          <a:p>
            <a:pPr indent="-228599" lvl="1" marL="639762" marR="0" rtl="0" algn="l">
              <a:lnSpc>
                <a:spcPct val="15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Created_at: TIMESTAMP</a:t>
            </a:r>
            <a:endParaRPr/>
          </a:p>
          <a:p>
            <a:pPr indent="-228599" lvl="1" marL="639762" marR="0" rtl="0" algn="l">
              <a:lnSpc>
                <a:spcPct val="15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Updated_at: TIMESTAMP</a:t>
            </a:r>
            <a:endParaRPr/>
          </a:p>
          <a:p>
            <a:pPr indent="-228599" lvl="1" marL="639762" marR="0" rtl="0" algn="l">
              <a:lnSpc>
                <a:spcPct val="15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Publisher_id: FK</a:t>
            </a:r>
            <a:endParaRPr/>
          </a:p>
          <a:p>
            <a:pPr indent="-101600" lvl="0" marL="342900" marR="0" rtl="0" algn="l">
              <a:spcBef>
                <a:spcPts val="400"/>
              </a:spcBef>
              <a:spcAft>
                <a:spcPts val="0"/>
              </a:spcAft>
              <a:buClr>
                <a:schemeClr val="accent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97" name="Google Shape;197;p15"/>
          <p:cNvSpPr txBox="1"/>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Company Logo</a:t>
            </a:r>
            <a:endParaRPr/>
          </a:p>
        </p:txBody>
      </p:sp>
      <p:sp>
        <p:nvSpPr>
          <p:cNvPr id="198" name="Google Shape;198;p15"/>
          <p:cNvSpPr txBox="1"/>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www.themegallery.com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SQL tạo bảng với FK</a:t>
            </a:r>
            <a:endParaRPr/>
          </a:p>
        </p:txBody>
      </p:sp>
      <p:sp>
        <p:nvSpPr>
          <p:cNvPr id="204" name="Google Shape;204;p16"/>
          <p:cNvSpPr txBox="1"/>
          <p:nvPr>
            <p:ph idx="1" type="body"/>
          </p:nvPr>
        </p:nvSpPr>
        <p:spPr>
          <a:xfrm>
            <a:off x="457200" y="1600200"/>
            <a:ext cx="7786687" cy="4800600"/>
          </a:xfrm>
          <a:prstGeom prst="rect">
            <a:avLst/>
          </a:prstGeom>
          <a:noFill/>
          <a:ln>
            <a:noFill/>
          </a:ln>
        </p:spPr>
        <p:txBody>
          <a:bodyPr anchorCtr="0" anchor="t" bIns="45700" lIns="91425" spcFirstLastPara="1" rIns="91425" wrap="square" tIns="45700">
            <a:noAutofit/>
          </a:bodyPr>
          <a:lstStyle/>
          <a:p>
            <a:pPr indent="-228600" lvl="0" marL="342900" marR="0" rtl="0" algn="l">
              <a:lnSpc>
                <a:spcPct val="150000"/>
              </a:lnSpc>
              <a:spcBef>
                <a:spcPts val="0"/>
              </a:spcBef>
              <a:spcAft>
                <a:spcPts val="0"/>
              </a:spcAft>
              <a:buClr>
                <a:schemeClr val="accent1"/>
              </a:buClr>
              <a:buSzPts val="2200"/>
              <a:buFont typeface="Arial"/>
              <a:buChar char="•"/>
            </a:pPr>
            <a:r>
              <a:rPr b="0" i="0" lang="en-US" sz="2200" u="none">
                <a:solidFill>
                  <a:schemeClr val="dk1"/>
                </a:solidFill>
                <a:latin typeface="Calibri"/>
                <a:ea typeface="Calibri"/>
                <a:cs typeface="Calibri"/>
                <a:sym typeface="Calibri"/>
              </a:rPr>
              <a:t>Foreign key có cú pháp là </a:t>
            </a:r>
            <a:endParaRPr/>
          </a:p>
          <a:p>
            <a:pPr indent="-228600" lvl="0" marL="342900" marR="0" rtl="0" algn="l">
              <a:lnSpc>
                <a:spcPct val="150000"/>
              </a:lnSpc>
              <a:spcBef>
                <a:spcPts val="440"/>
              </a:spcBef>
              <a:spcAft>
                <a:spcPts val="0"/>
              </a:spcAft>
              <a:buClr>
                <a:schemeClr val="accent1"/>
              </a:buClr>
              <a:buSzPts val="2200"/>
              <a:buFont typeface="Arial"/>
              <a:buNone/>
            </a:pPr>
            <a:r>
              <a:rPr b="0" i="0" lang="en-US" sz="2200" u="none">
                <a:solidFill>
                  <a:schemeClr val="dk1"/>
                </a:solidFill>
                <a:latin typeface="Courier New"/>
                <a:ea typeface="Courier New"/>
                <a:cs typeface="Courier New"/>
                <a:sym typeface="Courier New"/>
              </a:rPr>
              <a:t>FOREIGN KEY (foreign_field) REFERENCES `table`(`primary_key`)</a:t>
            </a:r>
            <a:endParaRPr/>
          </a:p>
          <a:p>
            <a:pPr indent="-228600" lvl="0" marL="342900" marR="0" rtl="0" algn="l">
              <a:lnSpc>
                <a:spcPct val="150000"/>
              </a:lnSpc>
              <a:spcBef>
                <a:spcPts val="440"/>
              </a:spcBef>
              <a:spcAft>
                <a:spcPts val="0"/>
              </a:spcAft>
              <a:buClr>
                <a:schemeClr val="accent1"/>
              </a:buClr>
              <a:buSzPts val="2200"/>
              <a:buFont typeface="Arial"/>
              <a:buNone/>
            </a:pPr>
            <a:r>
              <a:t/>
            </a:r>
            <a:endParaRPr b="0" i="0" sz="2200" u="none">
              <a:solidFill>
                <a:schemeClr val="dk1"/>
              </a:solidFill>
              <a:latin typeface="Courier New"/>
              <a:ea typeface="Courier New"/>
              <a:cs typeface="Courier New"/>
              <a:sym typeface="Courier New"/>
            </a:endParaRPr>
          </a:p>
          <a:p>
            <a:pPr indent="-228600" lvl="0" marL="342900" marR="0" rtl="0" algn="l">
              <a:lnSpc>
                <a:spcPct val="150000"/>
              </a:lnSpc>
              <a:spcBef>
                <a:spcPts val="440"/>
              </a:spcBef>
              <a:spcAft>
                <a:spcPts val="0"/>
              </a:spcAft>
              <a:buClr>
                <a:schemeClr val="accent1"/>
              </a:buClr>
              <a:buSzPts val="2200"/>
              <a:buFont typeface="Arial"/>
              <a:buNone/>
            </a:pPr>
            <a:r>
              <a:t/>
            </a:r>
            <a:endParaRPr b="0" i="0" sz="2200" u="none">
              <a:solidFill>
                <a:schemeClr val="dk1"/>
              </a:solidFill>
              <a:latin typeface="Courier New"/>
              <a:ea typeface="Courier New"/>
              <a:cs typeface="Courier New"/>
              <a:sym typeface="Courier New"/>
            </a:endParaRPr>
          </a:p>
          <a:p>
            <a:pPr indent="-228600" lvl="0" marL="342900" marR="0" rtl="0" algn="l">
              <a:lnSpc>
                <a:spcPct val="150000"/>
              </a:lnSpc>
              <a:spcBef>
                <a:spcPts val="440"/>
              </a:spcBef>
              <a:spcAft>
                <a:spcPts val="0"/>
              </a:spcAft>
              <a:buClr>
                <a:schemeClr val="accent1"/>
              </a:buClr>
              <a:buSzPts val="2200"/>
              <a:buFont typeface="Arial"/>
              <a:buNone/>
            </a:pPr>
            <a:r>
              <a:t/>
            </a:r>
            <a:endParaRPr b="0" i="0" sz="2200" u="none">
              <a:solidFill>
                <a:schemeClr val="dk1"/>
              </a:solidFill>
              <a:latin typeface="Courier New"/>
              <a:ea typeface="Courier New"/>
              <a:cs typeface="Courier New"/>
              <a:sym typeface="Courier New"/>
            </a:endParaRPr>
          </a:p>
          <a:p>
            <a:pPr indent="-228600" lvl="0" marL="342900" marR="0" rtl="0" algn="l">
              <a:lnSpc>
                <a:spcPct val="150000"/>
              </a:lnSpc>
              <a:spcBef>
                <a:spcPts val="440"/>
              </a:spcBef>
              <a:spcAft>
                <a:spcPts val="0"/>
              </a:spcAft>
              <a:buClr>
                <a:schemeClr val="accent1"/>
              </a:buClr>
              <a:buSzPts val="2200"/>
              <a:buFont typeface="Arial"/>
              <a:buNone/>
            </a:pPr>
            <a:r>
              <a:t/>
            </a:r>
            <a:endParaRPr b="0" i="0" sz="2200" u="none">
              <a:solidFill>
                <a:schemeClr val="dk1"/>
              </a:solidFill>
              <a:latin typeface="Courier New"/>
              <a:ea typeface="Courier New"/>
              <a:cs typeface="Courier New"/>
              <a:sym typeface="Courier New"/>
            </a:endParaRPr>
          </a:p>
          <a:p>
            <a:pPr indent="-228600" lvl="0" marL="342900" marR="0" rtl="0" algn="l">
              <a:lnSpc>
                <a:spcPct val="150000"/>
              </a:lnSpc>
              <a:spcBef>
                <a:spcPts val="440"/>
              </a:spcBef>
              <a:spcAft>
                <a:spcPts val="0"/>
              </a:spcAft>
              <a:buClr>
                <a:schemeClr val="accent1"/>
              </a:buClr>
              <a:buSzPts val="2200"/>
              <a:buFont typeface="Arial"/>
              <a:buChar char="•"/>
            </a:pPr>
            <a:r>
              <a:rPr b="0" i="0" lang="en-US" sz="2200" u="none">
                <a:solidFill>
                  <a:schemeClr val="dk1"/>
                </a:solidFill>
                <a:latin typeface="Calibri"/>
                <a:ea typeface="Calibri"/>
                <a:cs typeface="Calibri"/>
                <a:sym typeface="Calibri"/>
              </a:rPr>
              <a:t>Ở đây </a:t>
            </a:r>
            <a:r>
              <a:rPr b="0" i="0" lang="en-US" sz="2200" u="none">
                <a:solidFill>
                  <a:schemeClr val="dk1"/>
                </a:solidFill>
                <a:latin typeface="Courier New"/>
                <a:ea typeface="Courier New"/>
                <a:cs typeface="Courier New"/>
                <a:sym typeface="Courier New"/>
              </a:rPr>
              <a:t>publisher_id </a:t>
            </a:r>
            <a:r>
              <a:rPr b="0" i="0" lang="en-US" sz="2200" u="none">
                <a:solidFill>
                  <a:schemeClr val="dk1"/>
                </a:solidFill>
                <a:latin typeface="Calibri"/>
                <a:ea typeface="Calibri"/>
                <a:cs typeface="Calibri"/>
                <a:sym typeface="Calibri"/>
              </a:rPr>
              <a:t>là FK, sẽ reference với bảng </a:t>
            </a:r>
            <a:r>
              <a:rPr b="0" i="0" lang="en-US" sz="2200" u="none">
                <a:solidFill>
                  <a:schemeClr val="dk1"/>
                </a:solidFill>
                <a:latin typeface="Courier New"/>
                <a:ea typeface="Courier New"/>
                <a:cs typeface="Courier New"/>
                <a:sym typeface="Courier New"/>
              </a:rPr>
              <a:t>publishers</a:t>
            </a:r>
            <a:r>
              <a:rPr b="0" i="0" lang="en-US" sz="2200" u="none">
                <a:solidFill>
                  <a:schemeClr val="dk1"/>
                </a:solidFill>
                <a:latin typeface="Calibri"/>
                <a:ea typeface="Calibri"/>
                <a:cs typeface="Calibri"/>
                <a:sym typeface="Calibri"/>
              </a:rPr>
              <a:t>, trường </a:t>
            </a:r>
            <a:r>
              <a:rPr b="0" i="0" lang="en-US" sz="2200" u="none">
                <a:solidFill>
                  <a:schemeClr val="dk1"/>
                </a:solidFill>
                <a:latin typeface="Courier New"/>
                <a:ea typeface="Courier New"/>
                <a:cs typeface="Courier New"/>
                <a:sym typeface="Courier New"/>
              </a:rPr>
              <a:t>id</a:t>
            </a:r>
            <a:endParaRPr/>
          </a:p>
        </p:txBody>
      </p:sp>
      <p:sp>
        <p:nvSpPr>
          <p:cNvPr id="205" name="Google Shape;205;p16"/>
          <p:cNvSpPr txBox="1"/>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Company Logo</a:t>
            </a:r>
            <a:endParaRPr/>
          </a:p>
        </p:txBody>
      </p:sp>
      <p:sp>
        <p:nvSpPr>
          <p:cNvPr id="206" name="Google Shape;206;p16"/>
          <p:cNvSpPr txBox="1"/>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www.themegallery.com</a:t>
            </a:r>
            <a:endParaRPr/>
          </a:p>
        </p:txBody>
      </p:sp>
      <p:pic>
        <p:nvPicPr>
          <p:cNvPr id="207" name="Google Shape;207;p16"/>
          <p:cNvPicPr preferRelativeResize="0"/>
          <p:nvPr/>
        </p:nvPicPr>
        <p:blipFill rotWithShape="1">
          <a:blip r:embed="rId3">
            <a:alphaModFix/>
          </a:blip>
          <a:srcRect b="0" l="0" r="0" t="0"/>
          <a:stretch/>
        </p:blipFill>
        <p:spPr>
          <a:xfrm>
            <a:off x="715962" y="3284537"/>
            <a:ext cx="7102475" cy="22844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Chứng minh</a:t>
            </a:r>
            <a:endParaRPr/>
          </a:p>
        </p:txBody>
      </p:sp>
      <p:pic>
        <p:nvPicPr>
          <p:cNvPr id="213" name="Google Shape;213;p17"/>
          <p:cNvPicPr preferRelativeResize="0"/>
          <p:nvPr>
            <p:ph idx="1" type="body"/>
          </p:nvPr>
        </p:nvPicPr>
        <p:blipFill rotWithShape="1">
          <a:blip r:embed="rId3">
            <a:alphaModFix/>
          </a:blip>
          <a:srcRect b="0" l="0" r="0" t="0"/>
          <a:stretch/>
        </p:blipFill>
        <p:spPr>
          <a:xfrm>
            <a:off x="563562" y="1828800"/>
            <a:ext cx="7407275" cy="3382962"/>
          </a:xfrm>
          <a:prstGeom prst="rect">
            <a:avLst/>
          </a:prstGeom>
          <a:noFill/>
          <a:ln>
            <a:noFill/>
          </a:ln>
        </p:spPr>
      </p:pic>
      <p:sp>
        <p:nvSpPr>
          <p:cNvPr id="214" name="Google Shape;214;p17"/>
          <p:cNvSpPr txBox="1"/>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Company Logo</a:t>
            </a:r>
            <a:endParaRPr/>
          </a:p>
        </p:txBody>
      </p:sp>
      <p:sp>
        <p:nvSpPr>
          <p:cNvPr id="215" name="Google Shape;215;p17"/>
          <p:cNvSpPr txBox="1"/>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www.themegallery.com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Lệnh INSERT</a:t>
            </a:r>
            <a:endParaRPr/>
          </a:p>
        </p:txBody>
      </p:sp>
      <p:sp>
        <p:nvSpPr>
          <p:cNvPr id="221" name="Google Shape;221;p18"/>
          <p:cNvSpPr txBox="1"/>
          <p:nvPr>
            <p:ph idx="1" type="body"/>
          </p:nvPr>
        </p:nvSpPr>
        <p:spPr>
          <a:xfrm>
            <a:off x="457200" y="1484312"/>
            <a:ext cx="7620000" cy="4824412"/>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4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Dùng để thêm </a:t>
            </a:r>
            <a:r>
              <a:rPr b="0" i="0" lang="en-US" sz="2000" u="none">
                <a:solidFill>
                  <a:schemeClr val="dk1"/>
                </a:solidFill>
                <a:latin typeface="Calibri"/>
                <a:ea typeface="Calibri"/>
                <a:cs typeface="Calibri"/>
                <a:sym typeface="Calibri"/>
              </a:rPr>
              <a:t>dữ liệu vào bảng</a:t>
            </a:r>
            <a:endParaRPr/>
          </a:p>
          <a:p>
            <a:pPr indent="-228600" lvl="0" marL="342900" marR="0" rtl="0" algn="l">
              <a:lnSpc>
                <a:spcPct val="140000"/>
              </a:lnSpc>
              <a:spcBef>
                <a:spcPts val="400"/>
              </a:spcBef>
              <a:spcAft>
                <a:spcPts val="0"/>
              </a:spcAft>
              <a:buClr>
                <a:schemeClr val="accent1"/>
              </a:buClr>
              <a:buSzPts val="2000"/>
              <a:buFont typeface="Arial"/>
              <a:buChar char="•"/>
            </a:pPr>
            <a:r>
              <a:rPr b="0" i="0" lang="en-US" sz="2000" u="none">
                <a:solidFill>
                  <a:schemeClr val="dk1"/>
                </a:solidFill>
                <a:latin typeface="Courier New"/>
                <a:ea typeface="Courier New"/>
                <a:cs typeface="Courier New"/>
                <a:sym typeface="Courier New"/>
              </a:rPr>
              <a:t>INSERT INTO table_name(field-1, field-2, …, field-n) VALUES(value-1, value-2,..., value-n)</a:t>
            </a:r>
            <a:endParaRPr/>
          </a:p>
          <a:p>
            <a:pPr indent="-228600" lvl="0" marL="342900" marR="0" rtl="0" algn="l">
              <a:lnSpc>
                <a:spcPct val="140000"/>
              </a:lnSpc>
              <a:spcBef>
                <a:spcPts val="400"/>
              </a:spcBef>
              <a:spcAft>
                <a:spcPts val="0"/>
              </a:spcAft>
              <a:buClr>
                <a:schemeClr val="accent1"/>
              </a:buClr>
              <a:buSzPts val="2000"/>
              <a:buFont typeface="Arial"/>
              <a:buChar char="•"/>
            </a:pPr>
            <a:r>
              <a:rPr b="0" i="0" lang="en-US" sz="2000" u="none">
                <a:solidFill>
                  <a:schemeClr val="dk1"/>
                </a:solidFill>
                <a:latin typeface="Calibri"/>
                <a:ea typeface="Calibri"/>
                <a:cs typeface="Calibri"/>
                <a:sym typeface="Calibri"/>
              </a:rPr>
              <a:t>table_name: tên bảng </a:t>
            </a:r>
            <a:endParaRPr/>
          </a:p>
          <a:p>
            <a:pPr indent="-228600" lvl="0" marL="342900" marR="0" rtl="0" algn="l">
              <a:lnSpc>
                <a:spcPct val="140000"/>
              </a:lnSpc>
              <a:spcBef>
                <a:spcPts val="400"/>
              </a:spcBef>
              <a:spcAft>
                <a:spcPts val="0"/>
              </a:spcAft>
              <a:buClr>
                <a:schemeClr val="accent1"/>
              </a:buClr>
              <a:buSzPts val="2000"/>
              <a:buFont typeface="Arial"/>
              <a:buChar char="•"/>
            </a:pPr>
            <a:r>
              <a:rPr b="0" i="0" lang="en-US" sz="2000" u="none">
                <a:solidFill>
                  <a:schemeClr val="dk1"/>
                </a:solidFill>
                <a:latin typeface="Calibri"/>
                <a:ea typeface="Calibri"/>
                <a:cs typeface="Calibri"/>
                <a:sym typeface="Calibri"/>
              </a:rPr>
              <a:t>field-1, field-2, field-n: danh sách các cột</a:t>
            </a:r>
            <a:endParaRPr/>
          </a:p>
          <a:p>
            <a:pPr indent="-228600" lvl="0" marL="342900" marR="0" rtl="0" algn="l">
              <a:lnSpc>
                <a:spcPct val="140000"/>
              </a:lnSpc>
              <a:spcBef>
                <a:spcPts val="400"/>
              </a:spcBef>
              <a:spcAft>
                <a:spcPts val="0"/>
              </a:spcAft>
              <a:buClr>
                <a:schemeClr val="accent1"/>
              </a:buClr>
              <a:buSzPts val="2000"/>
              <a:buFont typeface="Arial"/>
              <a:buChar char="•"/>
            </a:pPr>
            <a:r>
              <a:rPr b="0" i="0" lang="en-US" sz="2000" u="none">
                <a:solidFill>
                  <a:schemeClr val="dk1"/>
                </a:solidFill>
                <a:latin typeface="Calibri"/>
                <a:ea typeface="Calibri"/>
                <a:cs typeface="Calibri"/>
                <a:sym typeface="Calibri"/>
              </a:rPr>
              <a:t>value-1, value-2, value-n: giá trị tương ứng với các cột</a:t>
            </a:r>
            <a:endParaRPr/>
          </a:p>
          <a:p>
            <a:pPr indent="-228600" lvl="0" marL="342900" marR="0" rtl="0" algn="l">
              <a:lnSpc>
                <a:spcPct val="140000"/>
              </a:lnSpc>
              <a:spcBef>
                <a:spcPts val="400"/>
              </a:spcBef>
              <a:spcAft>
                <a:spcPts val="0"/>
              </a:spcAft>
              <a:buClr>
                <a:schemeClr val="accent1"/>
              </a:buClr>
              <a:buSzPts val="2000"/>
              <a:buFont typeface="Arial"/>
              <a:buChar char="•"/>
            </a:pPr>
            <a:r>
              <a:rPr b="0" i="0" lang="en-US" sz="2000" u="none">
                <a:solidFill>
                  <a:schemeClr val="dk1"/>
                </a:solidFill>
                <a:latin typeface="Calibri"/>
                <a:ea typeface="Calibri"/>
                <a:cs typeface="Calibri"/>
                <a:sym typeface="Calibri"/>
              </a:rPr>
              <a:t>Ví dụ:</a:t>
            </a:r>
            <a:endParaRPr/>
          </a:p>
          <a:p>
            <a:pPr indent="-228600" lvl="0" marL="342900" marR="0" rtl="0" algn="l">
              <a:lnSpc>
                <a:spcPct val="140000"/>
              </a:lnSpc>
              <a:spcBef>
                <a:spcPts val="400"/>
              </a:spcBef>
              <a:spcAft>
                <a:spcPts val="0"/>
              </a:spcAft>
              <a:buClr>
                <a:schemeClr val="accent1"/>
              </a:buClr>
              <a:buSzPts val="2000"/>
              <a:buFont typeface="Arial"/>
              <a:buNone/>
            </a:pPr>
            <a:r>
              <a:rPr b="0" i="0" lang="en-US" sz="2000" u="none">
                <a:solidFill>
                  <a:schemeClr val="dk1"/>
                </a:solidFill>
                <a:latin typeface="Courier New"/>
                <a:ea typeface="Courier New"/>
                <a:cs typeface="Courier New"/>
                <a:sym typeface="Courier New"/>
              </a:rPr>
              <a:t>INSERT INTO books(title, author, updated_at) </a:t>
            </a:r>
            <a:endParaRPr/>
          </a:p>
          <a:p>
            <a:pPr indent="-228600" lvl="0" marL="342900" marR="0" rtl="0" algn="l">
              <a:lnSpc>
                <a:spcPct val="140000"/>
              </a:lnSpc>
              <a:spcBef>
                <a:spcPts val="400"/>
              </a:spcBef>
              <a:spcAft>
                <a:spcPts val="0"/>
              </a:spcAft>
              <a:buClr>
                <a:schemeClr val="accent1"/>
              </a:buClr>
              <a:buSzPts val="2000"/>
              <a:buFont typeface="Arial"/>
              <a:buNone/>
            </a:pPr>
            <a:r>
              <a:rPr b="0" i="0" lang="en-US" sz="2000" u="none">
                <a:solidFill>
                  <a:schemeClr val="dk1"/>
                </a:solidFill>
                <a:latin typeface="Courier New"/>
                <a:ea typeface="Courier New"/>
                <a:cs typeface="Courier New"/>
                <a:sym typeface="Courier New"/>
              </a:rPr>
              <a:t>VALUES('title1', 'author1</a:t>
            </a:r>
            <a:r>
              <a:rPr b="0" i="0" lang="en-US" sz="1600" u="none">
                <a:solidFill>
                  <a:schemeClr val="dk1"/>
                </a:solidFill>
                <a:latin typeface="Courier New"/>
                <a:ea typeface="Courier New"/>
                <a:cs typeface="Courier New"/>
                <a:sym typeface="Courier New"/>
              </a:rPr>
              <a:t>', '2019-09-03')</a:t>
            </a:r>
            <a:br>
              <a:rPr b="0" i="0" lang="en-US" sz="1800" u="none">
                <a:solidFill>
                  <a:schemeClr val="dk1"/>
                </a:solidFill>
                <a:latin typeface="Calibri"/>
                <a:ea typeface="Calibri"/>
                <a:cs typeface="Calibri"/>
                <a:sym typeface="Calibri"/>
              </a:rPr>
            </a:b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VD</a:t>
            </a:r>
            <a:endParaRPr/>
          </a:p>
        </p:txBody>
      </p:sp>
      <p:pic>
        <p:nvPicPr>
          <p:cNvPr id="227" name="Google Shape;227;p19"/>
          <p:cNvPicPr preferRelativeResize="0"/>
          <p:nvPr>
            <p:ph idx="1" type="body"/>
          </p:nvPr>
        </p:nvPicPr>
        <p:blipFill rotWithShape="1">
          <a:blip r:embed="rId3">
            <a:alphaModFix/>
          </a:blip>
          <a:srcRect b="0" l="0" r="0" t="0"/>
          <a:stretch/>
        </p:blipFill>
        <p:spPr>
          <a:xfrm>
            <a:off x="539750" y="1828800"/>
            <a:ext cx="7620000" cy="485775"/>
          </a:xfrm>
          <a:prstGeom prst="rect">
            <a:avLst/>
          </a:prstGeom>
          <a:noFill/>
          <a:ln>
            <a:noFill/>
          </a:ln>
        </p:spPr>
      </p:pic>
      <p:pic>
        <p:nvPicPr>
          <p:cNvPr id="228" name="Google Shape;228;p19"/>
          <p:cNvPicPr preferRelativeResize="0"/>
          <p:nvPr/>
        </p:nvPicPr>
        <p:blipFill rotWithShape="1">
          <a:blip r:embed="rId4">
            <a:alphaModFix/>
          </a:blip>
          <a:srcRect b="0" l="0" r="0" t="0"/>
          <a:stretch/>
        </p:blipFill>
        <p:spPr>
          <a:xfrm>
            <a:off x="133350" y="3019425"/>
            <a:ext cx="8877300" cy="304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2"/>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Nội dung</a:t>
            </a:r>
            <a:endParaRPr/>
          </a:p>
        </p:txBody>
      </p:sp>
      <p:sp>
        <p:nvSpPr>
          <p:cNvPr id="100" name="Google Shape;100;p2"/>
          <p:cNvSpPr txBox="1"/>
          <p:nvPr>
            <p:ph idx="1" type="body"/>
          </p:nvPr>
        </p:nvSpPr>
        <p:spPr>
          <a:xfrm>
            <a:off x="457200" y="1484312"/>
            <a:ext cx="7620000" cy="5099050"/>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40000"/>
              </a:lnSpc>
              <a:spcBef>
                <a:spcPts val="0"/>
              </a:spcBef>
              <a:spcAft>
                <a:spcPts val="0"/>
              </a:spcAft>
              <a:buClr>
                <a:schemeClr val="accent1"/>
              </a:buClr>
              <a:buSzPts val="1800"/>
              <a:buFont typeface="Arial"/>
              <a:buChar char="•"/>
            </a:pPr>
            <a:r>
              <a:rPr b="0" i="0" lang="en-US" sz="1800" u="none" cap="none" strike="noStrike">
                <a:solidFill>
                  <a:schemeClr val="dk1"/>
                </a:solidFill>
                <a:latin typeface="Calibri"/>
                <a:ea typeface="Calibri"/>
                <a:cs typeface="Calibri"/>
                <a:sym typeface="Calibri"/>
              </a:rPr>
              <a:t>Tạo CSDL</a:t>
            </a:r>
            <a:endParaRPr/>
          </a:p>
          <a:p>
            <a:pPr indent="-228600" lvl="0" marL="342900" marR="0" rtl="0" algn="l">
              <a:lnSpc>
                <a:spcPct val="140000"/>
              </a:lnSpc>
              <a:spcBef>
                <a:spcPts val="360"/>
              </a:spcBef>
              <a:spcAft>
                <a:spcPts val="0"/>
              </a:spcAft>
              <a:buClr>
                <a:schemeClr val="accent1"/>
              </a:buClr>
              <a:buSzPts val="1800"/>
              <a:buFont typeface="Arial"/>
              <a:buChar char="•"/>
            </a:pPr>
            <a:r>
              <a:rPr b="0" i="0" lang="en-US" sz="1800" u="none" cap="none" strike="noStrike">
                <a:solidFill>
                  <a:schemeClr val="dk1"/>
                </a:solidFill>
                <a:latin typeface="Calibri"/>
                <a:ea typeface="Calibri"/>
                <a:cs typeface="Calibri"/>
                <a:sym typeface="Calibri"/>
              </a:rPr>
              <a:t>Xóa CSDL</a:t>
            </a:r>
            <a:endParaRPr/>
          </a:p>
          <a:p>
            <a:pPr indent="-228600" lvl="0" marL="342900" marR="0" rtl="0" algn="l">
              <a:lnSpc>
                <a:spcPct val="140000"/>
              </a:lnSpc>
              <a:spcBef>
                <a:spcPts val="360"/>
              </a:spcBef>
              <a:spcAft>
                <a:spcPts val="0"/>
              </a:spcAft>
              <a:buClr>
                <a:schemeClr val="accent1"/>
              </a:buClr>
              <a:buSzPts val="1800"/>
              <a:buFont typeface="Arial"/>
              <a:buChar char="•"/>
            </a:pPr>
            <a:r>
              <a:rPr b="0" i="0" lang="en-US" sz="1800" u="none" cap="none" strike="noStrike">
                <a:solidFill>
                  <a:schemeClr val="dk1"/>
                </a:solidFill>
                <a:latin typeface="Calibri"/>
                <a:ea typeface="Calibri"/>
                <a:cs typeface="Calibri"/>
                <a:sym typeface="Calibri"/>
              </a:rPr>
              <a:t>Chọn CSDL </a:t>
            </a:r>
            <a:endParaRPr/>
          </a:p>
          <a:p>
            <a:pPr indent="-228600" lvl="0" marL="342900" marR="0" rtl="0" algn="l">
              <a:lnSpc>
                <a:spcPct val="140000"/>
              </a:lnSpc>
              <a:spcBef>
                <a:spcPts val="360"/>
              </a:spcBef>
              <a:spcAft>
                <a:spcPts val="0"/>
              </a:spcAft>
              <a:buClr>
                <a:schemeClr val="accent1"/>
              </a:buClr>
              <a:buSzPts val="1800"/>
              <a:buFont typeface="Arial"/>
              <a:buChar char="•"/>
            </a:pPr>
            <a:r>
              <a:rPr b="0" i="0" lang="en-US" sz="1800" u="none" cap="none" strike="noStrike">
                <a:solidFill>
                  <a:schemeClr val="dk1"/>
                </a:solidFill>
                <a:latin typeface="Calibri"/>
                <a:ea typeface="Calibri"/>
                <a:cs typeface="Calibri"/>
                <a:sym typeface="Calibri"/>
              </a:rPr>
              <a:t>Các kiểu dữ liệu trong MySQL</a:t>
            </a:r>
            <a:endParaRPr/>
          </a:p>
          <a:p>
            <a:pPr indent="-228600" lvl="0" marL="342900" marR="0" rtl="0" algn="l">
              <a:lnSpc>
                <a:spcPct val="140000"/>
              </a:lnSpc>
              <a:spcBef>
                <a:spcPts val="360"/>
              </a:spcBef>
              <a:spcAft>
                <a:spcPts val="0"/>
              </a:spcAft>
              <a:buClr>
                <a:schemeClr val="accent1"/>
              </a:buClr>
              <a:buSzPts val="1800"/>
              <a:buFont typeface="Arial"/>
              <a:buChar char="•"/>
            </a:pPr>
            <a:r>
              <a:rPr b="0" i="0" lang="en-US" sz="1800" u="none" cap="none" strike="noStrike">
                <a:solidFill>
                  <a:schemeClr val="dk1"/>
                </a:solidFill>
                <a:latin typeface="Calibri"/>
                <a:ea typeface="Calibri"/>
                <a:cs typeface="Calibri"/>
                <a:sym typeface="Calibri"/>
              </a:rPr>
              <a:t>Tạo bảng</a:t>
            </a:r>
            <a:endParaRPr/>
          </a:p>
          <a:p>
            <a:pPr indent="-228600" lvl="0" marL="342900" marR="0" rtl="0" algn="l">
              <a:lnSpc>
                <a:spcPct val="140000"/>
              </a:lnSpc>
              <a:spcBef>
                <a:spcPts val="360"/>
              </a:spcBef>
              <a:spcAft>
                <a:spcPts val="0"/>
              </a:spcAft>
              <a:buClr>
                <a:schemeClr val="accent1"/>
              </a:buClr>
              <a:buSzPts val="1800"/>
              <a:buFont typeface="Arial"/>
              <a:buChar char="•"/>
            </a:pPr>
            <a:r>
              <a:rPr b="0" i="0" lang="en-US" sz="1800" u="none" cap="none" strike="noStrike">
                <a:solidFill>
                  <a:schemeClr val="dk1"/>
                </a:solidFill>
                <a:latin typeface="Calibri"/>
                <a:ea typeface="Calibri"/>
                <a:cs typeface="Calibri"/>
                <a:sym typeface="Calibri"/>
              </a:rPr>
              <a:t>Xóa bảng</a:t>
            </a:r>
            <a:endParaRPr/>
          </a:p>
          <a:p>
            <a:pPr indent="-228600" lvl="0" marL="342900" marR="0" rtl="0" algn="l">
              <a:lnSpc>
                <a:spcPct val="140000"/>
              </a:lnSpc>
              <a:spcBef>
                <a:spcPts val="360"/>
              </a:spcBef>
              <a:spcAft>
                <a:spcPts val="0"/>
              </a:spcAft>
              <a:buClr>
                <a:schemeClr val="accent1"/>
              </a:buClr>
              <a:buSzPts val="1800"/>
              <a:buFont typeface="Arial"/>
              <a:buChar char="•"/>
            </a:pPr>
            <a:r>
              <a:rPr b="0" i="0" lang="en-US" sz="1800" u="none" cap="none" strike="noStrike">
                <a:solidFill>
                  <a:schemeClr val="dk1"/>
                </a:solidFill>
                <a:latin typeface="Calibri"/>
                <a:ea typeface="Calibri"/>
                <a:cs typeface="Calibri"/>
                <a:sym typeface="Calibri"/>
              </a:rPr>
              <a:t>Lệnh Insert</a:t>
            </a:r>
            <a:endParaRPr/>
          </a:p>
          <a:p>
            <a:pPr indent="-228600" lvl="0" marL="342900" marR="0" rtl="0" algn="l">
              <a:lnSpc>
                <a:spcPct val="140000"/>
              </a:lnSpc>
              <a:spcBef>
                <a:spcPts val="360"/>
              </a:spcBef>
              <a:spcAft>
                <a:spcPts val="0"/>
              </a:spcAft>
              <a:buClr>
                <a:schemeClr val="accent1"/>
              </a:buClr>
              <a:buSzPts val="1800"/>
              <a:buFont typeface="Arial"/>
              <a:buChar char="•"/>
            </a:pPr>
            <a:r>
              <a:rPr b="0" i="0" lang="en-US" sz="1800" u="none" cap="none" strike="noStrike">
                <a:solidFill>
                  <a:schemeClr val="dk1"/>
                </a:solidFill>
                <a:latin typeface="Calibri"/>
                <a:ea typeface="Calibri"/>
                <a:cs typeface="Calibri"/>
                <a:sym typeface="Calibri"/>
              </a:rPr>
              <a:t>Lệnh Select</a:t>
            </a:r>
            <a:endParaRPr/>
          </a:p>
          <a:p>
            <a:pPr indent="-228600" lvl="0" marL="342900" marR="0" rtl="0" algn="l">
              <a:lnSpc>
                <a:spcPct val="140000"/>
              </a:lnSpc>
              <a:spcBef>
                <a:spcPts val="360"/>
              </a:spcBef>
              <a:spcAft>
                <a:spcPts val="0"/>
              </a:spcAft>
              <a:buClr>
                <a:schemeClr val="accent1"/>
              </a:buClr>
              <a:buSzPts val="1800"/>
              <a:buFont typeface="Arial"/>
              <a:buChar char="•"/>
            </a:pPr>
            <a:r>
              <a:rPr b="0" i="0" lang="en-US" sz="1800" u="none" cap="none" strike="noStrike">
                <a:solidFill>
                  <a:schemeClr val="dk1"/>
                </a:solidFill>
                <a:latin typeface="Calibri"/>
                <a:ea typeface="Calibri"/>
                <a:cs typeface="Calibri"/>
                <a:sym typeface="Calibri"/>
              </a:rPr>
              <a:t>Mệnh đề Where</a:t>
            </a:r>
            <a:endParaRPr/>
          </a:p>
          <a:p>
            <a:pPr indent="-228600" lvl="0" marL="342900" marR="0" rtl="0" algn="l">
              <a:lnSpc>
                <a:spcPct val="140000"/>
              </a:lnSpc>
              <a:spcBef>
                <a:spcPts val="360"/>
              </a:spcBef>
              <a:spcAft>
                <a:spcPts val="0"/>
              </a:spcAft>
              <a:buClr>
                <a:schemeClr val="accent1"/>
              </a:buClr>
              <a:buSzPts val="1800"/>
              <a:buFont typeface="Arial"/>
              <a:buChar char="•"/>
            </a:pPr>
            <a:r>
              <a:rPr b="0" i="0" lang="en-US" sz="1800" u="none" cap="none" strike="noStrike">
                <a:solidFill>
                  <a:schemeClr val="dk1"/>
                </a:solidFill>
                <a:latin typeface="Calibri"/>
                <a:ea typeface="Calibri"/>
                <a:cs typeface="Calibri"/>
                <a:sym typeface="Calibri"/>
              </a:rPr>
              <a:t>Lệnh Update</a:t>
            </a:r>
            <a:endParaRPr/>
          </a:p>
          <a:p>
            <a:pPr indent="-228600" lvl="0" marL="342900" marR="0" rtl="0" algn="l">
              <a:lnSpc>
                <a:spcPct val="140000"/>
              </a:lnSpc>
              <a:spcBef>
                <a:spcPts val="360"/>
              </a:spcBef>
              <a:spcAft>
                <a:spcPts val="0"/>
              </a:spcAft>
              <a:buClr>
                <a:schemeClr val="accent1"/>
              </a:buClr>
              <a:buSzPts val="1800"/>
              <a:buFont typeface="Arial"/>
              <a:buChar char="•"/>
            </a:pPr>
            <a:r>
              <a:rPr b="0" i="0" lang="en-US" sz="1800" u="none" cap="none" strike="noStrike">
                <a:solidFill>
                  <a:schemeClr val="dk1"/>
                </a:solidFill>
                <a:latin typeface="Calibri"/>
                <a:ea typeface="Calibri"/>
                <a:cs typeface="Calibri"/>
                <a:sym typeface="Calibri"/>
              </a:rPr>
              <a:t>Lệnh Delete</a:t>
            </a:r>
            <a:endParaRPr/>
          </a:p>
          <a:p>
            <a:pPr indent="-228600" lvl="0" marL="342900" marR="0" rtl="0" algn="l">
              <a:lnSpc>
                <a:spcPct val="140000"/>
              </a:lnSpc>
              <a:spcBef>
                <a:spcPts val="360"/>
              </a:spcBef>
              <a:spcAft>
                <a:spcPts val="0"/>
              </a:spcAft>
              <a:buClr>
                <a:schemeClr val="accent1"/>
              </a:buClr>
              <a:buSzPts val="1800"/>
              <a:buFont typeface="Arial"/>
              <a:buNone/>
            </a:pPr>
            <a:r>
              <a:t/>
            </a:r>
            <a:endParaRPr b="0" i="0" sz="1800" u="none" cap="none" strike="noStrik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Lệnh SELECT</a:t>
            </a:r>
            <a:endParaRPr/>
          </a:p>
        </p:txBody>
      </p:sp>
      <p:sp>
        <p:nvSpPr>
          <p:cNvPr id="234" name="Google Shape;234;p20"/>
          <p:cNvSpPr txBox="1"/>
          <p:nvPr>
            <p:ph idx="1" type="body"/>
          </p:nvPr>
        </p:nvSpPr>
        <p:spPr>
          <a:xfrm>
            <a:off x="457200" y="1489075"/>
            <a:ext cx="7620000" cy="5060950"/>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40000"/>
              </a:lnSpc>
              <a:spcBef>
                <a:spcPts val="0"/>
              </a:spcBef>
              <a:spcAft>
                <a:spcPts val="0"/>
              </a:spcAft>
              <a:buClr>
                <a:schemeClr val="accent1"/>
              </a:buClr>
              <a:buSzPts val="1700"/>
              <a:buFont typeface="Arial"/>
              <a:buChar char="•"/>
            </a:pPr>
            <a:r>
              <a:rPr b="0" i="0" lang="en-US" sz="1700" u="none">
                <a:solidFill>
                  <a:schemeClr val="dk1"/>
                </a:solidFill>
                <a:latin typeface="Calibri"/>
                <a:ea typeface="Calibri"/>
                <a:cs typeface="Calibri"/>
                <a:sym typeface="Calibri"/>
              </a:rPr>
              <a:t>Dùng để lấy dữ liệu từ bảng</a:t>
            </a:r>
            <a:endParaRPr/>
          </a:p>
          <a:p>
            <a:pPr indent="-228600" lvl="0" marL="342900" marR="0" rtl="0" algn="l">
              <a:lnSpc>
                <a:spcPct val="140000"/>
              </a:lnSpc>
              <a:spcBef>
                <a:spcPts val="340"/>
              </a:spcBef>
              <a:spcAft>
                <a:spcPts val="0"/>
              </a:spcAft>
              <a:buClr>
                <a:schemeClr val="accent1"/>
              </a:buClr>
              <a:buSzPts val="1700"/>
              <a:buFont typeface="Arial"/>
              <a:buChar char="•"/>
            </a:pPr>
            <a:r>
              <a:rPr b="0" i="0" lang="en-US" sz="1700" u="none">
                <a:solidFill>
                  <a:schemeClr val="dk1"/>
                </a:solidFill>
                <a:latin typeface="Courier New"/>
                <a:ea typeface="Courier New"/>
                <a:cs typeface="Courier New"/>
                <a:sym typeface="Courier New"/>
              </a:rPr>
              <a:t>SELECT field-1, field-2, …, field-n FROM table_name</a:t>
            </a:r>
            <a:endParaRPr/>
          </a:p>
          <a:p>
            <a:pPr indent="-228600" lvl="0" marL="342900" marR="0" rtl="0" algn="l">
              <a:lnSpc>
                <a:spcPct val="140000"/>
              </a:lnSpc>
              <a:spcBef>
                <a:spcPts val="340"/>
              </a:spcBef>
              <a:spcAft>
                <a:spcPts val="0"/>
              </a:spcAft>
              <a:buClr>
                <a:schemeClr val="accent1"/>
              </a:buClr>
              <a:buSzPts val="1700"/>
              <a:buFont typeface="Arial"/>
              <a:buNone/>
            </a:pPr>
            <a:r>
              <a:rPr b="0" i="0" lang="en-US" sz="1700" u="none">
                <a:solidFill>
                  <a:schemeClr val="dk1"/>
                </a:solidFill>
                <a:latin typeface="Courier New"/>
                <a:ea typeface="Courier New"/>
                <a:cs typeface="Courier New"/>
                <a:sym typeface="Courier New"/>
              </a:rPr>
              <a:t>[Where Clause] [OFFSET M] [LIMIT N]</a:t>
            </a:r>
            <a:endParaRPr/>
          </a:p>
          <a:p>
            <a:pPr indent="-228600" lvl="0" marL="342900" marR="0" rtl="0" algn="l">
              <a:lnSpc>
                <a:spcPct val="140000"/>
              </a:lnSpc>
              <a:spcBef>
                <a:spcPts val="300"/>
              </a:spcBef>
              <a:spcAft>
                <a:spcPts val="0"/>
              </a:spcAft>
              <a:buClr>
                <a:schemeClr val="accent1"/>
              </a:buClr>
              <a:buSzPts val="1500"/>
              <a:buFont typeface="Arial"/>
              <a:buChar char="•"/>
            </a:pPr>
            <a:r>
              <a:rPr b="0" i="0" lang="en-US" sz="1500" u="none">
                <a:solidFill>
                  <a:schemeClr val="dk1"/>
                </a:solidFill>
                <a:latin typeface="Calibri"/>
                <a:ea typeface="Calibri"/>
                <a:cs typeface="Calibri"/>
                <a:sym typeface="Calibri"/>
              </a:rPr>
              <a:t>table_name: tên bảng </a:t>
            </a:r>
            <a:endParaRPr/>
          </a:p>
          <a:p>
            <a:pPr indent="-228600" lvl="0" marL="342900" marR="0" rtl="0" algn="l">
              <a:lnSpc>
                <a:spcPct val="140000"/>
              </a:lnSpc>
              <a:spcBef>
                <a:spcPts val="300"/>
              </a:spcBef>
              <a:spcAft>
                <a:spcPts val="0"/>
              </a:spcAft>
              <a:buClr>
                <a:schemeClr val="accent1"/>
              </a:buClr>
              <a:buSzPts val="1500"/>
              <a:buFont typeface="Arial"/>
              <a:buChar char="•"/>
            </a:pPr>
            <a:r>
              <a:rPr b="0" i="0" lang="en-US" sz="1500" u="none">
                <a:solidFill>
                  <a:schemeClr val="dk1"/>
                </a:solidFill>
                <a:latin typeface="Calibri"/>
                <a:ea typeface="Calibri"/>
                <a:cs typeface="Calibri"/>
                <a:sym typeface="Calibri"/>
              </a:rPr>
              <a:t>field-1, field-2, field-n: danh sách các cột, lấy tất cả các cột sử dụng dấu *</a:t>
            </a:r>
            <a:endParaRPr/>
          </a:p>
          <a:p>
            <a:pPr indent="-228600" lvl="0" marL="342900" marR="0" rtl="0" algn="l">
              <a:lnSpc>
                <a:spcPct val="140000"/>
              </a:lnSpc>
              <a:spcBef>
                <a:spcPts val="300"/>
              </a:spcBef>
              <a:spcAft>
                <a:spcPts val="0"/>
              </a:spcAft>
              <a:buClr>
                <a:schemeClr val="accent1"/>
              </a:buClr>
              <a:buSzPts val="1500"/>
              <a:buFont typeface="Arial"/>
              <a:buChar char="•"/>
            </a:pPr>
            <a:r>
              <a:rPr b="0" i="0" lang="en-US" sz="1500" u="none">
                <a:solidFill>
                  <a:schemeClr val="dk1"/>
                </a:solidFill>
                <a:latin typeface="Calibri"/>
                <a:ea typeface="Calibri"/>
                <a:cs typeface="Calibri"/>
                <a:sym typeface="Calibri"/>
              </a:rPr>
              <a:t>Where Clause: điều kiện where (tùy chọn)</a:t>
            </a:r>
            <a:endParaRPr/>
          </a:p>
          <a:p>
            <a:pPr indent="-228600" lvl="0" marL="342900" marR="0" rtl="0" algn="l">
              <a:lnSpc>
                <a:spcPct val="140000"/>
              </a:lnSpc>
              <a:spcBef>
                <a:spcPts val="300"/>
              </a:spcBef>
              <a:spcAft>
                <a:spcPts val="0"/>
              </a:spcAft>
              <a:buClr>
                <a:schemeClr val="accent1"/>
              </a:buClr>
              <a:buSzPts val="1500"/>
              <a:buFont typeface="Arial"/>
              <a:buChar char="•"/>
            </a:pPr>
            <a:r>
              <a:rPr b="0" i="0" lang="en-US" sz="1500" u="none">
                <a:solidFill>
                  <a:schemeClr val="dk1"/>
                </a:solidFill>
                <a:latin typeface="Calibri"/>
                <a:ea typeface="Calibri"/>
                <a:cs typeface="Calibri"/>
                <a:sym typeface="Calibri"/>
              </a:rPr>
              <a:t>OFFSET M: trả về từ bản ghi thứ M (tùy chọn)</a:t>
            </a:r>
            <a:endParaRPr/>
          </a:p>
          <a:p>
            <a:pPr indent="-228600" lvl="0" marL="342900" marR="0" rtl="0" algn="l">
              <a:lnSpc>
                <a:spcPct val="140000"/>
              </a:lnSpc>
              <a:spcBef>
                <a:spcPts val="300"/>
              </a:spcBef>
              <a:spcAft>
                <a:spcPts val="0"/>
              </a:spcAft>
              <a:buClr>
                <a:schemeClr val="accent1"/>
              </a:buClr>
              <a:buSzPts val="1500"/>
              <a:buFont typeface="Arial"/>
              <a:buChar char="•"/>
            </a:pPr>
            <a:r>
              <a:rPr b="0" i="0" lang="en-US" sz="1500" u="none">
                <a:solidFill>
                  <a:schemeClr val="dk1"/>
                </a:solidFill>
                <a:latin typeface="Calibri"/>
                <a:ea typeface="Calibri"/>
                <a:cs typeface="Calibri"/>
                <a:sym typeface="Calibri"/>
              </a:rPr>
              <a:t>LIMIT N: giới hạn N bản ghi trả về (tùy chọn)</a:t>
            </a:r>
            <a:endParaRPr/>
          </a:p>
          <a:p>
            <a:pPr indent="-228600" lvl="0" marL="342900" marR="0" rtl="0" algn="l">
              <a:lnSpc>
                <a:spcPct val="140000"/>
              </a:lnSpc>
              <a:spcBef>
                <a:spcPts val="340"/>
              </a:spcBef>
              <a:spcAft>
                <a:spcPts val="0"/>
              </a:spcAft>
              <a:buClr>
                <a:schemeClr val="accent1"/>
              </a:buClr>
              <a:buSzPts val="1700"/>
              <a:buFont typeface="Arial"/>
              <a:buChar char="•"/>
            </a:pPr>
            <a:r>
              <a:rPr b="0" i="0" lang="en-US" sz="1700" u="none">
                <a:solidFill>
                  <a:schemeClr val="dk1"/>
                </a:solidFill>
                <a:latin typeface="Calibri"/>
                <a:ea typeface="Calibri"/>
                <a:cs typeface="Calibri"/>
                <a:sym typeface="Calibri"/>
              </a:rPr>
              <a:t>Ví dụ:</a:t>
            </a:r>
            <a:endParaRPr/>
          </a:p>
          <a:p>
            <a:pPr indent="-228600" lvl="0" marL="342900" marR="0" rtl="0" algn="l">
              <a:lnSpc>
                <a:spcPct val="140000"/>
              </a:lnSpc>
              <a:spcBef>
                <a:spcPts val="340"/>
              </a:spcBef>
              <a:spcAft>
                <a:spcPts val="0"/>
              </a:spcAft>
              <a:buClr>
                <a:schemeClr val="accent1"/>
              </a:buClr>
              <a:buSzPts val="1700"/>
              <a:buFont typeface="Arial"/>
              <a:buNone/>
            </a:pPr>
            <a:r>
              <a:rPr b="0" i="0" lang="en-US" sz="1700" u="none">
                <a:solidFill>
                  <a:schemeClr val="dk1"/>
                </a:solidFill>
                <a:latin typeface="Courier New"/>
                <a:ea typeface="Courier New"/>
                <a:cs typeface="Courier New"/>
                <a:sym typeface="Courier New"/>
              </a:rPr>
              <a:t>SELECT * FROM books WHERE title=“Harry Potter” LIMIT 5 OFFSET 10</a:t>
            </a:r>
            <a:endParaRPr/>
          </a:p>
          <a:p>
            <a:pPr indent="-228600" lvl="0" marL="342900" marR="0" rtl="0" algn="l">
              <a:lnSpc>
                <a:spcPct val="140000"/>
              </a:lnSpc>
              <a:spcBef>
                <a:spcPts val="340"/>
              </a:spcBef>
              <a:spcAft>
                <a:spcPts val="0"/>
              </a:spcAft>
              <a:buClr>
                <a:schemeClr val="accent1"/>
              </a:buClr>
              <a:buSzPts val="1500"/>
              <a:buFont typeface="Arial"/>
              <a:buNone/>
            </a:pPr>
            <a:r>
              <a:rPr b="0" i="0" lang="en-US" sz="1500" u="none">
                <a:solidFill>
                  <a:schemeClr val="dk1"/>
                </a:solidFill>
                <a:latin typeface="Calibri"/>
                <a:ea typeface="Calibri"/>
                <a:cs typeface="Calibri"/>
                <a:sym typeface="Calibri"/>
              </a:rPr>
              <a:t>🡺 Trả về các bản ghi có title là Harry Potter lấy ra 5 bản ghi tính từ record 11</a:t>
            </a:r>
            <a:br>
              <a:rPr b="0" i="0" lang="en-US" sz="1700" u="none">
                <a:solidFill>
                  <a:schemeClr val="dk1"/>
                </a:solidFill>
                <a:latin typeface="Calibri"/>
                <a:ea typeface="Calibri"/>
                <a:cs typeface="Calibri"/>
                <a:sym typeface="Calibri"/>
              </a:rPr>
            </a:br>
            <a:endParaRPr b="0" i="0" sz="1700" u="none">
              <a:solidFill>
                <a:schemeClr val="dk2"/>
              </a:solidFill>
              <a:latin typeface="Calibri"/>
              <a:ea typeface="Calibri"/>
              <a:cs typeface="Calibri"/>
              <a:sym typeface="Calibri"/>
            </a:endParaRPr>
          </a:p>
          <a:p>
            <a:pPr indent="-120650" lvl="0" marL="342900" marR="0" rtl="0" algn="l">
              <a:spcBef>
                <a:spcPts val="340"/>
              </a:spcBef>
              <a:spcAft>
                <a:spcPts val="0"/>
              </a:spcAft>
              <a:buClr>
                <a:schemeClr val="accent1"/>
              </a:buClr>
              <a:buSzPts val="1700"/>
              <a:buFont typeface="Arial"/>
              <a:buNone/>
            </a:pPr>
            <a:r>
              <a:t/>
            </a:r>
            <a:endParaRPr b="0" i="0" sz="1700" u="none">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SELECT demo</a:t>
            </a:r>
            <a:endParaRPr/>
          </a:p>
        </p:txBody>
      </p:sp>
      <p:pic>
        <p:nvPicPr>
          <p:cNvPr id="240" name="Google Shape;240;p21"/>
          <p:cNvPicPr preferRelativeResize="0"/>
          <p:nvPr>
            <p:ph idx="1" type="body"/>
          </p:nvPr>
        </p:nvPicPr>
        <p:blipFill rotWithShape="1">
          <a:blip r:embed="rId3">
            <a:alphaModFix/>
          </a:blip>
          <a:srcRect b="0" l="0" r="0" t="0"/>
          <a:stretch/>
        </p:blipFill>
        <p:spPr>
          <a:xfrm>
            <a:off x="1079500" y="2890837"/>
            <a:ext cx="6375400" cy="2501900"/>
          </a:xfrm>
          <a:prstGeom prst="rect">
            <a:avLst/>
          </a:prstGeom>
          <a:noFill/>
          <a:ln>
            <a:noFill/>
          </a:ln>
        </p:spPr>
      </p:pic>
      <p:pic>
        <p:nvPicPr>
          <p:cNvPr id="241" name="Google Shape;241;p21"/>
          <p:cNvPicPr preferRelativeResize="0"/>
          <p:nvPr/>
        </p:nvPicPr>
        <p:blipFill rotWithShape="1">
          <a:blip r:embed="rId4">
            <a:alphaModFix/>
          </a:blip>
          <a:srcRect b="0" l="0" r="0" t="0"/>
          <a:stretch/>
        </p:blipFill>
        <p:spPr>
          <a:xfrm>
            <a:off x="2794000" y="1828800"/>
            <a:ext cx="3556000" cy="622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SELECT demo(2)</a:t>
            </a:r>
            <a:endParaRPr/>
          </a:p>
        </p:txBody>
      </p:sp>
      <p:pic>
        <p:nvPicPr>
          <p:cNvPr id="247" name="Google Shape;247;p22"/>
          <p:cNvPicPr preferRelativeResize="0"/>
          <p:nvPr>
            <p:ph idx="1" type="body"/>
          </p:nvPr>
        </p:nvPicPr>
        <p:blipFill rotWithShape="1">
          <a:blip r:embed="rId3">
            <a:alphaModFix/>
          </a:blip>
          <a:srcRect b="0" l="0" r="0" t="0"/>
          <a:stretch/>
        </p:blipFill>
        <p:spPr>
          <a:xfrm>
            <a:off x="692150" y="3716337"/>
            <a:ext cx="7150100" cy="2489200"/>
          </a:xfrm>
          <a:prstGeom prst="rect">
            <a:avLst/>
          </a:prstGeom>
          <a:noFill/>
          <a:ln>
            <a:noFill/>
          </a:ln>
        </p:spPr>
      </p:pic>
      <p:pic>
        <p:nvPicPr>
          <p:cNvPr id="248" name="Google Shape;248;p22"/>
          <p:cNvPicPr preferRelativeResize="0"/>
          <p:nvPr/>
        </p:nvPicPr>
        <p:blipFill rotWithShape="1">
          <a:blip r:embed="rId4">
            <a:alphaModFix/>
          </a:blip>
          <a:srcRect b="0" l="0" r="0" t="0"/>
          <a:stretch/>
        </p:blipFill>
        <p:spPr>
          <a:xfrm>
            <a:off x="2235200" y="2492375"/>
            <a:ext cx="4673600" cy="889000"/>
          </a:xfrm>
          <a:prstGeom prst="rect">
            <a:avLst/>
          </a:prstGeom>
          <a:noFill/>
          <a:ln>
            <a:noFill/>
          </a:ln>
        </p:spPr>
      </p:pic>
      <p:sp>
        <p:nvSpPr>
          <p:cNvPr id="249" name="Google Shape;249;p22"/>
          <p:cNvSpPr txBox="1"/>
          <p:nvPr/>
        </p:nvSpPr>
        <p:spPr>
          <a:xfrm>
            <a:off x="692150" y="1417637"/>
            <a:ext cx="67595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Bỏ 3 records đầu và lấy 4 records sau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Lệnh UPDATE</a:t>
            </a:r>
            <a:endParaRPr/>
          </a:p>
        </p:txBody>
      </p:sp>
      <p:sp>
        <p:nvSpPr>
          <p:cNvPr id="255" name="Google Shape;255;p23"/>
          <p:cNvSpPr txBox="1"/>
          <p:nvPr>
            <p:ph idx="1" type="body"/>
          </p:nvPr>
        </p:nvSpPr>
        <p:spPr>
          <a:xfrm>
            <a:off x="457200" y="1628775"/>
            <a:ext cx="7620000" cy="5235575"/>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Dùng để cập nhật dữ liệu cho bảng</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ourier New"/>
                <a:ea typeface="Courier New"/>
                <a:cs typeface="Courier New"/>
                <a:sym typeface="Courier New"/>
              </a:rPr>
              <a:t>UPDATE table_name SET field-1=value-1, field-2=value-2, …[Where Clause]</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table_name: tên bảng </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field-1, field-2: danh sách các cột</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value-1, value-2: giá trị tương ứng với các cột</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UPDATE books SET author='new author' WHERE id = 1</a:t>
            </a:r>
            <a:endParaRPr b="0" i="0" sz="1800" u="none">
              <a:solidFill>
                <a:schemeClr val="dk2"/>
              </a:solidFill>
              <a:latin typeface="Courier New"/>
              <a:ea typeface="Courier New"/>
              <a:cs typeface="Courier New"/>
              <a:sym typeface="Courier New"/>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Update SQL</a:t>
            </a:r>
            <a:endParaRPr/>
          </a:p>
        </p:txBody>
      </p:sp>
      <p:pic>
        <p:nvPicPr>
          <p:cNvPr id="261" name="Google Shape;261;p24"/>
          <p:cNvPicPr preferRelativeResize="0"/>
          <p:nvPr>
            <p:ph idx="1" type="body"/>
          </p:nvPr>
        </p:nvPicPr>
        <p:blipFill rotWithShape="1">
          <a:blip r:embed="rId3">
            <a:alphaModFix/>
          </a:blip>
          <a:srcRect b="0" l="0" r="0" t="0"/>
          <a:stretch/>
        </p:blipFill>
        <p:spPr>
          <a:xfrm>
            <a:off x="1460500" y="1828800"/>
            <a:ext cx="5613400" cy="723900"/>
          </a:xfrm>
          <a:prstGeom prst="rect">
            <a:avLst/>
          </a:prstGeom>
          <a:noFill/>
          <a:ln>
            <a:noFill/>
          </a:ln>
        </p:spPr>
      </p:pic>
      <p:sp>
        <p:nvSpPr>
          <p:cNvPr id="262" name="Google Shape;262;p24"/>
          <p:cNvSpPr txBox="1"/>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Company Logo</a:t>
            </a:r>
            <a:endParaRPr/>
          </a:p>
        </p:txBody>
      </p:sp>
      <p:sp>
        <p:nvSpPr>
          <p:cNvPr id="263" name="Google Shape;263;p24"/>
          <p:cNvSpPr txBox="1"/>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www.themegallery.com</a:t>
            </a:r>
            <a:endParaRPr/>
          </a:p>
        </p:txBody>
      </p:sp>
      <p:pic>
        <p:nvPicPr>
          <p:cNvPr id="264" name="Google Shape;264;p24"/>
          <p:cNvPicPr preferRelativeResize="0"/>
          <p:nvPr/>
        </p:nvPicPr>
        <p:blipFill rotWithShape="1">
          <a:blip r:embed="rId4">
            <a:alphaModFix/>
          </a:blip>
          <a:srcRect b="0" l="0" r="0" t="0"/>
          <a:stretch/>
        </p:blipFill>
        <p:spPr>
          <a:xfrm>
            <a:off x="1365250" y="3284537"/>
            <a:ext cx="6413500" cy="2425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Lệnh DELETE</a:t>
            </a:r>
            <a:endParaRPr/>
          </a:p>
        </p:txBody>
      </p:sp>
      <p:sp>
        <p:nvSpPr>
          <p:cNvPr id="270" name="Google Shape;270;p25"/>
          <p:cNvSpPr txBox="1"/>
          <p:nvPr>
            <p:ph idx="1" type="body"/>
          </p:nvPr>
        </p:nvSpPr>
        <p:spPr>
          <a:xfrm>
            <a:off x="85725" y="1176337"/>
            <a:ext cx="9129712" cy="5688012"/>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Dùng để xóa dữ liệu từ bảng</a:t>
            </a:r>
            <a:endParaRPr/>
          </a:p>
          <a:p>
            <a:pPr indent="-228600" lvl="0" marL="342900" marR="0" rtl="0" algn="l">
              <a:lnSpc>
                <a:spcPct val="150000"/>
              </a:lnSpc>
              <a:spcBef>
                <a:spcPts val="360"/>
              </a:spcBef>
              <a:spcAft>
                <a:spcPts val="0"/>
              </a:spcAft>
              <a:buClr>
                <a:schemeClr val="accent1"/>
              </a:buClr>
              <a:buSzPts val="1800"/>
              <a:buFont typeface="Arial"/>
              <a:buNone/>
            </a:pPr>
            <a:r>
              <a:rPr b="0" i="0" lang="en-US" sz="1800" u="none">
                <a:solidFill>
                  <a:schemeClr val="dk1"/>
                </a:solidFill>
                <a:latin typeface="Courier New"/>
                <a:ea typeface="Courier New"/>
                <a:cs typeface="Courier New"/>
                <a:sym typeface="Courier New"/>
              </a:rPr>
              <a:t>DELETE FROM table_name [Where Clause]</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table_name: tên bảng </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WHERE clause: Điều kiện để xoá bảng</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60"/>
              </a:spcBef>
              <a:spcAft>
                <a:spcPts val="0"/>
              </a:spcAft>
              <a:buClr>
                <a:schemeClr val="accent1"/>
              </a:buClr>
              <a:buSzPts val="1800"/>
              <a:buFont typeface="Arial"/>
              <a:buNone/>
            </a:pPr>
            <a:r>
              <a:rPr b="0" i="0" lang="en-US" sz="1800" u="none">
                <a:solidFill>
                  <a:schemeClr val="dk1"/>
                </a:solidFill>
                <a:latin typeface="Courier New"/>
                <a:ea typeface="Courier New"/>
                <a:cs typeface="Courier New"/>
                <a:sym typeface="Courier New"/>
              </a:rPr>
              <a:t>DELETE FROM books WHERE id = 4</a:t>
            </a:r>
            <a:br>
              <a:rPr b="0" i="0" lang="en-US" sz="1800" u="none">
                <a:solidFill>
                  <a:schemeClr val="dk1"/>
                </a:solidFill>
                <a:latin typeface="Calibri"/>
                <a:ea typeface="Calibri"/>
                <a:cs typeface="Calibri"/>
                <a:sym typeface="Calibri"/>
              </a:rPr>
            </a:b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pic>
        <p:nvPicPr>
          <p:cNvPr id="271" name="Google Shape;271;p25"/>
          <p:cNvPicPr preferRelativeResize="0"/>
          <p:nvPr/>
        </p:nvPicPr>
        <p:blipFill rotWithShape="1">
          <a:blip r:embed="rId3">
            <a:alphaModFix/>
          </a:blip>
          <a:srcRect b="0" l="0" r="0" t="0"/>
          <a:stretch/>
        </p:blipFill>
        <p:spPr>
          <a:xfrm>
            <a:off x="2635250" y="3933825"/>
            <a:ext cx="3873500" cy="723900"/>
          </a:xfrm>
          <a:prstGeom prst="rect">
            <a:avLst/>
          </a:prstGeom>
          <a:noFill/>
          <a:ln>
            <a:noFill/>
          </a:ln>
        </p:spPr>
      </p:pic>
      <p:pic>
        <p:nvPicPr>
          <p:cNvPr id="272" name="Google Shape;272;p25"/>
          <p:cNvPicPr preferRelativeResize="0"/>
          <p:nvPr/>
        </p:nvPicPr>
        <p:blipFill rotWithShape="1">
          <a:blip r:embed="rId4">
            <a:alphaModFix/>
          </a:blip>
          <a:srcRect b="0" l="0" r="0" t="0"/>
          <a:stretch/>
        </p:blipFill>
        <p:spPr>
          <a:xfrm>
            <a:off x="1620837" y="4776787"/>
            <a:ext cx="6057900" cy="1968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Mệnh đề LIKE</a:t>
            </a:r>
            <a:endParaRPr/>
          </a:p>
        </p:txBody>
      </p:sp>
      <p:sp>
        <p:nvSpPr>
          <p:cNvPr id="278" name="Google Shape;278;p26"/>
          <p:cNvSpPr txBox="1"/>
          <p:nvPr>
            <p:ph idx="1" type="body"/>
          </p:nvPr>
        </p:nvSpPr>
        <p:spPr>
          <a:xfrm>
            <a:off x="85725" y="1176337"/>
            <a:ext cx="7991475" cy="5688012"/>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Hoạt động theo kiểu so khớp, thường sử dụng trong mệnh đề Where</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ourier New"/>
                <a:ea typeface="Courier New"/>
                <a:cs typeface="Courier New"/>
                <a:sym typeface="Courier New"/>
              </a:rPr>
              <a:t>SELECT field-1, field-2, …, field-n FROM table_name</a:t>
            </a:r>
            <a:endParaRPr/>
          </a:p>
          <a:p>
            <a:pPr indent="-228600" lvl="0" marL="342900" marR="0" rtl="0" algn="l">
              <a:lnSpc>
                <a:spcPct val="150000"/>
              </a:lnSpc>
              <a:spcBef>
                <a:spcPts val="360"/>
              </a:spcBef>
              <a:spcAft>
                <a:spcPts val="0"/>
              </a:spcAft>
              <a:buClr>
                <a:schemeClr val="accent1"/>
              </a:buClr>
              <a:buSzPts val="1800"/>
              <a:buFont typeface="Arial"/>
              <a:buNone/>
            </a:pPr>
            <a:r>
              <a:rPr b="0" i="0" lang="en-US" sz="1800" u="none">
                <a:solidFill>
                  <a:schemeClr val="dk1"/>
                </a:solidFill>
                <a:latin typeface="Courier New"/>
                <a:ea typeface="Courier New"/>
                <a:cs typeface="Courier New"/>
                <a:sym typeface="Courier New"/>
              </a:rPr>
              <a:t>WHERE field-1 LIKE condition-1 [AND [OR]] field-2=value-2 ...</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table_name: tên bảng </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field-1, field-2: danh sách các cột</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condition-1: biểu thức so khớp của Like, thường dùng với ký tự % đại diện cho 1 hoặc nhiều ký tự bất kỳ</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SELECT * FROM `books` WHERE title LIKE '%2%’</a:t>
            </a:r>
            <a:endParaRPr/>
          </a:p>
          <a:p>
            <a:pPr indent="-228600" lvl="0" marL="342900" marR="0" rtl="0" algn="l">
              <a:lnSpc>
                <a:spcPct val="150000"/>
              </a:lnSpc>
              <a:spcBef>
                <a:spcPts val="360"/>
              </a:spcBef>
              <a:spcAft>
                <a:spcPts val="0"/>
              </a:spcAft>
              <a:buClr>
                <a:schemeClr val="accent1"/>
              </a:buClr>
              <a:buSzPts val="1600"/>
              <a:buFont typeface="Arial"/>
              <a:buNone/>
            </a:pPr>
            <a:r>
              <a:rPr b="0" i="0" lang="en-US" sz="1600" u="none">
                <a:solidFill>
                  <a:schemeClr val="dk1"/>
                </a:solidFill>
                <a:latin typeface="Calibri"/>
                <a:ea typeface="Calibri"/>
                <a:cs typeface="Calibri"/>
                <a:sym typeface="Calibri"/>
              </a:rPr>
              <a:t>🡺 Tìm danh sách các quyển sách có tiêu đề chứa số 2 (Bao gồm số 2 ở đầu, 2 ở cuối và 2 ở giữa).</a:t>
            </a:r>
            <a:br>
              <a:rPr b="0" i="0" lang="en-US" sz="1800" u="none">
                <a:solidFill>
                  <a:schemeClr val="dk1"/>
                </a:solidFill>
                <a:latin typeface="Calibri"/>
                <a:ea typeface="Calibri"/>
                <a:cs typeface="Calibri"/>
                <a:sym typeface="Calibri"/>
              </a:rPr>
            </a:b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Demo</a:t>
            </a:r>
            <a:endParaRPr/>
          </a:p>
        </p:txBody>
      </p:sp>
      <p:pic>
        <p:nvPicPr>
          <p:cNvPr id="284" name="Google Shape;284;p27"/>
          <p:cNvPicPr preferRelativeResize="0"/>
          <p:nvPr>
            <p:ph idx="1" type="body"/>
          </p:nvPr>
        </p:nvPicPr>
        <p:blipFill rotWithShape="1">
          <a:blip r:embed="rId3">
            <a:alphaModFix/>
          </a:blip>
          <a:srcRect b="0" l="0" r="0" t="0"/>
          <a:stretch/>
        </p:blipFill>
        <p:spPr>
          <a:xfrm>
            <a:off x="1714500" y="2622550"/>
            <a:ext cx="5715000" cy="444500"/>
          </a:xfrm>
          <a:prstGeom prst="rect">
            <a:avLst/>
          </a:prstGeom>
          <a:noFill/>
          <a:ln>
            <a:noFill/>
          </a:ln>
        </p:spPr>
      </p:pic>
      <p:pic>
        <p:nvPicPr>
          <p:cNvPr id="285" name="Google Shape;285;p27"/>
          <p:cNvPicPr preferRelativeResize="0"/>
          <p:nvPr/>
        </p:nvPicPr>
        <p:blipFill rotWithShape="1">
          <a:blip r:embed="rId4">
            <a:alphaModFix/>
          </a:blip>
          <a:srcRect b="0" l="0" r="0" t="0"/>
          <a:stretch/>
        </p:blipFill>
        <p:spPr>
          <a:xfrm>
            <a:off x="1587500" y="3484562"/>
            <a:ext cx="5969000" cy="2044700"/>
          </a:xfrm>
          <a:prstGeom prst="rect">
            <a:avLst/>
          </a:prstGeom>
          <a:noFill/>
          <a:ln>
            <a:noFill/>
          </a:ln>
        </p:spPr>
      </p:pic>
      <p:sp>
        <p:nvSpPr>
          <p:cNvPr id="286" name="Google Shape;286;p27"/>
          <p:cNvSpPr txBox="1"/>
          <p:nvPr/>
        </p:nvSpPr>
        <p:spPr>
          <a:xfrm>
            <a:off x="611187" y="1916112"/>
            <a:ext cx="71294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Tìm tất cả quyển sách có chứa </a:t>
            </a:r>
            <a:r>
              <a:rPr b="1" i="0" lang="en-US" sz="1800" u="none">
                <a:solidFill>
                  <a:schemeClr val="dk1"/>
                </a:solidFill>
                <a:latin typeface="Calibri"/>
                <a:ea typeface="Calibri"/>
                <a:cs typeface="Calibri"/>
                <a:sym typeface="Calibri"/>
              </a:rPr>
              <a:t>author</a:t>
            </a:r>
            <a:r>
              <a:rPr b="0" i="0" lang="en-US" sz="1800" u="none">
                <a:solidFill>
                  <a:schemeClr val="dk1"/>
                </a:solidFill>
                <a:latin typeface="Calibri"/>
                <a:ea typeface="Calibri"/>
                <a:cs typeface="Calibri"/>
                <a:sym typeface="Calibri"/>
              </a:rPr>
              <a:t> trong trường author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Từ khóa ORDER BY</a:t>
            </a:r>
            <a:endParaRPr/>
          </a:p>
        </p:txBody>
      </p:sp>
      <p:sp>
        <p:nvSpPr>
          <p:cNvPr id="292" name="Google Shape;292;p28"/>
          <p:cNvSpPr txBox="1"/>
          <p:nvPr>
            <p:ph idx="1" type="body"/>
          </p:nvPr>
        </p:nvSpPr>
        <p:spPr>
          <a:xfrm>
            <a:off x="85725" y="1176337"/>
            <a:ext cx="9129712" cy="5688012"/>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Sắp xếp kết quả trả về theo quy luật nhất định</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ourier New"/>
                <a:ea typeface="Courier New"/>
                <a:cs typeface="Courier New"/>
                <a:sym typeface="Courier New"/>
              </a:rPr>
              <a:t>SELECT field-1, field-2, …, field-n FROM table_name</a:t>
            </a:r>
            <a:endParaRPr/>
          </a:p>
          <a:p>
            <a:pPr indent="-228600" lvl="0" marL="342900" marR="0" rtl="0" algn="l">
              <a:lnSpc>
                <a:spcPct val="150000"/>
              </a:lnSpc>
              <a:spcBef>
                <a:spcPts val="360"/>
              </a:spcBef>
              <a:spcAft>
                <a:spcPts val="0"/>
              </a:spcAft>
              <a:buClr>
                <a:schemeClr val="accent1"/>
              </a:buClr>
              <a:buSzPts val="1800"/>
              <a:buFont typeface="Arial"/>
              <a:buNone/>
            </a:pPr>
            <a:r>
              <a:rPr b="0" i="0" lang="en-US" sz="1800" u="none">
                <a:solidFill>
                  <a:schemeClr val="dk1"/>
                </a:solidFill>
                <a:latin typeface="Courier New"/>
                <a:ea typeface="Courier New"/>
                <a:cs typeface="Courier New"/>
                <a:sym typeface="Courier New"/>
              </a:rPr>
              <a:t>ORDER BY field-1, [field-2]  [ASC] hoặc [DESC]</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ASC: ascending - sắp xếp theo chiều tăng dần theo cột field-1, field-2 .v.v</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DESC: descending  - sắp xếp theo chiều giảm dần theo cột field-1, field-2 .v.v</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SELECT * FROM `books` ORDER BY id 🡺 </a:t>
            </a:r>
            <a:endParaRPr/>
          </a:p>
          <a:p>
            <a:pPr indent="-228600" lvl="0" marL="342900" marR="0" rtl="0" algn="l">
              <a:lnSpc>
                <a:spcPct val="150000"/>
              </a:lnSpc>
              <a:spcBef>
                <a:spcPts val="360"/>
              </a:spcBef>
              <a:spcAft>
                <a:spcPts val="0"/>
              </a:spcAft>
              <a:buClr>
                <a:schemeClr val="accent1"/>
              </a:buClr>
              <a:buSzPts val="1600"/>
              <a:buFont typeface="Arial"/>
              <a:buNone/>
            </a:pPr>
            <a:r>
              <a:rPr b="0" i="0" lang="en-US" sz="1600" u="none">
                <a:solidFill>
                  <a:schemeClr val="dk1"/>
                </a:solidFill>
                <a:latin typeface="Calibri"/>
                <a:ea typeface="Calibri"/>
                <a:cs typeface="Calibri"/>
                <a:sym typeface="Calibri"/>
              </a:rPr>
              <a:t>Tìm kiếm danh sách quyển sách mà được sắp xếp theo</a:t>
            </a:r>
            <a:r>
              <a:rPr b="0" i="0" lang="en-US" sz="1600" u="none">
                <a:solidFill>
                  <a:schemeClr val="dk1"/>
                </a:solidFill>
                <a:latin typeface="Courier New"/>
                <a:ea typeface="Courier New"/>
                <a:cs typeface="Courier New"/>
                <a:sym typeface="Courier New"/>
              </a:rPr>
              <a:t> id </a:t>
            </a:r>
            <a:r>
              <a:rPr b="0" i="0" lang="en-US" sz="1600" u="none">
                <a:solidFill>
                  <a:schemeClr val="dk1"/>
                </a:solidFill>
                <a:latin typeface="Calibri"/>
                <a:ea typeface="Calibri"/>
                <a:cs typeface="Calibri"/>
                <a:sym typeface="Calibri"/>
              </a:rPr>
              <a:t>giảm dần</a:t>
            </a:r>
            <a:br>
              <a:rPr b="0" i="0" lang="en-US" sz="1800" u="none">
                <a:solidFill>
                  <a:schemeClr val="dk1"/>
                </a:solidFill>
                <a:latin typeface="Calibri"/>
                <a:ea typeface="Calibri"/>
                <a:cs typeface="Calibri"/>
                <a:sym typeface="Calibri"/>
              </a:rPr>
            </a:br>
            <a:endParaRPr b="0" i="0" sz="1800" u="none">
              <a:solidFill>
                <a:schemeClr val="dk2"/>
              </a:solidFill>
              <a:latin typeface="Calibri"/>
              <a:ea typeface="Calibri"/>
              <a:cs typeface="Calibri"/>
              <a:sym typeface="Calibri"/>
            </a:endParaRPr>
          </a:p>
          <a:p>
            <a:pPr indent="-228600" lvl="0" marL="342900" marR="0" rtl="0" algn="l">
              <a:lnSpc>
                <a:spcPct val="150000"/>
              </a:lnSpc>
              <a:spcBef>
                <a:spcPts val="320"/>
              </a:spcBef>
              <a:spcAft>
                <a:spcPts val="0"/>
              </a:spcAft>
              <a:buClr>
                <a:schemeClr val="accent1"/>
              </a:buClr>
              <a:buSzPts val="1600"/>
              <a:buFont typeface="Arial"/>
              <a:buNone/>
            </a:pPr>
            <a:r>
              <a:t/>
            </a:r>
            <a:endParaRPr b="0" i="0" sz="1600" u="none">
              <a:solidFill>
                <a:schemeClr val="dk1"/>
              </a:solidFill>
              <a:latin typeface="Courier New"/>
              <a:ea typeface="Courier New"/>
              <a:cs typeface="Courier New"/>
              <a:sym typeface="Courier New"/>
            </a:endParaRPr>
          </a:p>
          <a:p>
            <a:pPr indent="-127000" lvl="0" marL="342900" marR="0" rtl="0" algn="l">
              <a:spcBef>
                <a:spcPts val="320"/>
              </a:spcBef>
              <a:spcAft>
                <a:spcPts val="0"/>
              </a:spcAft>
              <a:buClr>
                <a:schemeClr val="accent1"/>
              </a:buClr>
              <a:buSzPts val="1600"/>
              <a:buFont typeface="Arial"/>
              <a:buNone/>
            </a:pPr>
            <a:r>
              <a:t/>
            </a:r>
            <a:endParaRPr b="0" i="0" sz="1600" u="none">
              <a:solidFill>
                <a:schemeClr val="dk1"/>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Demo</a:t>
            </a:r>
            <a:endParaRPr/>
          </a:p>
        </p:txBody>
      </p:sp>
      <p:sp>
        <p:nvSpPr>
          <p:cNvPr id="298" name="Google Shape;298;p29"/>
          <p:cNvSpPr txBox="1"/>
          <p:nvPr/>
        </p:nvSpPr>
        <p:spPr>
          <a:xfrm rot="-5400000">
            <a:off x="7587456" y="4048918"/>
            <a:ext cx="236696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Company Logo</a:t>
            </a:r>
            <a:endParaRPr/>
          </a:p>
        </p:txBody>
      </p:sp>
      <p:sp>
        <p:nvSpPr>
          <p:cNvPr id="299" name="Google Shape;299;p29"/>
          <p:cNvSpPr txBox="1"/>
          <p:nvPr/>
        </p:nvSpPr>
        <p:spPr>
          <a:xfrm rot="-5400000">
            <a:off x="7551737" y="1646237"/>
            <a:ext cx="2438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Calibri"/>
              <a:buNone/>
            </a:pPr>
            <a:r>
              <a:rPr b="0" i="0" lang="en-US" sz="1200" u="none">
                <a:solidFill>
                  <a:schemeClr val="lt2"/>
                </a:solidFill>
                <a:latin typeface="Calibri"/>
                <a:ea typeface="Calibri"/>
                <a:cs typeface="Calibri"/>
                <a:sym typeface="Calibri"/>
              </a:rPr>
              <a:t>www.themegallery.com</a:t>
            </a:r>
            <a:endParaRPr/>
          </a:p>
        </p:txBody>
      </p:sp>
      <p:pic>
        <p:nvPicPr>
          <p:cNvPr id="300" name="Google Shape;300;p29"/>
          <p:cNvPicPr preferRelativeResize="0"/>
          <p:nvPr/>
        </p:nvPicPr>
        <p:blipFill rotWithShape="1">
          <a:blip r:embed="rId3">
            <a:alphaModFix/>
          </a:blip>
          <a:srcRect b="0" l="0" r="0" t="0"/>
          <a:stretch/>
        </p:blipFill>
        <p:spPr>
          <a:xfrm>
            <a:off x="1485900" y="1916112"/>
            <a:ext cx="6172200" cy="382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Nội dung (2)</a:t>
            </a:r>
            <a:endParaRPr/>
          </a:p>
        </p:txBody>
      </p:sp>
      <p:sp>
        <p:nvSpPr>
          <p:cNvPr id="106" name="Google Shape;106;p3"/>
          <p:cNvSpPr txBox="1"/>
          <p:nvPr>
            <p:ph idx="1" type="body"/>
          </p:nvPr>
        </p:nvSpPr>
        <p:spPr>
          <a:xfrm>
            <a:off x="457200" y="1484312"/>
            <a:ext cx="7620000" cy="5099050"/>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Mệnh đề Like</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Sắp xếp</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Join bảng</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Bài tập tổng hợp</a:t>
            </a:r>
            <a:endParaRPr/>
          </a:p>
          <a:p>
            <a:pPr indent="-2286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Lệnh JOIN</a:t>
            </a:r>
            <a:endParaRPr/>
          </a:p>
        </p:txBody>
      </p:sp>
      <p:sp>
        <p:nvSpPr>
          <p:cNvPr id="306" name="Google Shape;306;p30"/>
          <p:cNvSpPr txBox="1"/>
          <p:nvPr>
            <p:ph idx="1" type="body"/>
          </p:nvPr>
        </p:nvSpPr>
        <p:spPr>
          <a:xfrm>
            <a:off x="457200" y="1417637"/>
            <a:ext cx="7620000" cy="5446712"/>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Truy vấn nhiều bảng trong cơ sở dữ liệu</a:t>
            </a:r>
            <a:endParaRPr/>
          </a:p>
          <a:p>
            <a:pPr indent="-1143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1"/>
              </a:solidFill>
              <a:latin typeface="Courier New"/>
              <a:ea typeface="Courier New"/>
              <a:cs typeface="Courier New"/>
              <a:sym typeface="Courier New"/>
            </a:endParaRPr>
          </a:p>
          <a:p>
            <a:pPr indent="-228600" lvl="0" marL="342900" marR="0" rtl="0" algn="l">
              <a:lnSpc>
                <a:spcPct val="150000"/>
              </a:lnSpc>
              <a:spcBef>
                <a:spcPts val="360"/>
              </a:spcBef>
              <a:spcAft>
                <a:spcPts val="0"/>
              </a:spcAft>
              <a:buClr>
                <a:schemeClr val="accent1"/>
              </a:buClr>
              <a:buSzPts val="1800"/>
              <a:buFont typeface="Arial"/>
              <a:buNone/>
            </a:pPr>
            <a:r>
              <a:rPr b="0" i="0" lang="en-US" sz="1800" u="none">
                <a:solidFill>
                  <a:schemeClr val="dk1"/>
                </a:solidFill>
                <a:latin typeface="Courier New"/>
                <a:ea typeface="Courier New"/>
                <a:cs typeface="Courier New"/>
                <a:sym typeface="Courier New"/>
              </a:rPr>
              <a:t>SELECT table-1.field-1, table-1.field-2,..., table-2.field-3, table-2.field-4 FROM table-1 INNER JOIN table-2 ON table-1.field-5 = table-2.field-6</a:t>
            </a:r>
            <a:endParaRPr/>
          </a:p>
          <a:p>
            <a:pPr indent="-2286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1"/>
              </a:solidFill>
              <a:latin typeface="Courier New"/>
              <a:ea typeface="Courier New"/>
              <a:cs typeface="Courier New"/>
              <a:sym typeface="Courier New"/>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field-5 và field-6 là khóa liên kết giữa 2 bảng tương ứng</a:t>
            </a:r>
            <a:endParaRPr/>
          </a:p>
          <a:p>
            <a:pPr indent="-228600" lvl="0" marL="342900" marR="0" rtl="0" algn="l">
              <a:lnSpc>
                <a:spcPct val="150000"/>
              </a:lnSpc>
              <a:spcBef>
                <a:spcPts val="36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3 cơ chế join chính bao gồm: inner join, left join, right join</a:t>
            </a:r>
            <a:br>
              <a:rPr b="0" i="0" lang="en-US" sz="1800" u="none">
                <a:solidFill>
                  <a:schemeClr val="dk1"/>
                </a:solidFill>
                <a:latin typeface="Calibri"/>
                <a:ea typeface="Calibri"/>
                <a:cs typeface="Calibri"/>
                <a:sym typeface="Calibri"/>
              </a:rPr>
            </a:b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Ví dụ cơ sở dữ liệu</a:t>
            </a:r>
            <a:endParaRPr/>
          </a:p>
        </p:txBody>
      </p:sp>
      <p:pic>
        <p:nvPicPr>
          <p:cNvPr id="312" name="Google Shape;312;p31"/>
          <p:cNvPicPr preferRelativeResize="0"/>
          <p:nvPr>
            <p:ph idx="1" type="body"/>
          </p:nvPr>
        </p:nvPicPr>
        <p:blipFill rotWithShape="1">
          <a:blip r:embed="rId3">
            <a:alphaModFix/>
          </a:blip>
          <a:srcRect b="0" l="0" r="0" t="0"/>
          <a:stretch/>
        </p:blipFill>
        <p:spPr>
          <a:xfrm>
            <a:off x="519112" y="2225675"/>
            <a:ext cx="7620000" cy="1108075"/>
          </a:xfrm>
          <a:prstGeom prst="rect">
            <a:avLst/>
          </a:prstGeom>
          <a:noFill/>
          <a:ln>
            <a:noFill/>
          </a:ln>
        </p:spPr>
      </p:pic>
      <p:pic>
        <p:nvPicPr>
          <p:cNvPr id="313" name="Google Shape;313;p31"/>
          <p:cNvPicPr preferRelativeResize="0"/>
          <p:nvPr/>
        </p:nvPicPr>
        <p:blipFill rotWithShape="1">
          <a:blip r:embed="rId4">
            <a:alphaModFix/>
          </a:blip>
          <a:srcRect b="0" l="0" r="0" t="0"/>
          <a:stretch/>
        </p:blipFill>
        <p:spPr>
          <a:xfrm>
            <a:off x="0" y="4508500"/>
            <a:ext cx="9144000" cy="1338262"/>
          </a:xfrm>
          <a:prstGeom prst="rect">
            <a:avLst/>
          </a:prstGeom>
          <a:noFill/>
          <a:ln>
            <a:noFill/>
          </a:ln>
        </p:spPr>
      </p:pic>
      <p:sp>
        <p:nvSpPr>
          <p:cNvPr id="314" name="Google Shape;314;p31"/>
          <p:cNvSpPr txBox="1"/>
          <p:nvPr/>
        </p:nvSpPr>
        <p:spPr>
          <a:xfrm>
            <a:off x="446087" y="4016375"/>
            <a:ext cx="27463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Customer table</a:t>
            </a:r>
            <a:endParaRPr/>
          </a:p>
        </p:txBody>
      </p:sp>
      <p:sp>
        <p:nvSpPr>
          <p:cNvPr id="315" name="Google Shape;315;p31"/>
          <p:cNvSpPr txBox="1"/>
          <p:nvPr/>
        </p:nvSpPr>
        <p:spPr>
          <a:xfrm>
            <a:off x="457200" y="1684337"/>
            <a:ext cx="27463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Order table</a:t>
            </a:r>
            <a:endParaRPr/>
          </a:p>
        </p:txBody>
      </p:sp>
      <p:sp>
        <p:nvSpPr>
          <p:cNvPr id="316" name="Google Shape;316;p31"/>
          <p:cNvSpPr txBox="1"/>
          <p:nvPr/>
        </p:nvSpPr>
        <p:spPr>
          <a:xfrm>
            <a:off x="179387" y="3524250"/>
            <a:ext cx="7897812" cy="369887"/>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CustomerID trong bảng </a:t>
            </a:r>
            <a:r>
              <a:rPr b="1" i="0" lang="en-US" sz="1800" u="none">
                <a:solidFill>
                  <a:schemeClr val="lt1"/>
                </a:solidFill>
                <a:latin typeface="Calibri"/>
                <a:ea typeface="Calibri"/>
                <a:cs typeface="Calibri"/>
                <a:sym typeface="Calibri"/>
              </a:rPr>
              <a:t>Order</a:t>
            </a:r>
            <a:r>
              <a:rPr b="0" i="0" lang="en-US" sz="1800" u="none">
                <a:solidFill>
                  <a:schemeClr val="lt1"/>
                </a:solidFill>
                <a:latin typeface="Calibri"/>
                <a:ea typeface="Calibri"/>
                <a:cs typeface="Calibri"/>
                <a:sym typeface="Calibri"/>
              </a:rPr>
              <a:t> giống với CustomerID trong bảng Customer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Mô hình thực thể quan hệ</a:t>
            </a:r>
            <a:endParaRPr/>
          </a:p>
        </p:txBody>
      </p:sp>
      <p:pic>
        <p:nvPicPr>
          <p:cNvPr id="322" name="Google Shape;322;p32"/>
          <p:cNvPicPr preferRelativeResize="0"/>
          <p:nvPr>
            <p:ph idx="1" type="body"/>
          </p:nvPr>
        </p:nvPicPr>
        <p:blipFill rotWithShape="1">
          <a:blip r:embed="rId3">
            <a:alphaModFix/>
          </a:blip>
          <a:srcRect b="0" l="0" r="0" t="0"/>
          <a:stretch/>
        </p:blipFill>
        <p:spPr>
          <a:xfrm>
            <a:off x="457200" y="2420937"/>
            <a:ext cx="7620000" cy="27098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SQL JOIN query</a:t>
            </a:r>
            <a:endParaRPr/>
          </a:p>
        </p:txBody>
      </p:sp>
      <p:sp>
        <p:nvSpPr>
          <p:cNvPr id="328" name="Google Shape;328;p3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00000"/>
              </a:lnSpc>
              <a:spcBef>
                <a:spcPts val="0"/>
              </a:spcBef>
              <a:spcAft>
                <a:spcPts val="0"/>
              </a:spcAft>
              <a:buClr>
                <a:schemeClr val="accent1"/>
              </a:buClr>
              <a:buSzPts val="2200"/>
              <a:buFont typeface="Arial"/>
              <a:buChar char="•"/>
            </a:pPr>
            <a:r>
              <a:rPr b="0" i="0" lang="en-US" sz="2200" u="none">
                <a:solidFill>
                  <a:schemeClr val="dk1"/>
                </a:solidFill>
                <a:latin typeface="Courier New"/>
                <a:ea typeface="Courier New"/>
                <a:cs typeface="Courier New"/>
                <a:sym typeface="Courier New"/>
              </a:rPr>
              <a:t>SELECT Orders.OrderID, Customers.CustomerName, Orders.OrderDate</a:t>
            </a:r>
            <a:br>
              <a:rPr b="0" i="0" lang="en-US" sz="2400" u="none">
                <a:solidFill>
                  <a:schemeClr val="dk1"/>
                </a:solidFill>
                <a:latin typeface="Courier New"/>
                <a:ea typeface="Courier New"/>
                <a:cs typeface="Courier New"/>
                <a:sym typeface="Courier New"/>
              </a:rPr>
            </a:br>
            <a:r>
              <a:rPr b="0" i="0" lang="en-US" sz="2200" u="none">
                <a:solidFill>
                  <a:schemeClr val="dk1"/>
                </a:solidFill>
                <a:latin typeface="Courier New"/>
                <a:ea typeface="Courier New"/>
                <a:cs typeface="Courier New"/>
                <a:sym typeface="Courier New"/>
              </a:rPr>
              <a:t>FROM Orders</a:t>
            </a:r>
            <a:br>
              <a:rPr b="0" i="0" lang="en-US" sz="2400" u="none">
                <a:solidFill>
                  <a:schemeClr val="dk1"/>
                </a:solidFill>
                <a:latin typeface="Courier New"/>
                <a:ea typeface="Courier New"/>
                <a:cs typeface="Courier New"/>
                <a:sym typeface="Courier New"/>
              </a:rPr>
            </a:br>
            <a:r>
              <a:rPr b="0" i="0" lang="en-US" sz="2200" u="none">
                <a:solidFill>
                  <a:schemeClr val="dk1"/>
                </a:solidFill>
                <a:latin typeface="Courier New"/>
                <a:ea typeface="Courier New"/>
                <a:cs typeface="Courier New"/>
                <a:sym typeface="Courier New"/>
              </a:rPr>
              <a:t>INNER JOIN Customers ON Orders.CustomerID=Customers.CustomerID;</a:t>
            </a:r>
            <a:endParaRPr b="0" i="0" sz="2400" u="none">
              <a:solidFill>
                <a:schemeClr val="dk1"/>
              </a:solidFill>
              <a:latin typeface="Courier New"/>
              <a:ea typeface="Courier New"/>
              <a:cs typeface="Courier New"/>
              <a:sym typeface="Courier New"/>
            </a:endParaRPr>
          </a:p>
          <a:p>
            <a:pPr indent="-228600" lvl="0" marL="342900" marR="0" rtl="0" algn="l">
              <a:lnSpc>
                <a:spcPct val="100000"/>
              </a:lnSpc>
              <a:spcBef>
                <a:spcPts val="480"/>
              </a:spcBef>
              <a:spcAft>
                <a:spcPts val="0"/>
              </a:spcAft>
              <a:buClr>
                <a:schemeClr val="accent1"/>
              </a:buClr>
              <a:buSzPts val="2400"/>
              <a:buFont typeface="Arial"/>
              <a:buNone/>
            </a:pPr>
            <a:r>
              <a:t/>
            </a:r>
            <a:endParaRPr b="0" i="0" sz="2400" u="none">
              <a:solidFill>
                <a:schemeClr val="dk1"/>
              </a:solidFill>
              <a:latin typeface="Courier New"/>
              <a:ea typeface="Courier New"/>
              <a:cs typeface="Courier New"/>
              <a:sym typeface="Courier New"/>
            </a:endParaRPr>
          </a:p>
          <a:p>
            <a:pPr indent="-228600" lvl="0" marL="342900" marR="0" rtl="0" algn="l">
              <a:lnSpc>
                <a:spcPct val="150000"/>
              </a:lnSpc>
              <a:spcBef>
                <a:spcPts val="480"/>
              </a:spcBef>
              <a:spcAft>
                <a:spcPts val="0"/>
              </a:spcAft>
              <a:buClr>
                <a:schemeClr val="accent1"/>
              </a:buClr>
              <a:buSzPts val="2400"/>
              <a:buFont typeface="Arial"/>
              <a:buNone/>
            </a:pPr>
            <a:r>
              <a:rPr b="0" i="0" lang="en-US" sz="2400" u="none">
                <a:solidFill>
                  <a:schemeClr val="dk1"/>
                </a:solidFill>
                <a:latin typeface="Courier New"/>
                <a:ea typeface="Courier New"/>
                <a:cs typeface="Courier New"/>
                <a:sym typeface="Courier New"/>
              </a:rPr>
              <a:t>🡺 </a:t>
            </a:r>
            <a:r>
              <a:rPr b="0" i="0" lang="en-US" sz="2000" u="none">
                <a:solidFill>
                  <a:schemeClr val="dk1"/>
                </a:solidFill>
                <a:latin typeface="Calibri"/>
                <a:ea typeface="Calibri"/>
                <a:cs typeface="Calibri"/>
                <a:sym typeface="Calibri"/>
              </a:rPr>
              <a:t>Lấy thông tin từ order kết hợp </a:t>
            </a:r>
            <a:r>
              <a:rPr b="0" i="0" lang="en-US" sz="2000" u="none">
                <a:solidFill>
                  <a:schemeClr val="dk1"/>
                </a:solidFill>
                <a:latin typeface="Courier New"/>
                <a:ea typeface="Courier New"/>
                <a:cs typeface="Courier New"/>
                <a:sym typeface="Courier New"/>
              </a:rPr>
              <a:t>OrderID, CustomerName, OrderDate </a:t>
            </a:r>
            <a:r>
              <a:rPr b="0" i="0" lang="en-US" sz="2000" u="none">
                <a:solidFill>
                  <a:schemeClr val="dk1"/>
                </a:solidFill>
                <a:latin typeface="Calibri"/>
                <a:ea typeface="Calibri"/>
                <a:cs typeface="Calibri"/>
                <a:sym typeface="Calibri"/>
              </a:rPr>
              <a:t>kết hợp với bảng </a:t>
            </a:r>
            <a:r>
              <a:rPr b="0" i="0" lang="en-US" sz="2000" u="none">
                <a:solidFill>
                  <a:schemeClr val="dk1"/>
                </a:solidFill>
                <a:latin typeface="Courier New"/>
                <a:ea typeface="Courier New"/>
                <a:cs typeface="Courier New"/>
                <a:sym typeface="Courier New"/>
              </a:rPr>
              <a:t>Customers</a:t>
            </a:r>
            <a:r>
              <a:rPr b="0" i="0" lang="en-US" sz="2000" u="none">
                <a:solidFill>
                  <a:schemeClr val="dk1"/>
                </a:solidFill>
                <a:latin typeface="Calibri"/>
                <a:ea typeface="Calibri"/>
                <a:cs typeface="Calibri"/>
                <a:sym typeface="Calibri"/>
              </a:rPr>
              <a:t> với điều kiện </a:t>
            </a:r>
            <a:r>
              <a:rPr b="0" i="0" lang="en-US" sz="2000" u="none">
                <a:solidFill>
                  <a:schemeClr val="dk1"/>
                </a:solidFill>
                <a:latin typeface="Courier New"/>
                <a:ea typeface="Courier New"/>
                <a:cs typeface="Courier New"/>
                <a:sym typeface="Courier New"/>
              </a:rPr>
              <a:t>CustomerID</a:t>
            </a:r>
            <a:r>
              <a:rPr b="0" i="0" lang="en-US" sz="2000" u="none">
                <a:solidFill>
                  <a:schemeClr val="dk1"/>
                </a:solidFill>
                <a:latin typeface="Calibri"/>
                <a:ea typeface="Calibri"/>
                <a:cs typeface="Calibri"/>
                <a:sym typeface="Calibri"/>
              </a:rPr>
              <a:t> trong bảng </a:t>
            </a:r>
            <a:r>
              <a:rPr b="0" i="0" lang="en-US" sz="2000" u="none">
                <a:solidFill>
                  <a:schemeClr val="dk1"/>
                </a:solidFill>
                <a:latin typeface="Courier New"/>
                <a:ea typeface="Courier New"/>
                <a:cs typeface="Courier New"/>
                <a:sym typeface="Courier New"/>
              </a:rPr>
              <a:t>Orders = CustomerID </a:t>
            </a:r>
            <a:r>
              <a:rPr b="0" i="0" lang="en-US" sz="2000" u="none">
                <a:solidFill>
                  <a:schemeClr val="dk1"/>
                </a:solidFill>
                <a:latin typeface="Calibri"/>
                <a:ea typeface="Calibri"/>
                <a:cs typeface="Calibri"/>
                <a:sym typeface="Calibri"/>
              </a:rPr>
              <a:t>trong bảng </a:t>
            </a:r>
            <a:r>
              <a:rPr b="0" i="0" lang="en-US" sz="2000" u="none">
                <a:solidFill>
                  <a:schemeClr val="dk1"/>
                </a:solidFill>
                <a:latin typeface="Courier New"/>
                <a:ea typeface="Courier New"/>
                <a:cs typeface="Courier New"/>
                <a:sym typeface="Courier New"/>
              </a:rPr>
              <a:t>Customers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Kết quả</a:t>
            </a:r>
            <a:endParaRPr/>
          </a:p>
        </p:txBody>
      </p:sp>
      <p:pic>
        <p:nvPicPr>
          <p:cNvPr id="334" name="Google Shape;334;p34"/>
          <p:cNvPicPr preferRelativeResize="0"/>
          <p:nvPr>
            <p:ph idx="1" type="body"/>
          </p:nvPr>
        </p:nvPicPr>
        <p:blipFill rotWithShape="1">
          <a:blip r:embed="rId3">
            <a:alphaModFix/>
          </a:blip>
          <a:srcRect b="0" l="0" r="0" t="0"/>
          <a:stretch/>
        </p:blipFill>
        <p:spPr>
          <a:xfrm>
            <a:off x="66675" y="2435225"/>
            <a:ext cx="9010650" cy="1987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Lệnh JOIN (tiếp)</a:t>
            </a:r>
            <a:endParaRPr/>
          </a:p>
        </p:txBody>
      </p:sp>
      <p:sp>
        <p:nvSpPr>
          <p:cNvPr id="340" name="Google Shape;340;p35"/>
          <p:cNvSpPr txBox="1"/>
          <p:nvPr>
            <p:ph idx="1" type="body"/>
          </p:nvPr>
        </p:nvSpPr>
        <p:spPr>
          <a:xfrm>
            <a:off x="457200" y="1268412"/>
            <a:ext cx="7620000" cy="5595937"/>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Minh họa các cơ chế join trong mysql</a:t>
            </a:r>
            <a:br>
              <a:rPr b="0" i="0" lang="en-US" sz="1800" u="none">
                <a:solidFill>
                  <a:schemeClr val="dk1"/>
                </a:solidFill>
                <a:latin typeface="Calibri"/>
                <a:ea typeface="Calibri"/>
                <a:cs typeface="Calibri"/>
                <a:sym typeface="Calibri"/>
              </a:rPr>
            </a:b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pic>
        <p:nvPicPr>
          <p:cNvPr id="341" name="Google Shape;341;p35"/>
          <p:cNvPicPr preferRelativeResize="0"/>
          <p:nvPr/>
        </p:nvPicPr>
        <p:blipFill rotWithShape="1">
          <a:blip r:embed="rId3">
            <a:alphaModFix/>
          </a:blip>
          <a:srcRect b="0" l="0" r="0" t="0"/>
          <a:stretch/>
        </p:blipFill>
        <p:spPr>
          <a:xfrm>
            <a:off x="1936750" y="2151062"/>
            <a:ext cx="5268912" cy="3832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Mệnh đề IN</a:t>
            </a:r>
            <a:endParaRPr/>
          </a:p>
        </p:txBody>
      </p:sp>
      <p:sp>
        <p:nvSpPr>
          <p:cNvPr id="347" name="Google Shape;347;p36"/>
          <p:cNvSpPr txBox="1"/>
          <p:nvPr>
            <p:ph idx="1" type="body"/>
          </p:nvPr>
        </p:nvSpPr>
        <p:spPr>
          <a:xfrm>
            <a:off x="457200" y="1417637"/>
            <a:ext cx="7620000" cy="5235575"/>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Arial"/>
                <a:ea typeface="Arial"/>
                <a:cs typeface="Arial"/>
                <a:sym typeface="Arial"/>
              </a:rPr>
              <a:t>Được sử dụng để thay thế cho nhiều điều kiện OR</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Viết theo </a:t>
            </a:r>
            <a:r>
              <a:rPr b="0" i="0" lang="en-US" sz="1600" u="none">
                <a:solidFill>
                  <a:schemeClr val="dk1"/>
                </a:solidFill>
                <a:latin typeface="Arial"/>
                <a:ea typeface="Arial"/>
                <a:cs typeface="Arial"/>
                <a:sym typeface="Arial"/>
              </a:rPr>
              <a:t>OR</a:t>
            </a:r>
            <a:endParaRPr b="0" i="0" sz="1600" u="none">
              <a:solidFill>
                <a:schemeClr val="dk1"/>
              </a:solidFill>
              <a:latin typeface="Calibri"/>
              <a:ea typeface="Calibri"/>
              <a:cs typeface="Calibri"/>
              <a:sym typeface="Calibri"/>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SELECT * FROM `books` WHERE id = 1 OR id = 2 OR id = 5</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Viết theo IN</a:t>
            </a:r>
            <a:endParaRPr/>
          </a:p>
          <a:p>
            <a:pPr indent="-228600" lvl="0" marL="342900" marR="0" rtl="0" algn="l">
              <a:lnSpc>
                <a:spcPct val="150000"/>
              </a:lnSpc>
              <a:spcBef>
                <a:spcPts val="36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SELECT * FROM books WHERE id IN (1, 2, 5)</a:t>
            </a:r>
            <a:br>
              <a:rPr b="0" i="0" lang="en-US" sz="1800" u="none">
                <a:solidFill>
                  <a:schemeClr val="dk1"/>
                </a:solidFill>
                <a:latin typeface="Courier New"/>
                <a:ea typeface="Courier New"/>
                <a:cs typeface="Courier New"/>
                <a:sym typeface="Courier New"/>
              </a:rPr>
            </a:br>
            <a:endParaRPr b="0" i="0" sz="1800" u="none">
              <a:solidFill>
                <a:schemeClr val="dk2"/>
              </a:solidFill>
              <a:latin typeface="Courier New"/>
              <a:ea typeface="Courier New"/>
              <a:cs typeface="Courier New"/>
              <a:sym typeface="Courier New"/>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ourier New"/>
              <a:ea typeface="Courier New"/>
              <a:cs typeface="Courier New"/>
              <a:sym typeface="Courier New"/>
            </a:endParaRPr>
          </a:p>
        </p:txBody>
      </p:sp>
      <p:pic>
        <p:nvPicPr>
          <p:cNvPr id="348" name="Google Shape;348;p36"/>
          <p:cNvPicPr preferRelativeResize="0"/>
          <p:nvPr/>
        </p:nvPicPr>
        <p:blipFill rotWithShape="1">
          <a:blip r:embed="rId3">
            <a:alphaModFix/>
          </a:blip>
          <a:srcRect b="0" l="0" r="0" t="0"/>
          <a:stretch/>
        </p:blipFill>
        <p:spPr>
          <a:xfrm>
            <a:off x="2444750" y="4149725"/>
            <a:ext cx="4254500" cy="508000"/>
          </a:xfrm>
          <a:prstGeom prst="rect">
            <a:avLst/>
          </a:prstGeom>
          <a:noFill/>
          <a:ln>
            <a:noFill/>
          </a:ln>
        </p:spPr>
      </p:pic>
      <p:pic>
        <p:nvPicPr>
          <p:cNvPr id="349" name="Google Shape;349;p36"/>
          <p:cNvPicPr preferRelativeResize="0"/>
          <p:nvPr/>
        </p:nvPicPr>
        <p:blipFill rotWithShape="1">
          <a:blip r:embed="rId4">
            <a:alphaModFix/>
          </a:blip>
          <a:srcRect b="0" l="0" r="0" t="0"/>
          <a:stretch/>
        </p:blipFill>
        <p:spPr>
          <a:xfrm>
            <a:off x="1479550" y="4994275"/>
            <a:ext cx="6184900" cy="1320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Mệnh đề BETWEEN</a:t>
            </a:r>
            <a:endParaRPr/>
          </a:p>
        </p:txBody>
      </p:sp>
      <p:sp>
        <p:nvSpPr>
          <p:cNvPr id="355" name="Google Shape;355;p37"/>
          <p:cNvSpPr txBox="1"/>
          <p:nvPr>
            <p:ph idx="1" type="body"/>
          </p:nvPr>
        </p:nvSpPr>
        <p:spPr>
          <a:xfrm>
            <a:off x="457200" y="1628775"/>
            <a:ext cx="7620000" cy="5235575"/>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Dùng để thay thế cho câu điều kiện “&gt;= AND &lt;=”</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Sử dụng AND</a:t>
            </a:r>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SELECT * FROM `books` WHERE id &gt;= 1 AND id &lt;= 3</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Sử dụng BETWEEN</a:t>
            </a:r>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SELECT * FROM `books` WHERE id BETWEEN 1 AND 3</a:t>
            </a:r>
            <a:endParaRPr b="0" i="0" sz="1800" u="none">
              <a:solidFill>
                <a:schemeClr val="dk2"/>
              </a:solidFill>
              <a:latin typeface="Courier New"/>
              <a:ea typeface="Courier New"/>
              <a:cs typeface="Courier New"/>
              <a:sym typeface="Courier New"/>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ourier New"/>
              <a:ea typeface="Courier New"/>
              <a:cs typeface="Courier New"/>
              <a:sym typeface="Courier New"/>
            </a:endParaRPr>
          </a:p>
        </p:txBody>
      </p:sp>
      <p:pic>
        <p:nvPicPr>
          <p:cNvPr id="356" name="Google Shape;356;p37"/>
          <p:cNvPicPr preferRelativeResize="0"/>
          <p:nvPr/>
        </p:nvPicPr>
        <p:blipFill rotWithShape="1">
          <a:blip r:embed="rId3">
            <a:alphaModFix/>
          </a:blip>
          <a:srcRect b="0" l="0" r="0" t="0"/>
          <a:stretch/>
        </p:blipFill>
        <p:spPr>
          <a:xfrm>
            <a:off x="2266950" y="4249737"/>
            <a:ext cx="4610100" cy="622300"/>
          </a:xfrm>
          <a:prstGeom prst="rect">
            <a:avLst/>
          </a:prstGeom>
          <a:noFill/>
          <a:ln>
            <a:noFill/>
          </a:ln>
        </p:spPr>
      </p:pic>
      <p:pic>
        <p:nvPicPr>
          <p:cNvPr id="357" name="Google Shape;357;p37"/>
          <p:cNvPicPr preferRelativeResize="0"/>
          <p:nvPr/>
        </p:nvPicPr>
        <p:blipFill rotWithShape="1">
          <a:blip r:embed="rId4">
            <a:alphaModFix/>
          </a:blip>
          <a:srcRect b="0" l="0" r="0" t="0"/>
          <a:stretch/>
        </p:blipFill>
        <p:spPr>
          <a:xfrm>
            <a:off x="1555750" y="5245100"/>
            <a:ext cx="6032500" cy="135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Hàm COUNT</a:t>
            </a:r>
            <a:endParaRPr/>
          </a:p>
        </p:txBody>
      </p:sp>
      <p:sp>
        <p:nvSpPr>
          <p:cNvPr id="363" name="Google Shape;363;p38"/>
          <p:cNvSpPr txBox="1"/>
          <p:nvPr>
            <p:ph idx="1" type="body"/>
          </p:nvPr>
        </p:nvSpPr>
        <p:spPr>
          <a:xfrm>
            <a:off x="457200" y="1700212"/>
            <a:ext cx="7620000" cy="5164137"/>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Trả về tổng số bản ghi sau khi truy vấn, sử dung </a:t>
            </a:r>
            <a:r>
              <a:rPr b="0" i="0" lang="en-US" sz="1600" u="none">
                <a:solidFill>
                  <a:schemeClr val="dk1"/>
                </a:solidFill>
                <a:latin typeface="Courier New"/>
                <a:ea typeface="Courier New"/>
                <a:cs typeface="Courier New"/>
                <a:sym typeface="Courier New"/>
              </a:rPr>
              <a:t>COUNT()</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SELECT COUNT(*) AS count_category_id FROM books </a:t>
            </a:r>
            <a:endParaRPr/>
          </a:p>
          <a:p>
            <a:pPr indent="-228600" lvl="0" marL="342900" marR="0" rtl="0" algn="l">
              <a:lnSpc>
                <a:spcPct val="150000"/>
              </a:lnSpc>
              <a:spcBef>
                <a:spcPts val="36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WHERE category_id = 6</a:t>
            </a:r>
            <a:br>
              <a:rPr b="0" i="0" lang="en-US" sz="1800" u="none">
                <a:solidFill>
                  <a:schemeClr val="dk1"/>
                </a:solidFill>
                <a:latin typeface="Calibri"/>
                <a:ea typeface="Calibri"/>
                <a:cs typeface="Calibri"/>
                <a:sym typeface="Calibri"/>
              </a:rPr>
            </a:b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pic>
        <p:nvPicPr>
          <p:cNvPr id="364" name="Google Shape;364;p38"/>
          <p:cNvPicPr preferRelativeResize="0"/>
          <p:nvPr/>
        </p:nvPicPr>
        <p:blipFill rotWithShape="1">
          <a:blip r:embed="rId3">
            <a:alphaModFix/>
          </a:blip>
          <a:srcRect b="0" l="0" r="0" t="0"/>
          <a:stretch/>
        </p:blipFill>
        <p:spPr>
          <a:xfrm>
            <a:off x="2978150" y="3716337"/>
            <a:ext cx="3187700" cy="469900"/>
          </a:xfrm>
          <a:prstGeom prst="rect">
            <a:avLst/>
          </a:prstGeom>
          <a:noFill/>
          <a:ln>
            <a:noFill/>
          </a:ln>
        </p:spPr>
      </p:pic>
      <p:pic>
        <p:nvPicPr>
          <p:cNvPr id="365" name="Google Shape;365;p38"/>
          <p:cNvPicPr preferRelativeResize="0"/>
          <p:nvPr/>
        </p:nvPicPr>
        <p:blipFill rotWithShape="1">
          <a:blip r:embed="rId4">
            <a:alphaModFix/>
          </a:blip>
          <a:srcRect b="0" l="0" r="0" t="0"/>
          <a:stretch/>
        </p:blipFill>
        <p:spPr>
          <a:xfrm>
            <a:off x="323850" y="4281487"/>
            <a:ext cx="6032500" cy="2019300"/>
          </a:xfrm>
          <a:prstGeom prst="rect">
            <a:avLst/>
          </a:prstGeom>
          <a:noFill/>
          <a:ln>
            <a:noFill/>
          </a:ln>
        </p:spPr>
      </p:pic>
      <p:pic>
        <p:nvPicPr>
          <p:cNvPr id="366" name="Google Shape;366;p38"/>
          <p:cNvPicPr preferRelativeResize="0"/>
          <p:nvPr/>
        </p:nvPicPr>
        <p:blipFill rotWithShape="1">
          <a:blip r:embed="rId5">
            <a:alphaModFix/>
          </a:blip>
          <a:srcRect b="0" l="0" r="0" t="0"/>
          <a:stretch/>
        </p:blipFill>
        <p:spPr>
          <a:xfrm>
            <a:off x="6534150" y="4706937"/>
            <a:ext cx="2286000" cy="1168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Hàm MAX</a:t>
            </a:r>
            <a:endParaRPr/>
          </a:p>
        </p:txBody>
      </p:sp>
      <p:sp>
        <p:nvSpPr>
          <p:cNvPr id="372" name="Google Shape;372;p39"/>
          <p:cNvSpPr txBox="1"/>
          <p:nvPr>
            <p:ph idx="1" type="body"/>
          </p:nvPr>
        </p:nvSpPr>
        <p:spPr>
          <a:xfrm>
            <a:off x="457200" y="1425575"/>
            <a:ext cx="7620000" cy="5164137"/>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Trả về giá trị lớn nhất của bản ghi theo cột</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SELECT MAX(id) FROM `books`</a:t>
            </a:r>
            <a:endParaRPr/>
          </a:p>
          <a:p>
            <a:pPr indent="-228600" lvl="0" marL="342900" marR="0" rtl="0" algn="l">
              <a:lnSpc>
                <a:spcPct val="150000"/>
              </a:lnSpc>
              <a:spcBef>
                <a:spcPts val="360"/>
              </a:spcBef>
              <a:spcAft>
                <a:spcPts val="0"/>
              </a:spcAft>
              <a:buClr>
                <a:schemeClr val="accent1"/>
              </a:buClr>
              <a:buSzPts val="1800"/>
              <a:buFont typeface="Arial"/>
              <a:buNone/>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1"/>
              </a:solidFill>
              <a:latin typeface="Courier New"/>
              <a:ea typeface="Courier New"/>
              <a:cs typeface="Courier New"/>
              <a:sym typeface="Courier New"/>
            </a:endParaRPr>
          </a:p>
          <a:p>
            <a:pPr indent="-2286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1"/>
              </a:solidFill>
              <a:latin typeface="Courier New"/>
              <a:ea typeface="Courier New"/>
              <a:cs typeface="Courier New"/>
              <a:sym typeface="Courier New"/>
            </a:endParaRPr>
          </a:p>
          <a:p>
            <a:pPr indent="-2286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1"/>
              </a:solidFill>
              <a:latin typeface="Courier New"/>
              <a:ea typeface="Courier New"/>
              <a:cs typeface="Courier New"/>
              <a:sym typeface="Courier New"/>
            </a:endParaRPr>
          </a:p>
          <a:p>
            <a:pPr indent="-2286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1"/>
              </a:solidFill>
              <a:latin typeface="Courier New"/>
              <a:ea typeface="Courier New"/>
              <a:cs typeface="Courier New"/>
              <a:sym typeface="Courier New"/>
            </a:endParaRPr>
          </a:p>
          <a:p>
            <a:pPr indent="-2286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1"/>
              </a:solidFill>
              <a:latin typeface="Courier New"/>
              <a:ea typeface="Courier New"/>
              <a:cs typeface="Courier New"/>
              <a:sym typeface="Courier New"/>
            </a:endParaRPr>
          </a:p>
          <a:p>
            <a:pPr indent="-228600" lvl="0" marL="342900" marR="0" rtl="0" algn="l">
              <a:lnSpc>
                <a:spcPct val="150000"/>
              </a:lnSpc>
              <a:spcBef>
                <a:spcPts val="360"/>
              </a:spcBef>
              <a:spcAft>
                <a:spcPts val="0"/>
              </a:spcAft>
              <a:buClr>
                <a:schemeClr val="accent1"/>
              </a:buClr>
              <a:buSzPts val="1800"/>
              <a:buFont typeface="Arial"/>
              <a:buNone/>
            </a:pPr>
            <a:br>
              <a:rPr b="0" i="0" lang="en-US" sz="1800" u="none">
                <a:solidFill>
                  <a:schemeClr val="dk1"/>
                </a:solidFill>
                <a:latin typeface="Courier New"/>
                <a:ea typeface="Courier New"/>
                <a:cs typeface="Courier New"/>
                <a:sym typeface="Courier New"/>
              </a:rPr>
            </a:br>
            <a:endParaRPr b="0" i="0" sz="1800" u="none">
              <a:solidFill>
                <a:schemeClr val="dk2"/>
              </a:solidFill>
              <a:latin typeface="Courier New"/>
              <a:ea typeface="Courier New"/>
              <a:cs typeface="Courier New"/>
              <a:sym typeface="Courier New"/>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ourier New"/>
              <a:ea typeface="Courier New"/>
              <a:cs typeface="Courier New"/>
              <a:sym typeface="Courier New"/>
            </a:endParaRPr>
          </a:p>
        </p:txBody>
      </p:sp>
      <p:pic>
        <p:nvPicPr>
          <p:cNvPr id="373" name="Google Shape;373;p39"/>
          <p:cNvPicPr preferRelativeResize="0"/>
          <p:nvPr/>
        </p:nvPicPr>
        <p:blipFill rotWithShape="1">
          <a:blip r:embed="rId3">
            <a:alphaModFix/>
          </a:blip>
          <a:srcRect b="0" l="0" r="0" t="0"/>
          <a:stretch/>
        </p:blipFill>
        <p:spPr>
          <a:xfrm>
            <a:off x="457200" y="3425825"/>
            <a:ext cx="6464300" cy="3009900"/>
          </a:xfrm>
          <a:prstGeom prst="rect">
            <a:avLst/>
          </a:prstGeom>
          <a:noFill/>
          <a:ln>
            <a:noFill/>
          </a:ln>
        </p:spPr>
      </p:pic>
      <p:pic>
        <p:nvPicPr>
          <p:cNvPr id="374" name="Google Shape;374;p39"/>
          <p:cNvPicPr preferRelativeResize="0"/>
          <p:nvPr/>
        </p:nvPicPr>
        <p:blipFill rotWithShape="1">
          <a:blip r:embed="rId4">
            <a:alphaModFix/>
          </a:blip>
          <a:srcRect b="0" l="0" r="0" t="0"/>
          <a:stretch/>
        </p:blipFill>
        <p:spPr>
          <a:xfrm>
            <a:off x="7092950" y="4724400"/>
            <a:ext cx="1790700" cy="101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Tạo CSDL</a:t>
            </a:r>
            <a:endParaRPr/>
          </a:p>
        </p:txBody>
      </p:sp>
      <p:sp>
        <p:nvSpPr>
          <p:cNvPr id="112" name="Google Shape;112;p4"/>
          <p:cNvSpPr txBox="1"/>
          <p:nvPr>
            <p:ph idx="1" type="body"/>
          </p:nvPr>
        </p:nvSpPr>
        <p:spPr>
          <a:xfrm>
            <a:off x="457200" y="1417637"/>
            <a:ext cx="7620000" cy="5446712"/>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ourier New"/>
                <a:ea typeface="Courier New"/>
                <a:cs typeface="Courier New"/>
                <a:sym typeface="Courier New"/>
              </a:rPr>
              <a:t>CREATE DATABASE [IF NOT EXISTS] database_name CHARACTER SET utf8 COLLATE utf8_general_ci</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Arial"/>
                <a:ea typeface="Arial"/>
                <a:cs typeface="Arial"/>
                <a:sym typeface="Arial"/>
              </a:rPr>
              <a:t>database_name: tên CSDL muốn tạo</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Arial"/>
                <a:ea typeface="Arial"/>
                <a:cs typeface="Arial"/>
                <a:sym typeface="Arial"/>
              </a:rPr>
              <a:t>[IF NOT EXISTS]: </a:t>
            </a:r>
            <a:r>
              <a:rPr b="0" i="0" lang="en-US" sz="1600" u="none">
                <a:solidFill>
                  <a:schemeClr val="dk1"/>
                </a:solidFill>
                <a:latin typeface="Calibri"/>
                <a:ea typeface="Calibri"/>
                <a:cs typeface="Calibri"/>
                <a:sym typeface="Calibri"/>
              </a:rPr>
              <a:t>tùy chọn cho phép không tạo nếu đã tồn tại CSDL cùng tên</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60"/>
              </a:spcBef>
              <a:spcAft>
                <a:spcPts val="0"/>
              </a:spcAft>
              <a:buClr>
                <a:schemeClr val="accent1"/>
              </a:buClr>
              <a:buSzPts val="1800"/>
              <a:buFont typeface="Arial"/>
              <a:buNone/>
            </a:pPr>
            <a:r>
              <a:rPr b="0" i="0" lang="en-US" sz="1800" u="none">
                <a:solidFill>
                  <a:schemeClr val="dk1"/>
                </a:solidFill>
                <a:latin typeface="Courier New"/>
                <a:ea typeface="Courier New"/>
                <a:cs typeface="Courier New"/>
                <a:sym typeface="Courier New"/>
              </a:rPr>
              <a:t>CREATE DATABASE IF NOT EXISTS my_database</a:t>
            </a:r>
            <a:endParaRPr/>
          </a:p>
          <a:p>
            <a:pPr indent="-2286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0"/>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Hàm MIN</a:t>
            </a:r>
            <a:endParaRPr/>
          </a:p>
        </p:txBody>
      </p:sp>
      <p:sp>
        <p:nvSpPr>
          <p:cNvPr id="380" name="Google Shape;380;p40"/>
          <p:cNvSpPr txBox="1"/>
          <p:nvPr>
            <p:ph idx="1" type="body"/>
          </p:nvPr>
        </p:nvSpPr>
        <p:spPr>
          <a:xfrm>
            <a:off x="457200" y="1444625"/>
            <a:ext cx="7620000" cy="5235575"/>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Ngược với MAX thì trả về giá trị nhỏ nhất của bản ghi theo cột</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SELECT MIN(id) FROM `books`</a:t>
            </a:r>
            <a:endParaRPr/>
          </a:p>
          <a:p>
            <a:pPr indent="-228600" lvl="0" marL="342900" marR="0" rtl="0" algn="l">
              <a:lnSpc>
                <a:spcPct val="150000"/>
              </a:lnSpc>
              <a:spcBef>
                <a:spcPts val="320"/>
              </a:spcBef>
              <a:spcAft>
                <a:spcPts val="0"/>
              </a:spcAft>
              <a:buClr>
                <a:schemeClr val="accent1"/>
              </a:buClr>
              <a:buSzPts val="1600"/>
              <a:buFont typeface="Arial"/>
              <a:buNone/>
            </a:pPr>
            <a:r>
              <a:t/>
            </a:r>
            <a:endParaRPr b="0" i="0" sz="1600" u="none">
              <a:solidFill>
                <a:schemeClr val="dk2"/>
              </a:solidFill>
              <a:latin typeface="Courier New"/>
              <a:ea typeface="Courier New"/>
              <a:cs typeface="Courier New"/>
              <a:sym typeface="Courier New"/>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2"/>
                </a:solidFill>
                <a:latin typeface="Courier New"/>
                <a:ea typeface="Courier New"/>
                <a:cs typeface="Courier New"/>
                <a:sym typeface="Courier New"/>
              </a:rPr>
              <a:t>🡺 1</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1"/>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Hàm SUM</a:t>
            </a:r>
            <a:endParaRPr/>
          </a:p>
        </p:txBody>
      </p:sp>
      <p:sp>
        <p:nvSpPr>
          <p:cNvPr id="386" name="Google Shape;386;p41"/>
          <p:cNvSpPr txBox="1"/>
          <p:nvPr>
            <p:ph idx="1" type="body"/>
          </p:nvPr>
        </p:nvSpPr>
        <p:spPr>
          <a:xfrm>
            <a:off x="85725" y="1176337"/>
            <a:ext cx="9129712" cy="5688012"/>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Trả về giá trị tổng của bản ghi theo cột</a:t>
            </a:r>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SELECT SUM(column) FROM table WHERE ...</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20"/>
              </a:spcBef>
              <a:spcAft>
                <a:spcPts val="0"/>
              </a:spcAft>
              <a:buClr>
                <a:schemeClr val="accent1"/>
              </a:buClr>
              <a:buSzPts val="1600"/>
              <a:buFont typeface="Arial"/>
              <a:buNone/>
            </a:pPr>
            <a:r>
              <a:rPr b="0" i="0" lang="en-US" sz="1600" u="none">
                <a:solidFill>
                  <a:schemeClr val="dk1"/>
                </a:solidFill>
                <a:latin typeface="Courier New"/>
                <a:ea typeface="Courier New"/>
                <a:cs typeface="Courier New"/>
                <a:sym typeface="Courier New"/>
              </a:rPr>
              <a:t>SELECT SUM(id) FROM `books`</a:t>
            </a:r>
            <a:endParaRPr/>
          </a:p>
        </p:txBody>
      </p:sp>
      <p:pic>
        <p:nvPicPr>
          <p:cNvPr id="387" name="Google Shape;387;p41"/>
          <p:cNvPicPr preferRelativeResize="0"/>
          <p:nvPr/>
        </p:nvPicPr>
        <p:blipFill rotWithShape="1">
          <a:blip r:embed="rId3">
            <a:alphaModFix/>
          </a:blip>
          <a:srcRect b="0" l="0" r="0" t="0"/>
          <a:stretch/>
        </p:blipFill>
        <p:spPr>
          <a:xfrm>
            <a:off x="2457450" y="3429000"/>
            <a:ext cx="3619500" cy="2324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2"/>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Mệnh đề GROUP BY</a:t>
            </a:r>
            <a:endParaRPr/>
          </a:p>
        </p:txBody>
      </p:sp>
      <p:sp>
        <p:nvSpPr>
          <p:cNvPr id="393" name="Google Shape;393;p42"/>
          <p:cNvSpPr txBox="1"/>
          <p:nvPr>
            <p:ph idx="1" type="body"/>
          </p:nvPr>
        </p:nvSpPr>
        <p:spPr>
          <a:xfrm>
            <a:off x="457200" y="1484312"/>
            <a:ext cx="7620000" cy="5380037"/>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Nhóm các giá trị theo cột chỉ định, thường kết hợp với các hàm trong MySQL trên các cột đã nhóm theo yêu cầu của bài toán</a:t>
            </a:r>
            <a:endParaRPr/>
          </a:p>
          <a:p>
            <a:pPr indent="-1143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lnSpc>
                <a:spcPct val="150000"/>
              </a:lnSpc>
              <a:spcBef>
                <a:spcPts val="44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Cú pháp: </a:t>
            </a:r>
            <a:r>
              <a:rPr b="0" i="0" lang="en-US" sz="2200" u="none">
                <a:solidFill>
                  <a:schemeClr val="dk1"/>
                </a:solidFill>
                <a:latin typeface="Courier New"/>
                <a:ea typeface="Courier New"/>
                <a:cs typeface="Courier New"/>
                <a:sym typeface="Courier New"/>
              </a:rPr>
              <a:t>SELECT </a:t>
            </a:r>
            <a:r>
              <a:rPr b="0" i="1" lang="en-US" sz="2200" u="none">
                <a:solidFill>
                  <a:schemeClr val="dk1"/>
                </a:solidFill>
                <a:latin typeface="Courier New"/>
                <a:ea typeface="Courier New"/>
                <a:cs typeface="Courier New"/>
                <a:sym typeface="Courier New"/>
              </a:rPr>
              <a:t>column_name(s)</a:t>
            </a:r>
            <a:br>
              <a:rPr b="0" i="0" lang="en-US" sz="1800" u="none">
                <a:solidFill>
                  <a:schemeClr val="dk1"/>
                </a:solidFill>
                <a:latin typeface="Courier New"/>
                <a:ea typeface="Courier New"/>
                <a:cs typeface="Courier New"/>
                <a:sym typeface="Courier New"/>
              </a:rPr>
            </a:br>
            <a:r>
              <a:rPr b="0" i="0" lang="en-US" sz="2200" u="none">
                <a:solidFill>
                  <a:schemeClr val="dk1"/>
                </a:solidFill>
                <a:latin typeface="Courier New"/>
                <a:ea typeface="Courier New"/>
                <a:cs typeface="Courier New"/>
                <a:sym typeface="Courier New"/>
              </a:rPr>
              <a:t>FROM </a:t>
            </a:r>
            <a:r>
              <a:rPr b="0" i="1" lang="en-US" sz="2200" u="none">
                <a:solidFill>
                  <a:schemeClr val="dk1"/>
                </a:solidFill>
                <a:latin typeface="Courier New"/>
                <a:ea typeface="Courier New"/>
                <a:cs typeface="Courier New"/>
                <a:sym typeface="Courier New"/>
              </a:rPr>
              <a:t>table_name</a:t>
            </a:r>
            <a:br>
              <a:rPr b="0" i="0" lang="en-US" sz="1800" u="none">
                <a:solidFill>
                  <a:schemeClr val="dk1"/>
                </a:solidFill>
                <a:latin typeface="Courier New"/>
                <a:ea typeface="Courier New"/>
                <a:cs typeface="Courier New"/>
                <a:sym typeface="Courier New"/>
              </a:rPr>
            </a:br>
            <a:r>
              <a:rPr b="0" i="0" lang="en-US" sz="2200" u="none">
                <a:solidFill>
                  <a:schemeClr val="dk1"/>
                </a:solidFill>
                <a:latin typeface="Courier New"/>
                <a:ea typeface="Courier New"/>
                <a:cs typeface="Courier New"/>
                <a:sym typeface="Courier New"/>
              </a:rPr>
              <a:t>WHERE </a:t>
            </a:r>
            <a:r>
              <a:rPr b="0" i="1" lang="en-US" sz="2200" u="none">
                <a:solidFill>
                  <a:schemeClr val="dk1"/>
                </a:solidFill>
                <a:latin typeface="Courier New"/>
                <a:ea typeface="Courier New"/>
                <a:cs typeface="Courier New"/>
                <a:sym typeface="Courier New"/>
              </a:rPr>
              <a:t>condition</a:t>
            </a:r>
            <a:br>
              <a:rPr b="0" i="0" lang="en-US" sz="1800" u="none">
                <a:solidFill>
                  <a:schemeClr val="dk1"/>
                </a:solidFill>
                <a:latin typeface="Courier New"/>
                <a:ea typeface="Courier New"/>
                <a:cs typeface="Courier New"/>
                <a:sym typeface="Courier New"/>
              </a:rPr>
            </a:br>
            <a:r>
              <a:rPr b="0" i="0" lang="en-US" sz="2200" u="none">
                <a:solidFill>
                  <a:schemeClr val="dk1"/>
                </a:solidFill>
                <a:latin typeface="Courier New"/>
                <a:ea typeface="Courier New"/>
                <a:cs typeface="Courier New"/>
                <a:sym typeface="Courier New"/>
              </a:rPr>
              <a:t>GROUP BY </a:t>
            </a:r>
            <a:r>
              <a:rPr b="0" i="1" lang="en-US" sz="2200" u="none">
                <a:solidFill>
                  <a:schemeClr val="dk1"/>
                </a:solidFill>
                <a:latin typeface="Courier New"/>
                <a:ea typeface="Courier New"/>
                <a:cs typeface="Courier New"/>
                <a:sym typeface="Courier New"/>
              </a:rPr>
              <a:t>column_name(s)</a:t>
            </a:r>
            <a:br>
              <a:rPr b="0" i="1" lang="en-US" sz="2200" u="none">
                <a:solidFill>
                  <a:schemeClr val="dk1"/>
                </a:solidFill>
                <a:latin typeface="Courier New"/>
                <a:ea typeface="Courier New"/>
                <a:cs typeface="Courier New"/>
                <a:sym typeface="Courier New"/>
              </a:rPr>
            </a:br>
            <a:r>
              <a:rPr b="0" i="0" lang="en-US" sz="2200" u="none">
                <a:solidFill>
                  <a:schemeClr val="dk1"/>
                </a:solidFill>
                <a:latin typeface="Courier New"/>
                <a:ea typeface="Courier New"/>
                <a:cs typeface="Courier New"/>
                <a:sym typeface="Courier New"/>
              </a:rPr>
              <a:t>ORDER BY </a:t>
            </a:r>
            <a:r>
              <a:rPr b="0" i="1" lang="en-US" sz="2200" u="none">
                <a:solidFill>
                  <a:schemeClr val="dk1"/>
                </a:solidFill>
                <a:latin typeface="Courier New"/>
                <a:ea typeface="Courier New"/>
                <a:cs typeface="Courier New"/>
                <a:sym typeface="Courier New"/>
              </a:rPr>
              <a:t>column_name(s)];</a:t>
            </a:r>
            <a:br>
              <a:rPr b="0" i="0" lang="en-US" sz="1800" u="none">
                <a:solidFill>
                  <a:schemeClr val="dk1"/>
                </a:solidFill>
                <a:latin typeface="Calibri"/>
                <a:ea typeface="Calibri"/>
                <a:cs typeface="Calibri"/>
                <a:sym typeface="Calibri"/>
              </a:rPr>
            </a:b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Ví dụ</a:t>
            </a:r>
            <a:endParaRPr/>
          </a:p>
        </p:txBody>
      </p:sp>
      <p:pic>
        <p:nvPicPr>
          <p:cNvPr id="399" name="Google Shape;399;p43"/>
          <p:cNvPicPr preferRelativeResize="0"/>
          <p:nvPr/>
        </p:nvPicPr>
        <p:blipFill rotWithShape="1">
          <a:blip r:embed="rId3">
            <a:alphaModFix/>
          </a:blip>
          <a:srcRect b="0" l="0" r="0" t="0"/>
          <a:stretch/>
        </p:blipFill>
        <p:spPr>
          <a:xfrm>
            <a:off x="457200" y="1430337"/>
            <a:ext cx="5994400" cy="2095500"/>
          </a:xfrm>
          <a:prstGeom prst="rect">
            <a:avLst/>
          </a:prstGeom>
          <a:noFill/>
          <a:ln>
            <a:noFill/>
          </a:ln>
        </p:spPr>
      </p:pic>
      <p:pic>
        <p:nvPicPr>
          <p:cNvPr id="400" name="Google Shape;400;p43"/>
          <p:cNvPicPr preferRelativeResize="0"/>
          <p:nvPr/>
        </p:nvPicPr>
        <p:blipFill rotWithShape="1">
          <a:blip r:embed="rId4">
            <a:alphaModFix/>
          </a:blip>
          <a:srcRect b="0" l="0" r="0" t="0"/>
          <a:stretch/>
        </p:blipFill>
        <p:spPr>
          <a:xfrm>
            <a:off x="1485900" y="4310062"/>
            <a:ext cx="6172200" cy="2235200"/>
          </a:xfrm>
          <a:prstGeom prst="rect">
            <a:avLst/>
          </a:prstGeom>
          <a:noFill/>
          <a:ln>
            <a:noFill/>
          </a:ln>
        </p:spPr>
      </p:pic>
      <p:sp>
        <p:nvSpPr>
          <p:cNvPr id="401" name="Google Shape;401;p43"/>
          <p:cNvSpPr txBox="1"/>
          <p:nvPr/>
        </p:nvSpPr>
        <p:spPr>
          <a:xfrm>
            <a:off x="457200" y="3716337"/>
            <a:ext cx="7859712" cy="36988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Group những author có chung giá trị vào 1 nhóm và đếm số lượng trong nhóm đó</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5"/>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Xóa CSDL</a:t>
            </a:r>
            <a:endParaRPr/>
          </a:p>
        </p:txBody>
      </p:sp>
      <p:sp>
        <p:nvSpPr>
          <p:cNvPr id="118" name="Google Shape;118;p5"/>
          <p:cNvSpPr txBox="1"/>
          <p:nvPr>
            <p:ph idx="1" type="body"/>
          </p:nvPr>
        </p:nvSpPr>
        <p:spPr>
          <a:xfrm>
            <a:off x="457200" y="1417637"/>
            <a:ext cx="7620000" cy="5446712"/>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ourier New"/>
                <a:ea typeface="Courier New"/>
                <a:cs typeface="Courier New"/>
                <a:sym typeface="Courier New"/>
              </a:rPr>
              <a:t>DROP DATABASE database_name</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database_name: tên CSDL muốn xóa</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a:t>
            </a:r>
            <a:endParaRPr/>
          </a:p>
          <a:p>
            <a:pPr indent="-228600" lvl="0" marL="342900" marR="0" rtl="0" algn="l">
              <a:lnSpc>
                <a:spcPct val="150000"/>
              </a:lnSpc>
              <a:spcBef>
                <a:spcPts val="360"/>
              </a:spcBef>
              <a:spcAft>
                <a:spcPts val="0"/>
              </a:spcAft>
              <a:buClr>
                <a:schemeClr val="accent1"/>
              </a:buClr>
              <a:buSzPts val="1800"/>
              <a:buFont typeface="Arial"/>
              <a:buNone/>
            </a:pPr>
            <a:r>
              <a:rPr b="0" i="0" lang="en-US" sz="1800" u="none">
                <a:solidFill>
                  <a:schemeClr val="dk1"/>
                </a:solidFill>
                <a:latin typeface="Courier New"/>
                <a:ea typeface="Courier New"/>
                <a:cs typeface="Courier New"/>
                <a:sym typeface="Courier New"/>
              </a:rPr>
              <a:t>DROP DATABASE my_database</a:t>
            </a:r>
            <a:endParaRPr/>
          </a:p>
          <a:p>
            <a:pPr indent="-2286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Chọn CSDL</a:t>
            </a:r>
            <a:endParaRPr/>
          </a:p>
        </p:txBody>
      </p:sp>
      <p:sp>
        <p:nvSpPr>
          <p:cNvPr id="124" name="Google Shape;124;p6"/>
          <p:cNvSpPr txBox="1"/>
          <p:nvPr>
            <p:ph idx="1" type="body"/>
          </p:nvPr>
        </p:nvSpPr>
        <p:spPr>
          <a:xfrm>
            <a:off x="457200" y="1176337"/>
            <a:ext cx="7620000" cy="5688012"/>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ourier New"/>
                <a:ea typeface="Courier New"/>
                <a:cs typeface="Courier New"/>
                <a:sym typeface="Courier New"/>
              </a:rPr>
              <a:t>USE database_name</a:t>
            </a:r>
            <a:endParaRPr/>
          </a:p>
          <a:p>
            <a:pPr indent="-228600" lvl="0" marL="342900" marR="0" rtl="0" algn="l">
              <a:lnSpc>
                <a:spcPct val="150000"/>
              </a:lnSpc>
              <a:spcBef>
                <a:spcPts val="320"/>
              </a:spcBef>
              <a:spcAft>
                <a:spcPts val="0"/>
              </a:spcAft>
              <a:buClr>
                <a:schemeClr val="accent1"/>
              </a:buClr>
              <a:buSzPts val="1600"/>
              <a:buFont typeface="Arial"/>
              <a:buChar char="•"/>
            </a:pPr>
            <a:r>
              <a:rPr b="0" i="0" lang="en-US" sz="1600" u="none">
                <a:solidFill>
                  <a:schemeClr val="dk1"/>
                </a:solidFill>
                <a:latin typeface="Calibri"/>
                <a:ea typeface="Calibri"/>
                <a:cs typeface="Calibri"/>
                <a:sym typeface="Calibri"/>
              </a:rPr>
              <a:t>database_name: tên CSDL muốn sử dụng</a:t>
            </a:r>
            <a:endParaRPr/>
          </a:p>
          <a:p>
            <a:pPr indent="-228600" lvl="0" marL="342900" marR="0" rtl="0" algn="l">
              <a:lnSpc>
                <a:spcPct val="150000"/>
              </a:lnSpc>
              <a:spcBef>
                <a:spcPts val="36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Ví dụ </a:t>
            </a:r>
            <a:r>
              <a:rPr b="0" i="0" lang="en-US" sz="1800" u="none">
                <a:solidFill>
                  <a:schemeClr val="dk1"/>
                </a:solidFill>
                <a:latin typeface="Courier New"/>
                <a:ea typeface="Courier New"/>
                <a:cs typeface="Courier New"/>
                <a:sym typeface="Courier New"/>
              </a:rPr>
              <a:t>USE my_database</a:t>
            </a:r>
            <a:endParaRPr/>
          </a:p>
          <a:p>
            <a:pPr indent="-228600" lvl="0" marL="342900" marR="0" rtl="0" algn="l">
              <a:lnSpc>
                <a:spcPct val="150000"/>
              </a:lnSpc>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a:p>
            <a:pPr indent="-114300" lvl="0" marL="342900" marR="0" rtl="0" algn="l">
              <a:spcBef>
                <a:spcPts val="360"/>
              </a:spcBef>
              <a:spcAft>
                <a:spcPts val="0"/>
              </a:spcAft>
              <a:buClr>
                <a:schemeClr val="accent1"/>
              </a:buClr>
              <a:buSzPts val="1800"/>
              <a:buFont typeface="Arial"/>
              <a:buNone/>
            </a:pPr>
            <a:r>
              <a:t/>
            </a:r>
            <a:endParaRPr b="0" i="0" sz="1800" u="none">
              <a:solidFill>
                <a:schemeClr val="dk2"/>
              </a:solidFill>
              <a:latin typeface="Calibri"/>
              <a:ea typeface="Calibri"/>
              <a:cs typeface="Calibri"/>
              <a:sym typeface="Calibri"/>
            </a:endParaRPr>
          </a:p>
        </p:txBody>
      </p:sp>
      <p:pic>
        <p:nvPicPr>
          <p:cNvPr id="125" name="Google Shape;125;p6"/>
          <p:cNvPicPr preferRelativeResize="0"/>
          <p:nvPr/>
        </p:nvPicPr>
        <p:blipFill rotWithShape="1">
          <a:blip r:embed="rId3">
            <a:alphaModFix/>
          </a:blip>
          <a:srcRect b="0" l="0" r="0" t="0"/>
          <a:stretch/>
        </p:blipFill>
        <p:spPr>
          <a:xfrm>
            <a:off x="1517650" y="3284537"/>
            <a:ext cx="6108700" cy="208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7"/>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Các kiểu dữ liệu trong MySQL</a:t>
            </a:r>
            <a:endParaRPr/>
          </a:p>
        </p:txBody>
      </p:sp>
      <p:sp>
        <p:nvSpPr>
          <p:cNvPr id="131" name="Google Shape;131;p7"/>
          <p:cNvSpPr txBox="1"/>
          <p:nvPr>
            <p:ph idx="1" type="body"/>
          </p:nvPr>
        </p:nvSpPr>
        <p:spPr>
          <a:xfrm>
            <a:off x="85725" y="1176337"/>
            <a:ext cx="9129712" cy="5688012"/>
          </a:xfrm>
          <a:prstGeom prst="rect">
            <a:avLst/>
          </a:prstGeom>
          <a:noFill/>
          <a:ln>
            <a:noFill/>
          </a:ln>
        </p:spPr>
        <p:txBody>
          <a:bodyPr anchorCtr="0" anchor="t" bIns="45700" lIns="91425" spcFirstLastPara="1" rIns="91425" wrap="square" tIns="45700">
            <a:no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Kiểu Number</a:t>
            </a:r>
            <a:endParaRPr/>
          </a:p>
        </p:txBody>
      </p:sp>
      <p:graphicFrame>
        <p:nvGraphicFramePr>
          <p:cNvPr id="132" name="Google Shape;132;p7"/>
          <p:cNvGraphicFramePr/>
          <p:nvPr/>
        </p:nvGraphicFramePr>
        <p:xfrm>
          <a:off x="0" y="1700212"/>
          <a:ext cx="3000000" cy="3000000"/>
        </p:xfrm>
        <a:graphic>
          <a:graphicData uri="http://schemas.openxmlformats.org/drawingml/2006/table">
            <a:tbl>
              <a:tblPr>
                <a:noFill/>
                <a:tableStyleId>{73A38886-8774-416D-AE58-CD3EF1CD554D}</a:tableStyleId>
              </a:tblPr>
              <a:tblGrid>
                <a:gridCol w="1304925"/>
                <a:gridCol w="603250"/>
                <a:gridCol w="1951025"/>
                <a:gridCol w="1657350"/>
                <a:gridCol w="1504950"/>
                <a:gridCol w="2108200"/>
              </a:tblGrid>
              <a:tr h="925500">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Kiểu dữ liệu</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Độ dài</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(số byte)</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Giá trị nhỏ nhất</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(Có dấu)</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Giá trị lớn nhất</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(Có dấu)</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Giá trị nhỏ nhất</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(Không dấu)</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Giá trị lớn nhất</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(Không dấu)</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455600">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TINYINT</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-128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127</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255</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457200">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SMALLINT</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-32768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32767</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65535</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536575">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MEDIUMINT</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-8388608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8388607 to</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16777215</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457200">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INT</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-2147483648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2147483647</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4294967295</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738175">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BIGINT</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-9223372036854775808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92233720368</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54775807</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184467440737</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09551615</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661975">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FLOAT</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-3.402823466E+38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-1.175494351E-38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1.175494351E-38 </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3.402823466E+38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925500">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DOUBLE</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-1.7976931348623</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157E+ 308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-2.22507385850720</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14E- 308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and</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2.22507385850720</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14E- 308 </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1.797693134862315</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7E+ 308</a:t>
                      </a:r>
                      <a:endParaRPr/>
                    </a:p>
                  </a:txBody>
                  <a:tcPr marT="63525" marB="63525" marR="63500" marL="635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bl>
          </a:graphicData>
        </a:graphic>
      </p:graphicFrame>
      <p:sp>
        <p:nvSpPr>
          <p:cNvPr id="133" name="Google Shape;133;p7"/>
          <p:cNvSpPr txBox="1"/>
          <p:nvPr/>
        </p:nvSpPr>
        <p:spPr>
          <a:xfrm>
            <a:off x="1371600" y="1557337"/>
            <a:ext cx="9144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rgbClr val="000000"/>
              </a:buClr>
              <a:buSzPts val="1100"/>
              <a:buFont typeface="Arial"/>
              <a:buChar char="•"/>
            </a:pPr>
            <a:br>
              <a:rPr b="0" i="0" lang="en-US" sz="1100" u="none">
                <a:solidFill>
                  <a:srgbClr val="000000"/>
                </a:solidFill>
                <a:latin typeface="Arial"/>
                <a:ea typeface="Arial"/>
                <a:cs typeface="Arial"/>
                <a:sym typeface="Arial"/>
              </a:rPr>
            </a:b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sp>
        <p:nvSpPr>
          <p:cNvPr id="138" name="Google Shape;138;p8"/>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Các kiểu dữ liệu trong MySQL</a:t>
            </a:r>
            <a:endParaRPr/>
          </a:p>
        </p:txBody>
      </p:sp>
      <p:sp>
        <p:nvSpPr>
          <p:cNvPr id="139" name="Google Shape;139;p8"/>
          <p:cNvSpPr txBox="1"/>
          <p:nvPr>
            <p:ph idx="1" type="body"/>
          </p:nvPr>
        </p:nvSpPr>
        <p:spPr>
          <a:xfrm>
            <a:off x="85725" y="1176337"/>
            <a:ext cx="9129712" cy="5688012"/>
          </a:xfrm>
          <a:prstGeom prst="rect">
            <a:avLst/>
          </a:prstGeom>
          <a:noFill/>
          <a:ln>
            <a:noFill/>
          </a:ln>
        </p:spPr>
        <p:txBody>
          <a:bodyPr anchorCtr="0" anchor="t" bIns="45700" lIns="91425" spcFirstLastPara="1" rIns="91425" wrap="square" tIns="45700">
            <a:no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Kiểu String</a:t>
            </a:r>
            <a:endParaRPr/>
          </a:p>
        </p:txBody>
      </p:sp>
      <p:graphicFrame>
        <p:nvGraphicFramePr>
          <p:cNvPr id="140" name="Google Shape;140;p8"/>
          <p:cNvGraphicFramePr/>
          <p:nvPr/>
        </p:nvGraphicFramePr>
        <p:xfrm>
          <a:off x="14287" y="1773237"/>
          <a:ext cx="3000000" cy="3000000"/>
        </p:xfrm>
        <a:graphic>
          <a:graphicData uri="http://schemas.openxmlformats.org/drawingml/2006/table">
            <a:tbl>
              <a:tblPr>
                <a:noFill/>
                <a:tableStyleId>{73A38886-8774-416D-AE58-CD3EF1CD554D}</a:tableStyleId>
              </a:tblPr>
              <a:tblGrid>
                <a:gridCol w="1435100"/>
                <a:gridCol w="5459400"/>
                <a:gridCol w="2235200"/>
              </a:tblGrid>
              <a:tr h="407975">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Kiểu dữ liệu</a:t>
                      </a:r>
                      <a:endParaRPr/>
                    </a:p>
                  </a:txBody>
                  <a:tcPr marT="63500" marB="63500" marR="63500" marL="635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EEEEEE"/>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Mô tả</a:t>
                      </a:r>
                      <a:endParaRPr/>
                    </a:p>
                  </a:txBody>
                  <a:tcPr marT="63500" marB="63500" marR="63500" marL="635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EEEEEE"/>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Độ dài </a:t>
                      </a:r>
                      <a:endParaRPr/>
                    </a:p>
                  </a:txBody>
                  <a:tcPr marT="63500" marB="63500" marR="63500" marL="635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EEEEEE"/>
                    </a:solidFill>
                  </a:tcPr>
                </a:tc>
              </a:tr>
              <a:tr h="563550">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CHAR</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Dùng để lưu trữ một chuỗi ký tự có độ dài cố định (đã biết trước độ dài), tốc độ nhanh hơn varchar</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1 - 255 ký tự</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r>
              <a:tr h="947725">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VARCHAR</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Dùng để lưu trữ một chuỗi ký tự có độ dài thay đổi, Cần chỉ định trước độ dài khi tạo cột. Nếu đặt “size” lớn hơn 255 thì nó sẽ chuyển sang kiểu TEXT</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1 - 255 ký tự</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r>
              <a:tr h="563550">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TINYTEXT</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Dùng để lưu trữ một chuỗi ký tự, không cần chỉ định độ dài khi tạo cột</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1 - 255 ký tự</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r>
              <a:tr h="563550">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TEXT</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Dùng để lưu trữ một chuỗi ký tự, không cần chỉ định độ dài khi tạo cột</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1- 65,535 ký tự</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r>
              <a:tr h="407975">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BLOB</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Dùng để lưu trữ dữ liệu nhị phân</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1 - 65,535 Byte</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r>
              <a:tr h="407975">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MEDIUMTEXT</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Dùng để lưu trữ một chuỗi ký tự</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1 - 16,777,215 ký tự</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r>
              <a:tr h="406400">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MEDIUMBLOB</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Dùng để lưu trữ dữ liệu nhị phân</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1 - </a:t>
                      </a:r>
                      <a:r>
                        <a:rPr b="0" i="0" lang="en-US" sz="1300" u="none" cap="none" strike="noStrike">
                          <a:solidFill>
                            <a:srgbClr val="000000"/>
                          </a:solidFill>
                          <a:latin typeface="Verdana"/>
                          <a:ea typeface="Verdana"/>
                          <a:cs typeface="Verdana"/>
                          <a:sym typeface="Verdana"/>
                        </a:rPr>
                        <a:t>16,777,215 </a:t>
                      </a:r>
                      <a:r>
                        <a:rPr b="0" i="0" lang="en-US" sz="1300" u="none" cap="none" strike="noStrike">
                          <a:solidFill>
                            <a:srgbClr val="000000"/>
                          </a:solidFill>
                          <a:latin typeface="Arial"/>
                          <a:ea typeface="Arial"/>
                          <a:cs typeface="Arial"/>
                          <a:sym typeface="Arial"/>
                        </a:rPr>
                        <a:t> Byte</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r>
              <a:tr h="407975">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LONGTEXT</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Dùng để lưu trữ một chuỗi ký tự</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1 - 4,294,967,295 ký tự</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r>
              <a:tr h="407975">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LONGBLOB</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Dùng để lưu trữ dữ liệu nhị phân</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1 - 4,294,967,295 Byte</a:t>
                      </a:r>
                      <a:endParaRPr/>
                    </a:p>
                  </a:txBody>
                  <a:tcPr marT="63500" marB="63500" marR="76200" marL="76200">
                    <a:lnL cap="flat" cmpd="sng" w="9525">
                      <a:solidFill>
                        <a:srgbClr val="ADABAB"/>
                      </a:solidFill>
                      <a:prstDash val="solid"/>
                      <a:round/>
                      <a:headEnd len="sm" w="sm" type="none"/>
                      <a:tailEnd len="sm" w="sm" type="none"/>
                    </a:lnL>
                    <a:lnR cap="flat" cmpd="sng" w="9525">
                      <a:solidFill>
                        <a:srgbClr val="ADABAB"/>
                      </a:solidFill>
                      <a:prstDash val="solid"/>
                      <a:round/>
                      <a:headEnd len="sm" w="sm" type="none"/>
                      <a:tailEnd len="sm" w="sm" type="none"/>
                    </a:lnR>
                    <a:lnT cap="flat" cmpd="sng" w="9525">
                      <a:solidFill>
                        <a:srgbClr val="ADABAB"/>
                      </a:solidFill>
                      <a:prstDash val="solid"/>
                      <a:round/>
                      <a:headEnd len="sm" w="sm" type="none"/>
                      <a:tailEnd len="sm" w="sm" type="none"/>
                    </a:lnT>
                    <a:lnB cap="flat" cmpd="sng" w="9525">
                      <a:solidFill>
                        <a:srgbClr val="ADABAB"/>
                      </a:solidFill>
                      <a:prstDash val="solid"/>
                      <a:round/>
                      <a:headEnd len="sm" w="sm" type="none"/>
                      <a:tailEnd len="sm" w="sm" type="none"/>
                    </a:lnB>
                    <a:solidFill>
                      <a:srgbClr val="FFFFFF"/>
                    </a:solidFill>
                  </a:tcPr>
                </a:tc>
              </a:tr>
            </a:tbl>
          </a:graphicData>
        </a:graphic>
      </p:graphicFrame>
      <p:sp>
        <p:nvSpPr>
          <p:cNvPr id="141" name="Google Shape;141;p8"/>
          <p:cNvSpPr txBox="1"/>
          <p:nvPr/>
        </p:nvSpPr>
        <p:spPr>
          <a:xfrm>
            <a:off x="468312" y="1539875"/>
            <a:ext cx="11845925" cy="9239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sp>
        <p:nvSpPr>
          <p:cNvPr id="146" name="Google Shape;146;p9"/>
          <p:cNvSpPr txBox="1"/>
          <p:nvPr>
            <p:ph type="title"/>
          </p:nvPr>
        </p:nvSpPr>
        <p:spPr>
          <a:xfrm>
            <a:off x="457200" y="274637"/>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2"/>
              </a:buClr>
              <a:buSzPts val="4600"/>
              <a:buFont typeface="Cambria"/>
              <a:buNone/>
            </a:pPr>
            <a:r>
              <a:rPr b="0" i="0" lang="en-US" sz="4600" u="none">
                <a:solidFill>
                  <a:schemeClr val="dk2"/>
                </a:solidFill>
                <a:latin typeface="Cambria"/>
                <a:ea typeface="Cambria"/>
                <a:cs typeface="Cambria"/>
                <a:sym typeface="Cambria"/>
              </a:rPr>
              <a:t>Các kiểu dữ liệu trong MySQL</a:t>
            </a:r>
            <a:endParaRPr/>
          </a:p>
        </p:txBody>
      </p:sp>
      <p:sp>
        <p:nvSpPr>
          <p:cNvPr id="147" name="Google Shape;147;p9"/>
          <p:cNvSpPr txBox="1"/>
          <p:nvPr>
            <p:ph idx="1" type="body"/>
          </p:nvPr>
        </p:nvSpPr>
        <p:spPr>
          <a:xfrm>
            <a:off x="85725" y="1176337"/>
            <a:ext cx="9129712" cy="5688012"/>
          </a:xfrm>
          <a:prstGeom prst="rect">
            <a:avLst/>
          </a:prstGeom>
          <a:noFill/>
          <a:ln>
            <a:noFill/>
          </a:ln>
        </p:spPr>
        <p:txBody>
          <a:bodyPr anchorCtr="0" anchor="t" bIns="45700" lIns="91425" spcFirstLastPara="1" rIns="91425" wrap="square" tIns="45700">
            <a:noAutofit/>
          </a:bodyPr>
          <a:lstStyle/>
          <a:p>
            <a:pPr indent="-228600" lvl="0" marL="342900" marR="0" rtl="0" algn="l">
              <a:lnSpc>
                <a:spcPct val="150000"/>
              </a:lnSpc>
              <a:spcBef>
                <a:spcPts val="0"/>
              </a:spcBef>
              <a:spcAft>
                <a:spcPts val="0"/>
              </a:spcAft>
              <a:buClr>
                <a:schemeClr val="accent1"/>
              </a:buClr>
              <a:buSzPts val="1800"/>
              <a:buFont typeface="Arial"/>
              <a:buChar char="•"/>
            </a:pPr>
            <a:r>
              <a:rPr b="0" i="0" lang="en-US" sz="1800" u="none">
                <a:solidFill>
                  <a:schemeClr val="dk1"/>
                </a:solidFill>
                <a:latin typeface="Calibri"/>
                <a:ea typeface="Calibri"/>
                <a:cs typeface="Calibri"/>
                <a:sym typeface="Calibri"/>
              </a:rPr>
              <a:t>Kiểu Date và Time</a:t>
            </a:r>
            <a:endParaRPr/>
          </a:p>
        </p:txBody>
      </p:sp>
      <p:sp>
        <p:nvSpPr>
          <p:cNvPr id="148" name="Google Shape;148;p9"/>
          <p:cNvSpPr txBox="1"/>
          <p:nvPr/>
        </p:nvSpPr>
        <p:spPr>
          <a:xfrm>
            <a:off x="1371600" y="1557337"/>
            <a:ext cx="9144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rgbClr val="000000"/>
              </a:buClr>
              <a:buSzPts val="1100"/>
              <a:buFont typeface="Arial"/>
              <a:buChar char="•"/>
            </a:pPr>
            <a:br>
              <a:rPr b="0" i="0" lang="en-US" sz="1100" u="none">
                <a:solidFill>
                  <a:srgbClr val="000000"/>
                </a:solidFill>
                <a:latin typeface="Arial"/>
                <a:ea typeface="Arial"/>
                <a:cs typeface="Arial"/>
                <a:sym typeface="Arial"/>
              </a:rPr>
            </a:b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149" name="Google Shape;149;p9"/>
          <p:cNvSpPr txBox="1"/>
          <p:nvPr/>
        </p:nvSpPr>
        <p:spPr>
          <a:xfrm>
            <a:off x="468312" y="1539875"/>
            <a:ext cx="11845925" cy="9239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9"/>
          <p:cNvSpPr txBox="1"/>
          <p:nvPr/>
        </p:nvSpPr>
        <p:spPr>
          <a:xfrm>
            <a:off x="2109787" y="2211387"/>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51" name="Google Shape;151;p9"/>
          <p:cNvGraphicFramePr/>
          <p:nvPr/>
        </p:nvGraphicFramePr>
        <p:xfrm>
          <a:off x="0" y="1773237"/>
          <a:ext cx="3000000" cy="3000000"/>
        </p:xfrm>
        <a:graphic>
          <a:graphicData uri="http://schemas.openxmlformats.org/drawingml/2006/table">
            <a:tbl>
              <a:tblPr>
                <a:noFill/>
                <a:tableStyleId>{73A38886-8774-416D-AE58-CD3EF1CD554D}</a:tableStyleId>
              </a:tblPr>
              <a:tblGrid>
                <a:gridCol w="1892300"/>
                <a:gridCol w="5324475"/>
                <a:gridCol w="1927225"/>
              </a:tblGrid>
              <a:tr h="793750">
                <a:tc>
                  <a:txBody>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Kiểu dữ liệu</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Mô tả</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Định dạng hiển thị</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1023925">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DATETIME</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Được dùng để lưu trữ cả hai thông tin ngày tháng và thời gian.</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VD: 15h ngày 13 tháng 3 năm 2019 sẽ được lưu là 2019-03-13 15:00:00</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YYYY-MM-DD HH:MM:SS</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800100">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DATE</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Được dùng để lưu trữ chỉ thông tin ngày.</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VD: 15h ngày 13 tháng 3 năm 2019 sẽ được lưu là 2019-03-13</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YYYY-MM-DD</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1023925">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TIMESTAMP</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Lưu trữ cả hai thông tin ngày tháng và thời gian. Giá trị này sẽ được chuyển đổi từ múi giờ hiện tại sang UTC trong khi lưu trữ, và sẽ chuyển trở lại múi giờ hiện tại khi lấy dữ liệu ra.</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YYYY-MM-DD HH:MM:SS</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1022350">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TIME</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Được dùng để  lưu trữ chỉ thông tin thời gian.</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l">
                        <a:lnSpc>
                          <a:spcPct val="100000"/>
                        </a:lnSpc>
                        <a:spcBef>
                          <a:spcPts val="0"/>
                        </a:spcBef>
                        <a:spcAft>
                          <a:spcPts val="0"/>
                        </a:spcAft>
                        <a:buClr>
                          <a:srgbClr val="000000"/>
                        </a:buClr>
                        <a:buSzPts val="1300"/>
                        <a:buFont typeface="Verdana"/>
                        <a:buNone/>
                      </a:pPr>
                      <a:r>
                        <a:rPr b="0" i="0" lang="en-US" sz="1300" u="none" cap="none" strike="noStrike">
                          <a:solidFill>
                            <a:srgbClr val="000000"/>
                          </a:solidFill>
                          <a:latin typeface="Verdana"/>
                          <a:ea typeface="Verdana"/>
                          <a:cs typeface="Verdana"/>
                          <a:sym typeface="Verdana"/>
                        </a:rPr>
                        <a:t>HH:MM:SS</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r h="420675">
                <a:tc>
                  <a:txBody>
                    <a:bodyPr/>
                    <a:lstStyle/>
                    <a:p>
                      <a:pPr indent="0" lvl="0" marL="0" marR="0" rtl="0" algn="l">
                        <a:lnSpc>
                          <a:spcPct val="100000"/>
                        </a:lnSpc>
                        <a:spcBef>
                          <a:spcPts val="0"/>
                        </a:spcBef>
                        <a:spcAft>
                          <a:spcPts val="0"/>
                        </a:spcAft>
                        <a:buClr>
                          <a:srgbClr val="000000"/>
                        </a:buClr>
                        <a:buSzPts val="1300"/>
                        <a:buFont typeface="Verdana"/>
                        <a:buNone/>
                      </a:pPr>
                      <a:r>
                        <a:rPr b="0" i="0" lang="en-US" sz="1300" u="none" cap="none" strike="noStrike">
                          <a:solidFill>
                            <a:srgbClr val="000000"/>
                          </a:solidFill>
                          <a:latin typeface="Verdana"/>
                          <a:ea typeface="Verdana"/>
                          <a:cs typeface="Verdana"/>
                          <a:sym typeface="Verdana"/>
                        </a:rPr>
                        <a:t>YEAR</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Được dùng để lưu trữ thông tin về năm.</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c>
                  <a:txBody>
                    <a:bodyPr/>
                    <a:lstStyle/>
                    <a:p>
                      <a:pPr indent="0" lvl="0" marL="0" marR="0" rtl="0" algn="l">
                        <a:lnSpc>
                          <a:spcPct val="100000"/>
                        </a:lnSpc>
                        <a:spcBef>
                          <a:spcPts val="0"/>
                        </a:spcBef>
                        <a:spcAft>
                          <a:spcPts val="0"/>
                        </a:spcAft>
                        <a:buClr>
                          <a:srgbClr val="000000"/>
                        </a:buClr>
                        <a:buSzPts val="1300"/>
                        <a:buFont typeface="Verdana"/>
                        <a:buNone/>
                      </a:pPr>
                      <a:r>
                        <a:rPr b="0" i="0" lang="en-US" sz="1300" u="none" cap="none" strike="noStrike">
                          <a:solidFill>
                            <a:srgbClr val="000000"/>
                          </a:solidFill>
                          <a:latin typeface="Verdana"/>
                          <a:ea typeface="Verdana"/>
                          <a:cs typeface="Verdana"/>
                          <a:sym typeface="Verdana"/>
                        </a:rPr>
                        <a:t>YYYY</a:t>
                      </a:r>
                      <a:endParaRPr/>
                    </a:p>
                  </a:txBody>
                  <a:tcPr marT="63500" marB="63500" marR="63500" marL="635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6F6F5"/>
                    </a:solidFill>
                  </a:tcPr>
                </a:tc>
              </a:tr>
            </a:tbl>
          </a:graphicData>
        </a:graphic>
      </p:graphicFrame>
      <p:sp>
        <p:nvSpPr>
          <p:cNvPr id="152" name="Google Shape;152;p9"/>
          <p:cNvSpPr txBox="1"/>
          <p:nvPr/>
        </p:nvSpPr>
        <p:spPr>
          <a:xfrm>
            <a:off x="2109787" y="1611312"/>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2015-11-29T04:10:44Z</dcterms:created>
  <dc:creator>Admin</dc:creator>
</cp:coreProperties>
</file>