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sldIdLst>
    <p:sldId id="256" r:id="rId2"/>
    <p:sldId id="257" r:id="rId3"/>
    <p:sldId id="258" r:id="rId4"/>
    <p:sldId id="330" r:id="rId5"/>
    <p:sldId id="326" r:id="rId6"/>
    <p:sldId id="269" r:id="rId7"/>
    <p:sldId id="270" r:id="rId8"/>
    <p:sldId id="259" r:id="rId9"/>
    <p:sldId id="274" r:id="rId10"/>
    <p:sldId id="278" r:id="rId11"/>
    <p:sldId id="321" r:id="rId12"/>
    <p:sldId id="308" r:id="rId13"/>
    <p:sldId id="309" r:id="rId14"/>
    <p:sldId id="310" r:id="rId15"/>
    <p:sldId id="275" r:id="rId16"/>
    <p:sldId id="276" r:id="rId17"/>
    <p:sldId id="277" r:id="rId18"/>
    <p:sldId id="271" r:id="rId19"/>
    <p:sldId id="272" r:id="rId20"/>
    <p:sldId id="331" r:id="rId21"/>
    <p:sldId id="263" r:id="rId22"/>
    <p:sldId id="334" r:id="rId23"/>
    <p:sldId id="265" r:id="rId24"/>
    <p:sldId id="268" r:id="rId25"/>
    <p:sldId id="322" r:id="rId26"/>
    <p:sldId id="323" r:id="rId27"/>
    <p:sldId id="332" r:id="rId28"/>
    <p:sldId id="327" r:id="rId29"/>
    <p:sldId id="328" r:id="rId30"/>
    <p:sldId id="313" r:id="rId31"/>
    <p:sldId id="333" r:id="rId32"/>
    <p:sldId id="329" r:id="rId33"/>
    <p:sldId id="324" r:id="rId34"/>
    <p:sldId id="264" r:id="rId35"/>
    <p:sldId id="318" r:id="rId36"/>
    <p:sldId id="319" r:id="rId37"/>
    <p:sldId id="320" r:id="rId38"/>
    <p:sldId id="311" r:id="rId39"/>
    <p:sldId id="280" r:id="rId40"/>
    <p:sldId id="312" r:id="rId41"/>
    <p:sldId id="266" r:id="rId42"/>
    <p:sldId id="279" r:id="rId43"/>
    <p:sldId id="335" r:id="rId44"/>
    <p:sldId id="325" r:id="rId45"/>
    <p:sldId id="33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6"/>
    <p:restoredTop sz="83896" autoAdjust="0"/>
  </p:normalViewPr>
  <p:slideViewPr>
    <p:cSldViewPr>
      <p:cViewPr>
        <p:scale>
          <a:sx n="146" d="100"/>
          <a:sy n="146" d="100"/>
        </p:scale>
        <p:origin x="1544" y="-3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278DB-3E69-4ECF-91EF-6582B57E23D5}" type="datetimeFigureOut">
              <a:rPr lang="en-US" smtClean="0"/>
              <a:t>6/1/21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6F861-6EC0-48FE-9E92-5A15C7A0F812}" type="slidenum">
              <a:rPr lang="en-US" smtClean="0"/>
              <a:t>‹#›</a:t>
            </a:fld>
            <a:endParaRPr lang="en-US"/>
          </a:p>
        </p:txBody>
      </p:sp>
    </p:spTree>
    <p:extLst>
      <p:ext uri="{BB962C8B-B14F-4D97-AF65-F5344CB8AC3E}">
        <p14:creationId xmlns:p14="http://schemas.microsoft.com/office/powerpoint/2010/main" val="236466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t>
            </a:r>
            <a:r>
              <a:rPr lang="en-US"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đều</a:t>
            </a:r>
            <a:r>
              <a:rPr lang="en-US" baseline="0" dirty="0"/>
              <a:t> </a:t>
            </a:r>
            <a:r>
              <a:rPr lang="en-US" baseline="0" dirty="0" err="1"/>
              <a:t>có</a:t>
            </a:r>
            <a:r>
              <a:rPr lang="en-US" baseline="0" dirty="0"/>
              <a:t> </a:t>
            </a:r>
            <a:r>
              <a:rPr lang="en-US" baseline="0" dirty="0" err="1"/>
              <a:t>đặc</a:t>
            </a:r>
            <a:r>
              <a:rPr lang="en-US" baseline="0" dirty="0"/>
              <a:t> </a:t>
            </a:r>
            <a:r>
              <a:rPr lang="en-US" baseline="0" dirty="0" err="1"/>
              <a:t>tính</a:t>
            </a:r>
            <a:r>
              <a:rPr lang="en-US" baseline="0" dirty="0"/>
              <a:t> </a:t>
            </a:r>
            <a:r>
              <a:rPr lang="en-US" baseline="0" dirty="0" err="1"/>
              <a:t>chung</a:t>
            </a:r>
            <a:r>
              <a:rPr lang="en-US" baseline="0" dirty="0"/>
              <a:t> </a:t>
            </a:r>
            <a:r>
              <a:rPr lang="en-US" baseline="0" dirty="0" err="1"/>
              <a:t>nên</a:t>
            </a:r>
            <a:r>
              <a:rPr lang="en-US" baseline="0" dirty="0"/>
              <a:t> </a:t>
            </a:r>
            <a:r>
              <a:rPr lang="en-US" baseline="0" dirty="0" err="1"/>
              <a:t>chúng</a:t>
            </a:r>
            <a:r>
              <a:rPr lang="en-US" baseline="0" dirty="0"/>
              <a:t> ta </a:t>
            </a:r>
            <a:r>
              <a:rPr lang="en-US" baseline="0" dirty="0" err="1"/>
              <a:t>xây</a:t>
            </a:r>
            <a:r>
              <a:rPr lang="en-US" baseline="0" dirty="0"/>
              <a:t> </a:t>
            </a:r>
            <a:r>
              <a:rPr lang="en-US" baseline="0" dirty="0" err="1"/>
              <a:t>nó</a:t>
            </a:r>
            <a:r>
              <a:rPr lang="en-US" baseline="0" dirty="0"/>
              <a:t> </a:t>
            </a:r>
            <a:r>
              <a:rPr lang="en-US" baseline="0" dirty="0" err="1"/>
              <a:t>vào</a:t>
            </a:r>
            <a:r>
              <a:rPr lang="en-US" baseline="0" dirty="0"/>
              <a:t> 1 </a:t>
            </a:r>
            <a:r>
              <a:rPr lang="en-US" baseline="0" dirty="0" err="1"/>
              <a:t>lớp</a:t>
            </a:r>
            <a:endParaRPr lang="en-US" baseline="0" dirty="0"/>
          </a:p>
          <a:p>
            <a:r>
              <a:rPr lang="en-US" baseline="0" dirty="0" err="1"/>
              <a:t>Eg</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ô </a:t>
            </a:r>
            <a:r>
              <a:rPr lang="en-US" baseline="0" dirty="0" err="1"/>
              <a:t>tô</a:t>
            </a:r>
            <a:r>
              <a:rPr lang="en-US" baseline="0" dirty="0"/>
              <a:t> </a:t>
            </a:r>
            <a:r>
              <a:rPr lang="en-US" baseline="0" dirty="0" err="1"/>
              <a:t>thì</a:t>
            </a:r>
            <a:r>
              <a:rPr lang="en-US" baseline="0" dirty="0"/>
              <a:t> </a:t>
            </a:r>
            <a:r>
              <a:rPr lang="en-US" baseline="0" dirty="0" err="1"/>
              <a:t>đều</a:t>
            </a:r>
            <a:r>
              <a:rPr lang="en-US" baseline="0" dirty="0"/>
              <a:t> </a:t>
            </a:r>
            <a:r>
              <a:rPr lang="en-US" baseline="0" dirty="0" err="1"/>
              <a:t>có</a:t>
            </a:r>
            <a:r>
              <a:rPr lang="en-US" baseline="0" dirty="0"/>
              <a:t> </a:t>
            </a:r>
            <a:r>
              <a:rPr lang="en-US" baseline="0" dirty="0" err="1"/>
              <a:t>các</a:t>
            </a:r>
            <a:r>
              <a:rPr lang="en-US" baseline="0" dirty="0"/>
              <a:t> </a:t>
            </a:r>
            <a:r>
              <a:rPr lang="en-US" baseline="0" dirty="0" err="1"/>
              <a:t>thuộc</a:t>
            </a:r>
            <a:r>
              <a:rPr lang="en-US" baseline="0" dirty="0"/>
              <a:t> </a:t>
            </a:r>
            <a:r>
              <a:rPr lang="en-US" baseline="0" dirty="0" err="1"/>
              <a:t>tính</a:t>
            </a:r>
            <a:r>
              <a:rPr lang="en-US" baseline="0" dirty="0"/>
              <a:t> </a:t>
            </a:r>
            <a:r>
              <a:rPr lang="en-US" baseline="0" dirty="0" err="1"/>
              <a:t>chung</a:t>
            </a:r>
            <a:r>
              <a:rPr lang="en-US" baseline="0" dirty="0"/>
              <a:t> </a:t>
            </a:r>
            <a:r>
              <a:rPr lang="en-US" baseline="0" dirty="0" err="1"/>
              <a:t>như</a:t>
            </a:r>
            <a:r>
              <a:rPr lang="en-US" baseline="0" dirty="0"/>
              <a:t> “</a:t>
            </a:r>
            <a:r>
              <a:rPr lang="en-US" baseline="0" dirty="0" err="1"/>
              <a:t>Chất</a:t>
            </a:r>
            <a:r>
              <a:rPr lang="en-US" baseline="0" dirty="0"/>
              <a:t> </a:t>
            </a:r>
            <a:r>
              <a:rPr lang="en-US" baseline="0" dirty="0" err="1"/>
              <a:t>liệu</a:t>
            </a:r>
            <a:r>
              <a:rPr lang="en-US" baseline="0" dirty="0"/>
              <a:t>”, ”</a:t>
            </a:r>
            <a:r>
              <a:rPr lang="en-US" baseline="0" dirty="0" err="1"/>
              <a:t>giá</a:t>
            </a:r>
            <a:r>
              <a:rPr lang="en-US" baseline="0" dirty="0"/>
              <a:t> </a:t>
            </a:r>
            <a:r>
              <a:rPr lang="en-US" baseline="0" dirty="0" err="1"/>
              <a:t>tiền</a:t>
            </a:r>
            <a:r>
              <a:rPr lang="en-US" baseline="0" dirty="0"/>
              <a:t>”, “</a:t>
            </a:r>
            <a:r>
              <a:rPr lang="en-US" baseline="0" dirty="0" err="1"/>
              <a:t>Màu</a:t>
            </a:r>
            <a:r>
              <a:rPr lang="en-US" baseline="0" dirty="0"/>
              <a:t> </a:t>
            </a:r>
            <a:r>
              <a:rPr lang="en-US" baseline="0" dirty="0" err="1"/>
              <a:t>sắc</a:t>
            </a:r>
            <a:r>
              <a:rPr lang="en-US" baseline="0" dirty="0"/>
              <a:t>”, …, </a:t>
            </a:r>
            <a:r>
              <a:rPr lang="en-US" baseline="0" dirty="0" err="1"/>
              <a:t>chúng</a:t>
            </a:r>
            <a:r>
              <a:rPr lang="en-US" baseline="0" dirty="0"/>
              <a:t> ta </a:t>
            </a:r>
            <a:r>
              <a:rPr lang="en-US" baseline="0" dirty="0" err="1"/>
              <a:t>sẽ</a:t>
            </a:r>
            <a:r>
              <a:rPr lang="en-US" baseline="0" dirty="0"/>
              <a:t> </a:t>
            </a:r>
            <a:r>
              <a:rPr lang="en-US" baseline="0" dirty="0" err="1"/>
              <a:t>định</a:t>
            </a:r>
            <a:r>
              <a:rPr lang="en-US" baseline="0" dirty="0"/>
              <a:t> </a:t>
            </a:r>
            <a:r>
              <a:rPr lang="en-US" baseline="0" dirty="0" err="1"/>
              <a:t>nghĩa</a:t>
            </a:r>
            <a:r>
              <a:rPr lang="en-US" baseline="0" dirty="0"/>
              <a:t> </a:t>
            </a:r>
            <a:r>
              <a:rPr lang="en-US" baseline="0" dirty="0" err="1"/>
              <a:t>vào</a:t>
            </a:r>
            <a:r>
              <a:rPr lang="en-US" baseline="0" dirty="0"/>
              <a:t> 1 </a:t>
            </a:r>
            <a:r>
              <a:rPr lang="en-US" baseline="0" dirty="0" err="1"/>
              <a:t>lớp</a:t>
            </a:r>
            <a:r>
              <a:rPr lang="en-US" baseline="0" dirty="0"/>
              <a:t> class</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6</a:t>
            </a:fld>
            <a:endParaRPr lang="en-US"/>
          </a:p>
        </p:txBody>
      </p:sp>
    </p:spTree>
    <p:extLst>
      <p:ext uri="{BB962C8B-B14F-4D97-AF65-F5344CB8AC3E}">
        <p14:creationId xmlns:p14="http://schemas.microsoft.com/office/powerpoint/2010/main" val="2867637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Polimorphism là</a:t>
            </a:r>
            <a:r>
              <a:rPr lang="en-US" baseline="0" dirty="0"/>
              <a:t> 1 concept quan trọng khi lập trình OOP, nguyên tắc SOLID.</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36</a:t>
            </a:fld>
            <a:endParaRPr lang="en-US"/>
          </a:p>
        </p:txBody>
      </p:sp>
    </p:spTree>
    <p:extLst>
      <p:ext uri="{BB962C8B-B14F-4D97-AF65-F5344CB8AC3E}">
        <p14:creationId xmlns:p14="http://schemas.microsoft.com/office/powerpoint/2010/main" val="3514398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41</a:t>
            </a:fld>
            <a:endParaRPr lang="en-US"/>
          </a:p>
        </p:txBody>
      </p:sp>
    </p:spTree>
    <p:extLst>
      <p:ext uri="{BB962C8B-B14F-4D97-AF65-F5344CB8AC3E}">
        <p14:creationId xmlns:p14="http://schemas.microsoft.com/office/powerpoint/2010/main" val="1720410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Extends</a:t>
            </a:r>
          </a:p>
        </p:txBody>
      </p:sp>
      <p:sp>
        <p:nvSpPr>
          <p:cNvPr id="4" name="Slide Number Placeholder 3"/>
          <p:cNvSpPr>
            <a:spLocks noGrp="1"/>
          </p:cNvSpPr>
          <p:nvPr>
            <p:ph type="sldNum" sz="quarter" idx="10"/>
          </p:nvPr>
        </p:nvSpPr>
        <p:spPr/>
        <p:txBody>
          <a:bodyPr/>
          <a:lstStyle/>
          <a:p>
            <a:fld id="{5926F861-6EC0-48FE-9E92-5A15C7A0F812}" type="slidenum">
              <a:rPr lang="en-US" smtClean="0"/>
              <a:t>42</a:t>
            </a:fld>
            <a:endParaRPr lang="en-US"/>
          </a:p>
        </p:txBody>
      </p:sp>
    </p:spTree>
    <p:extLst>
      <p:ext uri="{BB962C8B-B14F-4D97-AF65-F5344CB8AC3E}">
        <p14:creationId xmlns:p14="http://schemas.microsoft.com/office/powerpoint/2010/main" val="124909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44</a:t>
            </a:fld>
            <a:endParaRPr lang="en-US"/>
          </a:p>
        </p:txBody>
      </p:sp>
    </p:spTree>
    <p:extLst>
      <p:ext uri="{BB962C8B-B14F-4D97-AF65-F5344CB8AC3E}">
        <p14:creationId xmlns:p14="http://schemas.microsoft.com/office/powerpoint/2010/main" val="370611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VD:</a:t>
            </a:r>
            <a:r>
              <a:rPr lang="en-US" baseline="0" dirty="0"/>
              <a:t> </a:t>
            </a:r>
          </a:p>
          <a:p>
            <a:r>
              <a:rPr lang="en-US" baseline="0" dirty="0"/>
              <a:t>News article of 1 website là 1 instance của NewsArticle class</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7</a:t>
            </a:fld>
            <a:endParaRPr lang="en-US"/>
          </a:p>
        </p:txBody>
      </p:sp>
    </p:spTree>
    <p:extLst>
      <p:ext uri="{BB962C8B-B14F-4D97-AF65-F5344CB8AC3E}">
        <p14:creationId xmlns:p14="http://schemas.microsoft.com/office/powerpoint/2010/main" val="1713431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Initialize attribute value</a:t>
            </a:r>
            <a:r>
              <a:rPr lang="en-US" baseline="0" dirty="0"/>
              <a:t> or creating other objects</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9</a:t>
            </a:fld>
            <a:endParaRPr lang="en-US"/>
          </a:p>
        </p:txBody>
      </p:sp>
    </p:spTree>
    <p:extLst>
      <p:ext uri="{BB962C8B-B14F-4D97-AF65-F5344CB8AC3E}">
        <p14:creationId xmlns:p14="http://schemas.microsoft.com/office/powerpoint/2010/main" val="241292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truy</a:t>
            </a:r>
            <a:r>
              <a:rPr lang="en-US" baseline="0" dirty="0"/>
              <a:t> </a:t>
            </a:r>
            <a:r>
              <a:rPr lang="en-US" baseline="0" dirty="0" err="1"/>
              <a:t>cập</a:t>
            </a:r>
            <a:r>
              <a:rPr lang="en-US" baseline="0" dirty="0"/>
              <a:t> </a:t>
            </a:r>
            <a:r>
              <a:rPr lang="en-US" baseline="0" dirty="0" err="1"/>
              <a:t>vào</a:t>
            </a:r>
            <a:r>
              <a:rPr lang="en-US" baseline="0" dirty="0"/>
              <a:t> </a:t>
            </a:r>
            <a:r>
              <a:rPr lang="en-US" baseline="0" dirty="0" err="1"/>
              <a:t>hàm</a:t>
            </a:r>
            <a:r>
              <a:rPr lang="en-US" baseline="0" dirty="0"/>
              <a:t> (</a:t>
            </a:r>
            <a:r>
              <a:rPr lang="en-US" baseline="0" dirty="0" err="1"/>
              <a:t>ví</a:t>
            </a:r>
            <a:r>
              <a:rPr lang="en-US" baseline="0" dirty="0"/>
              <a:t> </a:t>
            </a:r>
            <a:r>
              <a:rPr lang="en-US" baseline="0" dirty="0" err="1"/>
              <a:t>dụ</a:t>
            </a:r>
            <a:r>
              <a:rPr lang="en-US" baseline="0" dirty="0"/>
              <a:t> </a:t>
            </a:r>
            <a:r>
              <a:rPr lang="en-US" baseline="0" dirty="0" err="1"/>
              <a:t>getAge</a:t>
            </a:r>
            <a:r>
              <a:rPr lang="en-US" baseline="0" dirty="0"/>
              <a:t>()) </a:t>
            </a:r>
            <a:r>
              <a:rPr lang="en-US" baseline="0" dirty="0" err="1"/>
              <a:t>thì</a:t>
            </a:r>
            <a:r>
              <a:rPr lang="en-US" baseline="0" dirty="0"/>
              <a:t> dung </a:t>
            </a:r>
            <a:r>
              <a:rPr lang="en-US" baseline="0" dirty="0" err="1"/>
              <a:t>mũi</a:t>
            </a:r>
            <a:r>
              <a:rPr lang="en-US" baseline="0" dirty="0"/>
              <a:t> </a:t>
            </a:r>
            <a:r>
              <a:rPr lang="en-US" baseline="0" dirty="0" err="1"/>
              <a:t>tên</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17</a:t>
            </a:fld>
            <a:endParaRPr lang="en-US"/>
          </a:p>
        </p:txBody>
      </p:sp>
    </p:spTree>
    <p:extLst>
      <p:ext uri="{BB962C8B-B14F-4D97-AF65-F5344CB8AC3E}">
        <p14:creationId xmlns:p14="http://schemas.microsoft.com/office/powerpoint/2010/main" val="212093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Protected được</a:t>
            </a:r>
            <a:r>
              <a:rPr lang="en-US" baseline="0" dirty="0"/>
              <a:t> khuyến khích dùng nhất</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21</a:t>
            </a:fld>
            <a:endParaRPr lang="en-US"/>
          </a:p>
        </p:txBody>
      </p:sp>
    </p:spTree>
    <p:extLst>
      <p:ext uri="{BB962C8B-B14F-4D97-AF65-F5344CB8AC3E}">
        <p14:creationId xmlns:p14="http://schemas.microsoft.com/office/powerpoint/2010/main" val="167623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t>Gọi</a:t>
            </a:r>
            <a:r>
              <a:rPr lang="ja-JP" altLang="en-US" dirty="0"/>
              <a:t> </a:t>
            </a:r>
            <a:r>
              <a:rPr lang="en-US" altLang="ja-JP" dirty="0" err="1"/>
              <a:t>được</a:t>
            </a:r>
            <a:r>
              <a:rPr lang="en-US" altLang="ja-JP" baseline="0" dirty="0"/>
              <a:t> parent::</a:t>
            </a:r>
            <a:r>
              <a:rPr lang="en-US" altLang="ja-JP" baseline="0" dirty="0" err="1"/>
              <a:t>protectedFn</a:t>
            </a:r>
            <a:r>
              <a:rPr lang="en-US" altLang="ja-JP" baseline="0" dirty="0"/>
              <a:t>() do  class Learning Video extends class Video</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24</a:t>
            </a:fld>
            <a:endParaRPr lang="en-US"/>
          </a:p>
        </p:txBody>
      </p:sp>
    </p:spTree>
    <p:extLst>
      <p:ext uri="{BB962C8B-B14F-4D97-AF65-F5344CB8AC3E}">
        <p14:creationId xmlns:p14="http://schemas.microsoft.com/office/powerpoint/2010/main" val="2881224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26F861-6EC0-48FE-9E92-5A15C7A0F812}" type="slidenum">
              <a:rPr lang="en-US" smtClean="0"/>
              <a:t>26</a:t>
            </a:fld>
            <a:endParaRPr lang="en-US"/>
          </a:p>
        </p:txBody>
      </p:sp>
    </p:spTree>
    <p:extLst>
      <p:ext uri="{BB962C8B-B14F-4D97-AF65-F5344CB8AC3E}">
        <p14:creationId xmlns:p14="http://schemas.microsoft.com/office/powerpoint/2010/main" val="132879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Student</a:t>
            </a:r>
          </a:p>
        </p:txBody>
      </p:sp>
      <p:sp>
        <p:nvSpPr>
          <p:cNvPr id="4" name="Slide Number Placeholder 3"/>
          <p:cNvSpPr>
            <a:spLocks noGrp="1"/>
          </p:cNvSpPr>
          <p:nvPr>
            <p:ph type="sldNum" sz="quarter" idx="5"/>
          </p:nvPr>
        </p:nvSpPr>
        <p:spPr/>
        <p:txBody>
          <a:bodyPr/>
          <a:lstStyle/>
          <a:p>
            <a:fld id="{5926F861-6EC0-48FE-9E92-5A15C7A0F812}" type="slidenum">
              <a:rPr lang="en-US" smtClean="0"/>
              <a:t>29</a:t>
            </a:fld>
            <a:endParaRPr lang="en-US"/>
          </a:p>
        </p:txBody>
      </p:sp>
    </p:spTree>
    <p:extLst>
      <p:ext uri="{BB962C8B-B14F-4D97-AF65-F5344CB8AC3E}">
        <p14:creationId xmlns:p14="http://schemas.microsoft.com/office/powerpoint/2010/main" val="315440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PHP doesn’t support multiple inheritance. To use multiple inheritance,</a:t>
            </a:r>
            <a:r>
              <a:rPr lang="en-US" baseline="0" dirty="0"/>
              <a:t> we use TRAIT.</a:t>
            </a:r>
            <a:endParaRPr lang="en-US" dirty="0"/>
          </a:p>
        </p:txBody>
      </p:sp>
      <p:sp>
        <p:nvSpPr>
          <p:cNvPr id="4" name="Slide Number Placeholder 3"/>
          <p:cNvSpPr>
            <a:spLocks noGrp="1"/>
          </p:cNvSpPr>
          <p:nvPr>
            <p:ph type="sldNum" sz="quarter" idx="10"/>
          </p:nvPr>
        </p:nvSpPr>
        <p:spPr/>
        <p:txBody>
          <a:bodyPr/>
          <a:lstStyle/>
          <a:p>
            <a:fld id="{5926F861-6EC0-48FE-9E92-5A15C7A0F812}" type="slidenum">
              <a:rPr lang="en-US" smtClean="0"/>
              <a:t>34</a:t>
            </a:fld>
            <a:endParaRPr lang="en-US"/>
          </a:p>
        </p:txBody>
      </p:sp>
    </p:spTree>
    <p:extLst>
      <p:ext uri="{BB962C8B-B14F-4D97-AF65-F5344CB8AC3E}">
        <p14:creationId xmlns:p14="http://schemas.microsoft.com/office/powerpoint/2010/main" val="126719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54BE3-F7ED-4F3E-8A95-B55AC90E785B}"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54BE3-F7ED-4F3E-8A95-B55AC90E785B}"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54BE3-F7ED-4F3E-8A95-B55AC90E785B}"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54BE3-F7ED-4F3E-8A95-B55AC90E785B}"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254BE3-F7ED-4F3E-8A95-B55AC90E785B}"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54BE3-F7ED-4F3E-8A95-B55AC90E785B}" type="datetimeFigureOut">
              <a:rPr lang="en-US" smtClean="0"/>
              <a:t>6/1/21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54BE3-F7ED-4F3E-8A95-B55AC90E785B}"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E254BE3-F7ED-4F3E-8A95-B55AC90E785B}" type="datetimeFigureOut">
              <a:rPr lang="en-US" smtClean="0"/>
              <a:t>6/1/21</a:t>
            </a:fld>
            <a:endParaRPr lang="en-US"/>
          </a:p>
        </p:txBody>
      </p:sp>
      <p:sp>
        <p:nvSpPr>
          <p:cNvPr id="9" name="Slide Number Placeholder 8"/>
          <p:cNvSpPr>
            <a:spLocks noGrp="1"/>
          </p:cNvSpPr>
          <p:nvPr>
            <p:ph type="sldNum" sz="quarter" idx="11"/>
          </p:nvPr>
        </p:nvSpPr>
        <p:spPr/>
        <p:txBody>
          <a:bodyPr/>
          <a:lstStyle/>
          <a:p>
            <a:fld id="{1F5D2862-91D1-4AD8-B8BA-DEE8FF15728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5D2862-91D1-4AD8-B8BA-DEE8FF15728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E254BE3-F7ED-4F3E-8A95-B55AC90E785B}" type="datetimeFigureOut">
              <a:rPr lang="en-US" smtClean="0"/>
              <a:t>6/1/21</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8458200" cy="2895600"/>
          </a:xfrm>
        </p:spPr>
        <p:txBody>
          <a:bodyPr/>
          <a:lstStyle/>
          <a:p>
            <a:pPr algn="r"/>
            <a:r>
              <a:rPr lang="en-US" sz="5400" dirty="0" err="1">
                <a:solidFill>
                  <a:schemeClr val="accent3">
                    <a:lumMod val="50000"/>
                  </a:schemeClr>
                </a:solidFill>
              </a:rPr>
              <a:t>Khóa</a:t>
            </a:r>
            <a:r>
              <a:rPr lang="en-US" sz="5400" dirty="0">
                <a:solidFill>
                  <a:schemeClr val="accent3">
                    <a:lumMod val="50000"/>
                  </a:schemeClr>
                </a:solidFill>
              </a:rPr>
              <a:t> </a:t>
            </a:r>
            <a:r>
              <a:rPr lang="en-US" sz="5400" dirty="0" err="1">
                <a:solidFill>
                  <a:schemeClr val="accent3">
                    <a:lumMod val="50000"/>
                  </a:schemeClr>
                </a:solidFill>
              </a:rPr>
              <a:t>đào</a:t>
            </a:r>
            <a:r>
              <a:rPr lang="en-US" sz="5400" dirty="0">
                <a:solidFill>
                  <a:schemeClr val="accent3">
                    <a:lumMod val="50000"/>
                  </a:schemeClr>
                </a:solidFill>
              </a:rPr>
              <a:t> </a:t>
            </a:r>
            <a:r>
              <a:rPr lang="en-US" sz="5400" dirty="0" err="1">
                <a:solidFill>
                  <a:schemeClr val="accent3">
                    <a:lumMod val="50000"/>
                  </a:schemeClr>
                </a:solidFill>
              </a:rPr>
              <a:t>tạo</a:t>
            </a:r>
            <a:br>
              <a:rPr lang="en-US" sz="5400" dirty="0"/>
            </a:br>
            <a:r>
              <a:rPr lang="en-US" sz="4800" b="1" dirty="0" err="1"/>
              <a:t>Lập</a:t>
            </a:r>
            <a:r>
              <a:rPr lang="en-US" sz="4800" b="1" dirty="0"/>
              <a:t> </a:t>
            </a:r>
            <a:r>
              <a:rPr lang="en-US" sz="4800" b="1" dirty="0" err="1"/>
              <a:t>trình</a:t>
            </a:r>
            <a:r>
              <a:rPr lang="en-US" sz="4800" b="1" dirty="0"/>
              <a:t> Web </a:t>
            </a:r>
            <a:r>
              <a:rPr lang="en-US" sz="4800" b="1" dirty="0" err="1"/>
              <a:t>sử</a:t>
            </a:r>
            <a:r>
              <a:rPr lang="en-US" sz="4800" b="1" dirty="0"/>
              <a:t> </a:t>
            </a:r>
            <a:r>
              <a:rPr lang="en-US" sz="4800" b="1" dirty="0" err="1"/>
              <a:t>dụng</a:t>
            </a:r>
            <a:r>
              <a:rPr lang="en-US" sz="4800" b="1" dirty="0"/>
              <a:t> PHP</a:t>
            </a:r>
            <a:br>
              <a:rPr lang="en-US" sz="4800" b="1" dirty="0"/>
            </a:br>
            <a:br>
              <a:rPr lang="en-US" sz="4800" b="1" dirty="0"/>
            </a:br>
            <a:r>
              <a:rPr lang="en-US" sz="4800" b="1" dirty="0"/>
              <a:t>OOP</a:t>
            </a:r>
            <a:endParaRPr lang="en-US" sz="3200" b="1" dirty="0"/>
          </a:p>
        </p:txBody>
      </p:sp>
    </p:spTree>
    <p:extLst>
      <p:ext uri="{BB962C8B-B14F-4D97-AF65-F5344CB8AC3E}">
        <p14:creationId xmlns:p14="http://schemas.microsoft.com/office/powerpoint/2010/main" val="85573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a:t>
            </a:r>
          </a:p>
        </p:txBody>
      </p:sp>
      <p:sp>
        <p:nvSpPr>
          <p:cNvPr id="4" name="TextBox 3"/>
          <p:cNvSpPr txBox="1"/>
          <p:nvPr/>
        </p:nvSpPr>
        <p:spPr>
          <a:xfrm>
            <a:off x="304800" y="3962400"/>
            <a:ext cx="7924800" cy="445532"/>
          </a:xfrm>
          <a:prstGeom prst="rect">
            <a:avLst/>
          </a:prstGeom>
          <a:solidFill>
            <a:schemeClr val="accent1"/>
          </a:solidFill>
        </p:spPr>
        <p:txBody>
          <a:bodyPr wrap="square" rtlCol="0">
            <a:spAutoFit/>
          </a:bodyPr>
          <a:lstStyle/>
          <a:p>
            <a:endParaRPr lang="en-US" dirty="0"/>
          </a:p>
        </p:txBody>
      </p:sp>
      <p:sp>
        <p:nvSpPr>
          <p:cNvPr id="3" name="Content Placeholder 2"/>
          <p:cNvSpPr>
            <a:spLocks noGrp="1"/>
          </p:cNvSpPr>
          <p:nvPr>
            <p:ph idx="1"/>
          </p:nvPr>
        </p:nvSpPr>
        <p:spPr/>
        <p:txBody>
          <a:bodyPr/>
          <a:lstStyle/>
          <a:p>
            <a:r>
              <a:rPr lang="en-US" dirty="0"/>
              <a:t>Là loại phương thức đặc biệt, được gọi tự động khi object trước khi bị hủy </a:t>
            </a:r>
          </a:p>
          <a:p>
            <a:endParaRPr lang="en-US" dirty="0"/>
          </a:p>
          <a:p>
            <a:endParaRPr lang="en-US" dirty="0"/>
          </a:p>
          <a:p>
            <a:r>
              <a:rPr lang="en-US" dirty="0"/>
              <a:t>Trong PHP được khai báo bằng</a:t>
            </a:r>
          </a:p>
          <a:p>
            <a:pPr marL="114300" indent="0">
              <a:buNone/>
            </a:pPr>
            <a:r>
              <a:rPr lang="en-US" dirty="0"/>
              <a:t> </a:t>
            </a:r>
          </a:p>
          <a:p>
            <a:pPr marL="114300" indent="0">
              <a:buNone/>
            </a:pPr>
            <a:r>
              <a:rPr lang="en-US" dirty="0">
                <a:solidFill>
                  <a:schemeClr val="bg1"/>
                </a:solidFill>
                <a:latin typeface="Courier New" panose="02070309020205020404" pitchFamily="49" charset="0"/>
                <a:cs typeface="Courier New" panose="02070309020205020404" pitchFamily="49" charset="0"/>
              </a:rPr>
              <a:t>public function __destruct(){…}</a:t>
            </a:r>
          </a:p>
          <a:p>
            <a:pPr marL="114300" indent="0">
              <a:buNone/>
            </a:pPr>
            <a:endParaRPr lang="en-US" dirty="0"/>
          </a:p>
          <a:p>
            <a:r>
              <a:rPr lang="en-US" dirty="0" err="1"/>
              <a:t>Không</a:t>
            </a:r>
            <a:r>
              <a:rPr lang="en-US" dirty="0"/>
              <a:t> </a:t>
            </a:r>
            <a:r>
              <a:rPr lang="en-US" dirty="0" err="1"/>
              <a:t>nhận</a:t>
            </a:r>
            <a:r>
              <a:rPr lang="en-US" dirty="0"/>
              <a:t> </a:t>
            </a:r>
            <a:r>
              <a:rPr lang="en-US" dirty="0" err="1"/>
              <a:t>tham</a:t>
            </a:r>
            <a:r>
              <a:rPr lang="en-US" dirty="0"/>
              <a:t> </a:t>
            </a:r>
            <a:r>
              <a:rPr lang="en-US" dirty="0" err="1"/>
              <a:t>số</a:t>
            </a:r>
            <a:endParaRPr lang="en-US" dirty="0"/>
          </a:p>
          <a:p>
            <a:endParaRPr lang="en-US" dirty="0"/>
          </a:p>
        </p:txBody>
      </p:sp>
    </p:spTree>
    <p:extLst>
      <p:ext uri="{BB962C8B-B14F-4D97-AF65-F5344CB8AC3E}">
        <p14:creationId xmlns:p14="http://schemas.microsoft.com/office/powerpoint/2010/main" val="288776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normAutofit fontScale="92500"/>
          </a:bodyPr>
          <a:lstStyle/>
          <a:p>
            <a:endParaRPr lang="en-US" dirty="0"/>
          </a:p>
          <a:p>
            <a:endParaRPr lang="en-US" dirty="0"/>
          </a:p>
          <a:p>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endParaRPr lang="en-US" dirty="0"/>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 </a:t>
            </a:r>
            <a:r>
              <a:rPr lang="en-US" dirty="0"/>
              <a:t>access modifier</a:t>
            </a:r>
          </a:p>
        </p:txBody>
      </p:sp>
      <p:pic>
        <p:nvPicPr>
          <p:cNvPr id="6" name="Picture 5"/>
          <p:cNvPicPr>
            <a:picLocks noChangeAspect="1"/>
          </p:cNvPicPr>
          <p:nvPr/>
        </p:nvPicPr>
        <p:blipFill>
          <a:blip r:embed="rId2"/>
          <a:stretch>
            <a:fillRect/>
          </a:stretch>
        </p:blipFill>
        <p:spPr>
          <a:xfrm>
            <a:off x="1918427" y="1417638"/>
            <a:ext cx="5307145" cy="4484911"/>
          </a:xfrm>
          <a:prstGeom prst="rect">
            <a:avLst/>
          </a:prstGeom>
        </p:spPr>
      </p:pic>
    </p:spTree>
    <p:extLst>
      <p:ext uri="{BB962C8B-B14F-4D97-AF65-F5344CB8AC3E}">
        <p14:creationId xmlns:p14="http://schemas.microsoft.com/office/powerpoint/2010/main" val="81002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referencing</a:t>
            </a:r>
          </a:p>
        </p:txBody>
      </p:sp>
      <p:sp>
        <p:nvSpPr>
          <p:cNvPr id="3" name="Content Placeholder 2"/>
          <p:cNvSpPr>
            <a:spLocks noGrp="1"/>
          </p:cNvSpPr>
          <p:nvPr>
            <p:ph idx="1"/>
          </p:nvPr>
        </p:nvSpPr>
        <p:spPr/>
        <p:txBody>
          <a:bodyPr/>
          <a:lstStyle/>
          <a:p>
            <a:r>
              <a:rPr lang="en-US" dirty="0"/>
              <a:t>Sử dụng </a:t>
            </a:r>
            <a:r>
              <a:rPr lang="en-US" dirty="0">
                <a:latin typeface="Courier New" panose="02070309020205020404" pitchFamily="49" charset="0"/>
                <a:cs typeface="Courier New" panose="02070309020205020404" pitchFamily="49" charset="0"/>
              </a:rPr>
              <a:t>$this</a:t>
            </a:r>
            <a:r>
              <a:rPr lang="en-US" dirty="0"/>
              <a:t>, gọi đến attributes / methods được khai báo trong class.</a:t>
            </a:r>
          </a:p>
        </p:txBody>
      </p:sp>
      <p:pic>
        <p:nvPicPr>
          <p:cNvPr id="4" name="Picture 3"/>
          <p:cNvPicPr>
            <a:picLocks noChangeAspect="1"/>
          </p:cNvPicPr>
          <p:nvPr/>
        </p:nvPicPr>
        <p:blipFill>
          <a:blip r:embed="rId2"/>
          <a:stretch>
            <a:fillRect/>
          </a:stretch>
        </p:blipFill>
        <p:spPr>
          <a:xfrm>
            <a:off x="457200" y="2480148"/>
            <a:ext cx="3276600" cy="3764604"/>
          </a:xfrm>
          <a:prstGeom prst="rect">
            <a:avLst/>
          </a:prstGeom>
        </p:spPr>
      </p:pic>
      <p:pic>
        <p:nvPicPr>
          <p:cNvPr id="5" name="Picture 4"/>
          <p:cNvPicPr>
            <a:picLocks noChangeAspect="1"/>
          </p:cNvPicPr>
          <p:nvPr/>
        </p:nvPicPr>
        <p:blipFill>
          <a:blip r:embed="rId3"/>
          <a:stretch>
            <a:fillRect/>
          </a:stretch>
        </p:blipFill>
        <p:spPr>
          <a:xfrm>
            <a:off x="5029200" y="3165475"/>
            <a:ext cx="2286000" cy="2762250"/>
          </a:xfrm>
          <a:prstGeom prst="rect">
            <a:avLst/>
          </a:prstGeom>
        </p:spPr>
      </p:pic>
    </p:spTree>
    <p:extLst>
      <p:ext uri="{BB962C8B-B14F-4D97-AF65-F5344CB8AC3E}">
        <p14:creationId xmlns:p14="http://schemas.microsoft.com/office/powerpoint/2010/main" val="348736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a:xfrm>
            <a:off x="381000" y="1600200"/>
            <a:ext cx="7772400" cy="4800600"/>
          </a:xfrm>
        </p:spPr>
        <p:txBody>
          <a:bodyPr/>
          <a:lstStyle/>
          <a:p>
            <a:r>
              <a:rPr lang="en-US" dirty="0"/>
              <a:t>Là đoạn code để thực hiện task hoặc calculation</a:t>
            </a:r>
          </a:p>
          <a:p>
            <a:endParaRPr lang="en-US" dirty="0"/>
          </a:p>
          <a:p>
            <a:pPr marL="114300" indent="0">
              <a:buNone/>
            </a:pPr>
            <a:endParaRPr lang="en-US" dirty="0"/>
          </a:p>
          <a:p>
            <a:r>
              <a:rPr lang="en-US" dirty="0"/>
              <a:t>Tương tác và thay đổi thuộc tính </a:t>
            </a:r>
            <a:r>
              <a:rPr lang="en-US" dirty="0" err="1"/>
              <a:t>của</a:t>
            </a:r>
            <a:r>
              <a:rPr lang="en-US" dirty="0"/>
              <a:t> class</a:t>
            </a:r>
          </a:p>
          <a:p>
            <a:endParaRPr lang="en-US" dirty="0"/>
          </a:p>
          <a:p>
            <a:endParaRPr lang="en-US" dirty="0"/>
          </a:p>
          <a:p>
            <a:r>
              <a:rPr lang="en-US" dirty="0" err="1"/>
              <a:t>Lấy</a:t>
            </a:r>
            <a:r>
              <a:rPr lang="en-US" dirty="0"/>
              <a:t> arguments  trong quá trình thực thi (thông qua parameters)</a:t>
            </a:r>
          </a:p>
          <a:p>
            <a:endParaRPr lang="en-US" dirty="0"/>
          </a:p>
          <a:p>
            <a:endParaRPr lang="en-US" dirty="0"/>
          </a:p>
          <a:p>
            <a:r>
              <a:rPr lang="en-US" dirty="0" err="1"/>
              <a:t>Có</a:t>
            </a:r>
            <a:r>
              <a:rPr lang="en-US" dirty="0"/>
              <a:t> </a:t>
            </a:r>
            <a:r>
              <a:rPr lang="en-US" dirty="0" err="1"/>
              <a:t>thể</a:t>
            </a:r>
            <a:r>
              <a:rPr lang="en-US" dirty="0"/>
              <a:t> </a:t>
            </a:r>
            <a:r>
              <a:rPr lang="en-US" dirty="0" err="1"/>
              <a:t>trả</a:t>
            </a:r>
            <a:r>
              <a:rPr lang="en-US" dirty="0"/>
              <a:t> về </a:t>
            </a:r>
            <a:r>
              <a:rPr lang="en-US" dirty="0" err="1"/>
              <a:t>giá</a:t>
            </a:r>
            <a:r>
              <a:rPr lang="en-US" dirty="0"/>
              <a:t> </a:t>
            </a:r>
            <a:r>
              <a:rPr lang="en-US" dirty="0" err="1"/>
              <a:t>trị</a:t>
            </a:r>
            <a:r>
              <a:rPr lang="en-US" dirty="0"/>
              <a:t> </a:t>
            </a:r>
            <a:r>
              <a:rPr lang="en-US" dirty="0" err="1"/>
              <a:t>hoặc</a:t>
            </a:r>
            <a:r>
              <a:rPr lang="en-US" dirty="0"/>
              <a:t> </a:t>
            </a:r>
            <a:r>
              <a:rPr lang="en-US" dirty="0" err="1"/>
              <a:t>không</a:t>
            </a:r>
            <a:r>
              <a:rPr lang="en-US" dirty="0"/>
              <a:t> </a:t>
            </a:r>
            <a:r>
              <a:rPr lang="en-US" dirty="0" err="1"/>
              <a:t>sau</a:t>
            </a:r>
            <a:r>
              <a:rPr lang="en-US" dirty="0"/>
              <a:t> khi thực thi</a:t>
            </a:r>
          </a:p>
        </p:txBody>
      </p:sp>
    </p:spTree>
    <p:extLst>
      <p:ext uri="{BB962C8B-B14F-4D97-AF65-F5344CB8AC3E}">
        <p14:creationId xmlns:p14="http://schemas.microsoft.com/office/powerpoint/2010/main" val="335472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parameters</a:t>
            </a:r>
          </a:p>
        </p:txBody>
      </p:sp>
      <p:sp>
        <p:nvSpPr>
          <p:cNvPr id="3" name="Content Placeholder 2"/>
          <p:cNvSpPr>
            <a:spLocks noGrp="1"/>
          </p:cNvSpPr>
          <p:nvPr>
            <p:ph idx="1"/>
          </p:nvPr>
        </p:nvSpPr>
        <p:spPr/>
        <p:txBody>
          <a:bodyPr/>
          <a:lstStyle/>
          <a:p>
            <a:r>
              <a:rPr lang="en-US" dirty="0"/>
              <a:t>Method có thể chứa parameters, giống functions</a:t>
            </a:r>
          </a:p>
          <a:p>
            <a:endParaRPr lang="en-US" dirty="0"/>
          </a:p>
          <a:p>
            <a:r>
              <a:rPr lang="en-US" dirty="0"/>
              <a:t>Parameters có thể bắt buộc, hoặc có giá trị </a:t>
            </a:r>
            <a:r>
              <a:rPr lang="en-US" dirty="0" err="1"/>
              <a:t>mặc</a:t>
            </a:r>
            <a:r>
              <a:rPr lang="en-US" dirty="0"/>
              <a:t> </a:t>
            </a:r>
            <a:r>
              <a:rPr lang="en-US" dirty="0" err="1"/>
              <a:t>định</a:t>
            </a:r>
            <a:endParaRPr lang="en-US" dirty="0"/>
          </a:p>
          <a:p>
            <a:endParaRPr lang="en-US" dirty="0"/>
          </a:p>
          <a:p>
            <a:r>
              <a:rPr lang="en-US" dirty="0" err="1"/>
              <a:t>Những</a:t>
            </a:r>
            <a:r>
              <a:rPr lang="en-US" dirty="0"/>
              <a:t> parameter </a:t>
            </a:r>
            <a:r>
              <a:rPr lang="en-US" dirty="0" err="1"/>
              <a:t>nào</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 </a:t>
            </a:r>
            <a:r>
              <a:rPr lang="en-US" dirty="0" err="1"/>
              <a:t>thì</a:t>
            </a:r>
            <a:r>
              <a:rPr lang="en-US" dirty="0"/>
              <a:t> </a:t>
            </a:r>
            <a:r>
              <a:rPr lang="en-US" dirty="0" err="1"/>
              <a:t>để</a:t>
            </a:r>
            <a:r>
              <a:rPr lang="en-US" dirty="0"/>
              <a:t> ở </a:t>
            </a:r>
            <a:r>
              <a:rPr lang="en-US" dirty="0" err="1"/>
              <a:t>cuối</a:t>
            </a:r>
            <a:r>
              <a:rPr lang="en-US" dirty="0"/>
              <a:t> </a:t>
            </a:r>
            <a:r>
              <a:rPr lang="en-US" dirty="0" err="1"/>
              <a:t>cùng</a:t>
            </a:r>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371600" y="4495800"/>
            <a:ext cx="5867405" cy="838200"/>
          </a:xfrm>
          <a:prstGeom prst="rect">
            <a:avLst/>
          </a:prstGeom>
        </p:spPr>
      </p:pic>
    </p:spTree>
    <p:extLst>
      <p:ext uri="{BB962C8B-B14F-4D97-AF65-F5344CB8AC3E}">
        <p14:creationId xmlns:p14="http://schemas.microsoft.com/office/powerpoint/2010/main" val="3608788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p>
        </p:txBody>
      </p:sp>
      <p:sp>
        <p:nvSpPr>
          <p:cNvPr id="3" name="Content Placeholder 2"/>
          <p:cNvSpPr>
            <a:spLocks noGrp="1"/>
          </p:cNvSpPr>
          <p:nvPr>
            <p:ph idx="1"/>
          </p:nvPr>
        </p:nvSpPr>
        <p:spPr/>
        <p:txBody>
          <a:bodyPr>
            <a:normAutofit/>
          </a:bodyPr>
          <a:lstStyle/>
          <a:p>
            <a:pPr>
              <a:lnSpc>
                <a:spcPct val="150000"/>
              </a:lnSpc>
            </a:pPr>
            <a:r>
              <a:rPr lang="en-US" dirty="0" err="1"/>
              <a:t>Có</a:t>
            </a:r>
            <a:r>
              <a:rPr lang="en-US" dirty="0"/>
              <a:t> </a:t>
            </a:r>
            <a:r>
              <a:rPr lang="en-US" dirty="0" err="1">
                <a:latin typeface="Calibri" panose="020F0502020204030204" pitchFamily="34" charset="0"/>
                <a:cs typeface="Calibri" panose="020F0502020204030204" pitchFamily="34" charset="0"/>
              </a:rPr>
              <a:t>đ</a:t>
            </a:r>
            <a:r>
              <a:rPr lang="vi-VN" dirty="0">
                <a:latin typeface="Calibri" panose="020F0502020204030204" pitchFamily="34" charset="0"/>
                <a:cs typeface="Calibri" panose="020F0502020204030204" pitchFamily="34" charset="0"/>
              </a:rPr>
              <a:t>ối tượng Person</a:t>
            </a:r>
            <a:r>
              <a:rPr lang="en-US" dirty="0"/>
              <a:t>: </a:t>
            </a:r>
            <a:r>
              <a:rPr lang="vi-VN" dirty="0">
                <a:latin typeface="Calibri" panose="020F0502020204030204" pitchFamily="34" charset="0"/>
                <a:cs typeface="Calibri" panose="020F0502020204030204" pitchFamily="34" charset="0"/>
              </a:rPr>
              <a:t>có tên, tuổi, chủng tộc và giới tính. Mỗi Person biết đi. </a:t>
            </a:r>
            <a:endParaRPr lang="en-US" dirty="0">
              <a:latin typeface="Calibri" panose="020F0502020204030204" pitchFamily="34" charset="0"/>
              <a:cs typeface="Calibri" panose="020F0502020204030204" pitchFamily="34" charset="0"/>
            </a:endParaRPr>
          </a:p>
          <a:p>
            <a:pPr marL="114300" indent="0">
              <a:buNone/>
            </a:pPr>
            <a:endParaRPr lang="en-US" dirty="0"/>
          </a:p>
          <a:p>
            <a:pPr>
              <a:lnSpc>
                <a:spcPct val="150000"/>
              </a:lnSpc>
            </a:pPr>
            <a:r>
              <a:rPr lang="vi-VN" dirty="0">
                <a:latin typeface="Calibri" panose="020F0502020204030204" pitchFamily="34" charset="0"/>
                <a:cs typeface="Calibri" panose="020F0502020204030204" pitchFamily="34" charset="0"/>
              </a:rPr>
              <a:t>Một Person có thể hỏi tuổi của một Person khác, hoặc yêu cầu một Person khác bắt đầu đi (hay dừng). </a:t>
            </a:r>
            <a:endParaRPr lang="en-US" dirty="0">
              <a:latin typeface="Calibri" panose="020F0502020204030204" pitchFamily="34" charset="0"/>
              <a:cs typeface="Calibri" panose="020F0502020204030204" pitchFamily="34" charset="0"/>
            </a:endParaRPr>
          </a:p>
          <a:p>
            <a:pPr marL="114300" indent="0">
              <a:lnSpc>
                <a:spcPct val="150000"/>
              </a:lnSpc>
              <a:buNone/>
            </a:pPr>
            <a:endParaRPr lang="en-US" dirty="0"/>
          </a:p>
          <a:p>
            <a:pPr>
              <a:lnSpc>
                <a:spcPct val="150000"/>
              </a:lnSpc>
            </a:pPr>
            <a:r>
              <a:rPr lang="vi-VN" dirty="0">
                <a:latin typeface="Calibri" panose="020F0502020204030204" pitchFamily="34" charset="0"/>
                <a:cs typeface="Calibri" panose="020F0502020204030204" pitchFamily="34" charset="0"/>
              </a:rPr>
              <a:t>Nếu bạn tạo một đối tượng Person thứ hai, đối tượng này có thể hỏi tuổi của đối tượng thứ nhất hoặc yêu cầu đối tượng thứ nhất bắt đầu đi.</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236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Diễn</a:t>
            </a:r>
            <a:r>
              <a:rPr lang="en-US" dirty="0"/>
              <a:t> </a:t>
            </a:r>
            <a:r>
              <a:rPr lang="en-US" dirty="0" err="1"/>
              <a:t>tả</a:t>
            </a:r>
            <a:r>
              <a:rPr lang="en-US" dirty="0"/>
              <a:t> </a:t>
            </a:r>
            <a:r>
              <a:rPr lang="en-US" dirty="0" err="1"/>
              <a:t>bài</a:t>
            </a:r>
            <a:r>
              <a:rPr lang="en-US" dirty="0"/>
              <a:t> </a:t>
            </a:r>
            <a:r>
              <a:rPr lang="en-US" dirty="0" err="1"/>
              <a:t>toán</a:t>
            </a:r>
            <a:r>
              <a:rPr lang="en-US" dirty="0"/>
              <a:t> </a:t>
            </a:r>
            <a:r>
              <a:rPr lang="en-US" dirty="0" err="1"/>
              <a:t>bằng</a:t>
            </a:r>
            <a:r>
              <a:rPr lang="en-US" dirty="0"/>
              <a:t> Code.</a:t>
            </a:r>
          </a:p>
        </p:txBody>
      </p:sp>
      <p:pic>
        <p:nvPicPr>
          <p:cNvPr id="4" name="Content Placeholder 3"/>
          <p:cNvPicPr>
            <a:picLocks noGrp="1" noChangeAspect="1"/>
          </p:cNvPicPr>
          <p:nvPr>
            <p:ph idx="1"/>
          </p:nvPr>
        </p:nvPicPr>
        <p:blipFill>
          <a:blip r:embed="rId2"/>
          <a:stretch>
            <a:fillRect/>
          </a:stretch>
        </p:blipFill>
        <p:spPr>
          <a:xfrm>
            <a:off x="2317138" y="1523909"/>
            <a:ext cx="3900123" cy="5080235"/>
          </a:xfrm>
          <a:prstGeom prst="rect">
            <a:avLst/>
          </a:prstGeom>
        </p:spPr>
      </p:pic>
    </p:spTree>
    <p:extLst>
      <p:ext uri="{BB962C8B-B14F-4D97-AF65-F5344CB8AC3E}">
        <p14:creationId xmlns:p14="http://schemas.microsoft.com/office/powerpoint/2010/main" val="3016162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Diễn</a:t>
            </a:r>
            <a:r>
              <a:rPr lang="en-US" dirty="0"/>
              <a:t> </a:t>
            </a:r>
            <a:r>
              <a:rPr lang="en-US" dirty="0" err="1"/>
              <a:t>đạt</a:t>
            </a:r>
            <a:r>
              <a:rPr lang="en-US" dirty="0"/>
              <a:t> </a:t>
            </a:r>
            <a:r>
              <a:rPr lang="en-US" dirty="0" err="1"/>
              <a:t>bằng</a:t>
            </a:r>
            <a:r>
              <a:rPr lang="en-US" dirty="0"/>
              <a:t> code</a:t>
            </a:r>
          </a:p>
        </p:txBody>
      </p:sp>
      <p:pic>
        <p:nvPicPr>
          <p:cNvPr id="4" name="Content Placeholder 3"/>
          <p:cNvPicPr>
            <a:picLocks noGrp="1" noChangeAspect="1"/>
          </p:cNvPicPr>
          <p:nvPr>
            <p:ph idx="1"/>
          </p:nvPr>
        </p:nvPicPr>
        <p:blipFill>
          <a:blip r:embed="rId3"/>
          <a:stretch>
            <a:fillRect/>
          </a:stretch>
        </p:blipFill>
        <p:spPr>
          <a:xfrm>
            <a:off x="461962" y="2519362"/>
            <a:ext cx="7610475" cy="2962275"/>
          </a:xfrm>
          <a:prstGeom prst="rect">
            <a:avLst/>
          </a:prstGeom>
        </p:spPr>
      </p:pic>
    </p:spTree>
    <p:extLst>
      <p:ext uri="{BB962C8B-B14F-4D97-AF65-F5344CB8AC3E}">
        <p14:creationId xmlns:p14="http://schemas.microsoft.com/office/powerpoint/2010/main" val="3761354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class (Class con)</a:t>
            </a:r>
          </a:p>
        </p:txBody>
      </p:sp>
      <p:sp>
        <p:nvSpPr>
          <p:cNvPr id="3" name="Content Placeholder 2"/>
          <p:cNvSpPr>
            <a:spLocks noGrp="1"/>
          </p:cNvSpPr>
          <p:nvPr>
            <p:ph idx="1"/>
          </p:nvPr>
        </p:nvSpPr>
        <p:spPr/>
        <p:txBody>
          <a:bodyPr/>
          <a:lstStyle/>
          <a:p>
            <a:r>
              <a:rPr lang="en-US" dirty="0"/>
              <a:t>Class được thừa hưởng từ các class khác, hay còn được gọi là super class (parent class)</a:t>
            </a:r>
          </a:p>
          <a:p>
            <a:pPr marL="114300" indent="0">
              <a:buNone/>
            </a:pPr>
            <a:endParaRPr lang="en-US" dirty="0"/>
          </a:p>
          <a:p>
            <a:pPr marL="114300" indent="0">
              <a:buNone/>
            </a:pPr>
            <a:endParaRPr lang="en-US" dirty="0"/>
          </a:p>
          <a:p>
            <a:r>
              <a:rPr lang="en-US" dirty="0"/>
              <a:t>Child class thừa hưởng parent class</a:t>
            </a:r>
          </a:p>
          <a:p>
            <a:endParaRPr lang="en-US" dirty="0"/>
          </a:p>
          <a:p>
            <a:pPr marL="114300" indent="0">
              <a:buNone/>
            </a:pPr>
            <a:endParaRPr lang="en-US" dirty="0"/>
          </a:p>
          <a:p>
            <a:r>
              <a:rPr lang="en-US" dirty="0"/>
              <a:t>Child class thừa hưởng parent class thì sẽ thừa hưởng các thuộc tính (property) và phương thức (methods) của parent class</a:t>
            </a:r>
          </a:p>
          <a:p>
            <a:endParaRPr lang="en-US" dirty="0"/>
          </a:p>
          <a:p>
            <a:r>
              <a:rPr lang="en-US" dirty="0" err="1"/>
              <a:t>Giảm</a:t>
            </a:r>
            <a:r>
              <a:rPr lang="en-US" dirty="0"/>
              <a:t> </a:t>
            </a:r>
            <a:r>
              <a:rPr lang="en-US" dirty="0" err="1"/>
              <a:t>độ</a:t>
            </a:r>
            <a:r>
              <a:rPr lang="en-US" dirty="0"/>
              <a:t> </a:t>
            </a:r>
            <a:r>
              <a:rPr lang="en-US" dirty="0" err="1"/>
              <a:t>trùng</a:t>
            </a:r>
            <a:r>
              <a:rPr lang="en-US" dirty="0"/>
              <a:t> </a:t>
            </a:r>
            <a:r>
              <a:rPr lang="en-US" dirty="0" err="1"/>
              <a:t>lặp</a:t>
            </a:r>
            <a:r>
              <a:rPr lang="en-US" dirty="0"/>
              <a:t> </a:t>
            </a:r>
            <a:r>
              <a:rPr lang="en-US" dirty="0" err="1"/>
              <a:t>và</a:t>
            </a:r>
            <a:r>
              <a:rPr lang="en-US" dirty="0"/>
              <a:t> </a:t>
            </a:r>
            <a:r>
              <a:rPr lang="en-US" dirty="0" err="1"/>
              <a:t>dễ</a:t>
            </a:r>
            <a:r>
              <a:rPr lang="en-US" dirty="0"/>
              <a:t> </a:t>
            </a:r>
            <a:r>
              <a:rPr lang="en-US" dirty="0" err="1"/>
              <a:t>mở</a:t>
            </a:r>
            <a:r>
              <a:rPr lang="en-US" dirty="0"/>
              <a:t> </a:t>
            </a:r>
            <a:r>
              <a:rPr lang="en-US" dirty="0" err="1"/>
              <a:t>rộng</a:t>
            </a:r>
            <a:r>
              <a:rPr lang="en-US" dirty="0"/>
              <a:t> code </a:t>
            </a:r>
            <a:r>
              <a:rPr lang="en-US" dirty="0" err="1"/>
              <a:t>hơn</a:t>
            </a:r>
            <a:r>
              <a:rPr lang="en-US" dirty="0"/>
              <a:t> </a:t>
            </a:r>
            <a:r>
              <a:rPr lang="en-US" dirty="0" err="1"/>
              <a:t>khi</a:t>
            </a:r>
            <a:r>
              <a:rPr lang="en-US" dirty="0"/>
              <a:t> </a:t>
            </a:r>
            <a:r>
              <a:rPr lang="en-US" dirty="0" err="1"/>
              <a:t>cần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739286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p>
        </p:txBody>
      </p:sp>
      <p:sp>
        <p:nvSpPr>
          <p:cNvPr id="5" name="TextBox 4"/>
          <p:cNvSpPr txBox="1"/>
          <p:nvPr/>
        </p:nvSpPr>
        <p:spPr>
          <a:xfrm>
            <a:off x="1219200" y="1286153"/>
            <a:ext cx="2362200" cy="369332"/>
          </a:xfrm>
          <a:prstGeom prst="rect">
            <a:avLst/>
          </a:prstGeom>
          <a:noFill/>
        </p:spPr>
        <p:txBody>
          <a:bodyPr wrap="square" rtlCol="0">
            <a:spAutoFit/>
          </a:bodyPr>
          <a:lstStyle/>
          <a:p>
            <a:r>
              <a:rPr lang="en-US" dirty="0">
                <a:solidFill>
                  <a:srgbClr val="FF0000"/>
                </a:solidFill>
              </a:rPr>
              <a:t>Parent Class</a:t>
            </a:r>
          </a:p>
        </p:txBody>
      </p:sp>
      <p:sp>
        <p:nvSpPr>
          <p:cNvPr id="7" name="TextBox 6"/>
          <p:cNvSpPr txBox="1"/>
          <p:nvPr/>
        </p:nvSpPr>
        <p:spPr>
          <a:xfrm>
            <a:off x="5715000" y="1086406"/>
            <a:ext cx="2362200" cy="369332"/>
          </a:xfrm>
          <a:prstGeom prst="rect">
            <a:avLst/>
          </a:prstGeom>
          <a:noFill/>
        </p:spPr>
        <p:txBody>
          <a:bodyPr wrap="square" rtlCol="0">
            <a:spAutoFit/>
          </a:bodyPr>
          <a:lstStyle/>
          <a:p>
            <a:r>
              <a:rPr lang="en-US" dirty="0">
                <a:solidFill>
                  <a:srgbClr val="FF0000"/>
                </a:solidFill>
              </a:rPr>
              <a:t>Child Class</a:t>
            </a:r>
          </a:p>
        </p:txBody>
      </p:sp>
      <p:pic>
        <p:nvPicPr>
          <p:cNvPr id="9" name="Picture 8"/>
          <p:cNvPicPr>
            <a:picLocks noChangeAspect="1"/>
          </p:cNvPicPr>
          <p:nvPr/>
        </p:nvPicPr>
        <p:blipFill>
          <a:blip r:embed="rId2"/>
          <a:stretch>
            <a:fillRect/>
          </a:stretch>
        </p:blipFill>
        <p:spPr>
          <a:xfrm>
            <a:off x="549274" y="219607"/>
            <a:ext cx="3336925" cy="6137259"/>
          </a:xfrm>
          <a:prstGeom prst="rect">
            <a:avLst/>
          </a:prstGeom>
        </p:spPr>
      </p:pic>
      <p:pic>
        <p:nvPicPr>
          <p:cNvPr id="10" name="Picture 9"/>
          <p:cNvPicPr>
            <a:picLocks noChangeAspect="1"/>
          </p:cNvPicPr>
          <p:nvPr/>
        </p:nvPicPr>
        <p:blipFill>
          <a:blip r:embed="rId3"/>
          <a:stretch>
            <a:fillRect/>
          </a:stretch>
        </p:blipFill>
        <p:spPr>
          <a:xfrm>
            <a:off x="4191000" y="579924"/>
            <a:ext cx="3886200" cy="6093410"/>
          </a:xfrm>
          <a:prstGeom prst="rect">
            <a:avLst/>
          </a:prstGeom>
        </p:spPr>
      </p:pic>
    </p:spTree>
    <p:extLst>
      <p:ext uri="{BB962C8B-B14F-4D97-AF65-F5344CB8AC3E}">
        <p14:creationId xmlns:p14="http://schemas.microsoft.com/office/powerpoint/2010/main" val="373654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err="1"/>
              <a:t>Khái</a:t>
            </a:r>
            <a:r>
              <a:rPr lang="en-US" dirty="0"/>
              <a:t> </a:t>
            </a:r>
            <a:r>
              <a:rPr lang="en-US" dirty="0" err="1"/>
              <a:t>niệm</a:t>
            </a:r>
            <a:r>
              <a:rPr lang="en-US" dirty="0"/>
              <a:t> OOP</a:t>
            </a:r>
          </a:p>
          <a:p>
            <a:pPr>
              <a:lnSpc>
                <a:spcPct val="150000"/>
              </a:lnSpc>
            </a:pPr>
            <a:r>
              <a:rPr lang="en-US" dirty="0" err="1"/>
              <a:t>Đặc</a:t>
            </a:r>
            <a:r>
              <a:rPr lang="en-US" dirty="0"/>
              <a:t> </a:t>
            </a:r>
            <a:r>
              <a:rPr lang="en-US" dirty="0" err="1"/>
              <a:t>tính</a:t>
            </a:r>
            <a:r>
              <a:rPr lang="en-US" dirty="0"/>
              <a:t> OOP: </a:t>
            </a:r>
            <a:r>
              <a:rPr lang="en-US" dirty="0" err="1"/>
              <a:t>Kế</a:t>
            </a:r>
            <a:r>
              <a:rPr lang="en-US" dirty="0"/>
              <a:t> </a:t>
            </a:r>
            <a:r>
              <a:rPr lang="en-US" dirty="0" err="1"/>
              <a:t>thừa</a:t>
            </a:r>
            <a:r>
              <a:rPr lang="en-US" dirty="0"/>
              <a:t>, </a:t>
            </a:r>
            <a:r>
              <a:rPr lang="en-US" dirty="0" err="1"/>
              <a:t>đa</a:t>
            </a:r>
            <a:r>
              <a:rPr lang="en-US" dirty="0"/>
              <a:t> </a:t>
            </a:r>
            <a:r>
              <a:rPr lang="en-US" dirty="0" err="1"/>
              <a:t>hình</a:t>
            </a:r>
            <a:r>
              <a:rPr lang="en-US" dirty="0"/>
              <a:t>, </a:t>
            </a:r>
            <a:r>
              <a:rPr lang="en-US" dirty="0" err="1"/>
              <a:t>bao</a:t>
            </a:r>
            <a:r>
              <a:rPr lang="en-US" dirty="0"/>
              <a:t> </a:t>
            </a:r>
            <a:r>
              <a:rPr lang="en-US" dirty="0" err="1"/>
              <a:t>đóng</a:t>
            </a:r>
            <a:r>
              <a:rPr lang="en-US" dirty="0"/>
              <a:t>.</a:t>
            </a:r>
          </a:p>
          <a:p>
            <a:pPr>
              <a:lnSpc>
                <a:spcPct val="150000"/>
              </a:lnSpc>
            </a:pPr>
            <a:r>
              <a:rPr lang="en-US" dirty="0" err="1"/>
              <a:t>Khai</a:t>
            </a:r>
            <a:r>
              <a:rPr lang="en-US" dirty="0"/>
              <a:t> </a:t>
            </a:r>
            <a:r>
              <a:rPr lang="en-US" dirty="0" err="1"/>
              <a:t>báo</a:t>
            </a:r>
            <a:r>
              <a:rPr lang="en-US" dirty="0"/>
              <a:t> class</a:t>
            </a:r>
          </a:p>
        </p:txBody>
      </p:sp>
    </p:spTree>
    <p:extLst>
      <p:ext uri="{BB962C8B-B14F-4D97-AF65-F5344CB8AC3E}">
        <p14:creationId xmlns:p14="http://schemas.microsoft.com/office/powerpoint/2010/main" val="116077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8F07-E7A8-5D4F-902B-1536C168D1CE}"/>
              </a:ext>
            </a:extLst>
          </p:cNvPr>
          <p:cNvSpPr>
            <a:spLocks noGrp="1"/>
          </p:cNvSpPr>
          <p:nvPr>
            <p:ph type="title"/>
          </p:nvPr>
        </p:nvSpPr>
        <p:spPr/>
        <p:txBody>
          <a:bodyPr/>
          <a:lstStyle/>
          <a:p>
            <a:r>
              <a:rPr lang="en-US" dirty="0" err="1"/>
              <a:t>Chú</a:t>
            </a:r>
            <a:r>
              <a:rPr lang="en-US" dirty="0"/>
              <a:t> </a:t>
            </a:r>
            <a:r>
              <a:rPr lang="en-US" dirty="0" err="1"/>
              <a:t>ý</a:t>
            </a:r>
            <a:endParaRPr lang="en-US" dirty="0"/>
          </a:p>
        </p:txBody>
      </p:sp>
      <p:sp>
        <p:nvSpPr>
          <p:cNvPr id="3" name="Content Placeholder 2">
            <a:extLst>
              <a:ext uri="{FF2B5EF4-FFF2-40B4-BE49-F238E27FC236}">
                <a16:creationId xmlns:a16="http://schemas.microsoft.com/office/drawing/2014/main" id="{D8538F10-5471-4F41-A183-C7081619576B}"/>
              </a:ext>
            </a:extLst>
          </p:cNvPr>
          <p:cNvSpPr>
            <a:spLocks noGrp="1"/>
          </p:cNvSpPr>
          <p:nvPr>
            <p:ph idx="1"/>
          </p:nvPr>
        </p:nvSpPr>
        <p:spPr/>
        <p:txBody>
          <a:bodyPr/>
          <a:lstStyle/>
          <a:p>
            <a:pPr>
              <a:lnSpc>
                <a:spcPct val="150000"/>
              </a:lnSpc>
            </a:pPr>
            <a:r>
              <a:rPr lang="en-US" dirty="0" err="1"/>
              <a:t>Sử</a:t>
            </a:r>
            <a:r>
              <a:rPr lang="en-US" dirty="0"/>
              <a:t> dung </a:t>
            </a:r>
            <a:r>
              <a:rPr lang="en-US" dirty="0">
                <a:latin typeface="Courier New" panose="02070309020205020404" pitchFamily="49" charset="0"/>
                <a:cs typeface="Courier New" panose="02070309020205020404" pitchFamily="49" charset="0"/>
              </a:rPr>
              <a:t>parent::__construct()</a:t>
            </a:r>
            <a:r>
              <a:rPr lang="en-US" dirty="0"/>
              <a:t> </a:t>
            </a:r>
            <a:r>
              <a:rPr lang="en-US" dirty="0" err="1"/>
              <a:t>để</a:t>
            </a:r>
            <a:r>
              <a:rPr lang="en-US" dirty="0"/>
              <a:t> </a:t>
            </a:r>
            <a:r>
              <a:rPr lang="en-US" dirty="0" err="1"/>
              <a:t>gọi</a:t>
            </a:r>
            <a:r>
              <a:rPr lang="en-US" dirty="0"/>
              <a:t> </a:t>
            </a:r>
            <a:r>
              <a:rPr lang="en-US" dirty="0" err="1"/>
              <a:t>lên</a:t>
            </a:r>
            <a:r>
              <a:rPr lang="en-US" dirty="0"/>
              <a:t> constructor </a:t>
            </a:r>
            <a:r>
              <a:rPr lang="en-US" dirty="0" err="1"/>
              <a:t>của</a:t>
            </a:r>
            <a:r>
              <a:rPr lang="en-US" dirty="0"/>
              <a:t> </a:t>
            </a:r>
            <a:r>
              <a:rPr lang="en-US" dirty="0" err="1"/>
              <a:t>lớp</a:t>
            </a:r>
            <a:r>
              <a:rPr lang="en-US" dirty="0"/>
              <a:t> cha.</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716864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a:t>
            </a:r>
          </a:p>
        </p:txBody>
      </p:sp>
      <p:sp>
        <p:nvSpPr>
          <p:cNvPr id="3" name="Content Placeholder 2"/>
          <p:cNvSpPr>
            <a:spLocks noGrp="1"/>
          </p:cNvSpPr>
          <p:nvPr>
            <p:ph idx="1"/>
          </p:nvPr>
        </p:nvSpPr>
        <p:spPr/>
        <p:txBody>
          <a:bodyPr/>
          <a:lstStyle/>
          <a:p>
            <a:pPr marL="114300" indent="0">
              <a:buNone/>
            </a:pPr>
            <a:r>
              <a:rPr lang="en-US" dirty="0" err="1"/>
              <a:t>Xác</a:t>
            </a:r>
            <a:r>
              <a:rPr lang="en-US" dirty="0"/>
              <a:t> </a:t>
            </a:r>
            <a:r>
              <a:rPr lang="en-US" dirty="0" err="1"/>
              <a:t>định</a:t>
            </a:r>
            <a:r>
              <a:rPr lang="en-US" dirty="0"/>
              <a:t> </a:t>
            </a:r>
            <a:r>
              <a:rPr lang="en-US" dirty="0" err="1"/>
              <a:t>khả</a:t>
            </a:r>
            <a:r>
              <a:rPr lang="en-US" dirty="0"/>
              <a:t> </a:t>
            </a:r>
            <a:r>
              <a:rPr lang="en-US" dirty="0" err="1"/>
              <a:t>năng</a:t>
            </a:r>
            <a:r>
              <a:rPr lang="en-US" dirty="0"/>
              <a:t> </a:t>
            </a:r>
            <a:r>
              <a:rPr lang="en-US" dirty="0" err="1"/>
              <a:t>truy</a:t>
            </a:r>
            <a:r>
              <a:rPr lang="en-US" dirty="0"/>
              <a:t> </a:t>
            </a:r>
            <a:r>
              <a:rPr lang="en-US" dirty="0" err="1"/>
              <a:t>cập</a:t>
            </a:r>
            <a:r>
              <a:rPr lang="en-US" dirty="0"/>
              <a:t> </a:t>
            </a:r>
            <a:r>
              <a:rPr lang="en-US" dirty="0" err="1"/>
              <a:t>của</a:t>
            </a:r>
            <a:r>
              <a:rPr lang="en-US" dirty="0"/>
              <a:t> class, method, property.</a:t>
            </a:r>
          </a:p>
          <a:p>
            <a:endParaRPr lang="en-US" dirty="0"/>
          </a:p>
          <a:p>
            <a:r>
              <a:rPr lang="en-US" dirty="0">
                <a:latin typeface="Courier New" panose="02070309020205020404" pitchFamily="49" charset="0"/>
                <a:cs typeface="Courier New" panose="02070309020205020404" pitchFamily="49" charset="0"/>
              </a:rPr>
              <a:t>Private</a:t>
            </a:r>
            <a:r>
              <a:rPr lang="en-US" dirty="0"/>
              <a:t>: </a:t>
            </a:r>
            <a:r>
              <a:rPr lang="en-US" dirty="0" err="1"/>
              <a:t>Được</a:t>
            </a:r>
            <a:r>
              <a:rPr lang="en-US" dirty="0"/>
              <a:t> </a:t>
            </a:r>
            <a:r>
              <a:rPr lang="en-US" dirty="0" err="1"/>
              <a:t>truy</a:t>
            </a:r>
            <a:r>
              <a:rPr lang="en-US" dirty="0"/>
              <a:t> </a:t>
            </a:r>
            <a:r>
              <a:rPr lang="en-US" dirty="0" err="1"/>
              <a:t>cập</a:t>
            </a:r>
            <a:r>
              <a:rPr lang="en-US" dirty="0"/>
              <a:t> </a:t>
            </a:r>
            <a:r>
              <a:rPr lang="en-US" dirty="0" err="1"/>
              <a:t>trong</a:t>
            </a:r>
            <a:r>
              <a:rPr lang="en-US" dirty="0"/>
              <a:t> class </a:t>
            </a:r>
            <a:r>
              <a:rPr lang="en-US" dirty="0" err="1"/>
              <a:t>đó</a:t>
            </a:r>
            <a:r>
              <a:rPr lang="en-US" dirty="0"/>
              <a:t>, class </a:t>
            </a:r>
            <a:r>
              <a:rPr lang="en-US" dirty="0" err="1"/>
              <a:t>ngoài</a:t>
            </a:r>
            <a:r>
              <a:rPr lang="en-US" dirty="0"/>
              <a:t> </a:t>
            </a:r>
            <a:r>
              <a:rPr lang="en-US" dirty="0" err="1"/>
              <a:t>không</a:t>
            </a:r>
            <a:r>
              <a:rPr lang="en-US" dirty="0"/>
              <a:t> </a:t>
            </a:r>
            <a:r>
              <a:rPr lang="en-US" dirty="0" err="1"/>
              <a:t>truy</a:t>
            </a:r>
            <a:r>
              <a:rPr lang="en-US" dirty="0"/>
              <a:t> </a:t>
            </a:r>
            <a:r>
              <a:rPr lang="en-US" dirty="0" err="1"/>
              <a:t>cập</a:t>
            </a:r>
            <a:r>
              <a:rPr lang="en-US" dirty="0"/>
              <a:t> </a:t>
            </a:r>
            <a:r>
              <a:rPr lang="en-US" dirty="0" err="1"/>
              <a:t>được</a:t>
            </a:r>
            <a:endParaRPr lang="en-US" dirty="0"/>
          </a:p>
          <a:p>
            <a:endParaRPr lang="en-US" dirty="0"/>
          </a:p>
          <a:p>
            <a:r>
              <a:rPr lang="en-US" dirty="0">
                <a:latin typeface="Courier New" panose="02070309020205020404" pitchFamily="49" charset="0"/>
                <a:cs typeface="Courier New" panose="02070309020205020404" pitchFamily="49" charset="0"/>
              </a:rPr>
              <a:t>Protected</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trong</a:t>
            </a:r>
            <a:r>
              <a:rPr lang="en-US" dirty="0"/>
              <a:t> class </a:t>
            </a:r>
            <a:r>
              <a:rPr lang="en-US" dirty="0" err="1"/>
              <a:t>và</a:t>
            </a:r>
            <a:r>
              <a:rPr lang="en-US" dirty="0"/>
              <a:t> </a:t>
            </a:r>
            <a:r>
              <a:rPr lang="en-US" dirty="0" err="1"/>
              <a:t>các</a:t>
            </a:r>
            <a:r>
              <a:rPr lang="en-US" dirty="0"/>
              <a:t> class </a:t>
            </a:r>
            <a:r>
              <a:rPr lang="en-US" dirty="0" err="1"/>
              <a:t>kế</a:t>
            </a:r>
            <a:r>
              <a:rPr lang="en-US" dirty="0"/>
              <a:t> </a:t>
            </a:r>
            <a:r>
              <a:rPr lang="en-US" dirty="0" err="1"/>
              <a:t>thừa</a:t>
            </a:r>
            <a:r>
              <a:rPr lang="en-US" dirty="0"/>
              <a:t> (inherit) </a:t>
            </a:r>
            <a:r>
              <a:rPr lang="en-US" dirty="0" err="1"/>
              <a:t>từ</a:t>
            </a:r>
            <a:r>
              <a:rPr lang="en-US" dirty="0"/>
              <a:t> class </a:t>
            </a:r>
            <a:r>
              <a:rPr lang="en-US" dirty="0" err="1"/>
              <a:t>đó</a:t>
            </a:r>
            <a:endParaRPr lang="en-US" dirty="0"/>
          </a:p>
          <a:p>
            <a:endParaRPr lang="en-US" dirty="0"/>
          </a:p>
          <a:p>
            <a:r>
              <a:rPr lang="en-US" dirty="0">
                <a:latin typeface="Courier New" panose="02070309020205020404" pitchFamily="49" charset="0"/>
                <a:cs typeface="Courier New" panose="02070309020205020404" pitchFamily="49" charset="0"/>
              </a:rPr>
              <a:t>Public</a:t>
            </a:r>
            <a:r>
              <a:rPr lang="en-US" dirty="0"/>
              <a:t>: </a:t>
            </a:r>
            <a:r>
              <a:rPr lang="en-US" dirty="0" err="1"/>
              <a:t>Truy</a:t>
            </a:r>
            <a:r>
              <a:rPr lang="en-US" dirty="0"/>
              <a:t> </a:t>
            </a:r>
            <a:r>
              <a:rPr lang="en-US" dirty="0" err="1"/>
              <a:t>cập</a:t>
            </a:r>
            <a:r>
              <a:rPr lang="en-US" dirty="0"/>
              <a:t> </a:t>
            </a:r>
            <a:r>
              <a:rPr lang="en-US" dirty="0" err="1"/>
              <a:t>trong</a:t>
            </a:r>
            <a:r>
              <a:rPr lang="en-US" dirty="0"/>
              <a:t> </a:t>
            </a:r>
            <a:r>
              <a:rPr lang="en-US" dirty="0" err="1"/>
              <a:t>cùng</a:t>
            </a:r>
            <a:r>
              <a:rPr lang="en-US" dirty="0"/>
              <a:t> project, </a:t>
            </a:r>
            <a:r>
              <a:rPr lang="en-US" dirty="0" err="1"/>
              <a:t>từ</a:t>
            </a:r>
            <a:r>
              <a:rPr lang="en-US" dirty="0"/>
              <a:t> project </a:t>
            </a:r>
            <a:r>
              <a:rPr lang="en-US" dirty="0" err="1"/>
              <a:t>khác</a:t>
            </a:r>
            <a:r>
              <a:rPr lang="en-US" dirty="0"/>
              <a:t> </a:t>
            </a:r>
            <a:r>
              <a:rPr lang="en-US" dirty="0" err="1"/>
              <a:t>hoặc</a:t>
            </a:r>
            <a:r>
              <a:rPr lang="en-US" dirty="0"/>
              <a:t> </a:t>
            </a:r>
            <a:r>
              <a:rPr lang="en-US" dirty="0" err="1"/>
              <a:t>thành</a:t>
            </a:r>
            <a:r>
              <a:rPr lang="en-US" dirty="0"/>
              <a:t> </a:t>
            </a:r>
            <a:r>
              <a:rPr lang="en-US" dirty="0" err="1"/>
              <a:t>phần</a:t>
            </a:r>
            <a:r>
              <a:rPr lang="en-US" dirty="0"/>
              <a:t> </a:t>
            </a:r>
            <a:r>
              <a:rPr lang="en-US" dirty="0" err="1"/>
              <a:t>khác</a:t>
            </a:r>
            <a:r>
              <a:rPr lang="en-US" dirty="0"/>
              <a:t> </a:t>
            </a:r>
          </a:p>
        </p:txBody>
      </p:sp>
    </p:spTree>
    <p:extLst>
      <p:ext uri="{BB962C8B-B14F-4D97-AF65-F5344CB8AC3E}">
        <p14:creationId xmlns:p14="http://schemas.microsoft.com/office/powerpoint/2010/main" val="1982267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D536-7497-2546-BFF0-7E48B45AB609}"/>
              </a:ext>
            </a:extLst>
          </p:cNvPr>
          <p:cNvSpPr>
            <a:spLocks noGrp="1"/>
          </p:cNvSpPr>
          <p:nvPr>
            <p:ph type="title"/>
          </p:nvPr>
        </p:nvSpPr>
        <p:spPr/>
        <p:txBody>
          <a:bodyPr/>
          <a:lstStyle/>
          <a:p>
            <a:r>
              <a:rPr lang="en-US" dirty="0" err="1"/>
              <a:t>Phạm</a:t>
            </a:r>
            <a:r>
              <a:rPr lang="en-US" dirty="0"/>
              <a:t> vi </a:t>
            </a:r>
            <a:r>
              <a:rPr lang="en-US" dirty="0" err="1"/>
              <a:t>truy</a:t>
            </a:r>
            <a:r>
              <a:rPr lang="en-US" dirty="0"/>
              <a:t> </a:t>
            </a:r>
            <a:r>
              <a:rPr lang="en-US" dirty="0" err="1"/>
              <a:t>cập</a:t>
            </a:r>
            <a:endParaRPr lang="en-US" dirty="0"/>
          </a:p>
        </p:txBody>
      </p:sp>
      <p:pic>
        <p:nvPicPr>
          <p:cNvPr id="4" name="Picture 9">
            <a:extLst>
              <a:ext uri="{FF2B5EF4-FFF2-40B4-BE49-F238E27FC236}">
                <a16:creationId xmlns:a16="http://schemas.microsoft.com/office/drawing/2014/main" id="{3BEC0ADA-1BC4-3A4B-A2EE-FAC4906F95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0" y="2082800"/>
            <a:ext cx="38608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00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privacy</a:t>
            </a:r>
          </a:p>
        </p:txBody>
      </p:sp>
      <p:pic>
        <p:nvPicPr>
          <p:cNvPr id="4" name="Content Placeholder 3"/>
          <p:cNvPicPr>
            <a:picLocks noGrp="1" noChangeAspect="1"/>
          </p:cNvPicPr>
          <p:nvPr>
            <p:ph idx="1"/>
          </p:nvPr>
        </p:nvPicPr>
        <p:blipFill>
          <a:blip r:embed="rId2"/>
          <a:stretch>
            <a:fillRect/>
          </a:stretch>
        </p:blipFill>
        <p:spPr>
          <a:xfrm>
            <a:off x="5562600" y="152400"/>
            <a:ext cx="2667000" cy="5998965"/>
          </a:xfrm>
          <a:prstGeom prst="rect">
            <a:avLst/>
          </a:prstGeom>
        </p:spPr>
      </p:pic>
      <p:sp>
        <p:nvSpPr>
          <p:cNvPr id="5" name="TextBox 4"/>
          <p:cNvSpPr txBox="1"/>
          <p:nvPr/>
        </p:nvSpPr>
        <p:spPr>
          <a:xfrm>
            <a:off x="533400" y="1417638"/>
            <a:ext cx="4572000" cy="4247317"/>
          </a:xfrm>
          <a:prstGeom prst="rect">
            <a:avLst/>
          </a:prstGeom>
          <a:noFill/>
        </p:spPr>
        <p:txBody>
          <a:bodyPr wrap="square" rtlCol="0">
            <a:spAutoFit/>
          </a:bodyPr>
          <a:lstStyle/>
          <a:p>
            <a:pPr marL="285750" indent="-285750">
              <a:buFontTx/>
              <a:buChar char="-"/>
            </a:pPr>
            <a:r>
              <a:rPr lang="en-US" dirty="0" err="1"/>
              <a:t>Khi</a:t>
            </a:r>
            <a:r>
              <a:rPr lang="en-US" dirty="0"/>
              <a:t> </a:t>
            </a:r>
            <a:r>
              <a:rPr lang="en-US" dirty="0" err="1"/>
              <a:t>khai</a:t>
            </a:r>
            <a:r>
              <a:rPr lang="en-US" dirty="0"/>
              <a:t> </a:t>
            </a:r>
            <a:r>
              <a:rPr lang="en-US" dirty="0" err="1"/>
              <a:t>báo</a:t>
            </a:r>
            <a:r>
              <a:rPr lang="en-US" dirty="0"/>
              <a:t> </a:t>
            </a:r>
            <a:r>
              <a:rPr lang="en-US" dirty="0" err="1">
                <a:latin typeface="Courier New" panose="02070309020205020404" pitchFamily="49" charset="0"/>
                <a:cs typeface="Courier New" panose="02070309020205020404" pitchFamily="49" charset="0"/>
              </a:rPr>
              <a:t>modifyName</a:t>
            </a:r>
            <a:r>
              <a:rPr lang="en-US" dirty="0"/>
              <a:t>(): private</a:t>
            </a:r>
          </a:p>
          <a:p>
            <a:pPr marL="285750" indent="-285750">
              <a:buFontTx/>
              <a:buChar char="-"/>
            </a:pPr>
            <a:endParaRPr lang="en-US" dirty="0"/>
          </a:p>
          <a:p>
            <a:pPr marL="285750" indent="-285750">
              <a:buFontTx/>
              <a:buChar char="-"/>
            </a:pPr>
            <a:r>
              <a:rPr lang="en-US" dirty="0" err="1"/>
              <a:t>Hàm</a:t>
            </a:r>
            <a:r>
              <a:rPr lang="en-US" dirty="0"/>
              <a:t> </a:t>
            </a:r>
            <a:r>
              <a:rPr lang="en-US" dirty="0">
                <a:latin typeface="Courier New" panose="02070309020205020404" pitchFamily="49" charset="0"/>
                <a:cs typeface="Courier New" panose="02070309020205020404" pitchFamily="49" charset="0"/>
              </a:rPr>
              <a:t>reuse</a:t>
            </a:r>
            <a:r>
              <a:rPr lang="en-US" dirty="0"/>
              <a:t>(): </a:t>
            </a:r>
            <a:r>
              <a:rPr lang="en-US" dirty="0" err="1"/>
              <a:t>Vẫn</a:t>
            </a:r>
            <a:r>
              <a:rPr lang="en-US" dirty="0"/>
              <a:t> </a:t>
            </a:r>
            <a:r>
              <a:rPr lang="en-US" dirty="0" err="1"/>
              <a:t>sử</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đến</a:t>
            </a:r>
            <a:r>
              <a:rPr lang="en-US" dirty="0"/>
              <a:t> </a:t>
            </a:r>
            <a:r>
              <a:rPr lang="en-US" dirty="0" err="1"/>
              <a:t>hàm</a:t>
            </a:r>
            <a:r>
              <a:rPr lang="en-US" dirty="0"/>
              <a:t> </a:t>
            </a:r>
            <a:r>
              <a:rPr lang="en-US" dirty="0" err="1">
                <a:latin typeface="Courier New" panose="02070309020205020404" pitchFamily="49" charset="0"/>
                <a:cs typeface="Courier New" panose="02070309020205020404" pitchFamily="49" charset="0"/>
              </a:rPr>
              <a:t>modifyName</a:t>
            </a:r>
            <a:r>
              <a:rPr lang="en-US" dirty="0"/>
              <a:t>() do </a:t>
            </a:r>
            <a:r>
              <a:rPr lang="en-US" dirty="0" err="1"/>
              <a:t>cùng</a:t>
            </a:r>
            <a:r>
              <a:rPr lang="en-US" dirty="0"/>
              <a:t> class</a:t>
            </a:r>
          </a:p>
          <a:p>
            <a:pPr marL="285750" indent="-285750">
              <a:buFontTx/>
              <a:buChar char="-"/>
            </a:pPr>
            <a:endParaRPr lang="en-US" dirty="0"/>
          </a:p>
          <a:p>
            <a:pPr marL="285750" indent="-285750">
              <a:buFontTx/>
              <a:buChar char="-"/>
            </a:pPr>
            <a:r>
              <a:rPr lang="en-US" altLang="ja-JP" dirty="0" err="1"/>
              <a:t>Khi</a:t>
            </a:r>
            <a:r>
              <a:rPr lang="ja-JP" altLang="en-US" dirty="0"/>
              <a:t> </a:t>
            </a:r>
            <a:r>
              <a:rPr lang="en-US" altLang="ja-JP" dirty="0" err="1"/>
              <a:t>khởi</a:t>
            </a:r>
            <a:r>
              <a:rPr lang="en-US" altLang="ja-JP" dirty="0"/>
              <a:t> </a:t>
            </a:r>
            <a:r>
              <a:rPr lang="en-US" altLang="ja-JP" dirty="0" err="1"/>
              <a:t>tạo</a:t>
            </a:r>
            <a:r>
              <a:rPr lang="en-US" altLang="ja-JP" dirty="0"/>
              <a:t> </a:t>
            </a:r>
            <a:r>
              <a:rPr lang="en-US" altLang="ja-JP" dirty="0" err="1"/>
              <a:t>một</a:t>
            </a:r>
            <a:r>
              <a:rPr lang="en-US" altLang="ja-JP" dirty="0"/>
              <a:t> object</a:t>
            </a:r>
          </a:p>
          <a:p>
            <a:pPr marL="285750" indent="-285750">
              <a:buFontTx/>
              <a:buChar char="-"/>
            </a:pPr>
            <a:endParaRPr lang="en-US" altLang="ja-JP" dirty="0"/>
          </a:p>
          <a:p>
            <a:r>
              <a:rPr lang="en-US" dirty="0">
                <a:latin typeface="Courier New" panose="02070309020205020404" pitchFamily="49" charset="0"/>
                <a:cs typeface="Courier New" panose="02070309020205020404" pitchFamily="49" charset="0"/>
              </a:rPr>
              <a:t>$video = new Video (“The conjuring”,”ST310”);</a:t>
            </a:r>
          </a:p>
          <a:p>
            <a:endParaRPr lang="en-US" dirty="0">
              <a:latin typeface="Courier New" panose="02070309020205020404" pitchFamily="49" charset="0"/>
              <a:cs typeface="Courier New" panose="02070309020205020404" pitchFamily="49" charset="0"/>
            </a:endParaRPr>
          </a:p>
          <a:p>
            <a:r>
              <a:rPr lang="en-US" dirty="0" err="1">
                <a:cs typeface="Courier New" panose="02070309020205020404" pitchFamily="49" charset="0"/>
              </a:rPr>
              <a:t>Truy</a:t>
            </a:r>
            <a:r>
              <a:rPr lang="en-US" dirty="0">
                <a:cs typeface="Courier New" panose="02070309020205020404" pitchFamily="49" charset="0"/>
              </a:rPr>
              <a:t> </a:t>
            </a:r>
            <a:r>
              <a:rPr lang="en-US" dirty="0" err="1">
                <a:cs typeface="Courier New" panose="02070309020205020404" pitchFamily="49" charset="0"/>
              </a:rPr>
              <a:t>cập</a:t>
            </a:r>
            <a:r>
              <a:rPr lang="en-US" dirty="0">
                <a:cs typeface="Courier New" panose="02070309020205020404" pitchFamily="49" charset="0"/>
              </a:rPr>
              <a:t> </a:t>
            </a:r>
            <a:r>
              <a:rPr lang="en-US" dirty="0" err="1">
                <a:cs typeface="Courier New" panose="02070309020205020404" pitchFamily="49" charset="0"/>
              </a:rPr>
              <a:t>vào</a:t>
            </a:r>
            <a:r>
              <a:rPr lang="en-US" dirty="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getName</a:t>
            </a:r>
            <a:r>
              <a:rPr lang="en-US" dirty="0">
                <a:cs typeface="Courier New" panose="02070309020205020404" pitchFamily="49" charset="0"/>
              </a:rPr>
              <a:t>(): </a:t>
            </a:r>
            <a:r>
              <a:rPr lang="en-US" dirty="0" err="1">
                <a:cs typeface="Courier New" panose="02070309020205020404" pitchFamily="49" charset="0"/>
              </a:rPr>
              <a:t>Truy</a:t>
            </a:r>
            <a:r>
              <a:rPr lang="en-US" dirty="0">
                <a:cs typeface="Courier New" panose="02070309020205020404" pitchFamily="49" charset="0"/>
              </a:rPr>
              <a:t> </a:t>
            </a:r>
            <a:r>
              <a:rPr lang="en-US" dirty="0" err="1">
                <a:cs typeface="Courier New" panose="02070309020205020404" pitchFamily="49" charset="0"/>
              </a:rPr>
              <a:t>cập</a:t>
            </a:r>
            <a:r>
              <a:rPr lang="en-US" dirty="0">
                <a:cs typeface="Courier New" panose="02070309020205020404" pitchFamily="49" charset="0"/>
              </a:rPr>
              <a:t> </a:t>
            </a:r>
            <a:r>
              <a:rPr lang="en-US" dirty="0" err="1">
                <a:cs typeface="Courier New" panose="02070309020205020404" pitchFamily="49" charset="0"/>
              </a:rPr>
              <a:t>được</a:t>
            </a:r>
            <a:r>
              <a:rPr lang="en-US" dirty="0">
                <a:cs typeface="Courier New" panose="02070309020205020404" pitchFamily="49" charset="0"/>
              </a:rPr>
              <a:t> do </a:t>
            </a:r>
            <a:r>
              <a:rPr lang="en-US" dirty="0" err="1">
                <a:cs typeface="Courier New" panose="02070309020205020404" pitchFamily="49" charset="0"/>
              </a:rPr>
              <a:t>là</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public</a:t>
            </a:r>
            <a:r>
              <a:rPr lang="en-US" dirty="0">
                <a:cs typeface="Courier New" panose="02070309020205020404" pitchFamily="49" charset="0"/>
              </a:rPr>
              <a:t>, </a:t>
            </a:r>
            <a:r>
              <a:rPr lang="en-US" dirty="0" err="1">
                <a:cs typeface="Courier New" panose="02070309020205020404" pitchFamily="49" charset="0"/>
              </a:rPr>
              <a:t>ngoài</a:t>
            </a:r>
            <a:r>
              <a:rPr lang="en-US" dirty="0">
                <a:cs typeface="Courier New" panose="02070309020205020404" pitchFamily="49" charset="0"/>
              </a:rPr>
              <a:t> class</a:t>
            </a:r>
          </a:p>
          <a:p>
            <a:endParaRPr lang="en-US" dirty="0">
              <a:cs typeface="Courier New" panose="02070309020205020404" pitchFamily="49" charset="0"/>
            </a:endParaRPr>
          </a:p>
          <a:p>
            <a:r>
              <a:rPr lang="en-US" dirty="0" err="1">
                <a:cs typeface="Courier New" panose="02070309020205020404" pitchFamily="49" charset="0"/>
              </a:rPr>
              <a:t>Tuy</a:t>
            </a:r>
            <a:r>
              <a:rPr lang="en-US" dirty="0">
                <a:cs typeface="Courier New" panose="02070309020205020404" pitchFamily="49" charset="0"/>
              </a:rPr>
              <a:t> </a:t>
            </a:r>
            <a:r>
              <a:rPr lang="en-US" dirty="0" err="1">
                <a:cs typeface="Courier New" panose="02070309020205020404" pitchFamily="49" charset="0"/>
              </a:rPr>
              <a:t>nhiên</a:t>
            </a:r>
            <a:r>
              <a:rPr lang="en-US" dirty="0">
                <a:cs typeface="Courier New" panose="02070309020205020404" pitchFamily="49" charset="0"/>
              </a:rPr>
              <a:t> </a:t>
            </a:r>
            <a:r>
              <a:rPr lang="en-US" dirty="0" err="1">
                <a:cs typeface="Courier New" panose="02070309020205020404" pitchFamily="49" charset="0"/>
              </a:rPr>
              <a:t>khi</a:t>
            </a:r>
            <a:r>
              <a:rPr lang="en-US" dirty="0">
                <a:cs typeface="Courier New" panose="02070309020205020404" pitchFamily="49" charset="0"/>
              </a:rPr>
              <a:t> </a:t>
            </a:r>
            <a:r>
              <a:rPr lang="en-US" dirty="0" err="1">
                <a:cs typeface="Courier New" panose="02070309020205020404" pitchFamily="49" charset="0"/>
              </a:rPr>
              <a:t>truy</a:t>
            </a:r>
            <a:r>
              <a:rPr lang="en-US" dirty="0">
                <a:cs typeface="Courier New" panose="02070309020205020404" pitchFamily="49" charset="0"/>
              </a:rPr>
              <a:t> </a:t>
            </a:r>
            <a:r>
              <a:rPr lang="en-US" dirty="0" err="1">
                <a:cs typeface="Courier New" panose="02070309020205020404" pitchFamily="49" charset="0"/>
              </a:rPr>
              <a:t>cập</a:t>
            </a:r>
            <a:r>
              <a:rPr lang="en-US" dirty="0">
                <a:cs typeface="Courier New" panose="02070309020205020404" pitchFamily="49" charset="0"/>
              </a:rPr>
              <a:t> </a:t>
            </a:r>
            <a:r>
              <a:rPr lang="en-US" dirty="0" err="1">
                <a:cs typeface="Courier New" panose="02070309020205020404" pitchFamily="49" charset="0"/>
              </a:rPr>
              <a:t>vào</a:t>
            </a:r>
            <a:r>
              <a:rPr lang="en-US" dirty="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modifyName</a:t>
            </a:r>
            <a:r>
              <a:rPr lang="en-US" dirty="0">
                <a:latin typeface="Courier New" panose="02070309020205020404" pitchFamily="49" charset="0"/>
                <a:cs typeface="Courier New" panose="02070309020205020404" pitchFamily="49" charset="0"/>
              </a:rPr>
              <a:t>(): </a:t>
            </a:r>
            <a:r>
              <a:rPr lang="en-US" dirty="0" err="1">
                <a:cs typeface="Courier New" panose="02070309020205020404" pitchFamily="49" charset="0"/>
              </a:rPr>
              <a:t>Không</a:t>
            </a:r>
            <a:r>
              <a:rPr lang="en-US" dirty="0">
                <a:cs typeface="Courier New" panose="02070309020205020404" pitchFamily="49" charset="0"/>
              </a:rPr>
              <a:t> </a:t>
            </a:r>
            <a:r>
              <a:rPr lang="en-US" dirty="0" err="1">
                <a:cs typeface="Courier New" panose="02070309020205020404" pitchFamily="49" charset="0"/>
              </a:rPr>
              <a:t>truy</a:t>
            </a:r>
            <a:r>
              <a:rPr lang="en-US" dirty="0">
                <a:cs typeface="Courier New" panose="02070309020205020404" pitchFamily="49" charset="0"/>
              </a:rPr>
              <a:t> </a:t>
            </a:r>
            <a:r>
              <a:rPr lang="en-US" dirty="0" err="1">
                <a:cs typeface="Courier New" panose="02070309020205020404" pitchFamily="49" charset="0"/>
              </a:rPr>
              <a:t>cập</a:t>
            </a:r>
            <a:r>
              <a:rPr lang="en-US" dirty="0">
                <a:cs typeface="Courier New" panose="02070309020205020404" pitchFamily="49" charset="0"/>
              </a:rPr>
              <a:t> </a:t>
            </a:r>
            <a:r>
              <a:rPr lang="en-US" dirty="0" err="1">
                <a:cs typeface="Courier New" panose="02070309020205020404" pitchFamily="49" charset="0"/>
              </a:rPr>
              <a:t>được</a:t>
            </a:r>
            <a:r>
              <a:rPr lang="en-US" dirty="0">
                <a:cs typeface="Courier New" panose="02070309020205020404" pitchFamily="49" charset="0"/>
              </a:rPr>
              <a:t> do </a:t>
            </a:r>
            <a:r>
              <a:rPr lang="en-US" dirty="0" err="1">
                <a:cs typeface="Courier New" panose="02070309020205020404" pitchFamily="49" charset="0"/>
              </a:rPr>
              <a:t>là</a:t>
            </a:r>
            <a:r>
              <a:rPr lang="en-US" dirty="0">
                <a:cs typeface="Courier New" panose="02070309020205020404" pitchFamily="49" charset="0"/>
              </a:rPr>
              <a:t> private, </a:t>
            </a:r>
            <a:r>
              <a:rPr lang="en-US" dirty="0" err="1">
                <a:cs typeface="Courier New" panose="02070309020205020404" pitchFamily="49" charset="0"/>
              </a:rPr>
              <a:t>ngoài</a:t>
            </a:r>
            <a:r>
              <a:rPr lang="en-US" dirty="0">
                <a:cs typeface="Courier New" panose="02070309020205020404" pitchFamily="49" charset="0"/>
              </a:rPr>
              <a:t> class</a:t>
            </a:r>
          </a:p>
        </p:txBody>
      </p:sp>
      <p:pic>
        <p:nvPicPr>
          <p:cNvPr id="6" name="Picture 5"/>
          <p:cNvPicPr>
            <a:picLocks noChangeAspect="1"/>
          </p:cNvPicPr>
          <p:nvPr/>
        </p:nvPicPr>
        <p:blipFill>
          <a:blip r:embed="rId3"/>
          <a:stretch>
            <a:fillRect/>
          </a:stretch>
        </p:blipFill>
        <p:spPr>
          <a:xfrm>
            <a:off x="0" y="6334952"/>
            <a:ext cx="9144000" cy="523048"/>
          </a:xfrm>
          <a:prstGeom prst="rect">
            <a:avLst/>
          </a:prstGeom>
        </p:spPr>
      </p:pic>
    </p:spTree>
    <p:extLst>
      <p:ext uri="{BB962C8B-B14F-4D97-AF65-F5344CB8AC3E}">
        <p14:creationId xmlns:p14="http://schemas.microsoft.com/office/powerpoint/2010/main" val="117259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Protected</a:t>
            </a:r>
            <a:endParaRPr lang="en-US" dirty="0"/>
          </a:p>
        </p:txBody>
      </p:sp>
      <p:pic>
        <p:nvPicPr>
          <p:cNvPr id="8" name="Picture 7"/>
          <p:cNvPicPr>
            <a:picLocks noChangeAspect="1"/>
          </p:cNvPicPr>
          <p:nvPr/>
        </p:nvPicPr>
        <p:blipFill>
          <a:blip r:embed="rId3"/>
          <a:stretch>
            <a:fillRect/>
          </a:stretch>
        </p:blipFill>
        <p:spPr>
          <a:xfrm>
            <a:off x="3354023" y="274638"/>
            <a:ext cx="5548313" cy="5949487"/>
          </a:xfrm>
          <a:prstGeom prst="rect">
            <a:avLst/>
          </a:prstGeom>
        </p:spPr>
      </p:pic>
      <p:pic>
        <p:nvPicPr>
          <p:cNvPr id="9" name="Picture 8"/>
          <p:cNvPicPr>
            <a:picLocks noChangeAspect="1"/>
          </p:cNvPicPr>
          <p:nvPr/>
        </p:nvPicPr>
        <p:blipFill>
          <a:blip r:embed="rId4"/>
          <a:stretch>
            <a:fillRect/>
          </a:stretch>
        </p:blipFill>
        <p:spPr>
          <a:xfrm>
            <a:off x="304800" y="1295400"/>
            <a:ext cx="2711022" cy="5440362"/>
          </a:xfrm>
          <a:prstGeom prst="rect">
            <a:avLst/>
          </a:prstGeom>
        </p:spPr>
      </p:pic>
      <p:pic>
        <p:nvPicPr>
          <p:cNvPr id="10" name="Picture 9"/>
          <p:cNvPicPr>
            <a:picLocks noChangeAspect="1"/>
          </p:cNvPicPr>
          <p:nvPr/>
        </p:nvPicPr>
        <p:blipFill>
          <a:blip r:embed="rId5"/>
          <a:stretch>
            <a:fillRect/>
          </a:stretch>
        </p:blipFill>
        <p:spPr>
          <a:xfrm>
            <a:off x="4572000" y="6224125"/>
            <a:ext cx="2364593" cy="511637"/>
          </a:xfrm>
          <a:prstGeom prst="rect">
            <a:avLst/>
          </a:prstGeom>
        </p:spPr>
      </p:pic>
    </p:spTree>
    <p:extLst>
      <p:ext uri="{BB962C8B-B14F-4D97-AF65-F5344CB8AC3E}">
        <p14:creationId xmlns:p14="http://schemas.microsoft.com/office/powerpoint/2010/main" val="2336987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 &amp;&amp; setter</a:t>
            </a:r>
          </a:p>
        </p:txBody>
      </p:sp>
      <p:sp>
        <p:nvSpPr>
          <p:cNvPr id="3" name="Content Placeholder 2"/>
          <p:cNvSpPr>
            <a:spLocks noGrp="1"/>
          </p:cNvSpPr>
          <p:nvPr>
            <p:ph idx="1"/>
          </p:nvPr>
        </p:nvSpPr>
        <p:spPr/>
        <p:txBody>
          <a:bodyPr/>
          <a:lstStyle/>
          <a:p>
            <a:pPr>
              <a:lnSpc>
                <a:spcPct val="150000"/>
              </a:lnSpc>
            </a:pPr>
            <a:r>
              <a:rPr lang="en-US" dirty="0" err="1"/>
              <a:t>Cách</a:t>
            </a:r>
            <a:r>
              <a:rPr lang="en-US" dirty="0"/>
              <a:t> </a:t>
            </a:r>
            <a:r>
              <a:rPr lang="en-US" dirty="0" err="1"/>
              <a:t>thứ</a:t>
            </a:r>
            <a:r>
              <a:rPr lang="en-US" dirty="0"/>
              <a:t> </a:t>
            </a:r>
            <a:r>
              <a:rPr lang="en-US" dirty="0" err="1"/>
              <a:t>nhất</a:t>
            </a:r>
            <a:r>
              <a:rPr lang="en-US" dirty="0"/>
              <a:t>: </a:t>
            </a:r>
            <a:r>
              <a:rPr lang="en-US" dirty="0" err="1"/>
              <a:t>Viết</a:t>
            </a:r>
            <a:r>
              <a:rPr lang="en-US" dirty="0"/>
              <a:t> </a:t>
            </a:r>
            <a:r>
              <a:rPr lang="en-US" dirty="0" err="1"/>
              <a:t>hàm</a:t>
            </a:r>
            <a:r>
              <a:rPr lang="en-US" dirty="0"/>
              <a:t> </a:t>
            </a:r>
            <a:r>
              <a:rPr lang="en-US" dirty="0">
                <a:latin typeface="Courier New" panose="02070309020205020404" pitchFamily="49" charset="0"/>
                <a:cs typeface="Courier New" panose="02070309020205020404" pitchFamily="49" charset="0"/>
              </a:rPr>
              <a:t>setter</a:t>
            </a:r>
            <a:r>
              <a:rPr lang="en-US" dirty="0"/>
              <a:t> </a:t>
            </a:r>
            <a:r>
              <a:rPr lang="en-US" dirty="0" err="1"/>
              <a:t>và</a:t>
            </a:r>
            <a:r>
              <a:rPr lang="en-US" dirty="0"/>
              <a:t> </a:t>
            </a:r>
            <a:r>
              <a:rPr lang="en-US" dirty="0">
                <a:latin typeface="Courier New" panose="02070309020205020404" pitchFamily="49" charset="0"/>
                <a:cs typeface="Courier New" panose="02070309020205020404" pitchFamily="49" charset="0"/>
              </a:rPr>
              <a:t>getter</a:t>
            </a:r>
            <a:r>
              <a:rPr lang="en-US" dirty="0"/>
              <a:t> </a:t>
            </a:r>
            <a:r>
              <a:rPr lang="en-US" dirty="0" err="1"/>
              <a:t>với</a:t>
            </a:r>
            <a:r>
              <a:rPr lang="en-US" dirty="0"/>
              <a:t> </a:t>
            </a:r>
            <a:r>
              <a:rPr lang="en-US" dirty="0" err="1"/>
              <a:t>mỗi</a:t>
            </a:r>
            <a:r>
              <a:rPr lang="en-US" dirty="0"/>
              <a:t> property </a:t>
            </a:r>
            <a:r>
              <a:rPr lang="en-US" dirty="0" err="1"/>
              <a:t>trong</a:t>
            </a:r>
            <a:r>
              <a:rPr lang="en-US" dirty="0"/>
              <a:t> class.</a:t>
            </a:r>
          </a:p>
        </p:txBody>
      </p:sp>
      <p:pic>
        <p:nvPicPr>
          <p:cNvPr id="4" name="Picture 3"/>
          <p:cNvPicPr>
            <a:picLocks noChangeAspect="1"/>
          </p:cNvPicPr>
          <p:nvPr/>
        </p:nvPicPr>
        <p:blipFill>
          <a:blip r:embed="rId2"/>
          <a:stretch>
            <a:fillRect/>
          </a:stretch>
        </p:blipFill>
        <p:spPr>
          <a:xfrm>
            <a:off x="1688301" y="2743200"/>
            <a:ext cx="5767398" cy="3962400"/>
          </a:xfrm>
          <a:prstGeom prst="rect">
            <a:avLst/>
          </a:prstGeom>
        </p:spPr>
      </p:pic>
    </p:spTree>
    <p:extLst>
      <p:ext uri="{BB962C8B-B14F-4D97-AF65-F5344CB8AC3E}">
        <p14:creationId xmlns:p14="http://schemas.microsoft.com/office/powerpoint/2010/main" val="119949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 and setter</a:t>
            </a:r>
          </a:p>
        </p:txBody>
      </p:sp>
      <p:sp>
        <p:nvSpPr>
          <p:cNvPr id="3" name="Content Placeholder 2"/>
          <p:cNvSpPr>
            <a:spLocks noGrp="1"/>
          </p:cNvSpPr>
          <p:nvPr>
            <p:ph idx="1"/>
          </p:nvPr>
        </p:nvSpPr>
        <p:spPr/>
        <p:txBody>
          <a:bodyPr/>
          <a:lstStyle/>
          <a:p>
            <a:pPr>
              <a:lnSpc>
                <a:spcPct val="150000"/>
              </a:lnSpc>
            </a:pPr>
            <a:r>
              <a:rPr lang="en-US" dirty="0" err="1"/>
              <a:t>Cách</a:t>
            </a:r>
            <a:r>
              <a:rPr lang="en-US" dirty="0"/>
              <a:t> </a:t>
            </a:r>
            <a:r>
              <a:rPr lang="en-US" dirty="0" err="1"/>
              <a:t>thứ</a:t>
            </a:r>
            <a:r>
              <a:rPr lang="en-US" dirty="0"/>
              <a:t> 2: </a:t>
            </a:r>
            <a:r>
              <a:rPr lang="en-US" dirty="0" err="1"/>
              <a:t>Sử</a:t>
            </a:r>
            <a:r>
              <a:rPr lang="en-US" dirty="0"/>
              <a:t> dung magic method </a:t>
            </a:r>
            <a:r>
              <a:rPr lang="en-US" dirty="0">
                <a:latin typeface="Courier New" panose="02070309020205020404" pitchFamily="49" charset="0"/>
                <a:cs typeface="Courier New" panose="02070309020205020404" pitchFamily="49" charset="0"/>
              </a:rPr>
              <a:t>__get() </a:t>
            </a:r>
            <a:r>
              <a:rPr lang="en-US" dirty="0" err="1"/>
              <a:t>và</a:t>
            </a:r>
            <a:r>
              <a:rPr lang="en-US" dirty="0"/>
              <a:t> </a:t>
            </a:r>
            <a:r>
              <a:rPr lang="en-US" dirty="0">
                <a:latin typeface="Courier New" panose="02070309020205020404" pitchFamily="49" charset="0"/>
                <a:cs typeface="Courier New" panose="02070309020205020404" pitchFamily="49" charset="0"/>
              </a:rPr>
              <a:t>__set() </a:t>
            </a:r>
            <a:r>
              <a:rPr lang="en-US" dirty="0"/>
              <a:t>(</a:t>
            </a:r>
            <a:r>
              <a:rPr lang="en-US" dirty="0" err="1"/>
              <a:t>Trừ</a:t>
            </a:r>
            <a:r>
              <a:rPr lang="en-US" dirty="0"/>
              <a:t> </a:t>
            </a:r>
            <a:r>
              <a:rPr lang="en-US" dirty="0" err="1"/>
              <a:t>trừ</a:t>
            </a:r>
            <a:r>
              <a:rPr lang="en-US" dirty="0"/>
              <a:t> </a:t>
            </a:r>
            <a:r>
              <a:rPr lang="en-US" dirty="0">
                <a:latin typeface="Courier New" panose="02070309020205020404" pitchFamily="49" charset="0"/>
                <a:cs typeface="Courier New" panose="02070309020205020404" pitchFamily="49" charset="0"/>
              </a:rPr>
              <a:t>get</a:t>
            </a:r>
            <a:r>
              <a:rPr lang="en-US" dirty="0"/>
              <a:t> </a:t>
            </a:r>
            <a:r>
              <a:rPr lang="en-US" dirty="0" err="1"/>
              <a:t>và</a:t>
            </a:r>
            <a:r>
              <a:rPr lang="en-US" dirty="0"/>
              <a:t> </a:t>
            </a:r>
            <a:r>
              <a:rPr lang="en-US" dirty="0" err="1"/>
              <a:t>trừ</a:t>
            </a:r>
            <a:r>
              <a:rPr lang="en-US" dirty="0"/>
              <a:t> </a:t>
            </a:r>
            <a:r>
              <a:rPr lang="en-US" dirty="0" err="1"/>
              <a:t>trừ</a:t>
            </a:r>
            <a:r>
              <a:rPr lang="en-US" dirty="0"/>
              <a:t> </a:t>
            </a:r>
            <a:r>
              <a:rPr lang="en-US" dirty="0">
                <a:latin typeface="Courier New" panose="02070309020205020404" pitchFamily="49" charset="0"/>
                <a:cs typeface="Courier New" panose="02070309020205020404" pitchFamily="49" charset="0"/>
              </a:rPr>
              <a:t>set</a:t>
            </a:r>
            <a:r>
              <a:rPr lang="en-US" dirty="0"/>
              <a:t>)</a:t>
            </a:r>
          </a:p>
        </p:txBody>
      </p:sp>
      <p:pic>
        <p:nvPicPr>
          <p:cNvPr id="4" name="Picture 3"/>
          <p:cNvPicPr>
            <a:picLocks noChangeAspect="1"/>
          </p:cNvPicPr>
          <p:nvPr/>
        </p:nvPicPr>
        <p:blipFill>
          <a:blip r:embed="rId3"/>
          <a:stretch>
            <a:fillRect/>
          </a:stretch>
        </p:blipFill>
        <p:spPr>
          <a:xfrm>
            <a:off x="2038350" y="2819400"/>
            <a:ext cx="5067300" cy="3524250"/>
          </a:xfrm>
          <a:prstGeom prst="rect">
            <a:avLst/>
          </a:prstGeom>
        </p:spPr>
      </p:pic>
    </p:spTree>
    <p:extLst>
      <p:ext uri="{BB962C8B-B14F-4D97-AF65-F5344CB8AC3E}">
        <p14:creationId xmlns:p14="http://schemas.microsoft.com/office/powerpoint/2010/main" val="1336834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0AB6-41EC-5C45-AB4F-DE25BA8E60D0}"/>
              </a:ext>
            </a:extLst>
          </p:cNvPr>
          <p:cNvSpPr>
            <a:spLocks noGrp="1"/>
          </p:cNvSpPr>
          <p:nvPr>
            <p:ph type="title"/>
          </p:nvPr>
        </p:nvSpPr>
        <p:spPr/>
        <p:txBody>
          <a:bodyPr/>
          <a:lstStyle/>
          <a:p>
            <a:r>
              <a:rPr lang="en-US" dirty="0" err="1"/>
              <a:t>Chú</a:t>
            </a:r>
            <a:r>
              <a:rPr lang="en-US" dirty="0"/>
              <a:t> </a:t>
            </a:r>
            <a:r>
              <a:rPr lang="en-US" dirty="0" err="1"/>
              <a:t>ý</a:t>
            </a:r>
            <a:r>
              <a:rPr lang="en-US" dirty="0"/>
              <a:t>:</a:t>
            </a:r>
          </a:p>
        </p:txBody>
      </p:sp>
      <p:sp>
        <p:nvSpPr>
          <p:cNvPr id="3" name="Content Placeholder 2">
            <a:extLst>
              <a:ext uri="{FF2B5EF4-FFF2-40B4-BE49-F238E27FC236}">
                <a16:creationId xmlns:a16="http://schemas.microsoft.com/office/drawing/2014/main" id="{C3D8027A-7BC9-6C4A-B47A-4CDD42855FA5}"/>
              </a:ext>
            </a:extLst>
          </p:cNvPr>
          <p:cNvSpPr>
            <a:spLocks noGrp="1"/>
          </p:cNvSpPr>
          <p:nvPr>
            <p:ph idx="1"/>
          </p:nvPr>
        </p:nvSpPr>
        <p:spPr/>
        <p:txBody>
          <a:bodyPr/>
          <a:lstStyle/>
          <a:p>
            <a:pPr>
              <a:lnSpc>
                <a:spcPct val="150000"/>
              </a:lnSpc>
            </a:pPr>
            <a:r>
              <a:rPr lang="en-US" dirty="0" err="1"/>
              <a:t>Property_exists</a:t>
            </a:r>
            <a:r>
              <a:rPr lang="en-US" dirty="0"/>
              <a:t>(</a:t>
            </a:r>
            <a:r>
              <a:rPr lang="en-US" dirty="0">
                <a:latin typeface="Courier New" panose="02070309020205020404" pitchFamily="49" charset="0"/>
                <a:cs typeface="Courier New" panose="02070309020205020404" pitchFamily="49" charset="0"/>
              </a:rPr>
              <a:t>$class</a:t>
            </a:r>
            <a:r>
              <a:rPr lang="en-US" dirty="0"/>
              <a:t>, </a:t>
            </a:r>
            <a:r>
              <a:rPr lang="en-US" dirty="0">
                <a:latin typeface="Courier New" panose="02070309020205020404" pitchFamily="49" charset="0"/>
                <a:cs typeface="Courier New" panose="02070309020205020404" pitchFamily="49" charset="0"/>
              </a:rPr>
              <a:t>$attribute</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a:latin typeface="Courier New" panose="02070309020205020404" pitchFamily="49" charset="0"/>
                <a:cs typeface="Courier New" panose="02070309020205020404" pitchFamily="49" charset="0"/>
              </a:rPr>
              <a:t>$attribute </a:t>
            </a:r>
            <a:r>
              <a:rPr lang="en-US" dirty="0" err="1"/>
              <a:t>có</a:t>
            </a:r>
            <a:r>
              <a:rPr lang="en-US" dirty="0"/>
              <a:t> </a:t>
            </a:r>
            <a:r>
              <a:rPr lang="en-US" dirty="0" err="1"/>
              <a:t>còn</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a:latin typeface="Courier New" panose="02070309020205020404" pitchFamily="49" charset="0"/>
                <a:cs typeface="Courier New" panose="02070309020205020404" pitchFamily="49" charset="0"/>
              </a:rPr>
              <a:t>$class </a:t>
            </a:r>
            <a:r>
              <a:rPr lang="en-US" dirty="0"/>
              <a:t>hay </a:t>
            </a:r>
            <a:r>
              <a:rPr lang="en-US" dirty="0" err="1"/>
              <a:t>không</a:t>
            </a:r>
            <a:endParaRPr lang="en-US" dirty="0"/>
          </a:p>
          <a:p>
            <a:pPr>
              <a:lnSpc>
                <a:spcPct val="150000"/>
              </a:lnSpc>
            </a:pPr>
            <a:endParaRPr lang="en-US" dirty="0"/>
          </a:p>
          <a:p>
            <a:pPr>
              <a:lnSpc>
                <a:spcPct val="150000"/>
              </a:lnSpc>
            </a:pPr>
            <a:r>
              <a:rPr lang="en-US" dirty="0">
                <a:latin typeface="Courier New" panose="02070309020205020404" pitchFamily="49" charset="0"/>
                <a:cs typeface="Courier New" panose="02070309020205020404" pitchFamily="49" charset="0"/>
              </a:rPr>
              <a:t>$class </a:t>
            </a:r>
            <a:r>
              <a:rPr lang="en-US" dirty="0" err="1"/>
              <a:t>sẽ</a:t>
            </a:r>
            <a:r>
              <a:rPr lang="en-US" dirty="0"/>
              <a:t> </a:t>
            </a:r>
            <a:r>
              <a:rPr lang="en-US" dirty="0" err="1"/>
              <a:t>thường</a:t>
            </a:r>
            <a:r>
              <a:rPr lang="en-US" dirty="0"/>
              <a:t> </a:t>
            </a:r>
            <a:r>
              <a:rPr lang="en-US" dirty="0" err="1"/>
              <a:t>là</a:t>
            </a:r>
            <a:r>
              <a:rPr lang="en-US" dirty="0"/>
              <a:t> </a:t>
            </a:r>
            <a:r>
              <a:rPr lang="en-US" dirty="0">
                <a:latin typeface="Courier New" panose="02070309020205020404" pitchFamily="49" charset="0"/>
                <a:cs typeface="Courier New" panose="02070309020205020404" pitchFamily="49" charset="0"/>
              </a:rPr>
              <a:t>$this</a:t>
            </a:r>
            <a:r>
              <a:rPr lang="en-US" dirty="0"/>
              <a:t>. </a:t>
            </a:r>
            <a:r>
              <a:rPr lang="en-US" dirty="0">
                <a:latin typeface="Courier New" panose="02070309020205020404" pitchFamily="49" charset="0"/>
                <a:cs typeface="Courier New" panose="02070309020205020404" pitchFamily="49" charset="0"/>
              </a:rPr>
              <a:t>$this </a:t>
            </a:r>
            <a:r>
              <a:rPr lang="en-US" dirty="0" err="1"/>
              <a:t>ở</a:t>
            </a:r>
            <a:r>
              <a:rPr lang="en-US" dirty="0"/>
              <a:t> </a:t>
            </a:r>
            <a:r>
              <a:rPr lang="en-US" dirty="0" err="1"/>
              <a:t>đây</a:t>
            </a:r>
            <a:r>
              <a:rPr lang="en-US" dirty="0"/>
              <a:t> </a:t>
            </a:r>
            <a:r>
              <a:rPr lang="en-US" dirty="0" err="1"/>
              <a:t>ám</a:t>
            </a:r>
            <a:r>
              <a:rPr lang="en-US" dirty="0"/>
              <a:t> </a:t>
            </a:r>
            <a:r>
              <a:rPr lang="en-US" dirty="0" err="1"/>
              <a:t>chỉ</a:t>
            </a:r>
            <a:r>
              <a:rPr lang="en-US" dirty="0"/>
              <a:t> class </a:t>
            </a:r>
            <a:r>
              <a:rPr lang="en-US" dirty="0" err="1"/>
              <a:t>hiện</a:t>
            </a:r>
            <a:r>
              <a:rPr lang="en-US" dirty="0"/>
              <a:t> </a:t>
            </a:r>
            <a:r>
              <a:rPr lang="en-US" dirty="0" err="1"/>
              <a:t>tại</a:t>
            </a:r>
            <a:r>
              <a:rPr lang="en-US" dirty="0"/>
              <a:t> </a:t>
            </a:r>
            <a:r>
              <a:rPr lang="en-US" dirty="0" err="1"/>
              <a:t>được</a:t>
            </a:r>
            <a:r>
              <a:rPr lang="en-US" dirty="0"/>
              <a:t> </a:t>
            </a:r>
            <a:r>
              <a:rPr lang="en-US" dirty="0" err="1"/>
              <a:t>trỏ</a:t>
            </a:r>
            <a:r>
              <a:rPr lang="en-US" dirty="0"/>
              <a:t> </a:t>
            </a:r>
            <a:r>
              <a:rPr lang="en-US" dirty="0" err="1"/>
              <a:t>đến</a:t>
            </a:r>
            <a:endParaRPr lang="en-US" dirty="0"/>
          </a:p>
        </p:txBody>
      </p:sp>
    </p:spTree>
    <p:extLst>
      <p:ext uri="{BB962C8B-B14F-4D97-AF65-F5344CB8AC3E}">
        <p14:creationId xmlns:p14="http://schemas.microsoft.com/office/powerpoint/2010/main" val="1428055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a:t>
            </a:r>
            <a:r>
              <a:rPr lang="en-US" dirty="0" err="1"/>
              <a:t>Xem</a:t>
            </a:r>
            <a:r>
              <a:rPr lang="en-US" dirty="0"/>
              <a:t> slide </a:t>
            </a:r>
            <a:r>
              <a:rPr lang="en-US" dirty="0" err="1"/>
              <a:t>tiếp</a:t>
            </a:r>
            <a:r>
              <a:rPr lang="en-US" dirty="0"/>
              <a:t> </a:t>
            </a:r>
            <a:r>
              <a:rPr lang="en-US" dirty="0" err="1"/>
              <a:t>theo</a:t>
            </a:r>
            <a:r>
              <a:rPr lang="en-US" dirty="0"/>
              <a:t>)</a:t>
            </a:r>
          </a:p>
        </p:txBody>
      </p:sp>
    </p:spTree>
    <p:extLst>
      <p:ext uri="{BB962C8B-B14F-4D97-AF65-F5344CB8AC3E}">
        <p14:creationId xmlns:p14="http://schemas.microsoft.com/office/powerpoint/2010/main" val="2028765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609600"/>
            <a:ext cx="4371975" cy="5610225"/>
          </a:xfrm>
          <a:prstGeom prst="rect">
            <a:avLst/>
          </a:prstGeom>
        </p:spPr>
      </p:pic>
      <p:pic>
        <p:nvPicPr>
          <p:cNvPr id="5" name="Picture 4"/>
          <p:cNvPicPr>
            <a:picLocks noChangeAspect="1"/>
          </p:cNvPicPr>
          <p:nvPr/>
        </p:nvPicPr>
        <p:blipFill>
          <a:blip r:embed="rId4"/>
          <a:stretch>
            <a:fillRect/>
          </a:stretch>
        </p:blipFill>
        <p:spPr>
          <a:xfrm>
            <a:off x="4876800" y="609600"/>
            <a:ext cx="3876675" cy="876300"/>
          </a:xfrm>
          <a:prstGeom prst="rect">
            <a:avLst/>
          </a:prstGeom>
        </p:spPr>
      </p:pic>
      <p:pic>
        <p:nvPicPr>
          <p:cNvPr id="6" name="Picture 5"/>
          <p:cNvPicPr>
            <a:picLocks noChangeAspect="1"/>
          </p:cNvPicPr>
          <p:nvPr/>
        </p:nvPicPr>
        <p:blipFill>
          <a:blip r:embed="rId5"/>
          <a:stretch>
            <a:fillRect/>
          </a:stretch>
        </p:blipFill>
        <p:spPr>
          <a:xfrm>
            <a:off x="5638800" y="3048000"/>
            <a:ext cx="2085975" cy="1495425"/>
          </a:xfrm>
          <a:prstGeom prst="rect">
            <a:avLst/>
          </a:prstGeom>
        </p:spPr>
      </p:pic>
    </p:spTree>
    <p:extLst>
      <p:ext uri="{BB962C8B-B14F-4D97-AF65-F5344CB8AC3E}">
        <p14:creationId xmlns:p14="http://schemas.microsoft.com/office/powerpoint/2010/main" val="238889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OOP (Object oriented prog.)</a:t>
            </a:r>
          </a:p>
        </p:txBody>
      </p:sp>
      <p:sp>
        <p:nvSpPr>
          <p:cNvPr id="3" name="Content Placeholder 2"/>
          <p:cNvSpPr>
            <a:spLocks noGrp="1"/>
          </p:cNvSpPr>
          <p:nvPr>
            <p:ph idx="1"/>
          </p:nvPr>
        </p:nvSpPr>
        <p:spPr/>
        <p:txBody>
          <a:bodyPr>
            <a:normAutofit/>
          </a:bodyPr>
          <a:lstStyle/>
          <a:p>
            <a:r>
              <a:rPr lang="en-US" dirty="0"/>
              <a:t>Lập trình hướng đối tượng: lập trình hướng đến </a:t>
            </a:r>
            <a:r>
              <a:rPr lang="en-US" dirty="0" err="1"/>
              <a:t>đối</a:t>
            </a:r>
            <a:r>
              <a:rPr lang="en-US" dirty="0"/>
              <a:t> </a:t>
            </a:r>
            <a:r>
              <a:rPr lang="en-US" dirty="0" err="1"/>
              <a:t>tượng</a:t>
            </a:r>
            <a:r>
              <a:rPr lang="en-US" dirty="0"/>
              <a:t>.</a:t>
            </a:r>
            <a:r>
              <a:rPr lang="vi-VN" dirty="0"/>
              <a:t> </a:t>
            </a:r>
            <a:r>
              <a:rPr lang="vi-VN" dirty="0">
                <a:latin typeface="Calibri" panose="020F0502020204030204" pitchFamily="34" charset="0"/>
                <a:cs typeface="Calibri" panose="020F0502020204030204" pitchFamily="34" charset="0"/>
              </a:rPr>
              <a:t>Ngôn ngữ lập trình này giải quyết các bài toán từ nhỏ đến lớn bằng cách quan sát và tưởng tượng những hành động, đặc điểm của thực thể thật ngoài đời sống và đem vào lập trình</a:t>
            </a:r>
            <a:r>
              <a:rPr lang="en-US" dirty="0">
                <a:latin typeface="Calibri" panose="020F0502020204030204" pitchFamily="34" charset="0"/>
                <a:cs typeface="Calibri" panose="020F0502020204030204" pitchFamily="34" charset="0"/>
              </a:rPr>
              <a:t>.</a:t>
            </a:r>
          </a:p>
          <a:p>
            <a:endParaRPr lang="en-US" dirty="0"/>
          </a:p>
          <a:p>
            <a:r>
              <a:rPr lang="en-US" dirty="0"/>
              <a:t>Đối tượng: </a:t>
            </a:r>
            <a:r>
              <a:rPr lang="vi-VN" dirty="0">
                <a:latin typeface="Calibri" panose="020F0502020204030204" pitchFamily="34" charset="0"/>
                <a:cs typeface="Calibri" panose="020F0502020204030204" pitchFamily="34" charset="0"/>
              </a:rPr>
              <a:t>là những sự vật, sự việc mà nó có những tính chất, đặc tính, hành động giống nhau và ta gom góp lại thành đối tượng</a:t>
            </a:r>
            <a:r>
              <a:rPr lang="vi-VN" dirty="0"/>
              <a:t>.</a:t>
            </a:r>
            <a:endParaRPr lang="en-US" dirty="0"/>
          </a:p>
          <a:p>
            <a:endParaRPr lang="en-US" dirty="0"/>
          </a:p>
          <a:p>
            <a:r>
              <a:rPr lang="en-US" dirty="0"/>
              <a:t>Eg: </a:t>
            </a:r>
            <a:r>
              <a:rPr lang="vi-VN" dirty="0">
                <a:latin typeface="Calibri" panose="020F0502020204030204" pitchFamily="34" charset="0"/>
                <a:cs typeface="Calibri" panose="020F0502020204030204" pitchFamily="34" charset="0"/>
              </a:rPr>
              <a:t>Sinh Viên là một đối tượng vì sinh viên có các đặc tính như tên, mã sinh viên…  và những hành động như đi thi, điểm danh, … Mỗi sinh viên là một thể hiện của đối tượng Sinh Viên.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7271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lstStyle/>
          <a:p>
            <a:r>
              <a:rPr lang="en-US" sz="2000" dirty="0" err="1"/>
              <a:t>Là</a:t>
            </a:r>
            <a:r>
              <a:rPr lang="en-US" sz="2000" dirty="0"/>
              <a:t> </a:t>
            </a:r>
            <a:r>
              <a:rPr lang="vi-VN" sz="2000" dirty="0">
                <a:latin typeface="Calibri" panose="020F0502020204030204" pitchFamily="34" charset="0"/>
                <a:cs typeface="Calibri" panose="020F0502020204030204" pitchFamily="34" charset="0"/>
              </a:rPr>
              <a:t>1 bản thiết kế, 1 giao ước bắt buộc các lớp mà implement nó phải thực hiện , định nghĩa các ràng buộc đó (dùng để dể quản lý khi làm các dự án lớn)</a:t>
            </a:r>
            <a:endParaRPr lang="en-US" sz="2000" dirty="0">
              <a:latin typeface="Calibri" panose="020F0502020204030204" pitchFamily="34" charset="0"/>
              <a:cs typeface="Calibri" panose="020F0502020204030204" pitchFamily="34" charset="0"/>
            </a:endParaRPr>
          </a:p>
          <a:p>
            <a:pPr marL="114300" indent="0">
              <a:buNone/>
            </a:pPr>
            <a:endParaRPr lang="en-US" dirty="0"/>
          </a:p>
          <a:p>
            <a:r>
              <a:rPr lang="en-US" sz="2000" dirty="0">
                <a:latin typeface="Calibri" panose="020F0502020204030204" pitchFamily="34" charset="0"/>
                <a:cs typeface="Calibri" panose="020F0502020204030204" pitchFamily="34" charset="0"/>
              </a:rPr>
              <a:t>Interface chỉ chứa </a:t>
            </a:r>
            <a:r>
              <a:rPr lang="en-US" sz="2000" b="1" dirty="0">
                <a:latin typeface="Calibri" panose="020F0502020204030204" pitchFamily="34" charset="0"/>
                <a:cs typeface="Calibri" panose="020F0502020204030204" pitchFamily="34" charset="0"/>
              </a:rPr>
              <a:t>METHOD, không chứa implementation</a:t>
            </a:r>
          </a:p>
          <a:p>
            <a:endParaRPr lang="en-US" sz="2000" dirty="0">
              <a:latin typeface="Calibri" panose="020F0502020204030204" pitchFamily="34" charset="0"/>
              <a:cs typeface="Calibri" panose="020F0502020204030204" pitchFamily="34" charset="0"/>
            </a:endParaRPr>
          </a:p>
          <a:p>
            <a:pPr marL="114300" indent="0">
              <a:buNone/>
            </a:pPr>
            <a:endParaRPr lang="en-US" b="1" dirty="0"/>
          </a:p>
          <a:p>
            <a:r>
              <a:rPr lang="en-US" sz="2000" dirty="0"/>
              <a:t>Class nào implement interface đó phải implement TẤT CẢ method thuộc Interface.</a:t>
            </a:r>
          </a:p>
          <a:p>
            <a:endParaRPr lang="en-US" dirty="0"/>
          </a:p>
          <a:p>
            <a:r>
              <a:rPr lang="en-US" dirty="0" err="1"/>
              <a:t>Sử</a:t>
            </a:r>
            <a:r>
              <a:rPr lang="en-US" dirty="0"/>
              <a:t> dung </a:t>
            </a:r>
            <a:r>
              <a:rPr lang="en-US" dirty="0" err="1"/>
              <a:t>từ</a:t>
            </a:r>
            <a:r>
              <a:rPr lang="en-US" dirty="0"/>
              <a:t> </a:t>
            </a:r>
            <a:r>
              <a:rPr lang="en-US" dirty="0" err="1"/>
              <a:t>khoá</a:t>
            </a:r>
            <a:r>
              <a:rPr lang="en-US" dirty="0"/>
              <a:t> </a:t>
            </a:r>
            <a:r>
              <a:rPr lang="en-US" dirty="0">
                <a:latin typeface="Courier New" panose="02070309020205020404" pitchFamily="49" charset="0"/>
                <a:cs typeface="Courier New" panose="02070309020205020404" pitchFamily="49" charset="0"/>
              </a:rPr>
              <a:t>implements</a:t>
            </a:r>
            <a:r>
              <a:rPr lang="en-US" dirty="0"/>
              <a:t> </a:t>
            </a:r>
            <a:r>
              <a:rPr lang="en-US" dirty="0" err="1"/>
              <a:t>để</a:t>
            </a:r>
            <a:r>
              <a:rPr lang="en-US" dirty="0"/>
              <a:t> implement interface</a:t>
            </a:r>
          </a:p>
        </p:txBody>
      </p:sp>
    </p:spTree>
    <p:extLst>
      <p:ext uri="{BB962C8B-B14F-4D97-AF65-F5344CB8AC3E}">
        <p14:creationId xmlns:p14="http://schemas.microsoft.com/office/powerpoint/2010/main" val="640486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209D-BD73-E748-B14C-205180A15FA0}"/>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interface</a:t>
            </a:r>
          </a:p>
        </p:txBody>
      </p:sp>
      <p:pic>
        <p:nvPicPr>
          <p:cNvPr id="4" name="Content Placeholder 3">
            <a:extLst>
              <a:ext uri="{FF2B5EF4-FFF2-40B4-BE49-F238E27FC236}">
                <a16:creationId xmlns:a16="http://schemas.microsoft.com/office/drawing/2014/main" id="{17F7773D-63B6-1E49-90AA-513A7CAA5F23}"/>
              </a:ext>
            </a:extLst>
          </p:cNvPr>
          <p:cNvPicPr>
            <a:picLocks noGrp="1" noChangeAspect="1"/>
          </p:cNvPicPr>
          <p:nvPr>
            <p:ph idx="1"/>
          </p:nvPr>
        </p:nvPicPr>
        <p:blipFill>
          <a:blip r:embed="rId2"/>
          <a:stretch>
            <a:fillRect/>
          </a:stretch>
        </p:blipFill>
        <p:spPr>
          <a:xfrm>
            <a:off x="457200" y="1600200"/>
            <a:ext cx="3379336" cy="4800600"/>
          </a:xfrm>
          <a:prstGeom prst="rect">
            <a:avLst/>
          </a:prstGeom>
        </p:spPr>
      </p:pic>
      <p:sp>
        <p:nvSpPr>
          <p:cNvPr id="5" name="TextBox 4">
            <a:extLst>
              <a:ext uri="{FF2B5EF4-FFF2-40B4-BE49-F238E27FC236}">
                <a16:creationId xmlns:a16="http://schemas.microsoft.com/office/drawing/2014/main" id="{6CA84B6F-A2C7-764B-9F15-90CE0085FBE8}"/>
              </a:ext>
            </a:extLst>
          </p:cNvPr>
          <p:cNvSpPr txBox="1"/>
          <p:nvPr/>
        </p:nvSpPr>
        <p:spPr>
          <a:xfrm>
            <a:off x="4267200" y="1600200"/>
            <a:ext cx="3962400" cy="4801314"/>
          </a:xfrm>
          <a:prstGeom prst="rect">
            <a:avLst/>
          </a:prstGeom>
          <a:noFill/>
        </p:spPr>
        <p:txBody>
          <a:bodyPr wrap="square" rtlCol="0">
            <a:spAutoFit/>
          </a:bodyPr>
          <a:lstStyle/>
          <a:p>
            <a:r>
              <a:rPr lang="en-US" dirty="0" err="1"/>
              <a:t>Định</a:t>
            </a:r>
            <a:r>
              <a:rPr lang="en-US" dirty="0"/>
              <a:t> </a:t>
            </a:r>
            <a:r>
              <a:rPr lang="en-US" dirty="0" err="1"/>
              <a:t>nghĩa</a:t>
            </a:r>
            <a:r>
              <a:rPr lang="en-US" dirty="0"/>
              <a:t> ra interface Lawnmower</a:t>
            </a:r>
          </a:p>
          <a:p>
            <a:endParaRPr lang="en-US" dirty="0"/>
          </a:p>
          <a:p>
            <a:endParaRPr lang="en-US" dirty="0"/>
          </a:p>
          <a:p>
            <a:endParaRPr lang="en-US" dirty="0"/>
          </a:p>
          <a:p>
            <a:endParaRPr lang="en-US" dirty="0"/>
          </a:p>
          <a:p>
            <a:endParaRPr lang="en-US" dirty="0"/>
          </a:p>
          <a:p>
            <a:endParaRPr lang="en-US" dirty="0"/>
          </a:p>
          <a:p>
            <a:endParaRPr lang="en-US" dirty="0"/>
          </a:p>
          <a:p>
            <a:r>
              <a:rPr lang="en-US" dirty="0"/>
              <a:t>Class Kubota </a:t>
            </a:r>
            <a:r>
              <a:rPr lang="en-US" dirty="0" err="1"/>
              <a:t>đã</a:t>
            </a:r>
            <a:r>
              <a:rPr lang="en-US" dirty="0"/>
              <a:t> implements Lawnmower, </a:t>
            </a:r>
            <a:r>
              <a:rPr lang="en-US" dirty="0" err="1"/>
              <a:t>vì</a:t>
            </a:r>
            <a:r>
              <a:rPr lang="en-US" dirty="0"/>
              <a:t> </a:t>
            </a:r>
            <a:r>
              <a:rPr lang="en-US" dirty="0" err="1"/>
              <a:t>thế</a:t>
            </a:r>
            <a:r>
              <a:rPr lang="en-US" dirty="0"/>
              <a:t> class </a:t>
            </a:r>
            <a:r>
              <a:rPr lang="en-US" dirty="0" err="1"/>
              <a:t>này</a:t>
            </a:r>
            <a:r>
              <a:rPr lang="en-US" dirty="0"/>
              <a:t> </a:t>
            </a:r>
            <a:r>
              <a:rPr lang="en-US" dirty="0" err="1"/>
              <a:t>phải</a:t>
            </a:r>
            <a:r>
              <a:rPr lang="en-US" dirty="0"/>
              <a:t> </a:t>
            </a:r>
            <a:r>
              <a:rPr lang="en-US" dirty="0" err="1"/>
              <a:t>implments</a:t>
            </a:r>
            <a:r>
              <a:rPr lang="en-US" dirty="0"/>
              <a:t> </a:t>
            </a:r>
            <a:r>
              <a:rPr lang="en-US" dirty="0" err="1"/>
              <a:t>tất</a:t>
            </a:r>
            <a:r>
              <a:rPr lang="en-US" dirty="0"/>
              <a:t> </a:t>
            </a:r>
            <a:r>
              <a:rPr lang="en-US" dirty="0" err="1"/>
              <a:t>cả</a:t>
            </a:r>
            <a:r>
              <a:rPr lang="en-US" dirty="0"/>
              <a:t> method </a:t>
            </a:r>
            <a:r>
              <a:rPr lang="en-US" dirty="0" err="1"/>
              <a:t>trong</a:t>
            </a:r>
            <a:r>
              <a:rPr lang="en-US" dirty="0"/>
              <a:t> Lawnmower.</a:t>
            </a:r>
          </a:p>
          <a:p>
            <a:endParaRPr lang="en-US" dirty="0"/>
          </a:p>
          <a:p>
            <a:endParaRPr lang="en-US" dirty="0"/>
          </a:p>
          <a:p>
            <a:r>
              <a:rPr lang="en-US" dirty="0" err="1"/>
              <a:t>Tương</a:t>
            </a:r>
            <a:r>
              <a:rPr lang="en-US" dirty="0"/>
              <a:t> </a:t>
            </a:r>
            <a:r>
              <a:rPr lang="en-US" dirty="0" err="1"/>
              <a:t>tự</a:t>
            </a:r>
            <a:r>
              <a:rPr lang="en-US" dirty="0"/>
              <a:t> </a:t>
            </a:r>
            <a:r>
              <a:rPr lang="en-US" dirty="0" err="1"/>
              <a:t>với</a:t>
            </a:r>
            <a:r>
              <a:rPr lang="en-US" dirty="0"/>
              <a:t> </a:t>
            </a:r>
            <a:r>
              <a:rPr lang="en-US" dirty="0" err="1"/>
              <a:t>JoinDeere</a:t>
            </a:r>
            <a:r>
              <a:rPr lang="en-US" dirty="0"/>
              <a:t>, </a:t>
            </a:r>
            <a:r>
              <a:rPr lang="en-US" dirty="0" err="1"/>
              <a:t>tuy</a:t>
            </a:r>
            <a:r>
              <a:rPr lang="en-US" dirty="0"/>
              <a:t> </a:t>
            </a:r>
            <a:r>
              <a:rPr lang="en-US" dirty="0" err="1"/>
              <a:t>nhiên</a:t>
            </a:r>
            <a:r>
              <a:rPr lang="en-US" dirty="0"/>
              <a:t> </a:t>
            </a:r>
            <a:r>
              <a:rPr lang="en-US" dirty="0" err="1"/>
              <a:t>kết</a:t>
            </a:r>
            <a:r>
              <a:rPr lang="en-US" dirty="0"/>
              <a:t> </a:t>
            </a:r>
            <a:r>
              <a:rPr lang="en-US" dirty="0" err="1"/>
              <a:t>quả</a:t>
            </a:r>
            <a:r>
              <a:rPr lang="en-US" dirty="0"/>
              <a:t> </a:t>
            </a:r>
            <a:r>
              <a:rPr lang="en-US" dirty="0" err="1"/>
              <a:t>khác</a:t>
            </a:r>
            <a:r>
              <a:rPr lang="en-US" dirty="0"/>
              <a:t> </a:t>
            </a:r>
            <a:r>
              <a:rPr lang="en-US" dirty="0" err="1"/>
              <a:t>nhau</a:t>
            </a:r>
            <a:r>
              <a:rPr lang="en-US" dirty="0"/>
              <a:t> do 2 class implements </a:t>
            </a:r>
            <a:r>
              <a:rPr lang="en-US" dirty="0" err="1"/>
              <a:t>cùng</a:t>
            </a:r>
            <a:r>
              <a:rPr lang="en-US" dirty="0"/>
              <a:t> method </a:t>
            </a:r>
            <a:r>
              <a:rPr lang="en-US" dirty="0" err="1"/>
              <a:t>nhưng</a:t>
            </a:r>
            <a:r>
              <a:rPr lang="en-US" dirty="0"/>
              <a:t> </a:t>
            </a:r>
            <a:r>
              <a:rPr lang="en-US" dirty="0" err="1"/>
              <a:t>nội</a:t>
            </a:r>
            <a:r>
              <a:rPr lang="en-US" dirty="0"/>
              <a:t> dung </a:t>
            </a:r>
            <a:r>
              <a:rPr lang="en-US" dirty="0" err="1"/>
              <a:t>khác</a:t>
            </a:r>
            <a:r>
              <a:rPr lang="en-US" dirty="0"/>
              <a:t> </a:t>
            </a:r>
            <a:r>
              <a:rPr lang="en-US" dirty="0" err="1"/>
              <a:t>nhau</a:t>
            </a:r>
            <a:endParaRPr lang="en-US" dirty="0"/>
          </a:p>
        </p:txBody>
      </p:sp>
    </p:spTree>
    <p:extLst>
      <p:ext uri="{BB962C8B-B14F-4D97-AF65-F5344CB8AC3E}">
        <p14:creationId xmlns:p14="http://schemas.microsoft.com/office/powerpoint/2010/main" val="1565518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4173-4E85-EE43-AAEA-5CFCAFB8F7D4}"/>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4A296806-137D-9940-BAE8-060845A476A2}"/>
              </a:ext>
            </a:extLst>
          </p:cNvPr>
          <p:cNvSpPr>
            <a:spLocks noGrp="1"/>
          </p:cNvSpPr>
          <p:nvPr>
            <p:ph idx="1"/>
          </p:nvPr>
        </p:nvSpPr>
        <p:spPr/>
        <p:txBody>
          <a:bodyPr/>
          <a:lstStyle/>
          <a:p>
            <a:pPr>
              <a:lnSpc>
                <a:spcPct val="150000"/>
              </a:lnSpc>
              <a:defRPr/>
            </a:pPr>
            <a:r>
              <a:rPr lang="en-US" altLang="en-US" sz="2400" dirty="0" err="1"/>
              <a:t>Hoạt</a:t>
            </a:r>
            <a:r>
              <a:rPr lang="en-US" altLang="en-US" sz="2400" dirty="0"/>
              <a:t> </a:t>
            </a:r>
            <a:r>
              <a:rPr lang="en-US" altLang="en-US" sz="2400" dirty="0" err="1"/>
              <a:t>động</a:t>
            </a:r>
            <a:r>
              <a:rPr lang="en-US" altLang="en-US" sz="2400" dirty="0"/>
              <a:t> </a:t>
            </a:r>
            <a:r>
              <a:rPr lang="en-US" altLang="en-US" sz="2400" dirty="0" err="1"/>
              <a:t>như</a:t>
            </a:r>
            <a:r>
              <a:rPr lang="en-US" altLang="en-US" sz="2400" dirty="0"/>
              <a:t> 1 </a:t>
            </a:r>
            <a:r>
              <a:rPr lang="en-US" altLang="en-US" sz="2400" dirty="0" err="1"/>
              <a:t>biến</a:t>
            </a:r>
            <a:r>
              <a:rPr lang="en-US" altLang="en-US" sz="2400" dirty="0"/>
              <a:t> </a:t>
            </a:r>
            <a:r>
              <a:rPr lang="en-US" altLang="en-US" sz="2400" dirty="0" err="1"/>
              <a:t>toàn</a:t>
            </a:r>
            <a:r>
              <a:rPr lang="en-US" altLang="en-US" sz="2400" dirty="0"/>
              <a:t> </a:t>
            </a:r>
            <a:r>
              <a:rPr lang="en-US" altLang="en-US" sz="2400" dirty="0" err="1"/>
              <a:t>cục</a:t>
            </a:r>
            <a:r>
              <a:rPr lang="en-US" altLang="en-US" sz="2400" dirty="0"/>
              <a:t> </a:t>
            </a:r>
            <a:r>
              <a:rPr lang="en-US" altLang="en-US" sz="2400" dirty="0" err="1"/>
              <a:t>trong</a:t>
            </a:r>
            <a:r>
              <a:rPr lang="en-US" altLang="en-US" sz="2400" dirty="0"/>
              <a:t> PHP</a:t>
            </a:r>
          </a:p>
          <a:p>
            <a:pPr>
              <a:lnSpc>
                <a:spcPct val="150000"/>
              </a:lnSpc>
              <a:defRPr/>
            </a:pPr>
            <a:r>
              <a:rPr lang="en-US" altLang="en-US" sz="2400" dirty="0" err="1"/>
              <a:t>Thuộc</a:t>
            </a:r>
            <a:r>
              <a:rPr lang="en-US" altLang="en-US" sz="2400" dirty="0"/>
              <a:t> </a:t>
            </a:r>
            <a:r>
              <a:rPr lang="en-US" altLang="en-US" sz="2400" dirty="0" err="1"/>
              <a:t>tính</a:t>
            </a:r>
            <a:r>
              <a:rPr lang="en-US" altLang="en-US" sz="2400" dirty="0"/>
              <a:t>/</a:t>
            </a:r>
            <a:r>
              <a:rPr lang="en-US" altLang="en-US" sz="2400" dirty="0" err="1"/>
              <a:t>phương</a:t>
            </a:r>
            <a:r>
              <a:rPr lang="en-US" altLang="en-US" sz="2400" dirty="0"/>
              <a:t> </a:t>
            </a:r>
            <a:r>
              <a:rPr lang="en-US" altLang="en-US" sz="2400" dirty="0" err="1"/>
              <a:t>thức</a:t>
            </a:r>
            <a:r>
              <a:rPr lang="en-US" altLang="en-US" sz="2400" dirty="0"/>
              <a:t> static </a:t>
            </a:r>
            <a:r>
              <a:rPr lang="en-US" altLang="en-US" sz="2400" dirty="0" err="1"/>
              <a:t>không</a:t>
            </a:r>
            <a:r>
              <a:rPr lang="en-US" altLang="en-US" sz="2400" dirty="0"/>
              <a:t> </a:t>
            </a:r>
            <a:r>
              <a:rPr lang="en-US" altLang="en-US" sz="2400" dirty="0" err="1"/>
              <a:t>thể</a:t>
            </a:r>
            <a:r>
              <a:rPr lang="en-US" altLang="en-US" sz="2400" dirty="0"/>
              <a:t> </a:t>
            </a:r>
            <a:r>
              <a:rPr lang="en-US" altLang="en-US" sz="2400" dirty="0" err="1"/>
              <a:t>được</a:t>
            </a:r>
            <a:r>
              <a:rPr lang="en-US" altLang="en-US" sz="2400" dirty="0"/>
              <a:t> </a:t>
            </a:r>
            <a:r>
              <a:rPr lang="en-US" altLang="en-US" sz="2400" dirty="0" err="1"/>
              <a:t>truy</a:t>
            </a:r>
            <a:r>
              <a:rPr lang="en-US" altLang="en-US" sz="2400" dirty="0"/>
              <a:t> </a:t>
            </a:r>
            <a:r>
              <a:rPr lang="en-US" altLang="en-US" sz="2400" dirty="0" err="1"/>
              <a:t>xuất</a:t>
            </a:r>
            <a:r>
              <a:rPr lang="en-US" altLang="en-US" sz="2400" dirty="0"/>
              <a:t> </a:t>
            </a:r>
            <a:r>
              <a:rPr lang="en-US" altLang="en-US" sz="2400" dirty="0" err="1"/>
              <a:t>thông</a:t>
            </a:r>
            <a:r>
              <a:rPr lang="en-US" altLang="en-US" sz="2400" dirty="0"/>
              <a:t> qua </a:t>
            </a:r>
            <a:r>
              <a:rPr lang="en-US" altLang="en-US" sz="2400" dirty="0" err="1"/>
              <a:t>đối</a:t>
            </a:r>
            <a:r>
              <a:rPr lang="en-US" altLang="en-US" sz="2400" dirty="0"/>
              <a:t> </a:t>
            </a:r>
            <a:r>
              <a:rPr lang="en-US" altLang="en-US" sz="2400" dirty="0" err="1"/>
              <a:t>tượng</a:t>
            </a:r>
            <a:r>
              <a:rPr lang="en-US" altLang="en-US" sz="2400" dirty="0"/>
              <a:t>, </a:t>
            </a:r>
            <a:r>
              <a:rPr lang="en-US" altLang="en-US" sz="2400" dirty="0" err="1"/>
              <a:t>mà</a:t>
            </a:r>
            <a:r>
              <a:rPr lang="en-US" altLang="en-US" sz="2400" dirty="0"/>
              <a:t> </a:t>
            </a:r>
            <a:r>
              <a:rPr lang="en-US" altLang="en-US" sz="2400" dirty="0" err="1"/>
              <a:t>sử</a:t>
            </a:r>
            <a:r>
              <a:rPr lang="en-US" altLang="en-US" sz="2400" dirty="0"/>
              <a:t> </a:t>
            </a:r>
            <a:r>
              <a:rPr lang="en-US" altLang="en-US" sz="2400" dirty="0" err="1"/>
              <a:t>dụng</a:t>
            </a:r>
            <a:r>
              <a:rPr lang="en-US" altLang="en-US" sz="2400" dirty="0"/>
              <a:t> </a:t>
            </a:r>
            <a:r>
              <a:rPr lang="en-US" altLang="en-US" sz="2400" dirty="0" err="1"/>
              <a:t>toán</a:t>
            </a:r>
            <a:r>
              <a:rPr lang="en-US" altLang="en-US" sz="2400" dirty="0"/>
              <a:t> </a:t>
            </a:r>
            <a:r>
              <a:rPr lang="en-US" altLang="en-US" sz="2400" dirty="0" err="1"/>
              <a:t>tử</a:t>
            </a:r>
            <a:r>
              <a:rPr lang="en-US" altLang="en-US" sz="2400" dirty="0"/>
              <a:t> </a:t>
            </a:r>
            <a:r>
              <a:rPr lang="en-US" altLang="en-US" sz="2400" b="1" dirty="0"/>
              <a:t>:: </a:t>
            </a:r>
            <a:r>
              <a:rPr lang="en-US" altLang="en-US" sz="2400" dirty="0" err="1"/>
              <a:t>với</a:t>
            </a:r>
            <a:r>
              <a:rPr lang="en-US" altLang="en-US" sz="2400" dirty="0"/>
              <a:t> </a:t>
            </a:r>
            <a:r>
              <a:rPr lang="en-US" altLang="en-US" sz="2400" dirty="0" err="1"/>
              <a:t>tên</a:t>
            </a:r>
            <a:r>
              <a:rPr lang="en-US" altLang="en-US" sz="2400" dirty="0"/>
              <a:t> class </a:t>
            </a:r>
            <a:r>
              <a:rPr lang="en-US" altLang="en-US" sz="2400" dirty="0" err="1"/>
              <a:t>hoặc</a:t>
            </a:r>
            <a:r>
              <a:rPr lang="en-US" altLang="en-US" sz="2400" dirty="0"/>
              <a:t> </a:t>
            </a:r>
            <a:r>
              <a:rPr lang="en-US" altLang="en-US" sz="2400" dirty="0" err="1"/>
              <a:t>từ</a:t>
            </a:r>
            <a:r>
              <a:rPr lang="en-US" altLang="en-US" sz="2400" dirty="0"/>
              <a:t> </a:t>
            </a:r>
            <a:r>
              <a:rPr lang="en-US" altLang="en-US" sz="2400" dirty="0" err="1"/>
              <a:t>khóa</a:t>
            </a:r>
            <a:r>
              <a:rPr lang="en-US" altLang="en-US" sz="2400" dirty="0"/>
              <a:t> </a:t>
            </a:r>
            <a:r>
              <a:rPr lang="en-US" altLang="en-US" sz="2400" b="1" dirty="0"/>
              <a:t>self</a:t>
            </a:r>
            <a:r>
              <a:rPr lang="en-US" altLang="en-US" sz="2400" dirty="0"/>
              <a:t>, </a:t>
            </a:r>
            <a:r>
              <a:rPr lang="en-US" altLang="en-US" sz="2400" dirty="0" err="1"/>
              <a:t>tùy</a:t>
            </a:r>
            <a:r>
              <a:rPr lang="en-US" altLang="en-US" sz="2400" dirty="0"/>
              <a:t> </a:t>
            </a:r>
            <a:r>
              <a:rPr lang="en-US" altLang="en-US" sz="2400" dirty="0" err="1"/>
              <a:t>thuộc</a:t>
            </a:r>
            <a:r>
              <a:rPr lang="en-US" altLang="en-US" sz="2400" dirty="0"/>
              <a:t> </a:t>
            </a:r>
            <a:r>
              <a:rPr lang="en-US" altLang="en-US" sz="2400" dirty="0" err="1"/>
              <a:t>vào</a:t>
            </a:r>
            <a:r>
              <a:rPr lang="en-US" altLang="en-US" sz="2400" dirty="0"/>
              <a:t> </a:t>
            </a:r>
            <a:r>
              <a:rPr lang="en-US" altLang="en-US" sz="2400" dirty="0" err="1"/>
              <a:t>phạm</a:t>
            </a:r>
            <a:r>
              <a:rPr lang="en-US" altLang="en-US" sz="2400" dirty="0"/>
              <a:t> vi </a:t>
            </a:r>
            <a:r>
              <a:rPr lang="en-US" altLang="en-US" sz="2400" dirty="0" err="1"/>
              <a:t>bên</a:t>
            </a:r>
            <a:r>
              <a:rPr lang="en-US" altLang="en-US" sz="2400" dirty="0"/>
              <a:t> </a:t>
            </a:r>
            <a:r>
              <a:rPr lang="en-US" altLang="en-US" sz="2400" dirty="0" err="1"/>
              <a:t>ngoài</a:t>
            </a:r>
            <a:r>
              <a:rPr lang="en-US" altLang="en-US" sz="2400" dirty="0"/>
              <a:t> hay </a:t>
            </a:r>
            <a:r>
              <a:rPr lang="en-US" altLang="en-US" sz="2400" dirty="0" err="1"/>
              <a:t>trong</a:t>
            </a:r>
            <a:r>
              <a:rPr lang="en-US" altLang="en-US" sz="2400" dirty="0"/>
              <a:t> class</a:t>
            </a:r>
            <a:endParaRPr lang="en-US" altLang="en-US" sz="2400" b="1" dirty="0"/>
          </a:p>
          <a:p>
            <a:pPr>
              <a:lnSpc>
                <a:spcPct val="150000"/>
              </a:lnSpc>
              <a:defRPr/>
            </a:pPr>
            <a:r>
              <a:rPr lang="en-US" altLang="en-US" sz="2400" dirty="0" err="1"/>
              <a:t>Không</a:t>
            </a:r>
            <a:r>
              <a:rPr lang="en-US" altLang="en-US" sz="2400" dirty="0"/>
              <a:t> </a:t>
            </a:r>
            <a:r>
              <a:rPr lang="en-US" altLang="en-US" sz="2400" dirty="0" err="1"/>
              <a:t>thể</a:t>
            </a:r>
            <a:r>
              <a:rPr lang="en-US" altLang="en-US" sz="2400" dirty="0"/>
              <a:t> </a:t>
            </a:r>
            <a:r>
              <a:rPr lang="en-US" altLang="en-US" sz="2400" dirty="0" err="1"/>
              <a:t>sử</a:t>
            </a:r>
            <a:r>
              <a:rPr lang="en-US" altLang="en-US" sz="2400" dirty="0"/>
              <a:t> </a:t>
            </a:r>
            <a:r>
              <a:rPr lang="en-US" altLang="en-US" sz="2400" dirty="0" err="1"/>
              <a:t>dụng</a:t>
            </a:r>
            <a:r>
              <a:rPr lang="en-US" altLang="en-US" sz="2400" dirty="0"/>
              <a:t> $this </a:t>
            </a:r>
            <a:r>
              <a:rPr lang="en-US" altLang="en-US" sz="2400" dirty="0" err="1"/>
              <a:t>trong</a:t>
            </a:r>
            <a:r>
              <a:rPr lang="en-US" altLang="en-US" sz="2400" dirty="0"/>
              <a:t> </a:t>
            </a:r>
            <a:r>
              <a:rPr lang="en-US" altLang="en-US" sz="2400" dirty="0" err="1"/>
              <a:t>phương</a:t>
            </a:r>
            <a:r>
              <a:rPr lang="en-US" altLang="en-US" sz="2400" dirty="0"/>
              <a:t> </a:t>
            </a:r>
            <a:r>
              <a:rPr lang="en-US" altLang="en-US" sz="2400" dirty="0" err="1"/>
              <a:t>thức</a:t>
            </a:r>
            <a:r>
              <a:rPr lang="en-US" altLang="en-US" sz="2400" dirty="0"/>
              <a:t> static</a:t>
            </a:r>
          </a:p>
          <a:p>
            <a:pPr>
              <a:lnSpc>
                <a:spcPct val="150000"/>
              </a:lnSpc>
              <a:defRPr/>
            </a:pPr>
            <a:r>
              <a:rPr lang="en-US" altLang="en-US" sz="2400" dirty="0" err="1"/>
              <a:t>Cách</a:t>
            </a:r>
            <a:r>
              <a:rPr lang="en-US" altLang="en-US" sz="2400" dirty="0"/>
              <a:t> </a:t>
            </a:r>
            <a:r>
              <a:rPr lang="en-US" altLang="en-US" sz="2400" dirty="0" err="1"/>
              <a:t>khai</a:t>
            </a:r>
            <a:r>
              <a:rPr lang="en-US" altLang="en-US" sz="2400" dirty="0"/>
              <a:t> </a:t>
            </a:r>
            <a:r>
              <a:rPr lang="en-US" altLang="en-US" sz="2400" dirty="0" err="1"/>
              <a:t>báo</a:t>
            </a:r>
            <a:r>
              <a:rPr lang="en-US" altLang="en-US" sz="2400" dirty="0"/>
              <a:t>: </a:t>
            </a:r>
            <a:r>
              <a:rPr lang="en-US" altLang="en-US" sz="2400" dirty="0" err="1"/>
              <a:t>thêm</a:t>
            </a:r>
            <a:r>
              <a:rPr lang="en-US" altLang="en-US" sz="2400" dirty="0"/>
              <a:t> </a:t>
            </a:r>
            <a:r>
              <a:rPr lang="en-US" altLang="en-US" sz="2400" dirty="0" err="1"/>
              <a:t>từ</a:t>
            </a:r>
            <a:r>
              <a:rPr lang="en-US" altLang="en-US" sz="2400" dirty="0"/>
              <a:t> </a:t>
            </a:r>
            <a:r>
              <a:rPr lang="en-US" altLang="en-US" sz="2400" dirty="0" err="1"/>
              <a:t>khóa</a:t>
            </a:r>
            <a:r>
              <a:rPr lang="en-US" altLang="en-US" sz="2400" dirty="0"/>
              <a:t> </a:t>
            </a:r>
            <a:r>
              <a:rPr lang="en-US" altLang="en-US" sz="2400" b="1" dirty="0"/>
              <a:t>static </a:t>
            </a:r>
            <a:r>
              <a:rPr lang="en-US" altLang="en-US" sz="2400" dirty="0" err="1"/>
              <a:t>vào</a:t>
            </a:r>
            <a:r>
              <a:rPr lang="en-US" altLang="en-US" sz="2400" dirty="0"/>
              <a:t> </a:t>
            </a:r>
            <a:r>
              <a:rPr lang="en-US" altLang="en-US" sz="2400" dirty="0" err="1"/>
              <a:t>sau</a:t>
            </a:r>
            <a:r>
              <a:rPr lang="en-US" altLang="en-US" sz="2400" dirty="0"/>
              <a:t> </a:t>
            </a:r>
            <a:r>
              <a:rPr lang="en-US" altLang="en-US" sz="2400" dirty="0" err="1"/>
              <a:t>phạm</a:t>
            </a:r>
            <a:r>
              <a:rPr lang="en-US" altLang="en-US" sz="2400" dirty="0"/>
              <a:t> vi </a:t>
            </a:r>
            <a:r>
              <a:rPr lang="en-US" altLang="en-US" sz="2400" dirty="0" err="1"/>
              <a:t>truy</a:t>
            </a:r>
            <a:r>
              <a:rPr lang="en-US" altLang="en-US" sz="2400" dirty="0"/>
              <a:t> </a:t>
            </a:r>
            <a:r>
              <a:rPr lang="en-US" altLang="en-US" sz="2400" dirty="0" err="1"/>
              <a:t>cập</a:t>
            </a:r>
            <a:r>
              <a:rPr lang="en-US" altLang="en-US" sz="2400" dirty="0"/>
              <a:t> </a:t>
            </a:r>
            <a:r>
              <a:rPr lang="en-US" altLang="en-US" sz="2400" dirty="0" err="1"/>
              <a:t>của</a:t>
            </a:r>
            <a:r>
              <a:rPr lang="en-US" altLang="en-US" sz="2400" dirty="0"/>
              <a:t> </a:t>
            </a:r>
            <a:r>
              <a:rPr lang="en-US" altLang="en-US" sz="2400" dirty="0" err="1"/>
              <a:t>thuộc</a:t>
            </a:r>
            <a:r>
              <a:rPr lang="en-US" altLang="en-US" sz="2400" dirty="0"/>
              <a:t> </a:t>
            </a:r>
            <a:r>
              <a:rPr lang="en-US" altLang="en-US" sz="2400" dirty="0" err="1"/>
              <a:t>tính</a:t>
            </a:r>
            <a:r>
              <a:rPr lang="en-US" altLang="en-US" sz="2400" dirty="0"/>
              <a:t>/</a:t>
            </a:r>
            <a:r>
              <a:rPr lang="en-US" altLang="en-US" sz="2400" dirty="0" err="1"/>
              <a:t>phương</a:t>
            </a:r>
            <a:r>
              <a:rPr lang="en-US" altLang="en-US" sz="2400" dirty="0"/>
              <a:t> </a:t>
            </a:r>
            <a:r>
              <a:rPr lang="en-US" altLang="en-US" sz="2400" dirty="0" err="1"/>
              <a:t>thức</a:t>
            </a:r>
            <a:endParaRPr lang="en-US" altLang="en-US" sz="2400" dirty="0"/>
          </a:p>
          <a:p>
            <a:endParaRPr lang="en-US" dirty="0"/>
          </a:p>
        </p:txBody>
      </p:sp>
    </p:spTree>
    <p:extLst>
      <p:ext uri="{BB962C8B-B14F-4D97-AF65-F5344CB8AC3E}">
        <p14:creationId xmlns:p14="http://schemas.microsoft.com/office/powerpoint/2010/main" val="1915698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(2) </a:t>
            </a:r>
          </a:p>
        </p:txBody>
      </p:sp>
      <p:sp>
        <p:nvSpPr>
          <p:cNvPr id="3" name="Content Placeholder 2"/>
          <p:cNvSpPr>
            <a:spLocks noGrp="1"/>
          </p:cNvSpPr>
          <p:nvPr>
            <p:ph idx="1"/>
          </p:nvPr>
        </p:nvSpPr>
        <p:spPr/>
        <p:txBody>
          <a:bodyPr/>
          <a:lstStyle/>
          <a:p>
            <a:r>
              <a:rPr lang="en-US" dirty="0" err="1"/>
              <a:t>Được</a:t>
            </a:r>
            <a:r>
              <a:rPr lang="en-US" dirty="0"/>
              <a:t> </a:t>
            </a:r>
            <a:r>
              <a:rPr lang="en-US" dirty="0" err="1"/>
              <a:t>khai</a:t>
            </a:r>
            <a:r>
              <a:rPr lang="en-US" dirty="0"/>
              <a:t> </a:t>
            </a:r>
            <a:r>
              <a:rPr lang="en-US" dirty="0" err="1"/>
              <a:t>báo</a:t>
            </a:r>
            <a:r>
              <a:rPr lang="en-US" dirty="0"/>
              <a:t> </a:t>
            </a:r>
            <a:r>
              <a:rPr lang="en-US" dirty="0" err="1"/>
              <a:t>bằng</a:t>
            </a:r>
            <a:r>
              <a:rPr lang="en-US" dirty="0"/>
              <a:t> </a:t>
            </a:r>
            <a:r>
              <a:rPr lang="en-US" dirty="0" err="1"/>
              <a:t>từ</a:t>
            </a:r>
            <a:r>
              <a:rPr lang="en-US" dirty="0"/>
              <a:t> </a:t>
            </a:r>
            <a:r>
              <a:rPr lang="en-US" dirty="0" err="1"/>
              <a:t>khoá</a:t>
            </a:r>
            <a:r>
              <a:rPr lang="en-US" dirty="0"/>
              <a:t> </a:t>
            </a:r>
            <a:r>
              <a:rPr lang="en-US" dirty="0">
                <a:latin typeface="Courier New" panose="02070309020205020404" pitchFamily="49" charset="0"/>
                <a:cs typeface="Courier New" panose="02070309020205020404" pitchFamily="49" charset="0"/>
              </a:rPr>
              <a:t>static</a:t>
            </a:r>
          </a:p>
        </p:txBody>
      </p:sp>
      <p:pic>
        <p:nvPicPr>
          <p:cNvPr id="4" name="Picture 3"/>
          <p:cNvPicPr>
            <a:picLocks noChangeAspect="1"/>
          </p:cNvPicPr>
          <p:nvPr/>
        </p:nvPicPr>
        <p:blipFill>
          <a:blip r:embed="rId2"/>
          <a:stretch>
            <a:fillRect/>
          </a:stretch>
        </p:blipFill>
        <p:spPr>
          <a:xfrm>
            <a:off x="1106860" y="2364930"/>
            <a:ext cx="6930280" cy="4218432"/>
          </a:xfrm>
          <a:prstGeom prst="rect">
            <a:avLst/>
          </a:prstGeom>
        </p:spPr>
      </p:pic>
    </p:spTree>
    <p:extLst>
      <p:ext uri="{BB962C8B-B14F-4D97-AF65-F5344CB8AC3E}">
        <p14:creationId xmlns:p14="http://schemas.microsoft.com/office/powerpoint/2010/main" val="3336934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Nguyên</a:t>
            </a:r>
            <a:r>
              <a:rPr lang="en-US" dirty="0"/>
              <a:t> </a:t>
            </a:r>
            <a:r>
              <a:rPr lang="en-US" dirty="0" err="1"/>
              <a:t>tắc</a:t>
            </a:r>
            <a:r>
              <a:rPr lang="en-US" dirty="0"/>
              <a:t> OOP</a:t>
            </a:r>
          </a:p>
        </p:txBody>
      </p:sp>
      <p:sp>
        <p:nvSpPr>
          <p:cNvPr id="3" name="Content Placeholder 2"/>
          <p:cNvSpPr>
            <a:spLocks noGrp="1"/>
          </p:cNvSpPr>
          <p:nvPr>
            <p:ph idx="1"/>
          </p:nvPr>
        </p:nvSpPr>
        <p:spPr/>
        <p:txBody>
          <a:bodyPr>
            <a:normAutofit lnSpcReduction="10000"/>
          </a:bodyPr>
          <a:lstStyle/>
          <a:p>
            <a:r>
              <a:rPr lang="en-US" dirty="0" err="1"/>
              <a:t>Đa</a:t>
            </a:r>
            <a:r>
              <a:rPr lang="en-US" dirty="0"/>
              <a:t> </a:t>
            </a:r>
            <a:r>
              <a:rPr lang="en-US" dirty="0" err="1"/>
              <a:t>hình</a:t>
            </a:r>
            <a:r>
              <a:rPr lang="en-US" dirty="0"/>
              <a:t> (</a:t>
            </a:r>
            <a:r>
              <a:rPr lang="en-US" dirty="0" err="1"/>
              <a:t>Polimorphism</a:t>
            </a:r>
            <a:r>
              <a:rPr lang="en-US" dirty="0"/>
              <a:t>): </a:t>
            </a:r>
            <a:r>
              <a:rPr lang="vi-VN" dirty="0">
                <a:latin typeface="Calibri" panose="020F0502020204030204" pitchFamily="34" charset="0"/>
              </a:rPr>
              <a:t>Đa hình là khả năng hai hoặc nhiều đối tượng khác nhau </a:t>
            </a:r>
            <a:r>
              <a:rPr lang="vi-VN" b="1" dirty="0">
                <a:latin typeface="Calibri" panose="020F0502020204030204" pitchFamily="34" charset="0"/>
              </a:rPr>
              <a:t>phản ứng với cùng một thông điệp </a:t>
            </a:r>
            <a:r>
              <a:rPr lang="vi-VN" dirty="0">
                <a:latin typeface="Calibri" panose="020F0502020204030204" pitchFamily="34" charset="0"/>
              </a:rPr>
              <a:t>yêu cầu </a:t>
            </a:r>
            <a:r>
              <a:rPr lang="vi-VN" b="1" dirty="0">
                <a:latin typeface="Calibri" panose="020F0502020204030204" pitchFamily="34" charset="0"/>
              </a:rPr>
              <a:t>theo cách riêng của chúng</a:t>
            </a:r>
            <a:r>
              <a:rPr lang="vi-VN" b="1" dirty="0"/>
              <a:t>. </a:t>
            </a:r>
            <a:endParaRPr lang="en-US" b="1" dirty="0"/>
          </a:p>
          <a:p>
            <a:endParaRPr lang="en-US" dirty="0"/>
          </a:p>
          <a:p>
            <a:r>
              <a:rPr lang="en-US" dirty="0" err="1"/>
              <a:t>Thừa</a:t>
            </a:r>
            <a:r>
              <a:rPr lang="en-US" dirty="0"/>
              <a:t> </a:t>
            </a:r>
            <a:r>
              <a:rPr lang="en-US" dirty="0" err="1"/>
              <a:t>kế</a:t>
            </a:r>
            <a:r>
              <a:rPr lang="en-US" dirty="0"/>
              <a:t> (Inheritance): </a:t>
            </a:r>
            <a:r>
              <a:rPr lang="vi-VN" dirty="0">
                <a:latin typeface="Calibri" panose="020F0502020204030204" pitchFamily="34" charset="0"/>
              </a:rPr>
              <a:t>Đặc tính này cho phép một đối tượng có thể có sẵn các đặc tính mà đối tượng khác đã có thông qua kế thừa. Điều này cho phép các đối tượng chia sẻ hay mở rộng các đặc tính sẵn có mà không phải tiến hành định nghĩa lại.</a:t>
            </a:r>
            <a:endParaRPr lang="en-US" dirty="0"/>
          </a:p>
          <a:p>
            <a:endParaRPr lang="en-US" dirty="0"/>
          </a:p>
          <a:p>
            <a:r>
              <a:rPr lang="en-US" dirty="0" err="1"/>
              <a:t>Bao</a:t>
            </a:r>
            <a:r>
              <a:rPr lang="en-US" dirty="0"/>
              <a:t> </a:t>
            </a:r>
            <a:r>
              <a:rPr lang="en-US" dirty="0" err="1"/>
              <a:t>đóng</a:t>
            </a:r>
            <a:r>
              <a:rPr lang="en-US" dirty="0"/>
              <a:t> (Encapsulation) </a:t>
            </a:r>
            <a:r>
              <a:rPr lang="en-US" dirty="0" err="1"/>
              <a:t>và</a:t>
            </a:r>
            <a:r>
              <a:rPr lang="en-US" dirty="0"/>
              <a:t> </a:t>
            </a:r>
            <a:r>
              <a:rPr lang="en-US" dirty="0" err="1"/>
              <a:t>ẩn</a:t>
            </a:r>
            <a:r>
              <a:rPr lang="en-US" dirty="0"/>
              <a:t> </a:t>
            </a:r>
            <a:r>
              <a:rPr lang="en-US" dirty="0" err="1"/>
              <a:t>giấu</a:t>
            </a:r>
            <a:r>
              <a:rPr lang="en-US" dirty="0"/>
              <a:t> </a:t>
            </a:r>
            <a:r>
              <a:rPr lang="en-US" dirty="0" err="1"/>
              <a:t>thông</a:t>
            </a:r>
            <a:r>
              <a:rPr lang="en-US" dirty="0"/>
              <a:t> tin: </a:t>
            </a:r>
            <a:r>
              <a:rPr lang="vi-VN" dirty="0">
                <a:latin typeface="Calibri" panose="020F0502020204030204" pitchFamily="34" charset="0"/>
              </a:rPr>
              <a:t>Tính chất này không cho phép người sử dụng các đối tượng thay đổi trạng thái nội tại của một đối tượng. Chỉ có các phương thức nội tại của đối tượng cho phép thay đổi trạng thái của nó. Đây là tính chất đảm bảo sự toàn vẹn của đối tượng</a:t>
            </a:r>
            <a:endParaRPr lang="en-US" dirty="0">
              <a:latin typeface="Calibri" panose="020F0502020204030204" pitchFamily="34" charset="0"/>
            </a:endParaRPr>
          </a:p>
        </p:txBody>
      </p:sp>
    </p:spTree>
    <p:extLst>
      <p:ext uri="{BB962C8B-B14F-4D97-AF65-F5344CB8AC3E}">
        <p14:creationId xmlns:p14="http://schemas.microsoft.com/office/powerpoint/2010/main" val="1303550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Polimorphism</a:t>
            </a:r>
            <a:r>
              <a:rPr lang="en-US" dirty="0"/>
              <a:t> – </a:t>
            </a:r>
            <a:r>
              <a:rPr lang="en-US" dirty="0" err="1"/>
              <a:t>Đa</a:t>
            </a:r>
            <a:r>
              <a:rPr lang="en-US" dirty="0"/>
              <a:t> </a:t>
            </a:r>
            <a:r>
              <a:rPr lang="en-US" dirty="0" err="1"/>
              <a:t>hình</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t>OOP có hỗ trợ polimorphism (đa hình) – đồng nghĩa với việc những class khác nhau có cách implementation khác nhau cho cùng 1 </a:t>
            </a:r>
            <a:r>
              <a:rPr lang="en-US" dirty="0" err="1"/>
              <a:t>phương</a:t>
            </a:r>
            <a:r>
              <a:rPr lang="en-US" dirty="0"/>
              <a:t> </a:t>
            </a:r>
            <a:r>
              <a:rPr lang="en-US" dirty="0" err="1"/>
              <a:t>thức</a:t>
            </a:r>
            <a:endParaRPr lang="en-US" dirty="0"/>
          </a:p>
          <a:p>
            <a:pPr>
              <a:lnSpc>
                <a:spcPct val="150000"/>
              </a:lnSpc>
            </a:pPr>
            <a:endParaRPr lang="en-US" dirty="0"/>
          </a:p>
          <a:p>
            <a:pPr>
              <a:lnSpc>
                <a:spcPct val="150000"/>
              </a:lnSpc>
            </a:pPr>
            <a:r>
              <a:rPr lang="en-US" dirty="0" err="1"/>
              <a:t>Một</a:t>
            </a:r>
            <a:r>
              <a:rPr lang="en-US" dirty="0"/>
              <a:t> class </a:t>
            </a:r>
            <a:r>
              <a:rPr lang="en-US" dirty="0" err="1"/>
              <a:t>có</a:t>
            </a:r>
            <a:r>
              <a:rPr lang="en-US" dirty="0"/>
              <a:t> </a:t>
            </a:r>
            <a:r>
              <a:rPr lang="en-US" dirty="0" err="1"/>
              <a:t>thể</a:t>
            </a:r>
            <a:r>
              <a:rPr lang="en-US" dirty="0"/>
              <a:t> implements </a:t>
            </a:r>
            <a:r>
              <a:rPr lang="en-US" dirty="0" err="1"/>
              <a:t>nhiều</a:t>
            </a:r>
            <a:r>
              <a:rPr lang="en-US" dirty="0"/>
              <a:t> interface. </a:t>
            </a:r>
            <a:r>
              <a:rPr lang="en-US" dirty="0" err="1"/>
              <a:t>Các</a:t>
            </a:r>
            <a:r>
              <a:rPr lang="en-US" dirty="0"/>
              <a:t> interface </a:t>
            </a:r>
            <a:r>
              <a:rPr lang="en-US" dirty="0" err="1"/>
              <a:t>được</a:t>
            </a:r>
            <a:r>
              <a:rPr lang="en-US" dirty="0"/>
              <a:t> </a:t>
            </a:r>
            <a:r>
              <a:rPr lang="en-US" dirty="0" err="1"/>
              <a:t>phép</a:t>
            </a:r>
            <a:r>
              <a:rPr lang="en-US" dirty="0"/>
              <a:t> </a:t>
            </a:r>
            <a:r>
              <a:rPr lang="en-US" dirty="0">
                <a:latin typeface="Courier New" panose="02070309020205020404" pitchFamily="49" charset="0"/>
                <a:cs typeface="Courier New" panose="02070309020205020404" pitchFamily="49" charset="0"/>
              </a:rPr>
              <a:t>extends</a:t>
            </a:r>
            <a:r>
              <a:rPr lang="en-US" dirty="0"/>
              <a:t> </a:t>
            </a:r>
            <a:r>
              <a:rPr lang="en-US" dirty="0" err="1"/>
              <a:t>từ</a:t>
            </a:r>
            <a:r>
              <a:rPr lang="en-US" dirty="0"/>
              <a:t> interface </a:t>
            </a:r>
            <a:r>
              <a:rPr lang="en-US" dirty="0" err="1"/>
              <a:t>khác</a:t>
            </a:r>
            <a:r>
              <a:rPr lang="en-US" dirty="0"/>
              <a:t>.</a:t>
            </a:r>
          </a:p>
          <a:p>
            <a:pPr>
              <a:lnSpc>
                <a:spcPct val="150000"/>
              </a:lnSpc>
            </a:pPr>
            <a:endParaRPr lang="en-US" dirty="0"/>
          </a:p>
          <a:p>
            <a:pPr>
              <a:lnSpc>
                <a:spcPct val="150000"/>
              </a:lnSpc>
            </a:pPr>
            <a:r>
              <a:rPr lang="en-US" dirty="0" err="1"/>
              <a:t>Các</a:t>
            </a:r>
            <a:r>
              <a:rPr lang="en-US" dirty="0"/>
              <a:t> class </a:t>
            </a:r>
            <a:r>
              <a:rPr lang="en-US" dirty="0" err="1"/>
              <a:t>phải</a:t>
            </a:r>
            <a:r>
              <a:rPr lang="en-US" dirty="0"/>
              <a:t> implements </a:t>
            </a:r>
            <a:r>
              <a:rPr lang="en-US" dirty="0" err="1"/>
              <a:t>toàn</a:t>
            </a:r>
            <a:r>
              <a:rPr lang="en-US" dirty="0"/>
              <a:t> </a:t>
            </a:r>
            <a:r>
              <a:rPr lang="en-US" dirty="0" err="1"/>
              <a:t>bộ</a:t>
            </a:r>
            <a:r>
              <a:rPr lang="en-US" dirty="0"/>
              <a:t> interface </a:t>
            </a:r>
            <a:r>
              <a:rPr lang="en-US" dirty="0" err="1"/>
              <a:t>mà</a:t>
            </a:r>
            <a:r>
              <a:rPr lang="en-US" dirty="0"/>
              <a:t> </a:t>
            </a:r>
            <a:r>
              <a:rPr lang="en-US" dirty="0" err="1"/>
              <a:t>mình</a:t>
            </a:r>
            <a:r>
              <a:rPr lang="en-US" dirty="0"/>
              <a:t> extends</a:t>
            </a:r>
          </a:p>
          <a:p>
            <a:pPr marL="114300" indent="0">
              <a:lnSpc>
                <a:spcPct val="150000"/>
              </a:lnSpc>
              <a:buNone/>
            </a:pPr>
            <a:endParaRPr lang="en-US" dirty="0"/>
          </a:p>
          <a:p>
            <a:pPr>
              <a:lnSpc>
                <a:spcPct val="150000"/>
              </a:lnSpc>
            </a:pPr>
            <a:r>
              <a:rPr lang="en-US" dirty="0">
                <a:latin typeface="Courier New" panose="02070309020205020404" pitchFamily="49" charset="0"/>
                <a:cs typeface="Courier New" panose="02070309020205020404" pitchFamily="49" charset="0"/>
              </a:rPr>
              <a:t>Audio / Video </a:t>
            </a:r>
            <a:r>
              <a:rPr lang="en-US" dirty="0"/>
              <a:t>class : </a:t>
            </a:r>
            <a:r>
              <a:rPr lang="en-US" dirty="0" err="1"/>
              <a:t>Khai</a:t>
            </a:r>
            <a:r>
              <a:rPr lang="en-US" dirty="0"/>
              <a:t> </a:t>
            </a:r>
            <a:r>
              <a:rPr lang="en-US" dirty="0" err="1"/>
              <a:t>báo</a:t>
            </a:r>
            <a:r>
              <a:rPr lang="en-US" dirty="0"/>
              <a:t> </a:t>
            </a:r>
            <a:r>
              <a:rPr lang="en-US" dirty="0" err="1"/>
              <a:t>hàm</a:t>
            </a:r>
            <a:r>
              <a:rPr lang="en-US" dirty="0"/>
              <a:t> </a:t>
            </a:r>
            <a:r>
              <a:rPr lang="en-US" dirty="0" err="1">
                <a:latin typeface="Courier New" panose="02070309020205020404" pitchFamily="49" charset="0"/>
                <a:cs typeface="Courier New" panose="02070309020205020404" pitchFamily="49" charset="0"/>
              </a:rPr>
              <a:t>calPrice</a:t>
            </a:r>
            <a:r>
              <a:rPr lang="en-US" dirty="0">
                <a:latin typeface="Courier New" panose="02070309020205020404" pitchFamily="49" charset="0"/>
                <a:cs typeface="Courier New" panose="02070309020205020404" pitchFamily="49" charset="0"/>
              </a:rPr>
              <a:t>()</a:t>
            </a:r>
            <a:r>
              <a:rPr lang="en-US" dirty="0"/>
              <a:t>, </a:t>
            </a:r>
            <a:r>
              <a:rPr lang="en-US" dirty="0" err="1"/>
              <a:t>được</a:t>
            </a:r>
            <a:r>
              <a:rPr lang="en-US" dirty="0"/>
              <a:t> implements </a:t>
            </a:r>
            <a:r>
              <a:rPr lang="en-US" dirty="0" err="1"/>
              <a:t>từ</a:t>
            </a:r>
            <a:r>
              <a:rPr lang="en-US" dirty="0"/>
              <a:t> interface </a:t>
            </a:r>
            <a:r>
              <a:rPr lang="en-US" dirty="0">
                <a:latin typeface="Courier New" panose="02070309020205020404" pitchFamily="49" charset="0"/>
                <a:cs typeface="Courier New" panose="02070309020205020404" pitchFamily="49" charset="0"/>
              </a:rPr>
              <a:t>Media</a:t>
            </a:r>
          </a:p>
        </p:txBody>
      </p:sp>
    </p:spTree>
    <p:extLst>
      <p:ext uri="{BB962C8B-B14F-4D97-AF65-F5344CB8AC3E}">
        <p14:creationId xmlns:p14="http://schemas.microsoft.com/office/powerpoint/2010/main" val="3607313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pic>
        <p:nvPicPr>
          <p:cNvPr id="4" name="Content Placeholder 3"/>
          <p:cNvPicPr>
            <a:picLocks noGrp="1" noChangeAspect="1"/>
          </p:cNvPicPr>
          <p:nvPr>
            <p:ph idx="1"/>
          </p:nvPr>
        </p:nvPicPr>
        <p:blipFill>
          <a:blip r:embed="rId3"/>
          <a:stretch>
            <a:fillRect/>
          </a:stretch>
        </p:blipFill>
        <p:spPr>
          <a:xfrm>
            <a:off x="3148013" y="176565"/>
            <a:ext cx="2543174" cy="2162785"/>
          </a:xfrm>
          <a:prstGeom prst="rect">
            <a:avLst/>
          </a:prstGeom>
        </p:spPr>
      </p:pic>
      <p:sp>
        <p:nvSpPr>
          <p:cNvPr id="5" name="TextBox 4"/>
          <p:cNvSpPr txBox="1"/>
          <p:nvPr/>
        </p:nvSpPr>
        <p:spPr>
          <a:xfrm>
            <a:off x="609600" y="2286000"/>
            <a:ext cx="7620000" cy="646331"/>
          </a:xfrm>
          <a:prstGeom prst="rect">
            <a:avLst/>
          </a:prstGeom>
          <a:noFill/>
        </p:spPr>
        <p:txBody>
          <a:bodyPr wrap="square" rtlCol="0">
            <a:spAutoFit/>
          </a:bodyPr>
          <a:lstStyle/>
          <a:p>
            <a:r>
              <a:rPr lang="en-US" dirty="0"/>
              <a:t>2 class </a:t>
            </a:r>
            <a:r>
              <a:rPr lang="en-US" dirty="0" err="1">
                <a:latin typeface="Courier New" panose="02070309020205020404" pitchFamily="49" charset="0"/>
                <a:cs typeface="Courier New" panose="02070309020205020404" pitchFamily="49" charset="0"/>
              </a:rPr>
              <a:t>Video.php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và</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Audio.php</a:t>
            </a:r>
            <a:r>
              <a:rPr lang="en-US" dirty="0">
                <a:latin typeface="Courier New" panose="02070309020205020404" pitchFamily="49" charset="0"/>
                <a:cs typeface="Courier New" panose="02070309020205020404" pitchFamily="49" charset="0"/>
              </a:rPr>
              <a:t> </a:t>
            </a:r>
            <a:r>
              <a:rPr lang="en-US" dirty="0"/>
              <a:t>implements interface </a:t>
            </a:r>
            <a:r>
              <a:rPr lang="en-US" dirty="0">
                <a:latin typeface="Courier New" panose="02070309020205020404" pitchFamily="49" charset="0"/>
                <a:cs typeface="Courier New" panose="02070309020205020404" pitchFamily="49" charset="0"/>
              </a:rPr>
              <a:t>Media</a:t>
            </a:r>
            <a:r>
              <a:rPr lang="en-US" dirty="0"/>
              <a:t> </a:t>
            </a:r>
            <a:r>
              <a:rPr lang="en-US" dirty="0" err="1"/>
              <a:t>đó</a:t>
            </a:r>
            <a:r>
              <a:rPr lang="en-US" dirty="0"/>
              <a:t>. </a:t>
            </a:r>
            <a:r>
              <a:rPr lang="en-US" dirty="0" err="1"/>
              <a:t>nhưng</a:t>
            </a:r>
            <a:r>
              <a:rPr lang="en-US" dirty="0"/>
              <a:t> </a:t>
            </a:r>
            <a:r>
              <a:rPr lang="en-US" dirty="0" err="1"/>
              <a:t>viết</a:t>
            </a:r>
            <a:r>
              <a:rPr lang="en-US" dirty="0"/>
              <a:t> </a:t>
            </a:r>
            <a:r>
              <a:rPr lang="en-US" dirty="0" err="1"/>
              <a:t>theo</a:t>
            </a:r>
            <a:r>
              <a:rPr lang="en-US" dirty="0"/>
              <a:t> </a:t>
            </a:r>
            <a:r>
              <a:rPr lang="en-US" dirty="0" err="1"/>
              <a:t>cách</a:t>
            </a:r>
            <a:r>
              <a:rPr lang="en-US" dirty="0"/>
              <a:t> </a:t>
            </a:r>
            <a:r>
              <a:rPr lang="en-US" dirty="0" err="1"/>
              <a:t>riêng</a:t>
            </a:r>
            <a:r>
              <a:rPr lang="en-US" dirty="0"/>
              <a:t> </a:t>
            </a:r>
            <a:r>
              <a:rPr lang="en-US" dirty="0" err="1"/>
              <a:t>của</a:t>
            </a:r>
            <a:r>
              <a:rPr lang="en-US" dirty="0"/>
              <a:t> </a:t>
            </a:r>
            <a:r>
              <a:rPr lang="en-US" dirty="0" err="1"/>
              <a:t>từng</a:t>
            </a:r>
            <a:r>
              <a:rPr lang="en-US" dirty="0"/>
              <a:t> class</a:t>
            </a:r>
          </a:p>
        </p:txBody>
      </p:sp>
      <p:pic>
        <p:nvPicPr>
          <p:cNvPr id="6" name="Picture 5"/>
          <p:cNvPicPr>
            <a:picLocks noChangeAspect="1"/>
          </p:cNvPicPr>
          <p:nvPr/>
        </p:nvPicPr>
        <p:blipFill>
          <a:blip r:embed="rId4"/>
          <a:stretch>
            <a:fillRect/>
          </a:stretch>
        </p:blipFill>
        <p:spPr>
          <a:xfrm>
            <a:off x="609600" y="2932331"/>
            <a:ext cx="3534992" cy="3790950"/>
          </a:xfrm>
          <a:prstGeom prst="rect">
            <a:avLst/>
          </a:prstGeom>
        </p:spPr>
      </p:pic>
      <p:pic>
        <p:nvPicPr>
          <p:cNvPr id="7" name="Picture 6"/>
          <p:cNvPicPr>
            <a:picLocks noChangeAspect="1"/>
          </p:cNvPicPr>
          <p:nvPr/>
        </p:nvPicPr>
        <p:blipFill>
          <a:blip r:embed="rId5"/>
          <a:stretch>
            <a:fillRect/>
          </a:stretch>
        </p:blipFill>
        <p:spPr>
          <a:xfrm>
            <a:off x="5562600" y="2662516"/>
            <a:ext cx="2543175" cy="4060765"/>
          </a:xfrm>
          <a:prstGeom prst="rect">
            <a:avLst/>
          </a:prstGeom>
        </p:spPr>
      </p:pic>
    </p:spTree>
    <p:extLst>
      <p:ext uri="{BB962C8B-B14F-4D97-AF65-F5344CB8AC3E}">
        <p14:creationId xmlns:p14="http://schemas.microsoft.com/office/powerpoint/2010/main" val="319487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07927" y="533400"/>
            <a:ext cx="4928146" cy="3962400"/>
          </a:xfrm>
          <a:prstGeom prst="rect">
            <a:avLst/>
          </a:prstGeom>
        </p:spPr>
      </p:pic>
      <p:pic>
        <p:nvPicPr>
          <p:cNvPr id="5" name="Picture 4"/>
          <p:cNvPicPr>
            <a:picLocks noChangeAspect="1"/>
          </p:cNvPicPr>
          <p:nvPr/>
        </p:nvPicPr>
        <p:blipFill>
          <a:blip r:embed="rId3"/>
          <a:stretch>
            <a:fillRect/>
          </a:stretch>
        </p:blipFill>
        <p:spPr>
          <a:xfrm>
            <a:off x="3071247" y="4953000"/>
            <a:ext cx="3001505" cy="1066800"/>
          </a:xfrm>
          <a:prstGeom prst="rect">
            <a:avLst/>
          </a:prstGeom>
        </p:spPr>
      </p:pic>
    </p:spTree>
    <p:extLst>
      <p:ext uri="{BB962C8B-B14F-4D97-AF65-F5344CB8AC3E}">
        <p14:creationId xmlns:p14="http://schemas.microsoft.com/office/powerpoint/2010/main" val="3703167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 Bao </a:t>
            </a:r>
            <a:r>
              <a:rPr lang="en-US" dirty="0" err="1"/>
              <a:t>đóng</a:t>
            </a:r>
            <a:endParaRPr lang="en-US" dirty="0"/>
          </a:p>
        </p:txBody>
      </p:sp>
      <p:sp>
        <p:nvSpPr>
          <p:cNvPr id="3" name="Content Placeholder 2"/>
          <p:cNvSpPr>
            <a:spLocks noGrp="1"/>
          </p:cNvSpPr>
          <p:nvPr>
            <p:ph idx="1"/>
          </p:nvPr>
        </p:nvSpPr>
        <p:spPr/>
        <p:txBody>
          <a:bodyPr/>
          <a:lstStyle/>
          <a:p>
            <a:r>
              <a:rPr lang="en-US" dirty="0"/>
              <a:t>Cho phép ẩn data outside object.</a:t>
            </a:r>
          </a:p>
          <a:p>
            <a:pPr marL="114300" indent="0">
              <a:buNone/>
            </a:pPr>
            <a:endParaRPr lang="en-US" dirty="0"/>
          </a:p>
          <a:p>
            <a:pPr marL="114300" indent="0">
              <a:buNone/>
            </a:pPr>
            <a:endParaRPr lang="en-US" dirty="0"/>
          </a:p>
          <a:p>
            <a:pPr marL="114300" indent="0">
              <a:buNone/>
            </a:pPr>
            <a:endParaRPr lang="en-US" dirty="0"/>
          </a:p>
          <a:p>
            <a:r>
              <a:rPr lang="en-US" dirty="0"/>
              <a:t>Cho phép thay đổi code trong class mà không cần thay đổi code ở các phần khác của project</a:t>
            </a:r>
          </a:p>
          <a:p>
            <a:endParaRPr lang="en-US" dirty="0"/>
          </a:p>
          <a:p>
            <a:endParaRPr lang="en-US" dirty="0"/>
          </a:p>
          <a:p>
            <a:endParaRPr lang="en-US" dirty="0"/>
          </a:p>
          <a:p>
            <a:r>
              <a:rPr lang="en-US" dirty="0"/>
              <a:t>Sử dụng thông qua scope (</a:t>
            </a:r>
            <a:r>
              <a:rPr lang="en-US" dirty="0">
                <a:latin typeface="Courier New" panose="02070309020205020404" pitchFamily="49" charset="0"/>
                <a:cs typeface="Courier New" panose="02070309020205020404" pitchFamily="49" charset="0"/>
              </a:rPr>
              <a:t>public / private /protected</a:t>
            </a:r>
            <a:r>
              <a:rPr lang="en-US" dirty="0"/>
              <a:t>).</a:t>
            </a:r>
          </a:p>
        </p:txBody>
      </p:sp>
    </p:spTree>
    <p:extLst>
      <p:ext uri="{BB962C8B-B14F-4D97-AF65-F5344CB8AC3E}">
        <p14:creationId xmlns:p14="http://schemas.microsoft.com/office/powerpoint/2010/main" val="1040877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pic>
        <p:nvPicPr>
          <p:cNvPr id="4" name="Content Placeholder 3"/>
          <p:cNvPicPr>
            <a:picLocks noGrp="1" noChangeAspect="1"/>
          </p:cNvPicPr>
          <p:nvPr>
            <p:ph idx="1"/>
          </p:nvPr>
        </p:nvPicPr>
        <p:blipFill>
          <a:blip r:embed="rId2"/>
          <a:stretch>
            <a:fillRect/>
          </a:stretch>
        </p:blipFill>
        <p:spPr>
          <a:xfrm>
            <a:off x="609600" y="1417638"/>
            <a:ext cx="3188128" cy="4800600"/>
          </a:xfrm>
          <a:prstGeom prst="rect">
            <a:avLst/>
          </a:prstGeom>
        </p:spPr>
      </p:pic>
      <p:sp>
        <p:nvSpPr>
          <p:cNvPr id="5" name="TextBox 4"/>
          <p:cNvSpPr txBox="1"/>
          <p:nvPr/>
        </p:nvSpPr>
        <p:spPr>
          <a:xfrm>
            <a:off x="4572000" y="3079274"/>
            <a:ext cx="3352800" cy="1477328"/>
          </a:xfrm>
          <a:prstGeom prst="rect">
            <a:avLst/>
          </a:prstGeom>
          <a:noFill/>
        </p:spPr>
        <p:txBody>
          <a:bodyPr wrap="square" rtlCol="0">
            <a:spAutoFit/>
          </a:bodyPr>
          <a:lstStyle/>
          <a:p>
            <a:pPr marL="285750" indent="-285750">
              <a:buFontTx/>
              <a:buChar char="-"/>
            </a:pPr>
            <a:r>
              <a:rPr lang="en-US" dirty="0" err="1"/>
              <a:t>Thuộc</a:t>
            </a:r>
            <a:r>
              <a:rPr lang="en-US" dirty="0"/>
              <a:t> </a:t>
            </a:r>
            <a:r>
              <a:rPr lang="en-US" dirty="0" err="1"/>
              <a:t>tính</a:t>
            </a:r>
            <a:r>
              <a:rPr lang="en-US" dirty="0"/>
              <a:t> </a:t>
            </a:r>
            <a:r>
              <a:rPr lang="en-US" dirty="0" err="1"/>
              <a:t>không</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được</a:t>
            </a:r>
            <a:endParaRPr lang="en-US" dirty="0"/>
          </a:p>
          <a:p>
            <a:pPr marL="285750" indent="-285750">
              <a:buFontTx/>
              <a:buChar char="-"/>
            </a:pPr>
            <a:endParaRPr lang="en-US" dirty="0"/>
          </a:p>
          <a:p>
            <a:pPr marL="285750" indent="-285750">
              <a:buFontTx/>
              <a:buChar char="-"/>
            </a:pPr>
            <a:r>
              <a:rPr lang="en-US" dirty="0"/>
              <a:t>Chỉ thay đổi thuộc tính thông qua </a:t>
            </a:r>
            <a:r>
              <a:rPr lang="en-US" dirty="0">
                <a:latin typeface="Courier New" panose="02070309020205020404" pitchFamily="49" charset="0"/>
                <a:cs typeface="Courier New" panose="02070309020205020404" pitchFamily="49" charset="0"/>
              </a:rPr>
              <a:t>setter</a:t>
            </a:r>
            <a:r>
              <a:rPr lang="en-US" dirty="0"/>
              <a:t> và </a:t>
            </a:r>
            <a:r>
              <a:rPr lang="en-US" dirty="0">
                <a:latin typeface="Courier New" panose="02070309020205020404" pitchFamily="49" charset="0"/>
                <a:cs typeface="Courier New" panose="02070309020205020404" pitchFamily="49" charset="0"/>
              </a:rPr>
              <a:t>getter</a:t>
            </a:r>
          </a:p>
        </p:txBody>
      </p:sp>
    </p:spTree>
    <p:extLst>
      <p:ext uri="{BB962C8B-B14F-4D97-AF65-F5344CB8AC3E}">
        <p14:creationId xmlns:p14="http://schemas.microsoft.com/office/powerpoint/2010/main" val="279123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16C9-C59C-7544-A515-35929310FDB1}"/>
              </a:ext>
            </a:extLst>
          </p:cNvPr>
          <p:cNvSpPr>
            <a:spLocks noGrp="1"/>
          </p:cNvSpPr>
          <p:nvPr>
            <p:ph type="title"/>
          </p:nvPr>
        </p:nvSpPr>
        <p:spPr/>
        <p:txBody>
          <a:bodyPr/>
          <a:lstStyle/>
          <a:p>
            <a:r>
              <a:rPr lang="en-US" dirty="0" err="1"/>
              <a:t>Ví</a:t>
            </a:r>
            <a:r>
              <a:rPr lang="en-US" dirty="0"/>
              <a:t> </a:t>
            </a:r>
            <a:r>
              <a:rPr lang="en-US" dirty="0" err="1"/>
              <a:t>dụ</a:t>
            </a:r>
            <a:r>
              <a:rPr lang="en-US" dirty="0"/>
              <a:t> demo</a:t>
            </a:r>
          </a:p>
        </p:txBody>
      </p:sp>
      <p:pic>
        <p:nvPicPr>
          <p:cNvPr id="4" name="Picture 2">
            <a:extLst>
              <a:ext uri="{FF2B5EF4-FFF2-40B4-BE49-F238E27FC236}">
                <a16:creationId xmlns:a16="http://schemas.microsoft.com/office/drawing/2014/main" id="{50944E7E-FC55-2747-BA29-9AA783117B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700" y="2133600"/>
            <a:ext cx="62230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808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a:t>
            </a:r>
            <a:r>
              <a:rPr lang="en-US" dirty="0" err="1"/>
              <a:t>Thừa</a:t>
            </a:r>
            <a:r>
              <a:rPr lang="en-US" dirty="0"/>
              <a:t> </a:t>
            </a:r>
            <a:r>
              <a:rPr lang="en-US" dirty="0" err="1"/>
              <a:t>kế</a:t>
            </a:r>
            <a:endParaRPr lang="en-US" dirty="0"/>
          </a:p>
        </p:txBody>
      </p:sp>
      <p:sp>
        <p:nvSpPr>
          <p:cNvPr id="3" name="Content Placeholder 2"/>
          <p:cNvSpPr>
            <a:spLocks noGrp="1"/>
          </p:cNvSpPr>
          <p:nvPr>
            <p:ph idx="1"/>
          </p:nvPr>
        </p:nvSpPr>
        <p:spPr/>
        <p:txBody>
          <a:bodyPr>
            <a:normAutofit fontScale="92500"/>
          </a:bodyPr>
          <a:lstStyle/>
          <a:p>
            <a:r>
              <a:rPr lang="en-US" dirty="0"/>
              <a:t>Những class giống nhau có thể chia sẻ từ class cha</a:t>
            </a:r>
          </a:p>
          <a:p>
            <a:endParaRPr lang="en-US" dirty="0"/>
          </a:p>
          <a:p>
            <a:pPr marL="285750" indent="-285750">
              <a:lnSpc>
                <a:spcPct val="150000"/>
              </a:lnSpc>
              <a:defRPr/>
            </a:pPr>
            <a:r>
              <a:rPr lang="en-US" altLang="en-US" dirty="0"/>
              <a:t>PHP </a:t>
            </a:r>
            <a:r>
              <a:rPr lang="en-US" altLang="en-US" dirty="0" err="1"/>
              <a:t>chỉ</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đơn</a:t>
            </a:r>
            <a:r>
              <a:rPr lang="en-US" altLang="en-US" dirty="0"/>
              <a:t> </a:t>
            </a:r>
            <a:r>
              <a:rPr lang="en-US" altLang="en-US" dirty="0" err="1"/>
              <a:t>kế</a:t>
            </a:r>
            <a:r>
              <a:rPr lang="en-US" altLang="en-US" dirty="0"/>
              <a:t> </a:t>
            </a:r>
            <a:r>
              <a:rPr lang="en-US" altLang="en-US" dirty="0" err="1"/>
              <a:t>thừa</a:t>
            </a:r>
            <a:endParaRPr lang="en-US" altLang="en-US" dirty="0"/>
          </a:p>
          <a:p>
            <a:pPr marL="285750" indent="-285750">
              <a:lnSpc>
                <a:spcPct val="150000"/>
              </a:lnSpc>
              <a:defRPr/>
            </a:pPr>
            <a:endParaRPr lang="en-US" altLang="en-US" dirty="0"/>
          </a:p>
          <a:p>
            <a:pPr marL="285750" indent="-285750">
              <a:lnSpc>
                <a:spcPct val="150000"/>
              </a:lnSpc>
              <a:defRPr/>
            </a:pPr>
            <a:r>
              <a:rPr lang="en-US" altLang="en-US" dirty="0" err="1"/>
              <a:t>Lớp</a:t>
            </a:r>
            <a:r>
              <a:rPr lang="en-US" altLang="en-US" dirty="0"/>
              <a:t> con </a:t>
            </a:r>
            <a:r>
              <a:rPr lang="en-US" altLang="en-US" dirty="0" err="1"/>
              <a:t>sẽ</a:t>
            </a:r>
            <a:r>
              <a:rPr lang="en-US" altLang="en-US" dirty="0"/>
              <a:t> </a:t>
            </a:r>
            <a:r>
              <a:rPr lang="en-US" altLang="en-US" dirty="0" err="1"/>
              <a:t>kế</a:t>
            </a:r>
            <a:r>
              <a:rPr lang="en-US" altLang="en-US" dirty="0"/>
              <a:t> </a:t>
            </a:r>
            <a:r>
              <a:rPr lang="en-US" altLang="en-US" dirty="0" err="1"/>
              <a:t>thừa</a:t>
            </a:r>
            <a:r>
              <a:rPr lang="en-US" altLang="en-US" dirty="0"/>
              <a:t> </a:t>
            </a:r>
            <a:r>
              <a:rPr lang="en-US" altLang="en-US" dirty="0" err="1"/>
              <a:t>toàn</a:t>
            </a:r>
            <a:r>
              <a:rPr lang="en-US" altLang="en-US" dirty="0"/>
              <a:t> </a:t>
            </a:r>
            <a:r>
              <a:rPr lang="en-US" altLang="en-US" dirty="0" err="1"/>
              <a:t>bộ</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và</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không</a:t>
            </a:r>
            <a:r>
              <a:rPr lang="en-US" altLang="en-US" dirty="0"/>
              <a:t> private </a:t>
            </a:r>
            <a:r>
              <a:rPr lang="en-US" altLang="en-US" dirty="0" err="1"/>
              <a:t>từ</a:t>
            </a:r>
            <a:r>
              <a:rPr lang="en-US" altLang="en-US" dirty="0"/>
              <a:t> </a:t>
            </a:r>
            <a:r>
              <a:rPr lang="en-US" altLang="en-US" dirty="0" err="1"/>
              <a:t>lớp</a:t>
            </a:r>
            <a:r>
              <a:rPr lang="en-US" altLang="en-US" dirty="0"/>
              <a:t> cha</a:t>
            </a:r>
          </a:p>
          <a:p>
            <a:pPr marL="285750" indent="-285750">
              <a:lnSpc>
                <a:spcPct val="150000"/>
              </a:lnSpc>
              <a:defRPr/>
            </a:pPr>
            <a:endParaRPr lang="en-US" altLang="en-US" dirty="0"/>
          </a:p>
          <a:p>
            <a:pPr marL="285750" indent="-285750">
              <a:lnSpc>
                <a:spcPct val="150000"/>
              </a:lnSpc>
              <a:defRPr/>
            </a:pPr>
            <a:r>
              <a:rPr lang="en-US" altLang="en-US" dirty="0" err="1"/>
              <a:t>Ngoài</a:t>
            </a:r>
            <a:r>
              <a:rPr lang="en-US" altLang="en-US" dirty="0"/>
              <a:t> ra </a:t>
            </a:r>
            <a:r>
              <a:rPr lang="en-US" altLang="en-US" dirty="0" err="1"/>
              <a:t>lớp</a:t>
            </a:r>
            <a:r>
              <a:rPr lang="en-US" altLang="en-US" dirty="0"/>
              <a:t> con </a:t>
            </a:r>
            <a:r>
              <a:rPr lang="en-US" altLang="en-US" dirty="0" err="1"/>
              <a:t>vẫn</a:t>
            </a:r>
            <a:r>
              <a:rPr lang="en-US" altLang="en-US" dirty="0"/>
              <a:t> </a:t>
            </a:r>
            <a:r>
              <a:rPr lang="en-US" altLang="en-US" dirty="0" err="1"/>
              <a:t>có</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và</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riêng</a:t>
            </a:r>
            <a:r>
              <a:rPr lang="en-US" altLang="en-US" dirty="0"/>
              <a:t> </a:t>
            </a:r>
            <a:r>
              <a:rPr lang="en-US" altLang="en-US" dirty="0" err="1"/>
              <a:t>của</a:t>
            </a:r>
            <a:r>
              <a:rPr lang="en-US" altLang="en-US" dirty="0"/>
              <a:t> </a:t>
            </a:r>
            <a:r>
              <a:rPr lang="en-US" altLang="en-US" dirty="0" err="1"/>
              <a:t>nó</a:t>
            </a:r>
            <a:endParaRPr lang="en-US" dirty="0"/>
          </a:p>
          <a:p>
            <a:pPr marL="114300" indent="0">
              <a:buNone/>
            </a:pPr>
            <a:endParaRPr lang="en-US" dirty="0"/>
          </a:p>
          <a:p>
            <a:r>
              <a:rPr lang="en-US" dirty="0"/>
              <a:t>Tránh việc trùng lặp code, tách code thành module để tái sử dụng </a:t>
            </a:r>
          </a:p>
        </p:txBody>
      </p:sp>
    </p:spTree>
    <p:extLst>
      <p:ext uri="{BB962C8B-B14F-4D97-AF65-F5344CB8AC3E}">
        <p14:creationId xmlns:p14="http://schemas.microsoft.com/office/powerpoint/2010/main" val="1183561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t>
            </a:r>
          </a:p>
        </p:txBody>
      </p:sp>
      <p:pic>
        <p:nvPicPr>
          <p:cNvPr id="4" name="Content Placeholder 3"/>
          <p:cNvPicPr>
            <a:picLocks noGrp="1" noChangeAspect="1"/>
          </p:cNvPicPr>
          <p:nvPr>
            <p:ph idx="1"/>
          </p:nvPr>
        </p:nvPicPr>
        <p:blipFill>
          <a:blip r:embed="rId3"/>
          <a:stretch>
            <a:fillRect/>
          </a:stretch>
        </p:blipFill>
        <p:spPr>
          <a:xfrm>
            <a:off x="1904529" y="2133600"/>
            <a:ext cx="5334941" cy="4038600"/>
          </a:xfrm>
          <a:prstGeom prst="rect">
            <a:avLst/>
          </a:prstGeom>
        </p:spPr>
      </p:pic>
    </p:spTree>
    <p:extLst>
      <p:ext uri="{BB962C8B-B14F-4D97-AF65-F5344CB8AC3E}">
        <p14:creationId xmlns:p14="http://schemas.microsoft.com/office/powerpoint/2010/main" val="2254257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code</a:t>
            </a:r>
          </a:p>
        </p:txBody>
      </p:sp>
      <p:pic>
        <p:nvPicPr>
          <p:cNvPr id="4" name="Content Placeholder 3"/>
          <p:cNvPicPr>
            <a:picLocks noGrp="1" noChangeAspect="1"/>
          </p:cNvPicPr>
          <p:nvPr>
            <p:ph idx="1"/>
          </p:nvPr>
        </p:nvPicPr>
        <p:blipFill>
          <a:blip r:embed="rId3"/>
          <a:stretch>
            <a:fillRect/>
          </a:stretch>
        </p:blipFill>
        <p:spPr>
          <a:xfrm>
            <a:off x="381000" y="1417638"/>
            <a:ext cx="3185852" cy="4800600"/>
          </a:xfrm>
          <a:prstGeom prst="rect">
            <a:avLst/>
          </a:prstGeom>
        </p:spPr>
      </p:pic>
      <p:pic>
        <p:nvPicPr>
          <p:cNvPr id="5" name="Picture 4"/>
          <p:cNvPicPr>
            <a:picLocks noChangeAspect="1"/>
          </p:cNvPicPr>
          <p:nvPr/>
        </p:nvPicPr>
        <p:blipFill>
          <a:blip r:embed="rId4"/>
          <a:stretch>
            <a:fillRect/>
          </a:stretch>
        </p:blipFill>
        <p:spPr>
          <a:xfrm>
            <a:off x="3643052" y="609600"/>
            <a:ext cx="5381625" cy="5787090"/>
          </a:xfrm>
          <a:prstGeom prst="rect">
            <a:avLst/>
          </a:prstGeom>
        </p:spPr>
      </p:pic>
      <p:pic>
        <p:nvPicPr>
          <p:cNvPr id="6" name="Picture 5"/>
          <p:cNvPicPr>
            <a:picLocks noChangeAspect="1"/>
          </p:cNvPicPr>
          <p:nvPr/>
        </p:nvPicPr>
        <p:blipFill>
          <a:blip r:embed="rId5"/>
          <a:stretch>
            <a:fillRect/>
          </a:stretch>
        </p:blipFill>
        <p:spPr>
          <a:xfrm>
            <a:off x="5476614" y="6398277"/>
            <a:ext cx="1714500" cy="333375"/>
          </a:xfrm>
          <a:prstGeom prst="rect">
            <a:avLst/>
          </a:prstGeom>
        </p:spPr>
      </p:pic>
    </p:spTree>
    <p:extLst>
      <p:ext uri="{BB962C8B-B14F-4D97-AF65-F5344CB8AC3E}">
        <p14:creationId xmlns:p14="http://schemas.microsoft.com/office/powerpoint/2010/main" val="3154919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AB9-7CD1-B14B-A7D8-BBB5A6B2665D}"/>
              </a:ext>
            </a:extLst>
          </p:cNvPr>
          <p:cNvSpPr>
            <a:spLocks noGrp="1"/>
          </p:cNvSpPr>
          <p:nvPr>
            <p:ph type="title"/>
          </p:nvPr>
        </p:nvSpPr>
        <p:spPr/>
        <p:txBody>
          <a:bodyPr/>
          <a:lstStyle/>
          <a:p>
            <a:r>
              <a:rPr lang="en-US" dirty="0" err="1"/>
              <a:t>Tính</a:t>
            </a:r>
            <a:r>
              <a:rPr lang="en-US" dirty="0"/>
              <a:t> </a:t>
            </a:r>
            <a:r>
              <a:rPr lang="en-US" dirty="0" err="1"/>
              <a:t>trừu</a:t>
            </a:r>
            <a:r>
              <a:rPr lang="en-US" dirty="0"/>
              <a:t> </a:t>
            </a:r>
            <a:r>
              <a:rPr lang="en-US" dirty="0" err="1"/>
              <a:t>tượng</a:t>
            </a:r>
            <a:endParaRPr lang="en-US" dirty="0"/>
          </a:p>
        </p:txBody>
      </p:sp>
      <p:sp>
        <p:nvSpPr>
          <p:cNvPr id="4" name="Rectangle 3">
            <a:extLst>
              <a:ext uri="{FF2B5EF4-FFF2-40B4-BE49-F238E27FC236}">
                <a16:creationId xmlns:a16="http://schemas.microsoft.com/office/drawing/2014/main" id="{C3687575-2C09-4A4D-808A-8B27E4037627}"/>
              </a:ext>
            </a:extLst>
          </p:cNvPr>
          <p:cNvSpPr>
            <a:spLocks noGrp="1" noChangeArrowheads="1"/>
          </p:cNvSpPr>
          <p:nvPr>
            <p:ph idx="1"/>
          </p:nvPr>
        </p:nvSpPr>
        <p:spPr/>
        <p:txBody>
          <a:bodyPr/>
          <a:lstStyle/>
          <a:p>
            <a:pPr>
              <a:lnSpc>
                <a:spcPct val="150000"/>
              </a:lnSpc>
            </a:pPr>
            <a:r>
              <a:rPr lang="en-US" altLang="en-US" sz="1800" dirty="0" err="1"/>
              <a:t>Các</a:t>
            </a:r>
            <a:r>
              <a:rPr lang="en-US" altLang="en-US" sz="1800" dirty="0"/>
              <a:t> </a:t>
            </a:r>
            <a:r>
              <a:rPr lang="en-US" altLang="en-US" sz="1800" dirty="0" err="1"/>
              <a:t>đối</a:t>
            </a:r>
            <a:r>
              <a:rPr lang="en-US" altLang="en-US" sz="1800" dirty="0"/>
              <a:t> </a:t>
            </a:r>
            <a:r>
              <a:rPr lang="en-US" altLang="en-US" sz="1800" dirty="0" err="1"/>
              <a:t>tượng</a:t>
            </a:r>
            <a:r>
              <a:rPr lang="en-US" altLang="en-US" sz="1800" dirty="0"/>
              <a:t> </a:t>
            </a:r>
            <a:r>
              <a:rPr lang="en-US" altLang="en-US" sz="1800" dirty="0" err="1"/>
              <a:t>giống</a:t>
            </a:r>
            <a:r>
              <a:rPr lang="en-US" altLang="en-US" sz="1800" dirty="0"/>
              <a:t> </a:t>
            </a:r>
            <a:r>
              <a:rPr lang="en-US" altLang="en-US" sz="1800" dirty="0" err="1"/>
              <a:t>nhau</a:t>
            </a:r>
            <a:r>
              <a:rPr lang="en-US" altLang="en-US" sz="1800" dirty="0"/>
              <a:t> </a:t>
            </a:r>
            <a:r>
              <a:rPr lang="en-US" altLang="en-US" sz="1800" dirty="0" err="1"/>
              <a:t>về</a:t>
            </a:r>
            <a:r>
              <a:rPr lang="en-US" altLang="en-US" sz="1800" dirty="0"/>
              <a:t> </a:t>
            </a:r>
            <a:r>
              <a:rPr lang="en-US" altLang="en-US" sz="1800" dirty="0" err="1"/>
              <a:t>các</a:t>
            </a:r>
            <a:r>
              <a:rPr lang="en-US" altLang="en-US" sz="1800" dirty="0"/>
              <a:t> </a:t>
            </a:r>
            <a:r>
              <a:rPr lang="en-US" altLang="en-US" sz="1800" dirty="0" err="1"/>
              <a:t>thuộc</a:t>
            </a:r>
            <a:r>
              <a:rPr lang="en-US" altLang="en-US" sz="1800" dirty="0"/>
              <a:t> </a:t>
            </a:r>
            <a:r>
              <a:rPr lang="en-US" altLang="en-US" sz="1800" dirty="0" err="1"/>
              <a:t>tính</a:t>
            </a:r>
            <a:r>
              <a:rPr lang="en-US" altLang="en-US" sz="1800" dirty="0"/>
              <a:t> </a:t>
            </a:r>
            <a:r>
              <a:rPr lang="en-US" altLang="en-US" sz="1800" dirty="0" err="1"/>
              <a:t>và</a:t>
            </a:r>
            <a:r>
              <a:rPr lang="en-US" altLang="en-US" sz="1800" dirty="0"/>
              <a:t> </a:t>
            </a:r>
            <a:r>
              <a:rPr lang="en-US" altLang="en-US" sz="1800" dirty="0" err="1"/>
              <a:t>phương</a:t>
            </a:r>
            <a:r>
              <a:rPr lang="en-US" altLang="en-US" sz="1800" dirty="0"/>
              <a:t> </a:t>
            </a:r>
            <a:r>
              <a:rPr lang="en-US" altLang="en-US" sz="1800" dirty="0" err="1"/>
              <a:t>thức</a:t>
            </a:r>
            <a:r>
              <a:rPr lang="en-US" altLang="en-US" sz="1800" dirty="0"/>
              <a:t> </a:t>
            </a:r>
            <a:r>
              <a:rPr lang="en-US" altLang="en-US" sz="1800" dirty="0" err="1"/>
              <a:t>có</a:t>
            </a:r>
            <a:r>
              <a:rPr lang="en-US" altLang="en-US" sz="1800" dirty="0"/>
              <a:t> </a:t>
            </a:r>
            <a:r>
              <a:rPr lang="en-US" altLang="en-US" sz="1800" dirty="0" err="1"/>
              <a:t>thể</a:t>
            </a:r>
            <a:r>
              <a:rPr lang="en-US" altLang="en-US" sz="1800" dirty="0"/>
              <a:t> </a:t>
            </a:r>
            <a:r>
              <a:rPr lang="en-US" altLang="en-US" sz="1800" dirty="0" err="1"/>
              <a:t>được</a:t>
            </a:r>
            <a:r>
              <a:rPr lang="en-US" altLang="en-US" sz="1800" dirty="0"/>
              <a:t> </a:t>
            </a:r>
            <a:r>
              <a:rPr lang="en-US" altLang="en-US" sz="1800" dirty="0" err="1"/>
              <a:t>chọn</a:t>
            </a:r>
            <a:r>
              <a:rPr lang="en-US" altLang="en-US" sz="1800" dirty="0"/>
              <a:t> </a:t>
            </a:r>
            <a:r>
              <a:rPr lang="en-US" altLang="en-US" sz="1800" dirty="0" err="1"/>
              <a:t>lọc</a:t>
            </a:r>
            <a:r>
              <a:rPr lang="en-US" altLang="en-US" sz="1800" dirty="0"/>
              <a:t> </a:t>
            </a:r>
            <a:r>
              <a:rPr lang="en-US" altLang="en-US" sz="1800" dirty="0" err="1"/>
              <a:t>để</a:t>
            </a:r>
            <a:r>
              <a:rPr lang="en-US" altLang="en-US" sz="1800" dirty="0"/>
              <a:t> </a:t>
            </a:r>
            <a:r>
              <a:rPr lang="en-US" altLang="en-US" sz="1800" dirty="0" err="1"/>
              <a:t>trừu</a:t>
            </a:r>
            <a:r>
              <a:rPr lang="en-US" altLang="en-US" sz="1800" dirty="0"/>
              <a:t> </a:t>
            </a:r>
            <a:r>
              <a:rPr lang="en-US" altLang="en-US" sz="1800" dirty="0" err="1"/>
              <a:t>tượng</a:t>
            </a:r>
            <a:r>
              <a:rPr lang="en-US" altLang="en-US" sz="1800" dirty="0"/>
              <a:t> </a:t>
            </a:r>
            <a:r>
              <a:rPr lang="en-US" altLang="en-US" sz="1800" dirty="0" err="1"/>
              <a:t>hóa</a:t>
            </a:r>
            <a:r>
              <a:rPr lang="en-US" altLang="en-US" sz="1800" dirty="0"/>
              <a:t> </a:t>
            </a:r>
            <a:r>
              <a:rPr lang="en-US" altLang="en-US" sz="1800" dirty="0" err="1"/>
              <a:t>lên</a:t>
            </a:r>
            <a:r>
              <a:rPr lang="en-US" altLang="en-US" sz="1800" dirty="0"/>
              <a:t> </a:t>
            </a:r>
            <a:r>
              <a:rPr lang="en-US" altLang="en-US" sz="1800" dirty="0" err="1"/>
              <a:t>thành</a:t>
            </a:r>
            <a:r>
              <a:rPr lang="en-US" altLang="en-US" sz="1800" dirty="0"/>
              <a:t> 1 </a:t>
            </a:r>
            <a:r>
              <a:rPr lang="en-US" altLang="en-US" sz="1800" dirty="0" err="1"/>
              <a:t>lớp</a:t>
            </a:r>
            <a:endParaRPr lang="en-US" altLang="en-US" sz="1800" dirty="0"/>
          </a:p>
          <a:p>
            <a:pPr>
              <a:lnSpc>
                <a:spcPct val="150000"/>
              </a:lnSpc>
            </a:pPr>
            <a:r>
              <a:rPr lang="en-US" altLang="en-US" sz="1800" dirty="0" err="1"/>
              <a:t>Thể</a:t>
            </a:r>
            <a:r>
              <a:rPr lang="en-US" altLang="en-US" sz="1800" dirty="0"/>
              <a:t> </a:t>
            </a:r>
            <a:r>
              <a:rPr lang="en-US" altLang="en-US" sz="1800" dirty="0" err="1"/>
              <a:t>hiện</a:t>
            </a:r>
            <a:r>
              <a:rPr lang="en-US" altLang="en-US" sz="1800" dirty="0"/>
              <a:t> qua abstract class</a:t>
            </a:r>
            <a:br>
              <a:rPr lang="vi-VN" altLang="en-US" sz="2400" dirty="0"/>
            </a:br>
            <a:endParaRPr lang="en-US" altLang="en-US" sz="2400" dirty="0"/>
          </a:p>
        </p:txBody>
      </p:sp>
      <p:pic>
        <p:nvPicPr>
          <p:cNvPr id="5" name="Picture 8">
            <a:extLst>
              <a:ext uri="{FF2B5EF4-FFF2-40B4-BE49-F238E27FC236}">
                <a16:creationId xmlns:a16="http://schemas.microsoft.com/office/drawing/2014/main" id="{C97F5B60-A32A-4C40-BCEF-E2EC06017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 y="3733800"/>
            <a:ext cx="841057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881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a:t>
            </a:r>
          </a:p>
        </p:txBody>
      </p:sp>
      <p:sp>
        <p:nvSpPr>
          <p:cNvPr id="3" name="Content Placeholder 2"/>
          <p:cNvSpPr>
            <a:spLocks noGrp="1"/>
          </p:cNvSpPr>
          <p:nvPr>
            <p:ph idx="1"/>
          </p:nvPr>
        </p:nvSpPr>
        <p:spPr/>
        <p:txBody>
          <a:bodyPr>
            <a:normAutofit fontScale="85000" lnSpcReduction="20000"/>
          </a:bodyPr>
          <a:lstStyle/>
          <a:p>
            <a:r>
              <a:rPr lang="en-US" dirty="0"/>
              <a:t>Cho </a:t>
            </a:r>
            <a:r>
              <a:rPr lang="en-US" dirty="0" err="1"/>
              <a:t>phép</a:t>
            </a:r>
            <a:r>
              <a:rPr lang="en-US" dirty="0"/>
              <a:t> class con </a:t>
            </a:r>
            <a:r>
              <a:rPr lang="en-US" dirty="0" err="1"/>
              <a:t>thừa</a:t>
            </a:r>
            <a:r>
              <a:rPr lang="en-US" dirty="0"/>
              <a:t> </a:t>
            </a:r>
            <a:r>
              <a:rPr lang="en-US" dirty="0" err="1"/>
              <a:t>hưởng</a:t>
            </a:r>
            <a:r>
              <a:rPr lang="en-US" dirty="0"/>
              <a:t> </a:t>
            </a:r>
            <a:r>
              <a:rPr lang="en-US" dirty="0" err="1"/>
              <a:t>các</a:t>
            </a:r>
            <a:r>
              <a:rPr lang="en-US" dirty="0"/>
              <a:t> class </a:t>
            </a:r>
            <a:r>
              <a:rPr lang="en-US" dirty="0" err="1"/>
              <a:t>chung</a:t>
            </a:r>
            <a:r>
              <a:rPr lang="en-US" dirty="0"/>
              <a:t> </a:t>
            </a:r>
            <a:r>
              <a:rPr lang="en-US" dirty="0" err="1"/>
              <a:t>từ</a:t>
            </a:r>
            <a:r>
              <a:rPr lang="en-US" dirty="0"/>
              <a:t> class cha</a:t>
            </a:r>
          </a:p>
          <a:p>
            <a:endParaRPr lang="en-US" dirty="0"/>
          </a:p>
          <a:p>
            <a:r>
              <a:rPr lang="en-US" dirty="0" err="1"/>
              <a:t>Sử</a:t>
            </a:r>
            <a:r>
              <a:rPr lang="en-US" dirty="0"/>
              <a:t> </a:t>
            </a:r>
            <a:r>
              <a:rPr lang="en-US" dirty="0" err="1"/>
              <a:t>dụng</a:t>
            </a:r>
            <a:r>
              <a:rPr lang="en-US" dirty="0"/>
              <a:t> </a:t>
            </a:r>
            <a:r>
              <a:rPr lang="en-US" dirty="0">
                <a:latin typeface="Courier New" panose="02070309020205020404" pitchFamily="49" charset="0"/>
                <a:cs typeface="Courier New" panose="02070309020205020404" pitchFamily="49" charset="0"/>
              </a:rPr>
              <a:t>protected/public</a:t>
            </a:r>
            <a:r>
              <a:rPr lang="en-US" dirty="0"/>
              <a:t> access modifier </a:t>
            </a:r>
            <a:r>
              <a:rPr lang="en-US" dirty="0" err="1"/>
              <a:t>trong</a:t>
            </a:r>
            <a:r>
              <a:rPr lang="en-US" dirty="0"/>
              <a:t> </a:t>
            </a:r>
            <a:r>
              <a:rPr lang="en-US" dirty="0" err="1"/>
              <a:t>tên</a:t>
            </a:r>
            <a:r>
              <a:rPr lang="en-US" dirty="0"/>
              <a:t> method</a:t>
            </a:r>
          </a:p>
          <a:p>
            <a:endParaRPr lang="en-US" dirty="0"/>
          </a:p>
          <a:p>
            <a:r>
              <a:rPr lang="en-US" dirty="0" err="1"/>
              <a:t>Bắt</a:t>
            </a:r>
            <a:r>
              <a:rPr lang="en-US" dirty="0"/>
              <a:t> </a:t>
            </a:r>
            <a:r>
              <a:rPr lang="en-US" dirty="0" err="1"/>
              <a:t>đầu</a:t>
            </a:r>
            <a:r>
              <a:rPr lang="en-US" dirty="0"/>
              <a:t> </a:t>
            </a:r>
            <a:r>
              <a:rPr lang="en-US" dirty="0" err="1"/>
              <a:t>bằng</a:t>
            </a:r>
            <a:r>
              <a:rPr lang="en-US" dirty="0"/>
              <a:t> </a:t>
            </a:r>
            <a:r>
              <a:rPr lang="en-US" dirty="0" err="1"/>
              <a:t>từ</a:t>
            </a:r>
            <a:r>
              <a:rPr lang="en-US" dirty="0"/>
              <a:t> </a:t>
            </a:r>
            <a:r>
              <a:rPr lang="en-US" dirty="0" err="1"/>
              <a:t>khoá</a:t>
            </a:r>
            <a:r>
              <a:rPr lang="en-US" dirty="0"/>
              <a:t> </a:t>
            </a:r>
            <a:r>
              <a:rPr lang="en-US" dirty="0">
                <a:latin typeface="Courier New" panose="02070309020205020404" pitchFamily="49" charset="0"/>
                <a:cs typeface="Courier New" panose="02070309020205020404" pitchFamily="49" charset="0"/>
              </a:rPr>
              <a:t>abstract</a:t>
            </a:r>
          </a:p>
          <a:p>
            <a:endParaRPr lang="en-US" dirty="0">
              <a:latin typeface="Courier New" panose="02070309020205020404" pitchFamily="49" charset="0"/>
              <a:cs typeface="Courier New" panose="02070309020205020404" pitchFamily="49" charset="0"/>
            </a:endParaRPr>
          </a:p>
          <a:p>
            <a:pPr>
              <a:lnSpc>
                <a:spcPct val="150000"/>
              </a:lnSpc>
            </a:pPr>
            <a:r>
              <a:rPr lang="en-US" altLang="en-US" dirty="0" err="1"/>
              <a:t>Lớp</a:t>
            </a:r>
            <a:r>
              <a:rPr lang="en-US" altLang="en-US" dirty="0"/>
              <a:t> </a:t>
            </a:r>
            <a:r>
              <a:rPr lang="en-US" altLang="en-US" dirty="0" err="1"/>
              <a:t>trừu</a:t>
            </a:r>
            <a:r>
              <a:rPr lang="en-US" altLang="en-US" dirty="0"/>
              <a:t> </a:t>
            </a:r>
            <a:r>
              <a:rPr lang="en-US" altLang="en-US" dirty="0" err="1"/>
              <a:t>tượng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các</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trừu</a:t>
            </a:r>
            <a:r>
              <a:rPr lang="en-US" altLang="en-US" dirty="0"/>
              <a:t> </a:t>
            </a:r>
            <a:r>
              <a:rPr lang="en-US" altLang="en-US" dirty="0" err="1"/>
              <a:t>tượng</a:t>
            </a:r>
            <a:r>
              <a:rPr lang="en-US" altLang="en-US" dirty="0"/>
              <a:t> – </a:t>
            </a:r>
            <a:r>
              <a:rPr lang="en-US" altLang="en-US" dirty="0" err="1"/>
              <a:t>là</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nội</a:t>
            </a:r>
            <a:r>
              <a:rPr lang="en-US" altLang="en-US" dirty="0"/>
              <a:t> dung, </a:t>
            </a:r>
            <a:r>
              <a:rPr lang="en-US" altLang="en-US" dirty="0" err="1"/>
              <a:t>được</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cũng</a:t>
            </a:r>
            <a:r>
              <a:rPr lang="en-US" altLang="en-US" dirty="0"/>
              <a:t> </a:t>
            </a:r>
            <a:r>
              <a:rPr lang="en-US" altLang="en-US" dirty="0" err="1"/>
              <a:t>với</a:t>
            </a:r>
            <a:r>
              <a:rPr lang="en-US" altLang="en-US" dirty="0"/>
              <a:t> </a:t>
            </a:r>
            <a:r>
              <a:rPr lang="en-US" altLang="en-US" dirty="0" err="1"/>
              <a:t>từ</a:t>
            </a:r>
            <a:r>
              <a:rPr lang="en-US" altLang="en-US" dirty="0"/>
              <a:t> </a:t>
            </a:r>
            <a:r>
              <a:rPr lang="en-US" altLang="en-US" dirty="0" err="1"/>
              <a:t>khóa</a:t>
            </a:r>
            <a:r>
              <a:rPr lang="en-US" altLang="en-US" dirty="0"/>
              <a:t> </a:t>
            </a:r>
            <a:r>
              <a:rPr lang="en-US" altLang="en-US" sz="2000" dirty="0">
                <a:latin typeface="Courier New" panose="02070309020205020404" pitchFamily="49" charset="0"/>
                <a:cs typeface="Courier New" panose="02070309020205020404" pitchFamily="49" charset="0"/>
              </a:rPr>
              <a:t>abstract</a:t>
            </a:r>
          </a:p>
          <a:p>
            <a:endParaRPr lang="en-US" dirty="0"/>
          </a:p>
          <a:p>
            <a:pPr marL="285750" indent="-285750">
              <a:lnSpc>
                <a:spcPct val="150000"/>
              </a:lnSpc>
              <a:defRPr/>
            </a:pPr>
            <a:r>
              <a:rPr lang="en-US" altLang="en-US" sz="2400" dirty="0"/>
              <a:t>Class </a:t>
            </a:r>
            <a:r>
              <a:rPr lang="en-US" altLang="en-US" sz="2400" dirty="0" err="1"/>
              <a:t>mà</a:t>
            </a:r>
            <a:r>
              <a:rPr lang="en-US" altLang="en-US" sz="2400" dirty="0"/>
              <a:t> </a:t>
            </a:r>
            <a:r>
              <a:rPr lang="en-US" altLang="en-US" sz="2400" dirty="0" err="1"/>
              <a:t>kế</a:t>
            </a:r>
            <a:r>
              <a:rPr lang="en-US" altLang="en-US" sz="2400" dirty="0"/>
              <a:t> </a:t>
            </a:r>
            <a:r>
              <a:rPr lang="en-US" altLang="en-US" sz="2400" dirty="0" err="1"/>
              <a:t>thừa</a:t>
            </a:r>
            <a:r>
              <a:rPr lang="en-US" altLang="en-US" sz="2400" dirty="0"/>
              <a:t> </a:t>
            </a:r>
            <a:r>
              <a:rPr lang="en-US" altLang="en-US" sz="2400" dirty="0" err="1"/>
              <a:t>từ</a:t>
            </a:r>
            <a:r>
              <a:rPr lang="en-US" altLang="en-US" sz="2400" dirty="0"/>
              <a:t> </a:t>
            </a:r>
            <a:r>
              <a:rPr lang="en-US" altLang="en-US" sz="2400" dirty="0" err="1"/>
              <a:t>lớp</a:t>
            </a:r>
            <a:r>
              <a:rPr lang="en-US" altLang="en-US" sz="2400" dirty="0"/>
              <a:t> </a:t>
            </a:r>
            <a:r>
              <a:rPr lang="en-US" altLang="en-US" sz="2400" dirty="0" err="1"/>
              <a:t>trừu</a:t>
            </a:r>
            <a:r>
              <a:rPr lang="en-US" altLang="en-US" sz="2400" dirty="0"/>
              <a:t> </a:t>
            </a:r>
            <a:r>
              <a:rPr lang="en-US" altLang="en-US" sz="2400" dirty="0" err="1"/>
              <a:t>tượng</a:t>
            </a:r>
            <a:r>
              <a:rPr lang="en-US" altLang="en-US" sz="2400" dirty="0"/>
              <a:t> </a:t>
            </a:r>
            <a:r>
              <a:rPr lang="en-US" altLang="en-US" sz="2400" dirty="0" err="1"/>
              <a:t>thì</a:t>
            </a:r>
            <a:r>
              <a:rPr lang="en-US" altLang="en-US" sz="2400" dirty="0"/>
              <a:t> </a:t>
            </a:r>
            <a:r>
              <a:rPr lang="en-US" altLang="en-US" sz="2400" dirty="0" err="1"/>
              <a:t>bắt</a:t>
            </a:r>
            <a:r>
              <a:rPr lang="en-US" altLang="en-US" sz="2400" dirty="0"/>
              <a:t> </a:t>
            </a:r>
            <a:r>
              <a:rPr lang="en-US" altLang="en-US" sz="2400" dirty="0" err="1"/>
              <a:t>buộc</a:t>
            </a:r>
            <a:r>
              <a:rPr lang="en-US" altLang="en-US" sz="2400" dirty="0"/>
              <a:t> </a:t>
            </a:r>
            <a:r>
              <a:rPr lang="en-US" altLang="en-US" sz="2400" dirty="0" err="1"/>
              <a:t>phải</a:t>
            </a:r>
            <a:r>
              <a:rPr lang="en-US" altLang="en-US" sz="2400" dirty="0"/>
              <a:t> </a:t>
            </a:r>
            <a:r>
              <a:rPr lang="en-US" altLang="en-US" sz="2400" dirty="0" err="1"/>
              <a:t>định</a:t>
            </a:r>
            <a:r>
              <a:rPr lang="en-US" altLang="en-US" sz="2400" dirty="0"/>
              <a:t> </a:t>
            </a:r>
            <a:r>
              <a:rPr lang="en-US" altLang="en-US" sz="2400" dirty="0" err="1"/>
              <a:t>nghĩa</a:t>
            </a:r>
            <a:r>
              <a:rPr lang="en-US" altLang="en-US" sz="2400" dirty="0"/>
              <a:t> </a:t>
            </a:r>
            <a:r>
              <a:rPr lang="en-US" altLang="en-US" sz="2400" dirty="0" err="1"/>
              <a:t>lại</a:t>
            </a:r>
            <a:r>
              <a:rPr lang="en-US" altLang="en-US" sz="2400" dirty="0"/>
              <a:t> </a:t>
            </a:r>
            <a:r>
              <a:rPr lang="en-US" altLang="en-US" sz="2400" dirty="0" err="1"/>
              <a:t>các</a:t>
            </a:r>
            <a:r>
              <a:rPr lang="en-US" altLang="en-US" sz="2400" dirty="0"/>
              <a:t> </a:t>
            </a:r>
            <a:r>
              <a:rPr lang="en-US" altLang="en-US" sz="2400" dirty="0" err="1"/>
              <a:t>phương</a:t>
            </a:r>
            <a:r>
              <a:rPr lang="en-US" altLang="en-US" sz="2400" dirty="0"/>
              <a:t> </a:t>
            </a:r>
            <a:r>
              <a:rPr lang="en-US" altLang="en-US" sz="2400" dirty="0" err="1"/>
              <a:t>thức</a:t>
            </a:r>
            <a:r>
              <a:rPr lang="en-US" altLang="en-US" sz="2400" dirty="0"/>
              <a:t> </a:t>
            </a:r>
            <a:r>
              <a:rPr lang="en-US" altLang="en-US" sz="2400" dirty="0" err="1"/>
              <a:t>trừu</a:t>
            </a:r>
            <a:r>
              <a:rPr lang="en-US" altLang="en-US" sz="2400" dirty="0"/>
              <a:t> </a:t>
            </a:r>
            <a:r>
              <a:rPr lang="en-US" altLang="en-US" sz="2400" dirty="0" err="1"/>
              <a:t>tượng</a:t>
            </a:r>
            <a:r>
              <a:rPr lang="en-US" altLang="en-US" sz="2400" dirty="0"/>
              <a:t> </a:t>
            </a:r>
            <a:r>
              <a:rPr lang="en-US" altLang="en-US" sz="2400" dirty="0" err="1"/>
              <a:t>của</a:t>
            </a:r>
            <a:r>
              <a:rPr lang="en-US" altLang="en-US" sz="2400" dirty="0"/>
              <a:t> </a:t>
            </a:r>
            <a:r>
              <a:rPr lang="en-US" altLang="en-US" sz="2400" dirty="0" err="1"/>
              <a:t>nó</a:t>
            </a:r>
            <a:endParaRPr lang="en-US" altLang="en-US" sz="2400" dirty="0"/>
          </a:p>
          <a:p>
            <a:pPr marL="285750" indent="-285750">
              <a:lnSpc>
                <a:spcPct val="150000"/>
              </a:lnSpc>
              <a:defRPr/>
            </a:pPr>
            <a:endParaRPr lang="en-US" altLang="en-US" sz="2400" dirty="0"/>
          </a:p>
          <a:p>
            <a:pPr marL="285750" indent="-285750">
              <a:lnSpc>
                <a:spcPct val="150000"/>
              </a:lnSpc>
              <a:defRPr/>
            </a:pPr>
            <a:r>
              <a:rPr lang="en-US" altLang="en-US" sz="2400" dirty="0" err="1"/>
              <a:t>Có</a:t>
            </a:r>
            <a:r>
              <a:rPr lang="en-US" altLang="en-US" sz="2400" dirty="0"/>
              <a:t> </a:t>
            </a:r>
            <a:r>
              <a:rPr lang="en-US" altLang="en-US" sz="2400" dirty="0" err="1"/>
              <a:t>thể</a:t>
            </a:r>
            <a:r>
              <a:rPr lang="en-US" altLang="en-US" sz="2400" dirty="0"/>
              <a:t> </a:t>
            </a:r>
            <a:r>
              <a:rPr lang="en-US" altLang="en-US" sz="2400" dirty="0" err="1"/>
              <a:t>hiểu</a:t>
            </a:r>
            <a:r>
              <a:rPr lang="en-US" altLang="en-US" sz="2400" dirty="0"/>
              <a:t> </a:t>
            </a:r>
            <a:r>
              <a:rPr lang="en-US" altLang="en-US" sz="2400" dirty="0" err="1"/>
              <a:t>đơn</a:t>
            </a:r>
            <a:r>
              <a:rPr lang="en-US" altLang="en-US" sz="2400" dirty="0"/>
              <a:t> </a:t>
            </a:r>
            <a:r>
              <a:rPr lang="en-US" altLang="en-US" sz="2400" dirty="0" err="1"/>
              <a:t>giản</a:t>
            </a:r>
            <a:r>
              <a:rPr lang="en-US" altLang="en-US" sz="2400" dirty="0"/>
              <a:t> abstract </a:t>
            </a:r>
            <a:r>
              <a:rPr lang="en-US" altLang="en-US" sz="2400" dirty="0" err="1"/>
              <a:t>là</a:t>
            </a:r>
            <a:r>
              <a:rPr lang="en-US" altLang="en-US" sz="2400" dirty="0"/>
              <a:t> </a:t>
            </a:r>
            <a:r>
              <a:rPr lang="en-US" altLang="en-US" sz="2400" dirty="0" err="1"/>
              <a:t>mối</a:t>
            </a:r>
            <a:r>
              <a:rPr lang="en-US" altLang="en-US" sz="2400" dirty="0"/>
              <a:t> </a:t>
            </a:r>
            <a:r>
              <a:rPr lang="en-US" altLang="en-US" sz="2400" dirty="0" err="1"/>
              <a:t>quan</a:t>
            </a:r>
            <a:r>
              <a:rPr lang="en-US" altLang="en-US" sz="2400" dirty="0"/>
              <a:t> </a:t>
            </a:r>
            <a:r>
              <a:rPr lang="en-US" altLang="en-US" sz="2400" dirty="0" err="1"/>
              <a:t>hệ</a:t>
            </a:r>
            <a:r>
              <a:rPr lang="en-US" altLang="en-US" sz="2400" dirty="0"/>
              <a:t> is-a</a:t>
            </a:r>
          </a:p>
          <a:p>
            <a:endParaRPr lang="en-US" dirty="0"/>
          </a:p>
        </p:txBody>
      </p:sp>
    </p:spTree>
    <p:extLst>
      <p:ext uri="{BB962C8B-B14F-4D97-AF65-F5344CB8AC3E}">
        <p14:creationId xmlns:p14="http://schemas.microsoft.com/office/powerpoint/2010/main" val="2119222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C451-E5EC-D345-9A5F-E3046A89DF5D}"/>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4F6C3CA9-AA7E-2049-937B-63D972213D0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Class Animal </a:t>
            </a:r>
            <a:r>
              <a:rPr lang="en-US" dirty="0" err="1"/>
              <a:t>được</a:t>
            </a:r>
            <a:r>
              <a:rPr lang="en-US" dirty="0"/>
              <a:t> </a:t>
            </a:r>
            <a:r>
              <a:rPr lang="en-US" dirty="0" err="1"/>
              <a:t>định</a:t>
            </a:r>
            <a:r>
              <a:rPr lang="en-US" dirty="0"/>
              <a:t> </a:t>
            </a:r>
            <a:r>
              <a:rPr lang="en-US" dirty="0" err="1"/>
              <a:t>nghĩa</a:t>
            </a:r>
            <a:r>
              <a:rPr lang="en-US" dirty="0"/>
              <a:t> </a:t>
            </a:r>
            <a:r>
              <a:rPr lang="en-US" dirty="0">
                <a:latin typeface="Courier New" panose="02070309020205020404" pitchFamily="49" charset="0"/>
                <a:cs typeface="Courier New" panose="02070309020205020404" pitchFamily="49" charset="0"/>
              </a:rPr>
              <a:t>abstract</a:t>
            </a:r>
          </a:p>
          <a:p>
            <a:endParaRPr lang="en-US" dirty="0">
              <a:latin typeface="Courier New" panose="02070309020205020404" pitchFamily="49" charset="0"/>
              <a:cs typeface="Courier New" panose="02070309020205020404" pitchFamily="49" charset="0"/>
            </a:endParaRPr>
          </a:p>
          <a:p>
            <a:pPr>
              <a:lnSpc>
                <a:spcPct val="150000"/>
              </a:lnSpc>
            </a:pPr>
            <a:r>
              <a:rPr lang="en-US" dirty="0"/>
              <a:t>Class</a:t>
            </a:r>
            <a:r>
              <a:rPr lang="en-US" dirty="0">
                <a:latin typeface="Courier New" panose="02070309020205020404" pitchFamily="49" charset="0"/>
                <a:cs typeface="Courier New" panose="02070309020205020404" pitchFamily="49" charset="0"/>
              </a:rPr>
              <a:t> Dog </a:t>
            </a:r>
            <a:r>
              <a:rPr lang="en-US" dirty="0" err="1"/>
              <a:t>thừa</a:t>
            </a:r>
            <a:r>
              <a:rPr lang="en-US" dirty="0"/>
              <a:t> </a:t>
            </a:r>
            <a:r>
              <a:rPr lang="en-US" dirty="0" err="1"/>
              <a:t>kế</a:t>
            </a:r>
            <a:r>
              <a:rPr lang="en-US" dirty="0"/>
              <a:t> abstract class </a:t>
            </a:r>
            <a:r>
              <a:rPr lang="en-US" dirty="0">
                <a:latin typeface="Courier New" panose="02070309020205020404" pitchFamily="49" charset="0"/>
                <a:cs typeface="Courier New" panose="02070309020205020404" pitchFamily="49" charset="0"/>
                <a:sym typeface="Wingdings" pitchFamily="2" charset="2"/>
              </a:rPr>
              <a:t> </a:t>
            </a:r>
            <a:r>
              <a:rPr lang="en-US" dirty="0">
                <a:sym typeface="Wingdings" pitchFamily="2" charset="2"/>
              </a:rPr>
              <a:t>implements </a:t>
            </a:r>
            <a:r>
              <a:rPr lang="en-US" dirty="0" err="1">
                <a:sym typeface="Wingdings" pitchFamily="2" charset="2"/>
              </a:rPr>
              <a:t>hết</a:t>
            </a:r>
            <a:r>
              <a:rPr lang="en-US" dirty="0">
                <a:sym typeface="Wingdings" pitchFamily="2" charset="2"/>
              </a:rPr>
              <a:t> </a:t>
            </a:r>
            <a:r>
              <a:rPr lang="en-US" dirty="0" err="1">
                <a:sym typeface="Wingdings" pitchFamily="2" charset="2"/>
              </a:rPr>
              <a:t>các</a:t>
            </a:r>
            <a:r>
              <a:rPr lang="en-US" dirty="0">
                <a:sym typeface="Wingdings" pitchFamily="2" charset="2"/>
              </a:rPr>
              <a:t> function </a:t>
            </a:r>
            <a:r>
              <a:rPr lang="en-US" dirty="0" err="1">
                <a:sym typeface="Wingdings" pitchFamily="2" charset="2"/>
              </a:rPr>
              <a:t>được</a:t>
            </a:r>
            <a:r>
              <a:rPr lang="en-US" dirty="0">
                <a:sym typeface="Wingdings" pitchFamily="2" charset="2"/>
              </a:rPr>
              <a:t> </a:t>
            </a:r>
            <a:r>
              <a:rPr lang="en-US" dirty="0" err="1">
                <a:sym typeface="Wingdings" pitchFamily="2" charset="2"/>
              </a:rPr>
              <a:t>định</a:t>
            </a:r>
            <a:r>
              <a:rPr lang="en-US" dirty="0">
                <a:sym typeface="Wingdings" pitchFamily="2" charset="2"/>
              </a:rPr>
              <a:t> </a:t>
            </a:r>
            <a:r>
              <a:rPr lang="en-US" dirty="0" err="1">
                <a:sym typeface="Wingdings" pitchFamily="2" charset="2"/>
              </a:rPr>
              <a:t>nghĩa</a:t>
            </a:r>
            <a:r>
              <a:rPr lang="en-US" dirty="0">
                <a:sym typeface="Wingdings" pitchFamily="2" charset="2"/>
              </a:rPr>
              <a:t> </a:t>
            </a:r>
            <a:r>
              <a:rPr lang="en-US" dirty="0">
                <a:latin typeface="Courier New" panose="02070309020205020404" pitchFamily="49" charset="0"/>
                <a:cs typeface="Courier New" panose="02070309020205020404" pitchFamily="49" charset="0"/>
                <a:sym typeface="Wingdings" pitchFamily="2" charset="2"/>
              </a:rPr>
              <a:t>abstract</a:t>
            </a:r>
            <a:endParaRPr lang="en-US"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678FD4D0-CDFD-0045-A842-E35A5D121703}"/>
              </a:ext>
            </a:extLst>
          </p:cNvPr>
          <p:cNvPicPr>
            <a:picLocks noChangeAspect="1"/>
          </p:cNvPicPr>
          <p:nvPr/>
        </p:nvPicPr>
        <p:blipFill>
          <a:blip r:embed="rId2"/>
          <a:stretch>
            <a:fillRect/>
          </a:stretch>
        </p:blipFill>
        <p:spPr>
          <a:xfrm>
            <a:off x="452120" y="1762125"/>
            <a:ext cx="4057650" cy="2238375"/>
          </a:xfrm>
          <a:prstGeom prst="rect">
            <a:avLst/>
          </a:prstGeom>
        </p:spPr>
      </p:pic>
      <p:pic>
        <p:nvPicPr>
          <p:cNvPr id="5" name="Picture 4">
            <a:extLst>
              <a:ext uri="{FF2B5EF4-FFF2-40B4-BE49-F238E27FC236}">
                <a16:creationId xmlns:a16="http://schemas.microsoft.com/office/drawing/2014/main" id="{708D0888-8D52-EC4E-A374-69DFA2AED125}"/>
              </a:ext>
            </a:extLst>
          </p:cNvPr>
          <p:cNvPicPr>
            <a:picLocks noChangeAspect="1"/>
          </p:cNvPicPr>
          <p:nvPr/>
        </p:nvPicPr>
        <p:blipFill>
          <a:blip r:embed="rId3"/>
          <a:stretch>
            <a:fillRect/>
          </a:stretch>
        </p:blipFill>
        <p:spPr>
          <a:xfrm>
            <a:off x="4572000" y="1708632"/>
            <a:ext cx="3689348" cy="2291868"/>
          </a:xfrm>
          <a:prstGeom prst="rect">
            <a:avLst/>
          </a:prstGeom>
        </p:spPr>
      </p:pic>
    </p:spTree>
    <p:extLst>
      <p:ext uri="{BB962C8B-B14F-4D97-AF65-F5344CB8AC3E}">
        <p14:creationId xmlns:p14="http://schemas.microsoft.com/office/powerpoint/2010/main" val="343993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Lợi ích của OOP</a:t>
            </a:r>
          </a:p>
        </p:txBody>
      </p:sp>
      <p:sp>
        <p:nvSpPr>
          <p:cNvPr id="3" name="Content Placeholder 2"/>
          <p:cNvSpPr>
            <a:spLocks noGrp="1"/>
          </p:cNvSpPr>
          <p:nvPr>
            <p:ph idx="1"/>
          </p:nvPr>
        </p:nvSpPr>
        <p:spPr/>
        <p:txBody>
          <a:bodyPr/>
          <a:lstStyle/>
          <a:p>
            <a:pPr marL="114300" indent="0">
              <a:buNone/>
            </a:pPr>
            <a:endParaRPr lang="en-US" dirty="0"/>
          </a:p>
          <a:p>
            <a:pPr>
              <a:buFontTx/>
              <a:buChar char="-"/>
            </a:pPr>
            <a:r>
              <a:rPr lang="en-US" dirty="0"/>
              <a:t>Dễ mở rộng code và tái sử </a:t>
            </a:r>
            <a:r>
              <a:rPr lang="en-US" dirty="0" err="1"/>
              <a:t>dụng</a:t>
            </a:r>
            <a:r>
              <a:rPr lang="en-US" dirty="0"/>
              <a:t> </a:t>
            </a:r>
          </a:p>
          <a:p>
            <a:pPr>
              <a:buFontTx/>
              <a:buChar char="-"/>
            </a:pPr>
            <a:endParaRPr lang="en-US" dirty="0"/>
          </a:p>
          <a:p>
            <a:pPr>
              <a:buFontTx/>
              <a:buChar char="-"/>
            </a:pPr>
            <a:r>
              <a:rPr lang="en-US" dirty="0"/>
              <a:t>Code được đóng gói (encapsulation and data-hiding) đảm bảo an toàn</a:t>
            </a:r>
          </a:p>
          <a:p>
            <a:pPr>
              <a:buFontTx/>
              <a:buChar char="-"/>
            </a:pPr>
            <a:endParaRPr lang="en-US" dirty="0"/>
          </a:p>
          <a:p>
            <a:pPr marL="114300" indent="0">
              <a:buNone/>
            </a:pPr>
            <a:r>
              <a:rPr lang="en-US" dirty="0"/>
              <a:t>=&gt; Khi có thay đổi, chỉ cần thay đổi 1 chỗ, không ảnh hưởng tới các modules khác có trong hệ thống.</a:t>
            </a:r>
          </a:p>
          <a:p>
            <a:endParaRPr lang="en-US" dirty="0"/>
          </a:p>
          <a:p>
            <a:endParaRPr lang="en-US" dirty="0"/>
          </a:p>
        </p:txBody>
      </p:sp>
    </p:spTree>
    <p:extLst>
      <p:ext uri="{BB962C8B-B14F-4D97-AF65-F5344CB8AC3E}">
        <p14:creationId xmlns:p14="http://schemas.microsoft.com/office/powerpoint/2010/main" val="288773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a:t>Các</a:t>
            </a:r>
            <a:r>
              <a:rPr lang="ja-JP" altLang="en-US" dirty="0"/>
              <a:t> </a:t>
            </a:r>
            <a:r>
              <a:rPr lang="en-US" altLang="ja-JP" dirty="0" err="1"/>
              <a:t>khái</a:t>
            </a:r>
            <a:r>
              <a:rPr lang="en-US" altLang="ja-JP" dirty="0"/>
              <a:t> </a:t>
            </a:r>
            <a:r>
              <a:rPr lang="en-US" altLang="ja-JP" dirty="0" err="1"/>
              <a:t>niệm</a:t>
            </a:r>
            <a:endParaRPr lang="en-US" dirty="0"/>
          </a:p>
        </p:txBody>
      </p:sp>
      <p:sp>
        <p:nvSpPr>
          <p:cNvPr id="3" name="Content Placeholder 2"/>
          <p:cNvSpPr>
            <a:spLocks noGrp="1"/>
          </p:cNvSpPr>
          <p:nvPr>
            <p:ph idx="1"/>
          </p:nvPr>
        </p:nvSpPr>
        <p:spPr>
          <a:xfrm>
            <a:off x="304800" y="1485900"/>
            <a:ext cx="7620000" cy="5097462"/>
          </a:xfrm>
        </p:spPr>
        <p:txBody>
          <a:bodyPr>
            <a:normAutofit fontScale="92500"/>
          </a:bodyPr>
          <a:lstStyle/>
          <a:p>
            <a:pPr>
              <a:lnSpc>
                <a:spcPct val="150000"/>
              </a:lnSpc>
            </a:pPr>
            <a:r>
              <a:rPr lang="en-US" dirty="0"/>
              <a:t>Class: Bản mẫu thiết kế để xây dựng đối tượng, chúng có những đặc điểm chung: thuộc tính và phương thức nhưng giá trị (value) và định nghĩa phương thức khác nhau</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Bao gồm </a:t>
            </a:r>
            <a:r>
              <a:rPr lang="en-US" b="1" dirty="0"/>
              <a:t>Properties (attributes)</a:t>
            </a:r>
            <a:r>
              <a:rPr lang="en-US" dirty="0"/>
              <a:t>: Thuộc tính và </a:t>
            </a:r>
            <a:r>
              <a:rPr lang="en-US" b="1" dirty="0"/>
              <a:t>Method: </a:t>
            </a:r>
            <a:r>
              <a:rPr lang="en-US" dirty="0"/>
              <a:t>Phương thức</a:t>
            </a:r>
          </a:p>
          <a:p>
            <a:endParaRPr lang="en-US" dirty="0"/>
          </a:p>
        </p:txBody>
      </p:sp>
      <p:pic>
        <p:nvPicPr>
          <p:cNvPr id="1026" name="Picture 2" descr="class-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537" y="3200400"/>
            <a:ext cx="2981325" cy="2438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3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p>
        </p:txBody>
      </p:sp>
      <p:sp>
        <p:nvSpPr>
          <p:cNvPr id="3" name="Content Placeholder 2"/>
          <p:cNvSpPr>
            <a:spLocks noGrp="1"/>
          </p:cNvSpPr>
          <p:nvPr>
            <p:ph idx="1"/>
          </p:nvPr>
        </p:nvSpPr>
        <p:spPr>
          <a:xfrm>
            <a:off x="457200" y="1600200"/>
            <a:ext cx="8001000" cy="4800600"/>
          </a:xfrm>
        </p:spPr>
        <p:txBody>
          <a:bodyPr/>
          <a:lstStyle/>
          <a:p>
            <a:pPr>
              <a:lnSpc>
                <a:spcPct val="150000"/>
              </a:lnSpc>
            </a:pPr>
            <a:r>
              <a:rPr lang="en-US" dirty="0"/>
              <a:t>Đối tượng (Object): Gói mã lệnh độc lập (bao </a:t>
            </a:r>
            <a:r>
              <a:rPr lang="en-US" dirty="0" err="1"/>
              <a:t>gồm</a:t>
            </a:r>
            <a:r>
              <a:rPr lang="en-US" dirty="0"/>
              <a:t> </a:t>
            </a:r>
            <a:r>
              <a:rPr lang="en-US" dirty="0" err="1"/>
              <a:t>trạng</a:t>
            </a:r>
            <a:r>
              <a:rPr lang="en-US" dirty="0"/>
              <a:t> </a:t>
            </a:r>
            <a:r>
              <a:rPr lang="en-US" dirty="0" err="1"/>
              <a:t>thái</a:t>
            </a:r>
            <a:r>
              <a:rPr lang="en-US" dirty="0"/>
              <a:t> [properties] &amp; </a:t>
            </a:r>
            <a:r>
              <a:rPr lang="en-US" dirty="0" err="1"/>
              <a:t>hành</a:t>
            </a:r>
            <a:r>
              <a:rPr lang="en-US" dirty="0"/>
              <a:t> </a:t>
            </a:r>
            <a:r>
              <a:rPr lang="en-US" dirty="0" err="1"/>
              <a:t>động</a:t>
            </a:r>
            <a:r>
              <a:rPr lang="en-US" dirty="0"/>
              <a:t> [function]), có khả năng tự hiểu và nói cho các đối tượng khác về </a:t>
            </a:r>
            <a:r>
              <a:rPr lang="en-US" dirty="0" err="1"/>
              <a:t>chính</a:t>
            </a:r>
            <a:r>
              <a:rPr lang="en-US" dirty="0"/>
              <a:t> </a:t>
            </a:r>
            <a:r>
              <a:rPr lang="en-US" dirty="0" err="1"/>
              <a:t>nó</a:t>
            </a:r>
            <a:endParaRPr lang="en-US" dirty="0"/>
          </a:p>
          <a:p>
            <a:pPr>
              <a:lnSpc>
                <a:spcPct val="150000"/>
              </a:lnSpc>
            </a:pPr>
            <a:endParaRPr lang="en-US" dirty="0"/>
          </a:p>
          <a:p>
            <a:pPr marL="114300" indent="0">
              <a:buNone/>
            </a:pPr>
            <a:r>
              <a:rPr lang="en-US" dirty="0"/>
              <a:t>- Object được tạo ra bằng cách tạo ra 1 thực thể của Class đó.</a:t>
            </a:r>
          </a:p>
          <a:p>
            <a:pPr marL="114300" indent="0">
              <a:buNone/>
            </a:pPr>
            <a:endParaRPr lang="en-US" dirty="0"/>
          </a:p>
          <a:p>
            <a:pPr marL="114300" indent="0">
              <a:buNone/>
            </a:pPr>
            <a:r>
              <a:rPr lang="en-US" dirty="0"/>
              <a:t>Để tạo ra một object từ 1 class, chúng ta sử dụng từ khóa </a:t>
            </a:r>
            <a:r>
              <a:rPr lang="en-US" dirty="0">
                <a:latin typeface="Courier New" panose="02070309020205020404" pitchFamily="49" charset="0"/>
                <a:cs typeface="Courier New" panose="02070309020205020404" pitchFamily="49" charset="0"/>
              </a:rPr>
              <a:t>new</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endParaRPr lang="en-US" dirty="0">
              <a:latin typeface="Courier New" panose="02070309020205020404" pitchFamily="49" charset="0"/>
              <a:cs typeface="Courier New" panose="02070309020205020404" pitchFamily="49" charset="0"/>
            </a:endParaRPr>
          </a:p>
          <a:p>
            <a:r>
              <a:rPr lang="en-US" dirty="0"/>
              <a:t>Để </a:t>
            </a:r>
            <a:r>
              <a:rPr lang="en-US" dirty="0" err="1"/>
              <a:t>gọi</a:t>
            </a:r>
            <a:r>
              <a:rPr lang="en-US" dirty="0"/>
              <a:t> methods </a:t>
            </a:r>
            <a:r>
              <a:rPr lang="en-US" dirty="0" err="1"/>
              <a:t>của</a:t>
            </a:r>
            <a:r>
              <a:rPr lang="en-US" dirty="0"/>
              <a:t> Object thì chúng ta sử dụng dấu </a:t>
            </a:r>
            <a:r>
              <a:rPr lang="en-US" dirty="0">
                <a:latin typeface="Courier New" panose="02070309020205020404" pitchFamily="49" charset="0"/>
                <a:cs typeface="Courier New" panose="02070309020205020404" pitchFamily="49" charset="0"/>
              </a:rPr>
              <a:t>-&gt;</a:t>
            </a:r>
          </a:p>
        </p:txBody>
      </p:sp>
      <p:sp>
        <p:nvSpPr>
          <p:cNvPr id="5" name="TextBox 4"/>
          <p:cNvSpPr txBox="1"/>
          <p:nvPr/>
        </p:nvSpPr>
        <p:spPr>
          <a:xfrm>
            <a:off x="685800" y="4191000"/>
            <a:ext cx="7315200" cy="369332"/>
          </a:xfrm>
          <a:prstGeom prst="rect">
            <a:avLst/>
          </a:prstGeom>
          <a:solidFill>
            <a:schemeClr val="accent1"/>
          </a:solidFill>
        </p:spPr>
        <p:txBody>
          <a:bodyPr wrap="square" rtlCol="0">
            <a:spAutoFit/>
          </a:bodyPr>
          <a:lstStyle/>
          <a:p>
            <a:pPr marL="114300" indent="0" algn="ctr">
              <a:buNone/>
            </a:pPr>
            <a:r>
              <a:rPr lang="en-US">
                <a:solidFill>
                  <a:schemeClr val="bg1"/>
                </a:solidFill>
                <a:latin typeface="Courier New" panose="02070309020205020404" pitchFamily="49" charset="0"/>
                <a:cs typeface="Courier New" panose="02070309020205020404" pitchFamily="49" charset="0"/>
              </a:rPr>
              <a:t>$</a:t>
            </a:r>
            <a:r>
              <a:rPr lang="en-US" dirty="0">
                <a:solidFill>
                  <a:schemeClr val="bg1"/>
                </a:solidFill>
                <a:latin typeface="Courier New" panose="02070309020205020404" pitchFamily="49" charset="0"/>
                <a:cs typeface="Courier New" panose="02070309020205020404" pitchFamily="49" charset="0"/>
              </a:rPr>
              <a:t>car = </a:t>
            </a:r>
            <a:r>
              <a:rPr lang="en-US" u="sng" dirty="0">
                <a:solidFill>
                  <a:schemeClr val="bg1"/>
                </a:solidFill>
                <a:latin typeface="Courier New" panose="02070309020205020404" pitchFamily="49" charset="0"/>
                <a:cs typeface="Courier New" panose="02070309020205020404" pitchFamily="49" charset="0"/>
              </a:rPr>
              <a:t>new</a:t>
            </a:r>
            <a:r>
              <a:rPr lang="en-US" dirty="0">
                <a:solidFill>
                  <a:schemeClr val="bg1"/>
                </a:solidFill>
                <a:latin typeface="Courier New" panose="02070309020205020404" pitchFamily="49" charset="0"/>
                <a:cs typeface="Courier New" panose="02070309020205020404" pitchFamily="49" charset="0"/>
              </a:rPr>
              <a:t> Car();</a:t>
            </a:r>
          </a:p>
        </p:txBody>
      </p:sp>
      <p:sp>
        <p:nvSpPr>
          <p:cNvPr id="6" name="TextBox 5"/>
          <p:cNvSpPr txBox="1"/>
          <p:nvPr/>
        </p:nvSpPr>
        <p:spPr>
          <a:xfrm>
            <a:off x="685800" y="4926568"/>
            <a:ext cx="7315200" cy="369332"/>
          </a:xfrm>
          <a:prstGeom prst="rect">
            <a:avLst/>
          </a:prstGeom>
          <a:solidFill>
            <a:schemeClr val="accent1"/>
          </a:solidFill>
        </p:spPr>
        <p:txBody>
          <a:bodyPr wrap="square" rtlCol="0">
            <a:spAutoFit/>
          </a:bodyPr>
          <a:lstStyle/>
          <a:p>
            <a:pPr marL="114300" indent="0" algn="ctr">
              <a:buNone/>
            </a:pPr>
            <a:r>
              <a:rPr lang="en-US" dirty="0">
                <a:solidFill>
                  <a:schemeClr val="bg1"/>
                </a:solidFill>
                <a:latin typeface="Courier New" panose="02070309020205020404" pitchFamily="49" charset="0"/>
                <a:cs typeface="Courier New" panose="02070309020205020404" pitchFamily="49" charset="0"/>
              </a:rPr>
              <a:t>$car-&gt;getColor(); $car-&gt;setColor(“green”);</a:t>
            </a:r>
          </a:p>
        </p:txBody>
      </p:sp>
    </p:spTree>
    <p:extLst>
      <p:ext uri="{BB962C8B-B14F-4D97-AF65-F5344CB8AC3E}">
        <p14:creationId xmlns:p14="http://schemas.microsoft.com/office/powerpoint/2010/main" val="620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8" name="TextBox 7"/>
          <p:cNvSpPr txBox="1"/>
          <p:nvPr/>
        </p:nvSpPr>
        <p:spPr>
          <a:xfrm>
            <a:off x="5918596" y="2558534"/>
            <a:ext cx="2057400" cy="369332"/>
          </a:xfrm>
          <a:prstGeom prst="rect">
            <a:avLst/>
          </a:prstGeom>
          <a:noFill/>
        </p:spPr>
        <p:txBody>
          <a:bodyPr wrap="square" rtlCol="0">
            <a:spAutoFit/>
          </a:bodyPr>
          <a:lstStyle/>
          <a:p>
            <a:r>
              <a:rPr lang="en-US" dirty="0"/>
              <a:t>Properties</a:t>
            </a:r>
          </a:p>
        </p:txBody>
      </p:sp>
      <p:sp>
        <p:nvSpPr>
          <p:cNvPr id="10" name="TextBox 9"/>
          <p:cNvSpPr txBox="1"/>
          <p:nvPr/>
        </p:nvSpPr>
        <p:spPr>
          <a:xfrm>
            <a:off x="6058494" y="5149334"/>
            <a:ext cx="2057400" cy="369332"/>
          </a:xfrm>
          <a:prstGeom prst="rect">
            <a:avLst/>
          </a:prstGeom>
          <a:noFill/>
        </p:spPr>
        <p:txBody>
          <a:bodyPr wrap="square" rtlCol="0">
            <a:spAutoFit/>
          </a:bodyPr>
          <a:lstStyle/>
          <a:p>
            <a:r>
              <a:rPr lang="en-US" dirty="0" err="1"/>
              <a:t>Phương</a:t>
            </a:r>
            <a:r>
              <a:rPr lang="en-US" dirty="0"/>
              <a:t> </a:t>
            </a:r>
            <a:r>
              <a:rPr lang="en-US" dirty="0" err="1"/>
              <a:t>thức</a:t>
            </a:r>
            <a:endParaRPr lang="en-US" dirty="0"/>
          </a:p>
        </p:txBody>
      </p:sp>
      <p:pic>
        <p:nvPicPr>
          <p:cNvPr id="12" name="Picture 11"/>
          <p:cNvPicPr>
            <a:picLocks noChangeAspect="1"/>
          </p:cNvPicPr>
          <p:nvPr/>
        </p:nvPicPr>
        <p:blipFill>
          <a:blip r:embed="rId2"/>
          <a:stretch>
            <a:fillRect/>
          </a:stretch>
        </p:blipFill>
        <p:spPr>
          <a:xfrm>
            <a:off x="419916" y="1446213"/>
            <a:ext cx="3441354" cy="5254624"/>
          </a:xfrm>
          <a:prstGeom prst="rect">
            <a:avLst/>
          </a:prstGeom>
        </p:spPr>
      </p:pic>
      <p:cxnSp>
        <p:nvCxnSpPr>
          <p:cNvPr id="6" name="Straight Arrow Connector 5"/>
          <p:cNvCxnSpPr/>
          <p:nvPr/>
        </p:nvCxnSpPr>
        <p:spPr>
          <a:xfrm flipH="1">
            <a:off x="2286000" y="2743200"/>
            <a:ext cx="3276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a:off x="2425898" y="5334000"/>
            <a:ext cx="3276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204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a:t>
            </a:r>
            <a:r>
              <a:rPr lang="en-US" dirty="0" err="1"/>
              <a:t>là</a:t>
            </a:r>
            <a:r>
              <a:rPr lang="en-US" dirty="0"/>
              <a:t> </a:t>
            </a:r>
            <a:r>
              <a:rPr lang="en-US" dirty="0" err="1"/>
              <a:t>gì</a:t>
            </a:r>
            <a:endParaRPr lang="en-US" dirty="0"/>
          </a:p>
        </p:txBody>
      </p:sp>
      <p:sp>
        <p:nvSpPr>
          <p:cNvPr id="5" name="TextBox 4"/>
          <p:cNvSpPr txBox="1"/>
          <p:nvPr/>
        </p:nvSpPr>
        <p:spPr>
          <a:xfrm>
            <a:off x="533400" y="5638800"/>
            <a:ext cx="7620000" cy="762000"/>
          </a:xfrm>
          <a:prstGeom prst="rect">
            <a:avLst/>
          </a:prstGeom>
          <a:solidFill>
            <a:schemeClr val="accent1"/>
          </a:solidFill>
          <a:ln>
            <a:solidFill>
              <a:schemeClr val="accent3">
                <a:lumMod val="50000"/>
              </a:schemeClr>
            </a:solidFill>
          </a:ln>
        </p:spPr>
        <p:txBody>
          <a:bodyPr wrap="square" rtlCol="0">
            <a:spAutoFit/>
          </a:bodyPr>
          <a:lstStyle/>
          <a:p>
            <a:endParaRPr lang="en-US" dirty="0"/>
          </a:p>
        </p:txBody>
      </p:sp>
      <p:sp>
        <p:nvSpPr>
          <p:cNvPr id="3" name="Content Placeholder 2"/>
          <p:cNvSpPr>
            <a:spLocks noGrp="1"/>
          </p:cNvSpPr>
          <p:nvPr>
            <p:ph idx="1"/>
          </p:nvPr>
        </p:nvSpPr>
        <p:spPr/>
        <p:txBody>
          <a:bodyPr/>
          <a:lstStyle/>
          <a:p>
            <a:r>
              <a:rPr lang="en-US" dirty="0" err="1"/>
              <a:t>Là</a:t>
            </a:r>
            <a:r>
              <a:rPr lang="en-US" dirty="0"/>
              <a:t> </a:t>
            </a:r>
            <a:r>
              <a:rPr lang="en-US" dirty="0" err="1"/>
              <a:t>một</a:t>
            </a:r>
            <a:r>
              <a:rPr lang="en-US" dirty="0"/>
              <a:t> </a:t>
            </a:r>
            <a:r>
              <a:rPr lang="en-US" dirty="0" err="1"/>
              <a:t>loại</a:t>
            </a:r>
            <a:r>
              <a:rPr lang="en-US" dirty="0"/>
              <a:t> </a:t>
            </a:r>
            <a:r>
              <a:rPr lang="en-US" dirty="0" err="1"/>
              <a:t>phương</a:t>
            </a:r>
            <a:r>
              <a:rPr lang="en-US" dirty="0"/>
              <a:t> </a:t>
            </a:r>
            <a:r>
              <a:rPr lang="en-US" dirty="0" err="1"/>
              <a:t>thức</a:t>
            </a:r>
            <a:r>
              <a:rPr lang="en-US" dirty="0"/>
              <a:t> </a:t>
            </a:r>
            <a:r>
              <a:rPr lang="en-US" dirty="0" err="1"/>
              <a:t>đặc</a:t>
            </a:r>
            <a:r>
              <a:rPr lang="en-US" dirty="0"/>
              <a:t> </a:t>
            </a:r>
            <a:r>
              <a:rPr lang="en-US" dirty="0" err="1"/>
              <a:t>biệt</a:t>
            </a:r>
            <a:r>
              <a:rPr lang="en-US" dirty="0"/>
              <a:t>, </a:t>
            </a:r>
            <a:r>
              <a:rPr lang="en-US" dirty="0" err="1"/>
              <a:t>được</a:t>
            </a:r>
            <a:r>
              <a:rPr lang="en-US" dirty="0"/>
              <a:t> </a:t>
            </a:r>
            <a:r>
              <a:rPr lang="en-US" dirty="0" err="1"/>
              <a:t>gọi</a:t>
            </a:r>
            <a:r>
              <a:rPr lang="en-US" dirty="0"/>
              <a:t> </a:t>
            </a:r>
            <a:r>
              <a:rPr lang="en-US" dirty="0" err="1"/>
              <a:t>tự</a:t>
            </a:r>
            <a:r>
              <a:rPr lang="en-US" dirty="0"/>
              <a:t> </a:t>
            </a:r>
            <a:r>
              <a:rPr lang="en-US" dirty="0" err="1"/>
              <a:t>động</a:t>
            </a:r>
            <a:r>
              <a:rPr lang="en-US" dirty="0"/>
              <a:t> </a:t>
            </a:r>
            <a:r>
              <a:rPr lang="en-US" dirty="0" err="1"/>
              <a:t>khi</a:t>
            </a:r>
            <a:r>
              <a:rPr lang="en-US" dirty="0"/>
              <a:t> </a:t>
            </a:r>
            <a:r>
              <a:rPr lang="en-US" dirty="0" err="1"/>
              <a:t>một</a:t>
            </a:r>
            <a:r>
              <a:rPr lang="en-US" dirty="0"/>
              <a:t> object </a:t>
            </a:r>
            <a:r>
              <a:rPr lang="en-US" dirty="0" err="1"/>
              <a:t>được</a:t>
            </a:r>
            <a:r>
              <a:rPr lang="en-US" dirty="0"/>
              <a:t> </a:t>
            </a:r>
            <a:r>
              <a:rPr lang="en-US" dirty="0" err="1"/>
              <a:t>tạo</a:t>
            </a:r>
            <a:r>
              <a:rPr lang="en-US" dirty="0"/>
              <a:t> </a:t>
            </a:r>
            <a:r>
              <a:rPr lang="en-US" dirty="0" err="1"/>
              <a:t>ra</a:t>
            </a:r>
            <a:endParaRPr lang="en-US" dirty="0"/>
          </a:p>
          <a:p>
            <a:pPr marL="114300" indent="0">
              <a:buNone/>
            </a:pPr>
            <a:endParaRPr lang="en-US" dirty="0"/>
          </a:p>
          <a:p>
            <a:r>
              <a:rPr lang="en-US" dirty="0">
                <a:latin typeface="Courier New" panose="02070309020205020404" pitchFamily="49" charset="0"/>
                <a:cs typeface="Courier New" panose="02070309020205020404" pitchFamily="49" charset="0"/>
              </a:rPr>
              <a:t>Constructor</a:t>
            </a:r>
            <a:r>
              <a:rPr lang="en-US" dirty="0"/>
              <a:t> thường lấy tham số để khởi tạo một số thuộc tính của object</a:t>
            </a:r>
          </a:p>
          <a:p>
            <a:pPr marL="114300" indent="0">
              <a:buNone/>
            </a:pPr>
            <a:endParaRPr lang="en-US" dirty="0"/>
          </a:p>
          <a:p>
            <a:r>
              <a:rPr lang="en-US" dirty="0" err="1"/>
              <a:t>Nếu</a:t>
            </a:r>
            <a:r>
              <a:rPr lang="en-US" dirty="0"/>
              <a:t> </a:t>
            </a:r>
            <a:r>
              <a:rPr lang="en-US" dirty="0" err="1"/>
              <a:t>không</a:t>
            </a:r>
            <a:r>
              <a:rPr lang="en-US" dirty="0"/>
              <a:t> </a:t>
            </a:r>
            <a:r>
              <a:rPr lang="en-US" dirty="0" err="1"/>
              <a:t>gọi</a:t>
            </a:r>
            <a:r>
              <a:rPr lang="en-US" dirty="0"/>
              <a:t> </a:t>
            </a:r>
            <a:r>
              <a:rPr lang="en-US" dirty="0" err="1"/>
              <a:t>thì</a:t>
            </a:r>
            <a:r>
              <a:rPr lang="en-US" dirty="0"/>
              <a:t> object </a:t>
            </a:r>
            <a:r>
              <a:rPr lang="en-US" dirty="0" err="1"/>
              <a:t>cũng</a:t>
            </a:r>
            <a:r>
              <a:rPr lang="en-US" dirty="0"/>
              <a:t> </a:t>
            </a:r>
            <a:r>
              <a:rPr lang="en-US" dirty="0" err="1"/>
              <a:t>sẽ</a:t>
            </a:r>
            <a:r>
              <a:rPr lang="en-US" dirty="0"/>
              <a:t> </a:t>
            </a:r>
            <a:r>
              <a:rPr lang="en-US" dirty="0" err="1"/>
              <a:t>được</a:t>
            </a:r>
            <a:r>
              <a:rPr lang="en-US" dirty="0"/>
              <a:t> </a:t>
            </a:r>
            <a:r>
              <a:rPr lang="en-US" dirty="0" err="1"/>
              <a:t>tạo</a:t>
            </a:r>
            <a:r>
              <a:rPr lang="en-US" dirty="0"/>
              <a:t>, </a:t>
            </a:r>
            <a:r>
              <a:rPr lang="en-US" dirty="0" err="1"/>
              <a:t>tuy</a:t>
            </a:r>
            <a:r>
              <a:rPr lang="en-US" dirty="0"/>
              <a:t> </a:t>
            </a:r>
            <a:r>
              <a:rPr lang="en-US" dirty="0" err="1"/>
              <a:t>nhiên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nó</a:t>
            </a:r>
            <a:r>
              <a:rPr lang="en-US" dirty="0"/>
              <a:t> </a:t>
            </a:r>
            <a:r>
              <a:rPr lang="en-US" dirty="0" err="1"/>
              <a:t>sẽ</a:t>
            </a:r>
            <a:r>
              <a:rPr lang="en-US" dirty="0"/>
              <a:t> TRỐNG (empty)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a:t>
            </a:r>
          </a:p>
          <a:p>
            <a:endParaRPr lang="en-US" dirty="0"/>
          </a:p>
          <a:p>
            <a:r>
              <a:rPr lang="en-US" dirty="0"/>
              <a:t>Trong PHP được khai báo bằng </a:t>
            </a:r>
          </a:p>
          <a:p>
            <a:pPr marL="114300" indent="0">
              <a:buNone/>
            </a:pPr>
            <a:endParaRPr lang="en-US" dirty="0"/>
          </a:p>
          <a:p>
            <a:pPr marL="114300" indent="0">
              <a:buNone/>
            </a:pPr>
            <a:r>
              <a:rPr lang="en-US" dirty="0">
                <a:solidFill>
                  <a:schemeClr val="bg1"/>
                </a:solidFill>
                <a:latin typeface="Courier New" panose="02070309020205020404" pitchFamily="49" charset="0"/>
                <a:cs typeface="Courier New" panose="02070309020205020404" pitchFamily="49" charset="0"/>
              </a:rPr>
              <a:t>public function __construct(){……}</a:t>
            </a:r>
          </a:p>
        </p:txBody>
      </p:sp>
    </p:spTree>
    <p:extLst>
      <p:ext uri="{BB962C8B-B14F-4D97-AF65-F5344CB8AC3E}">
        <p14:creationId xmlns:p14="http://schemas.microsoft.com/office/powerpoint/2010/main" val="3412273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10454</TotalTime>
  <Words>1887</Words>
  <Application>Microsoft Macintosh PowerPoint</Application>
  <PresentationFormat>On-screen Show (4:3)</PresentationFormat>
  <Paragraphs>276</Paragraphs>
  <Slides>45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Cambria</vt:lpstr>
      <vt:lpstr>Courier New</vt:lpstr>
      <vt:lpstr>Adjacency</vt:lpstr>
      <vt:lpstr>Khóa đào tạo Lập trình Web sử dụng PHP  OOP</vt:lpstr>
      <vt:lpstr>Outline</vt:lpstr>
      <vt:lpstr>1. OOP (Object oriented prog.)</vt:lpstr>
      <vt:lpstr>Ví dụ demo</vt:lpstr>
      <vt:lpstr>Lợi ích của OOP</vt:lpstr>
      <vt:lpstr>Các khái niệm</vt:lpstr>
      <vt:lpstr>Object</vt:lpstr>
      <vt:lpstr>Ví dụ</vt:lpstr>
      <vt:lpstr>Constructor là gì</vt:lpstr>
      <vt:lpstr>Destructor</vt:lpstr>
      <vt:lpstr>Syntax</vt:lpstr>
      <vt:lpstr>Self referencing</vt:lpstr>
      <vt:lpstr>Method</vt:lpstr>
      <vt:lpstr>Method parameters</vt:lpstr>
      <vt:lpstr>Ví dụ </vt:lpstr>
      <vt:lpstr>Diễn tả bài toán bằng Code.</vt:lpstr>
      <vt:lpstr>Diễn đạt bằng code</vt:lpstr>
      <vt:lpstr>Child class (Class con)</vt:lpstr>
      <vt:lpstr>Ví dụ </vt:lpstr>
      <vt:lpstr>Chú ý</vt:lpstr>
      <vt:lpstr>Access modifier</vt:lpstr>
      <vt:lpstr>Phạm vi truy cập</vt:lpstr>
      <vt:lpstr>Ví dụ về privacy</vt:lpstr>
      <vt:lpstr>Protected</vt:lpstr>
      <vt:lpstr>Getter &amp;&amp; setter</vt:lpstr>
      <vt:lpstr>Getter and setter</vt:lpstr>
      <vt:lpstr>Chú ý:</vt:lpstr>
      <vt:lpstr>Demo</vt:lpstr>
      <vt:lpstr>PowerPoint Presentation</vt:lpstr>
      <vt:lpstr>Interface</vt:lpstr>
      <vt:lpstr>Ví dụ về interface</vt:lpstr>
      <vt:lpstr>Static</vt:lpstr>
      <vt:lpstr>Static (2) </vt:lpstr>
      <vt:lpstr>2. Nguyên tắc OOP</vt:lpstr>
      <vt:lpstr>Polimorphism – Đa hình</vt:lpstr>
      <vt:lpstr>Ví dụ</vt:lpstr>
      <vt:lpstr>PowerPoint Presentation</vt:lpstr>
      <vt:lpstr>Encapsulation – Bao đóng</vt:lpstr>
      <vt:lpstr>Encapsulation</vt:lpstr>
      <vt:lpstr>Inheritance – Thừa kế</vt:lpstr>
      <vt:lpstr>Inheritance </vt:lpstr>
      <vt:lpstr>Ví dụ code</vt:lpstr>
      <vt:lpstr>Tính trừu tượng</vt:lpstr>
      <vt:lpstr>Abstract class</vt:lpstr>
      <vt:lpstr>Abstract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đào tạo lập trình web sử dụng php</dc:title>
  <dc:creator>ngoctb</dc:creator>
  <cp:lastModifiedBy>Microsoft Office User</cp:lastModifiedBy>
  <cp:revision>1593</cp:revision>
  <dcterms:created xsi:type="dcterms:W3CDTF">2014-12-22T07:12:12Z</dcterms:created>
  <dcterms:modified xsi:type="dcterms:W3CDTF">2021-06-01T14:11:47Z</dcterms:modified>
</cp:coreProperties>
</file>