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8" r:id="rId3"/>
    <p:sldId id="265" r:id="rId4"/>
    <p:sldId id="266" r:id="rId5"/>
    <p:sldId id="267" r:id="rId6"/>
    <p:sldId id="268" r:id="rId7"/>
    <p:sldId id="283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7" r:id="rId19"/>
    <p:sldId id="281" r:id="rId20"/>
    <p:sldId id="282" r:id="rId21"/>
    <p:sldId id="352" r:id="rId22"/>
    <p:sldId id="355" r:id="rId23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86085" autoAdjust="0"/>
  </p:normalViewPr>
  <p:slideViewPr>
    <p:cSldViewPr>
      <p:cViewPr varScale="1">
        <p:scale>
          <a:sx n="107" d="100"/>
          <a:sy n="107" d="100"/>
        </p:scale>
        <p:origin x="2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</a:t>
            </a:r>
            <a:r>
              <a:rPr lang="en-US" baseline="0" dirty="0"/>
              <a:t> if() {} </a:t>
            </a:r>
            <a:r>
              <a:rPr lang="en-US" baseline="0" dirty="0" err="1"/>
              <a:t>và</a:t>
            </a:r>
            <a:r>
              <a:rPr lang="en-US" baseline="0" dirty="0"/>
              <a:t> else{} KHÔNG BAO H CÓ DẤU CHẤM PHẢY “;”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dung Sublime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IDE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Netbeans</a:t>
            </a:r>
            <a:r>
              <a:rPr lang="en-US" baseline="0" dirty="0"/>
              <a:t>, </a:t>
            </a:r>
            <a:r>
              <a:rPr lang="en-US" baseline="0" dirty="0" err="1"/>
              <a:t>PHPStorm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chú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nhanh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bôi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comment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ấn</a:t>
            </a:r>
            <a:r>
              <a:rPr lang="en-US" baseline="0" dirty="0"/>
              <a:t> CTRL + “/” (</a:t>
            </a:r>
            <a:r>
              <a:rPr lang="en-US" baseline="0" dirty="0" err="1"/>
              <a:t>xược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Dấu</a:t>
            </a:r>
            <a:r>
              <a:rPr lang="en-US" baseline="0" dirty="0"/>
              <a:t> “=“ và dấu “==“ và dấu “===“ có khác gì nhau không</a:t>
            </a:r>
          </a:p>
          <a:p>
            <a:r>
              <a:rPr lang="en-US" baseline="0" dirty="0"/>
              <a:t>. Dấu “=“ dùng để gán giá trị, không trả về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(void)</a:t>
            </a:r>
          </a:p>
          <a:p>
            <a:r>
              <a:rPr lang="en-US" baseline="0" dirty="0"/>
              <a:t>. Dấu “==“ dùng để kiểm tra giá trị 2 bên, trả về ĐÚNG / SAI. Thường dùng trong biểu thức logic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 Dấu “===“ dùng để kiểm tra giá trị và cùng kiểu, trả về ĐÚNG / SAI. Thường dùng trong biểu thức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suy</a:t>
            </a:r>
            <a:r>
              <a:rPr lang="en-US" baseline="0" dirty="0"/>
              <a:t> </a:t>
            </a:r>
            <a:r>
              <a:rPr lang="en-US" baseline="0" dirty="0" err="1"/>
              <a:t>nghĩ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sơ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qua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luôn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if-else,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gặp</a:t>
            </a:r>
            <a:r>
              <a:rPr lang="en-US" baseline="0" dirty="0"/>
              <a:t> 1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,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dứt</a:t>
            </a:r>
            <a:r>
              <a:rPr lang="en-US" baseline="0" dirty="0"/>
              <a:t>,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/>
              <a:t>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Chú ý, sử dụng == hoặc === trong if()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36420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-fig.org/psr/psr-1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2928"/>
            <a:ext cx="9144000" cy="1152144"/>
          </a:xfrm>
        </p:spPr>
        <p:txBody>
          <a:bodyPr/>
          <a:lstStyle/>
          <a:p>
            <a:r>
              <a:rPr lang="en-US" sz="5400">
                <a:solidFill>
                  <a:schemeClr val="accent3">
                    <a:lumMod val="50000"/>
                  </a:schemeClr>
                </a:solidFill>
              </a:rPr>
              <a:t>Conditional 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statements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Toán</a:t>
            </a:r>
            <a:r>
              <a:rPr lang="en-US" dirty="0"/>
              <a:t> tử so sánh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63E7-B9C9-6A4A-828E-E0002A20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Các toán tử so sánh cũng giống như Javascript cơ bản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2590800"/>
            <a:ext cx="742121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Toán</a:t>
            </a:r>
            <a:r>
              <a:rPr lang="en-US" dirty="0"/>
              <a:t> tử logic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22391"/>
              </p:ext>
            </p:extLst>
          </p:nvPr>
        </p:nvGraphicFramePr>
        <p:xfrm>
          <a:off x="586990" y="2133600"/>
          <a:ext cx="787120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Toán</a:t>
                      </a:r>
                      <a:r>
                        <a:rPr lang="en-US" sz="2000" baseline="0" dirty="0"/>
                        <a:t> tử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Giải</a:t>
                      </a:r>
                      <a:r>
                        <a:rPr lang="en-US" sz="2000" baseline="0" dirty="0"/>
                        <a:t> thích ý nghĩa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Ví</a:t>
                      </a:r>
                      <a:r>
                        <a:rPr lang="en-US" sz="2000" baseline="0" dirty="0"/>
                        <a:t> dụ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Kết</a:t>
                      </a:r>
                      <a:r>
                        <a:rPr lang="en-US" sz="2000" baseline="0" dirty="0"/>
                        <a:t> quả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AND: </a:t>
                      </a:r>
                      <a:r>
                        <a:rPr lang="en-US" sz="2000" b="0" dirty="0"/>
                        <a:t>Trả</a:t>
                      </a:r>
                      <a:r>
                        <a:rPr lang="en-US" sz="2000" b="0" baseline="0" dirty="0"/>
                        <a:t> về TRUE nếu các toán hạng đều TRUE, FALSE khi 1 trong các toán hạng FALSE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($a&lt;$b) &amp;&amp; ($tong&gt;200)</a:t>
                      </a:r>
                    </a:p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($a&gt;$b) &amp;&amp; ($tong&gt;200)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OR: </a:t>
                      </a:r>
                      <a:r>
                        <a:rPr lang="en-US" sz="2000" b="0" dirty="0"/>
                        <a:t> Trả</a:t>
                      </a:r>
                      <a:r>
                        <a:rPr lang="en-US" sz="2000" b="0" baseline="0" dirty="0"/>
                        <a:t> về TRUE nếu 1 trong các toán hạng là TRUE, trả về FALSE nếu các toán hạng đều sai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($a&lt;$b) ||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($tong&lt;200)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($a&gt;$b) ||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($tong&lt;200)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/>
                        <a:t>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NOT</a:t>
                      </a:r>
                      <a:r>
                        <a:rPr lang="en-US" sz="2000" dirty="0"/>
                        <a:t>: </a:t>
                      </a:r>
                      <a:r>
                        <a:rPr lang="en-US" sz="2000" b="0" dirty="0"/>
                        <a:t>Trả</a:t>
                      </a:r>
                      <a:r>
                        <a:rPr lang="en-US" sz="2000" b="0" baseline="0" dirty="0"/>
                        <a:t> về giá trị ngược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!($tong&lt;200)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30322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$a = 100;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$b = 200;				$tong = $a+$b;</a:t>
            </a:r>
          </a:p>
        </p:txBody>
      </p:sp>
    </p:spTree>
    <p:extLst>
      <p:ext uri="{BB962C8B-B14F-4D97-AF65-F5344CB8AC3E}">
        <p14:creationId xmlns:p14="http://schemas.microsoft.com/office/powerpoint/2010/main" val="6774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Toán</a:t>
            </a:r>
            <a:r>
              <a:rPr lang="en-US" dirty="0"/>
              <a:t> tử kết hợp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85746"/>
              </p:ext>
            </p:extLst>
          </p:nvPr>
        </p:nvGraphicFramePr>
        <p:xfrm>
          <a:off x="704850" y="1275147"/>
          <a:ext cx="7734300" cy="54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Toán</a:t>
                      </a:r>
                      <a:r>
                        <a:rPr lang="en-US" sz="1600" baseline="0" dirty="0"/>
                        <a:t> tử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Giải</a:t>
                      </a:r>
                      <a:r>
                        <a:rPr lang="en-US" sz="1600" baseline="0" dirty="0"/>
                        <a:t> thích ý nghĩa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Ví</a:t>
                      </a:r>
                      <a:r>
                        <a:rPr lang="en-US" sz="1600" baseline="0" dirty="0"/>
                        <a:t> dụ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Kết</a:t>
                      </a:r>
                      <a:r>
                        <a:rPr lang="en-US" sz="1600" baseline="0" dirty="0"/>
                        <a:t> quả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Tăng</a:t>
                      </a:r>
                      <a:r>
                        <a:rPr lang="en-US" sz="1600" b="0" baseline="0" dirty="0"/>
                        <a:t> giá trị lên 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$a++;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Giảm giá</a:t>
                      </a:r>
                      <a:r>
                        <a:rPr lang="en-US" sz="1600" b="0" baseline="0" dirty="0"/>
                        <a:t> trị xuống 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$a--;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Tăng</a:t>
                      </a:r>
                      <a:r>
                        <a:rPr lang="en-US" sz="1600" baseline="0" dirty="0"/>
                        <a:t> giá trị lên với 1 số bất kì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$a+=5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+mj-lt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$a+5;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7;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Giảm</a:t>
                      </a:r>
                      <a:r>
                        <a:rPr lang="en-US" sz="1600" baseline="0" dirty="0"/>
                        <a:t> giá </a:t>
                      </a:r>
                      <a:r>
                        <a:rPr lang="en-US" sz="1600" baseline="0" dirty="0" err="1"/>
                        <a:t>trị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xuống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với</a:t>
                      </a:r>
                      <a:r>
                        <a:rPr lang="en-US" sz="1600" baseline="0" dirty="0"/>
                        <a:t> 1 số </a:t>
                      </a:r>
                      <a:r>
                        <a:rPr lang="en-US" sz="1600" baseline="0" dirty="0" err="1"/>
                        <a:t>bất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$a-=5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+mj-lt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$a-5;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-3;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Nhân</a:t>
                      </a:r>
                      <a:r>
                        <a:rPr lang="en-US" sz="1600" baseline="0" dirty="0"/>
                        <a:t> giá trị lên với 1 số bất kì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*=5;</a:t>
                      </a:r>
                    </a:p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$a*5;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02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Chia </a:t>
                      </a:r>
                      <a:r>
                        <a:rPr lang="en-US" sz="1600" baseline="0" dirty="0"/>
                        <a:t>giá trị cho với 1 số bất kì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/=5;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$a/5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0.4;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1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Nối</a:t>
                      </a:r>
                      <a:r>
                        <a:rPr lang="en-US" sz="1600" baseline="0" dirty="0"/>
                        <a:t> string </a:t>
                      </a:r>
                      <a:r>
                        <a:rPr lang="en-US" sz="1600" baseline="0" dirty="0" err="1"/>
                        <a:t>với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một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chuỗi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bất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.= </a:t>
                      </a:r>
                    </a:p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 camnh”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“HW camnh”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19751" y="270243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$helloWorld = “HW”;</a:t>
            </a:r>
          </a:p>
        </p:txBody>
      </p:sp>
    </p:spTree>
    <p:extLst>
      <p:ext uri="{BB962C8B-B14F-4D97-AF65-F5344CB8AC3E}">
        <p14:creationId xmlns:p14="http://schemas.microsoft.com/office/powerpoint/2010/main" val="126803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3. Kiểu dữ liệu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338436"/>
              </p:ext>
            </p:extLst>
          </p:nvPr>
        </p:nvGraphicFramePr>
        <p:xfrm>
          <a:off x="762000" y="1752600"/>
          <a:ext cx="7620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Kiểu</a:t>
                      </a:r>
                      <a:r>
                        <a:rPr lang="en-US" sz="1800" baseline="0" dirty="0"/>
                        <a:t> dữ liệu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Mô</a:t>
                      </a:r>
                      <a:r>
                        <a:rPr lang="en-US" sz="1800" baseline="0" dirty="0"/>
                        <a:t> tả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TRUE/FALSE.</a:t>
                      </a:r>
                    </a:p>
                    <a:p>
                      <a:r>
                        <a:rPr lang="en-US" sz="1800" dirty="0"/>
                        <a:t>Các</a:t>
                      </a:r>
                      <a:r>
                        <a:rPr lang="en-US" sz="1800" baseline="0" dirty="0"/>
                        <a:t> giá trị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0, ‘ ‘ và NULL</a:t>
                      </a:r>
                      <a:r>
                        <a:rPr lang="en-US" sz="1800" baseline="0" dirty="0"/>
                        <a:t> sẽ nhận giá trị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1800" baseline="0" dirty="0"/>
                        <a:t> và ngược lại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Giá</a:t>
                      </a:r>
                      <a:r>
                        <a:rPr lang="en-US" sz="1800" baseline="0" dirty="0"/>
                        <a:t> trị số nguyên, nằm trong </a:t>
                      </a:r>
                      <a:r>
                        <a:rPr lang="en-US" sz="1400" dirty="0"/>
                        <a:t>khoảng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(-2,147,483,648 và 2,147,483,647)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Số</a:t>
                      </a:r>
                      <a:r>
                        <a:rPr lang="en-US" sz="1800" baseline="0" dirty="0"/>
                        <a:t> thập phân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Chuỗi,</a:t>
                      </a:r>
                      <a:r>
                        <a:rPr lang="en-US" sz="1800" baseline="0" dirty="0"/>
                        <a:t> có thể sử dụng ngoặc đơn (‘ ‘) hoặc ngoặc kép (“ ”) để biểu thị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Kiểu</a:t>
                      </a:r>
                      <a:r>
                        <a:rPr lang="en-US" sz="1800" baseline="0" dirty="0"/>
                        <a:t> đối tượng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Mảng,</a:t>
                      </a:r>
                      <a:r>
                        <a:rPr lang="en-US" sz="1800" baseline="0" dirty="0"/>
                        <a:t> dùng để lưu nhiều giá trị trong 1 biến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Nếu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khai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báo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biến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có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giá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nó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gán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biến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là</a:t>
                      </a:r>
                      <a:r>
                        <a:rPr lang="en-US" sz="1800" baseline="0" dirty="0"/>
                        <a:t> NULL, </a:t>
                      </a:r>
                      <a:r>
                        <a:rPr lang="en-US" sz="1800" baseline="0" dirty="0" err="1"/>
                        <a:t>ví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dụ</a:t>
                      </a:r>
                      <a:r>
                        <a:rPr lang="en-U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$a; </a:t>
                      </a:r>
                    </a:p>
                    <a:p>
                      <a:r>
                        <a:rPr lang="en-US" sz="1800" baseline="0" dirty="0" err="1"/>
                        <a:t>Tương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NULL;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9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Cách</a:t>
            </a:r>
            <a:r>
              <a:rPr lang="en-US" dirty="0"/>
              <a:t> khai báo kiểu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94124"/>
              </p:ext>
            </p:extLst>
          </p:nvPr>
        </p:nvGraphicFramePr>
        <p:xfrm>
          <a:off x="762000" y="1600200"/>
          <a:ext cx="7620000" cy="462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33">
                <a:tc>
                  <a:txBody>
                    <a:bodyPr/>
                    <a:lstStyle/>
                    <a:p>
                      <a:r>
                        <a:rPr lang="en-US" sz="1600" dirty="0"/>
                        <a:t>Kiểu</a:t>
                      </a:r>
                      <a:r>
                        <a:rPr lang="en-US" sz="1600" baseline="0" dirty="0"/>
                        <a:t> dữ 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Cách</a:t>
                      </a:r>
                      <a:r>
                        <a:rPr lang="en-US" sz="1600" baseline="0" dirty="0"/>
                        <a:t> khai báo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Ví</a:t>
                      </a:r>
                      <a:r>
                        <a:rPr lang="en-US" sz="1600" baseline="0" dirty="0"/>
                        <a:t> dụ cách k</a:t>
                      </a:r>
                      <a:r>
                        <a:rPr lang="en-US" sz="1600" dirty="0"/>
                        <a:t>hai báo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TRUE;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6;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4.5;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“HelloWorld”;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12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Class();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 Student();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125"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 =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[];</a:t>
                      </a:r>
                    </a:p>
                    <a:p>
                      <a:endParaRPr lang="en-US" sz="20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tenbien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[$</a:t>
                      </a: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chimuc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$cars = ["Volvo", "BMW", "Toyota”];</a:t>
                      </a:r>
                    </a:p>
                    <a:p>
                      <a:endParaRPr lang="en-US" sz="1600" baseline="0" dirty="0"/>
                    </a:p>
                    <a:p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$cars[0]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//Volvo</a:t>
                      </a:r>
                      <a:endParaRPr lang="en-US" sz="1800" baseline="0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3. Hằng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Hằng là giá trị không thay đổi kể từ sau khi khai báo</a:t>
            </a:r>
            <a:r>
              <a:rPr lang="en-US" sz="2200" dirty="0">
                <a:latin typeface="Courier" pitchFamily="2" charset="0"/>
              </a:rPr>
              <a:t>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khai báo hằng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define(“tenbien”, giatri)</a:t>
            </a:r>
          </a:p>
          <a:p>
            <a:pPr marL="11430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Ví dụ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algn="ctr"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define(“ITEM_PER_PAGE”,6);</a:t>
            </a:r>
          </a:p>
          <a:p>
            <a:pPr marL="11430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Để in giá trị hằng số, chúng ta </a:t>
            </a:r>
            <a:r>
              <a:rPr lang="en-US" dirty="0" err="1">
                <a:cs typeface="Courier New" panose="02070309020205020404" pitchFamily="49" charset="0"/>
              </a:rPr>
              <a:t>dùng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echo. </a:t>
            </a:r>
            <a:r>
              <a:rPr lang="en-US" dirty="0" err="1">
                <a:cs typeface="Courier New" panose="02070309020205020404" pitchFamily="49" charset="0"/>
              </a:rPr>
              <a:t>Ví</a:t>
            </a:r>
            <a:r>
              <a:rPr lang="en-US" dirty="0">
                <a:cs typeface="Courier New" panose="02070309020205020404" pitchFamily="49" charset="0"/>
              </a:rPr>
              <a:t> dụ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echo ITEM_PER_PAGE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  <a:sym typeface="Wingdings" panose="05000000000000000000" pitchFamily="2" charset="2"/>
              </a:rPr>
              <a:t>// in ra 6.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b="1" dirty="0">
                <a:sym typeface="Wingdings" panose="05000000000000000000" pitchFamily="2" charset="2"/>
              </a:rPr>
              <a:t>Chú ý không có dấu “$” ở trước </a:t>
            </a:r>
            <a:r>
              <a:rPr lang="en-US" b="1" dirty="0" err="1">
                <a:sym typeface="Wingdings" panose="05000000000000000000" pitchFamily="2" charset="2"/>
              </a:rPr>
              <a:t>tên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hằng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49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4. Câu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Trong PHP có 2 dạng rẽ nhánh: rẽ 1 nhánh (if), hai nhánh (if-else) và rẽ nhiều nhánh (if … elseif … elseif ... else) 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Lệnh</a:t>
            </a:r>
            <a:r>
              <a:rPr lang="en-US" dirty="0"/>
              <a:t> rẽ nhánh cho phép thực thi một đoạn mã khi mà điều kiện chỉ định là đúng.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59799"/>
              </p:ext>
            </p:extLst>
          </p:nvPr>
        </p:nvGraphicFramePr>
        <p:xfrm>
          <a:off x="304800" y="3950824"/>
          <a:ext cx="85344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nhánh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nhánh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Nhiều</a:t>
                      </a:r>
                      <a:r>
                        <a:rPr lang="en-US" sz="1800" baseline="0" dirty="0"/>
                        <a:t> nhánh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  <a:cs typeface="Courier New" panose="02070309020205020404" pitchFamily="49" charset="0"/>
                        </a:rPr>
                        <a:t>if(dieukien) {</a:t>
                      </a:r>
                    </a:p>
                    <a:p>
                      <a:r>
                        <a:rPr lang="en-US" sz="200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2000" dirty="0">
                          <a:latin typeface="Courier" pitchFamily="2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if(dieukien){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else{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if(dieukien1) {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800" dirty="0">
                          <a:latin typeface="Courier" pitchFamily="2" charset="0"/>
                          <a:cs typeface="Courier New" panose="02070309020205020404" pitchFamily="49" charset="0"/>
                        </a:rPr>
                        <a:t>} else</a:t>
                      </a:r>
                      <a:r>
                        <a:rPr lang="en-US" sz="1800" baseline="0" dirty="0">
                          <a:latin typeface="Courier" pitchFamily="2" charset="0"/>
                          <a:cs typeface="Courier New" panose="02070309020205020404" pitchFamily="49" charset="0"/>
                        </a:rPr>
                        <a:t> if(dieukien2) {</a:t>
                      </a:r>
                    </a:p>
                    <a:p>
                      <a:r>
                        <a:rPr lang="en-US" sz="1800" baseline="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800" baseline="0" dirty="0">
                          <a:latin typeface="Courier" pitchFamily="2" charset="0"/>
                          <a:cs typeface="Courier New" panose="02070309020205020404" pitchFamily="49" charset="0"/>
                        </a:rPr>
                        <a:t>} else {</a:t>
                      </a:r>
                    </a:p>
                    <a:p>
                      <a:r>
                        <a:rPr lang="en-US" sz="1800" baseline="0" dirty="0">
                          <a:latin typeface="Courier" pitchFamily="2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800" baseline="0" dirty="0">
                          <a:latin typeface="Courier" pitchFamily="2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3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$a = 5;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if ($a == 5) {</a:t>
            </a:r>
          </a:p>
          <a:p>
            <a:pPr marL="11113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echo “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Bạn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so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sánh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đúng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rồi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”;</a:t>
            </a:r>
          </a:p>
          <a:p>
            <a:pPr marL="11113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sz="2400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else {</a:t>
            </a:r>
          </a:p>
          <a:p>
            <a:pPr marL="11113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	echo “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Bạn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 so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sánh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sai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rồi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”;</a:t>
            </a:r>
          </a:p>
          <a:p>
            <a:pPr marL="11113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pPr marL="114300" indent="0">
              <a:buNone/>
            </a:pPr>
            <a:br>
              <a:rPr lang="en-US" sz="2400" dirty="0">
                <a:solidFill>
                  <a:srgbClr val="00B050"/>
                </a:solidFill>
                <a:latin typeface="Courier" pitchFamily="2" charset="0"/>
              </a:rPr>
            </a:b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1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Biểu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thức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so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sánh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? Điều kiện đúng : Điều kiện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sai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if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echo $a == 5 ? “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Bạn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đúng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rồi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” : “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bạn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sai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rồi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Label1…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labelN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thì</a:t>
            </a:r>
            <a:r>
              <a:rPr lang="en-US" dirty="0"/>
              <a:t> code </a:t>
            </a:r>
            <a:r>
              <a:rPr lang="en-US" dirty="0" err="1"/>
              <a:t>trong</a:t>
            </a:r>
            <a:r>
              <a:rPr lang="en-US" dirty="0"/>
              <a:t> case </a:t>
            </a:r>
            <a:r>
              <a:rPr lang="en-US" dirty="0" err="1"/>
              <a:t>labelN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code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case </a:t>
            </a:r>
            <a:r>
              <a:rPr lang="en-US" dirty="0" err="1"/>
              <a:t>này</a:t>
            </a:r>
            <a:r>
              <a:rPr lang="en-US" dirty="0"/>
              <a:t> sang case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/>
              <a:t>Default: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case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/>
              <a:t>.</a:t>
            </a: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56140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Những</a:t>
            </a:r>
            <a:r>
              <a:rPr lang="en-US" dirty="0"/>
              <a:t> câu lệnh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Toán tử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Kiểu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Điều kiện và câu lệnh rẽ nhánh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419948"/>
            <a:ext cx="3657600" cy="263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141763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90397"/>
            <a:ext cx="3905250" cy="2647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414099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1,2,3”</a:t>
            </a:r>
          </a:p>
        </p:txBody>
      </p:sp>
    </p:spTree>
    <p:extLst>
      <p:ext uri="{BB962C8B-B14F-4D97-AF65-F5344CB8AC3E}">
        <p14:creationId xmlns:p14="http://schemas.microsoft.com/office/powerpoint/2010/main" val="150892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3DDD-68B3-B149-944C-4B637BAA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	 🔨 Activity :Chuyển ngôn ngữ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53D6-8591-7E42-9AC1-FFD0E932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108"/>
            <a:ext cx="7886700" cy="4159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dirty="0"/>
              <a:t>Viết một chương trình sử dụng </a:t>
            </a:r>
            <a:r>
              <a:rPr lang="en-US" b="1" dirty="0"/>
              <a:t>if else </a:t>
            </a:r>
            <a:r>
              <a:rPr lang="en-VN" dirty="0"/>
              <a:t>tiếp nhận đầu vào của người dùng là tên đất nước, yêu cầu in ra ngôn ngữ của đất nước đó cho rằng</a:t>
            </a:r>
          </a:p>
          <a:p>
            <a:pPr>
              <a:lnSpc>
                <a:spcPct val="150000"/>
              </a:lnSpc>
            </a:pP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5BBE0-56DD-2F41-8E9A-8DB3696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77" y="3541396"/>
            <a:ext cx="4700646" cy="17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87C-0379-5F45-B458-A917AE7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	🔨 Activity: Năm nhuận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5C74-A586-D843-809A-D5FB411F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VN" dirty="0"/>
              <a:t>Viết chương trình kiểm tra năm nhập vào có phải là năm nhuận hay không. 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Năm nhuận là năm thỏa mãn: Chia hết cho 4 và không chia hết cho 100 HOẶC chia hết cho 400.</a:t>
            </a:r>
          </a:p>
        </p:txBody>
      </p:sp>
    </p:spTree>
    <p:extLst>
      <p:ext uri="{BB962C8B-B14F-4D97-AF65-F5344CB8AC3E}">
        <p14:creationId xmlns:p14="http://schemas.microsoft.com/office/powerpoint/2010/main" val="355140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1. Cách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Biến trong PHP có tiền tố là $</a:t>
            </a:r>
            <a:r>
              <a:rPr lang="en-US" dirty="0">
                <a:latin typeface="Calibri (Body)"/>
              </a:rPr>
              <a:t>. </a:t>
            </a:r>
            <a:r>
              <a:rPr lang="en-US" dirty="0" err="1">
                <a:latin typeface="Calibri (Body)"/>
              </a:rPr>
              <a:t>Ví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như</a:t>
            </a:r>
            <a:r>
              <a:rPr lang="en-US" dirty="0">
                <a:latin typeface="Calibri (Body)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$a; $b; $_c;</a:t>
            </a:r>
          </a:p>
          <a:p>
            <a:pPr marL="11430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Mỗi phương thức đều bắt đầu { và đóng bằng dấu }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if($a &gt; 5)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... Code goes here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Không cần khai báo kiểu dữ liệu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PHP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err="1">
                <a:cs typeface="Courier New" panose="02070309020205020404" pitchFamily="49" charset="0"/>
              </a:rPr>
              <a:t>Các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câu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lệnh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PHP </a:t>
            </a:r>
            <a:r>
              <a:rPr lang="en-US" dirty="0" err="1">
                <a:cs typeface="Courier New" panose="02070309020205020404" pitchFamily="49" charset="0"/>
              </a:rPr>
              <a:t>đều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kết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thúc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bằng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dấu</a:t>
            </a:r>
            <a:r>
              <a:rPr lang="en-US" dirty="0">
                <a:cs typeface="Courier New" panose="02070309020205020404" pitchFamily="49" charset="0"/>
              </a:rPr>
              <a:t> “;”</a:t>
            </a:r>
            <a:endParaRPr lang="vi-VN" strike="sngStrik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4CDA-561B-9242-8BDC-5E41132A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	</a:t>
            </a:r>
            <a:r>
              <a:rPr lang="en-US" sz="3600" dirty="0" err="1"/>
              <a:t>Chú</a:t>
            </a:r>
            <a:r>
              <a:rPr lang="en-US" sz="3600" dirty="0"/>
              <a:t> </a:t>
            </a:r>
            <a:r>
              <a:rPr lang="en-US" sz="3600" dirty="0" err="1"/>
              <a:t>thích</a:t>
            </a:r>
            <a:r>
              <a:rPr lang="en-US" sz="3600" dirty="0"/>
              <a:t> (Comment)</a:t>
            </a:r>
            <a:endParaRPr lang="en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vi-VN" dirty="0">
                <a:latin typeface="Calibri (Body)"/>
              </a:rPr>
              <a:t>Sử dụng dấu // hoặc # để giải thích cho mỗi câu ghi chú. Chú thích này sẽ được bỏ qua</a:t>
            </a:r>
          </a:p>
          <a:p>
            <a:pPr marL="114300" indent="0">
              <a:buNone/>
            </a:pPr>
            <a:endParaRPr lang="vi-VN" dirty="0">
              <a:solidFill>
                <a:srgbClr val="00B050"/>
              </a:solidFill>
              <a:latin typeface="Calibri (Body)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Đây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bắt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đầu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kết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nối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Cơ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sở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dữ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liệu</a:t>
            </a: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Đây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cũng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comment</a:t>
            </a:r>
          </a:p>
          <a:p>
            <a:pPr marL="114300" indent="0">
              <a:buNone/>
            </a:pP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/*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Đây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là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comment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dòng</a:t>
            </a: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Dòng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2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Dòng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3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*/</a:t>
            </a:r>
            <a:endParaRPr lang="vi-VN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Sử dụng </a:t>
            </a:r>
            <a:r>
              <a:rPr lang="vi-VN" dirty="0">
                <a:solidFill>
                  <a:srgbClr val="00B050"/>
                </a:solidFill>
                <a:latin typeface="Calibri (Body)"/>
              </a:rPr>
              <a:t>/*…*/</a:t>
            </a:r>
            <a:r>
              <a:rPr lang="vi-VN" dirty="0">
                <a:latin typeface="Calibri (Body)"/>
              </a:rPr>
              <a:t> cho mỗi đoạn ghi chú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4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(camelCase),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“_”: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another_var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 49;$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myVar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= 6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Với hàm (functions): ở dưới dạng chữ cái đầu viết thường, chữ cái đầu của từ thứ 2 viết hoa</a:t>
            </a:r>
          </a:p>
          <a:p>
            <a:pPr marL="114300" indent="0">
              <a:buNone/>
            </a:pPr>
            <a:r>
              <a:rPr lang="en-US" dirty="0"/>
              <a:t>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Với hằng số: chữ HOA toàn bộ từ, phân tách bằng “_” nếu có từ 2 từ trở lên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define(“PI”,3.14) ;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define(“ITEM_PER_PAGE”,5);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54028"/>
              </p:ext>
            </p:extLst>
          </p:nvPr>
        </p:nvGraphicFramePr>
        <p:xfrm>
          <a:off x="838200" y="3810000"/>
          <a:ext cx="746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function test(){</a:t>
                      </a:r>
                    </a:p>
                    <a:p>
                      <a:endParaRPr lang="en-US" sz="1800" dirty="0">
                        <a:solidFill>
                          <a:srgbClr val="00B050"/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function testSomethingDone(){</a:t>
                      </a:r>
                    </a:p>
                    <a:p>
                      <a:endParaRPr lang="en-US" sz="1800" dirty="0">
                        <a:solidFill>
                          <a:srgbClr val="00B050"/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latin typeface="Courier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Quy</a:t>
            </a:r>
            <a:r>
              <a:rPr lang="en-US" dirty="0"/>
              <a:t> tắc đặt tên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Tên lớp (class): viết hoa chữ cái đầu tiên, tất cả các chữ còn lại viết thường, nếu bao gồm nhiều từ thì tên bắt đầu của từng từ viết hoa.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Để in giá trị ra màn hình, chúng ta dùng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hoặc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echo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giatri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echo $a;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  <a:sym typeface="Wingdings" panose="05000000000000000000" pitchFamily="2" charset="2"/>
              </a:rPr>
              <a:t> in ra 6</a:t>
            </a:r>
            <a:endParaRPr lang="en-US" dirty="0">
              <a:solidFill>
                <a:srgbClr val="FF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echo 6;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  <a:sym typeface="Wingdings" panose="05000000000000000000" pitchFamily="2" charset="2"/>
              </a:rPr>
              <a:t> in ra 6 </a:t>
            </a:r>
            <a:endParaRPr lang="en-US" dirty="0">
              <a:solidFill>
                <a:srgbClr val="FF0000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43963"/>
              </p:ext>
            </p:extLst>
          </p:nvPr>
        </p:nvGraphicFramePr>
        <p:xfrm>
          <a:off x="762000" y="2971800"/>
          <a:ext cx="7620000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Class Log {</a:t>
                      </a:r>
                    </a:p>
                    <a:p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rgbClr val="00B05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Class HtmlUpload {</a:t>
                      </a:r>
                    </a:p>
                    <a:p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rgbClr val="00B05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Class HandleMultifilesUpload</a:t>
                      </a:r>
                      <a:r>
                        <a:rPr lang="en-US" sz="18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{</a:t>
                      </a:r>
                    </a:p>
                    <a:p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}</a:t>
                      </a:r>
                      <a:endParaRPr lang="en-US" sz="1800" dirty="0">
                        <a:solidFill>
                          <a:srgbClr val="00B05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17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55C-9097-AC41-80D1-E314B81F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F8CF-2554-1540-A3E7-29E34985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https://www.php-fig.org/psr/psr-12/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2. Toán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$var = 5;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Gán</a:t>
            </a:r>
            <a:r>
              <a:rPr lang="en-US" dirty="0">
                <a:sym typeface="Wingdings" panose="05000000000000000000" pitchFamily="2" charset="2"/>
              </a:rPr>
              <a:t> giá trị “</a:t>
            </a:r>
            <a:r>
              <a:rPr lang="en-US" b="1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” vào biến </a:t>
            </a:r>
            <a:r>
              <a:rPr lang="en-US" b="1" dirty="0">
                <a:sym typeface="Wingdings" panose="05000000000000000000" pitchFamily="2" charset="2"/>
              </a:rPr>
              <a:t>var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Toán</a:t>
            </a:r>
            <a:r>
              <a:rPr lang="en-US" dirty="0"/>
              <a:t> tử số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5EC9-C6E8-A545-94DF-C895289F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Các toán tử cộng trừ nhân chia giống như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3" y="2971800"/>
            <a:ext cx="815135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6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1808</TotalTime>
  <Words>1635</Words>
  <Application>Microsoft Macintosh PowerPoint</Application>
  <PresentationFormat>On-screen Show (4:3)</PresentationFormat>
  <Paragraphs>303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Courier</vt:lpstr>
      <vt:lpstr>Courier New</vt:lpstr>
      <vt:lpstr>Template</vt:lpstr>
      <vt:lpstr>Conditional statements</vt:lpstr>
      <vt:lpstr> Những câu lệnh cơ bản</vt:lpstr>
      <vt:lpstr> 1. Cách khai báo biến</vt:lpstr>
      <vt:lpstr> Chú thích (Comment)</vt:lpstr>
      <vt:lpstr> Quy tắc đặt tên</vt:lpstr>
      <vt:lpstr> Quy tắc đặt tên</vt:lpstr>
      <vt:lpstr> Chuẩn quy tắc đặt tên</vt:lpstr>
      <vt:lpstr> 2. Toán tử cơ bản</vt:lpstr>
      <vt:lpstr> Toán tử số học</vt:lpstr>
      <vt:lpstr> Toán tử so sánh</vt:lpstr>
      <vt:lpstr> Toán tử logic</vt:lpstr>
      <vt:lpstr> Toán tử kết hợp</vt:lpstr>
      <vt:lpstr> 3. Kiểu dữ liệu</vt:lpstr>
      <vt:lpstr> Cách khai báo kiểu dữ liệu</vt:lpstr>
      <vt:lpstr> 3. Hằng số</vt:lpstr>
      <vt:lpstr> 4. Câu lệnh rẽ nhánh</vt:lpstr>
      <vt:lpstr> Ví dụ</vt:lpstr>
      <vt:lpstr> Viết tắt (ternary)</vt:lpstr>
      <vt:lpstr> Switch..case</vt:lpstr>
      <vt:lpstr> Ví dụ</vt:lpstr>
      <vt:lpstr>  🔨 Activity :Chuyển ngôn ngữ</vt:lpstr>
      <vt:lpstr> 🔨 Activity: Năm nhuận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 Huu Cam (FE Greenwich HN)</cp:lastModifiedBy>
  <cp:revision>754</cp:revision>
  <dcterms:created xsi:type="dcterms:W3CDTF">2014-12-22T07:12:12Z</dcterms:created>
  <dcterms:modified xsi:type="dcterms:W3CDTF">2022-01-27T04:55:35Z</dcterms:modified>
</cp:coreProperties>
</file>