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2" r:id="rId12"/>
    <p:sldId id="264" r:id="rId13"/>
    <p:sldId id="266" r:id="rId14"/>
    <p:sldId id="26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7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D769-2148-4F19-A5EB-42526CAF341D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17C4-5C7E-43CF-8733-25DCCBB44B3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85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D769-2148-4F19-A5EB-42526CAF341D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17C4-5C7E-43CF-8733-25DCCBB44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D769-2148-4F19-A5EB-42526CAF341D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17C4-5C7E-43CF-8733-25DCCBB44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0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D769-2148-4F19-A5EB-42526CAF341D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17C4-5C7E-43CF-8733-25DCCBB44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5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D769-2148-4F19-A5EB-42526CAF341D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17C4-5C7E-43CF-8733-25DCCBB44B3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516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D769-2148-4F19-A5EB-42526CAF341D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17C4-5C7E-43CF-8733-25DCCBB44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D769-2148-4F19-A5EB-42526CAF341D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17C4-5C7E-43CF-8733-25DCCBB44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6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D769-2148-4F19-A5EB-42526CAF341D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17C4-5C7E-43CF-8733-25DCCBB44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0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D769-2148-4F19-A5EB-42526CAF341D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17C4-5C7E-43CF-8733-25DCCBB44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5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EFD769-2148-4F19-A5EB-42526CAF341D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1B17C4-5C7E-43CF-8733-25DCCBB44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1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D769-2148-4F19-A5EB-42526CAF341D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B17C4-5C7E-43CF-8733-25DCCBB44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4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EFD769-2148-4F19-A5EB-42526CAF341D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1B17C4-5C7E-43CF-8733-25DCCBB44B3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99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ernityYW/TRAM-Benchmark/blob/main/datasets/causality.zip" TargetMode="External"/><Relationship Id="rId2" Type="http://schemas.openxmlformats.org/officeDocument/2006/relationships/hyperlink" Target="https://huggingface.co/datasets/orionweller/NevI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ternityYW/TRAM-Benchmark/blob/main/datasets/nli_mcq.zi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4EA8D-3719-1BE6-8AE6-5B487018F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475488"/>
            <a:ext cx="100584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Embedding Models for Addressing Linguistic 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829B5-8FF4-0EC8-A23F-97F655D22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2773124"/>
            <a:ext cx="10058400" cy="1533700"/>
          </a:xfrm>
        </p:spPr>
        <p:txBody>
          <a:bodyPr>
            <a:normAutofit/>
          </a:bodyPr>
          <a:lstStyle/>
          <a:p>
            <a:r>
              <a:rPr lang="en-US" sz="1400" dirty="0"/>
              <a:t>Presented BY: Trung Kien Nguyen</a:t>
            </a:r>
          </a:p>
          <a:p>
            <a:r>
              <a:rPr lang="en-US" sz="1400" dirty="0"/>
              <a:t>INSTITUTION: A2I2 – DEAKIN UNIVERSITY</a:t>
            </a:r>
          </a:p>
          <a:p>
            <a:r>
              <a:rPr lang="en-US" sz="1400" dirty="0"/>
              <a:t>MENTORS: Scott Barnett &amp; Sheng </a:t>
            </a:r>
            <a:r>
              <a:rPr lang="en-US" sz="1400" dirty="0" err="1"/>
              <a:t>wong</a:t>
            </a:r>
            <a:endParaRPr lang="en-US" sz="1400" dirty="0"/>
          </a:p>
          <a:p>
            <a:r>
              <a:rPr lang="en-US" sz="1400" dirty="0"/>
              <a:t>Date: Tuesday, December 17, 2024</a:t>
            </a:r>
          </a:p>
        </p:txBody>
      </p:sp>
      <p:pic>
        <p:nvPicPr>
          <p:cNvPr id="1026" name="Picture 2" descr="A2I2 | Deakin">
            <a:extLst>
              <a:ext uri="{FF2B5EF4-FFF2-40B4-BE49-F238E27FC236}">
                <a16:creationId xmlns:a16="http://schemas.microsoft.com/office/drawing/2014/main" id="{36AEE01A-11FF-767C-1A99-81220010E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534" y="2392060"/>
            <a:ext cx="2788539" cy="183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636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3437C-B969-536C-EA0E-2CFE408EB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2E5F6-E5D4-E619-FC32-27AAD0E06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SOTA </a:t>
            </a:r>
            <a:r>
              <a:rPr lang="en-US" dirty="0" err="1"/>
              <a:t>Embeding</a:t>
            </a:r>
            <a:r>
              <a:rPr lang="en-US" dirty="0"/>
              <a:t> models struggle with nuanced semantic tasks like negation, causality, and logical inference.</a:t>
            </a:r>
          </a:p>
          <a:p>
            <a:pPr lvl="1"/>
            <a:r>
              <a:rPr lang="en-US" dirty="0"/>
              <a:t>Negation is Poorly Handled</a:t>
            </a:r>
          </a:p>
          <a:p>
            <a:pPr lvl="1"/>
            <a:r>
              <a:rPr lang="en-US" dirty="0"/>
              <a:t>Cause and Effect Relationships Lack Distinction</a:t>
            </a:r>
          </a:p>
          <a:p>
            <a:pPr lvl="1"/>
            <a:r>
              <a:rPr lang="en-US" dirty="0"/>
              <a:t>Significant overlap in Logical Relationships</a:t>
            </a:r>
          </a:p>
          <a:p>
            <a:pPr lvl="1"/>
            <a:r>
              <a:rPr lang="en-US" dirty="0"/>
              <a:t>Cosine Similarity Alone is Inadequate</a:t>
            </a:r>
          </a:p>
          <a:p>
            <a:r>
              <a:rPr lang="en-US" dirty="0"/>
              <a:t>Advancing embedding models for linguistic challenges will pave the way for better real-world applications in NLP.</a:t>
            </a:r>
          </a:p>
        </p:txBody>
      </p:sp>
    </p:spTree>
    <p:extLst>
      <p:ext uri="{BB962C8B-B14F-4D97-AF65-F5344CB8AC3E}">
        <p14:creationId xmlns:p14="http://schemas.microsoft.com/office/powerpoint/2010/main" val="312170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CADE7-4391-9C2F-DFAB-C3161A92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RECOMMENDATIONS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BD3F1-97E9-BBAA-48CB-733F94092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Task-Specific Models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Enhanced Metrics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Dataset Expansion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Fine-Tuning Pipelines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120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28D1-B6FA-6A02-7377-D304D2A9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40003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48906-EC13-9B22-5263-B444BEC4E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4F583-165E-3D20-7CDC-2EAE34F62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Background and 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Datasets and Methodology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Experiments and Findings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Challenges and Recommendations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1470697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6542E-432A-03C5-272E-BCBB0BEC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&amp;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90DE6-CC9F-09B7-8251-AB657468A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Context: </a:t>
            </a:r>
            <a:r>
              <a:rPr lang="en-US" dirty="0"/>
              <a:t>C</a:t>
            </a:r>
            <a:r>
              <a:rPr lang="en-US" sz="1800" dirty="0"/>
              <a:t>urrent SOTA text embedding models excel in general tasks but struggle with nuanced linguistic challenges.</a:t>
            </a:r>
            <a:endParaRPr lang="en-US" sz="1800" b="1" dirty="0"/>
          </a:p>
          <a:p>
            <a:r>
              <a:rPr lang="en-US" b="1" dirty="0"/>
              <a:t>Key Problems:</a:t>
            </a:r>
          </a:p>
          <a:p>
            <a:pPr lvl="1"/>
            <a:r>
              <a:rPr lang="en-US" dirty="0"/>
              <a:t>Handling Nuanced Meanings</a:t>
            </a:r>
          </a:p>
          <a:p>
            <a:pPr lvl="1"/>
            <a:r>
              <a:rPr lang="en-US" dirty="0"/>
              <a:t>Complex Relationships</a:t>
            </a:r>
          </a:p>
          <a:p>
            <a:pPr lvl="1"/>
            <a:r>
              <a:rPr lang="en-US" dirty="0"/>
              <a:t>Contextual Awareness</a:t>
            </a:r>
          </a:p>
          <a:p>
            <a:pPr lvl="1"/>
            <a:r>
              <a:rPr lang="en-US" dirty="0"/>
              <a:t>Evaluation Metrics.</a:t>
            </a:r>
          </a:p>
          <a:p>
            <a:r>
              <a:rPr lang="en-US" b="1" dirty="0"/>
              <a:t>Significance: </a:t>
            </a:r>
            <a:r>
              <a:rPr lang="en-US" dirty="0"/>
              <a:t>Limitations affect applications needing deeper language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7573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176E-4D10-2198-8440-B44EE93BA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A8895-94AB-7914-0A9A-5FAABAF4D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Primary Goal:</a:t>
            </a:r>
            <a:r>
              <a:rPr lang="en-US" dirty="0"/>
              <a:t> Enhance embedding models to effectively process complex linguistic phenomena.</a:t>
            </a:r>
          </a:p>
          <a:p>
            <a:r>
              <a:rPr lang="en-US" b="1" dirty="0"/>
              <a:t>Specific Objectives:</a:t>
            </a:r>
            <a:endParaRPr lang="en-US" dirty="0"/>
          </a:p>
          <a:p>
            <a:pPr lvl="1"/>
            <a:r>
              <a:rPr lang="en-US" dirty="0"/>
              <a:t>Evaluate Existing Models</a:t>
            </a:r>
          </a:p>
          <a:p>
            <a:pPr lvl="1"/>
            <a:r>
              <a:rPr lang="en-US" dirty="0"/>
              <a:t>Dataset Exploration</a:t>
            </a:r>
          </a:p>
          <a:p>
            <a:pPr lvl="1"/>
            <a:r>
              <a:rPr lang="en-US" dirty="0"/>
              <a:t>Introduce Better Metrics</a:t>
            </a:r>
          </a:p>
          <a:p>
            <a:pPr lvl="1"/>
            <a:r>
              <a:rPr lang="en-US" dirty="0"/>
              <a:t>Provide Actionable Insights</a:t>
            </a:r>
          </a:p>
        </p:txBody>
      </p:sp>
    </p:spTree>
    <p:extLst>
      <p:ext uri="{BB962C8B-B14F-4D97-AF65-F5344CB8AC3E}">
        <p14:creationId xmlns:p14="http://schemas.microsoft.com/office/powerpoint/2010/main" val="1571986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49581-0C07-0B5F-F374-48BD2155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1A78B-9D07-D5B2-060C-F0EFE9EA9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903306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NevIR</a:t>
            </a:r>
            <a:r>
              <a:rPr lang="en-US" dirty="0"/>
              <a:t> Dataset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dirty="0"/>
              <a:t>Focus: Evaluates the ability of models to handle negation.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dirty="0"/>
              <a:t>Structure:</a:t>
            </a:r>
          </a:p>
          <a:p>
            <a:pPr marL="932688" lvl="2" indent="-457200"/>
            <a:r>
              <a:rPr lang="fr-FR" dirty="0" err="1"/>
              <a:t>Queries</a:t>
            </a:r>
            <a:r>
              <a:rPr lang="fr-FR" dirty="0"/>
              <a:t> (q1, q2) and Documents (doc1, doc2).</a:t>
            </a:r>
          </a:p>
          <a:p>
            <a:pPr marL="932688" lvl="2" indent="-457200"/>
            <a:r>
              <a:rPr lang="en-US" b="1" dirty="0"/>
              <a:t>Key Aspect</a:t>
            </a:r>
            <a:r>
              <a:rPr lang="en-US" dirty="0"/>
              <a:t>: doc2 introduces negation differences from doc1.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dirty="0"/>
              <a:t>Link: </a:t>
            </a:r>
            <a:r>
              <a:rPr lang="en-US" dirty="0">
                <a:hlinkClick r:id="rId2"/>
              </a:rPr>
              <a:t>https://huggingface.co/datasets/orionweller/NevIR</a:t>
            </a:r>
            <a:r>
              <a:rPr lang="en-US" dirty="0"/>
              <a:t> </a:t>
            </a:r>
          </a:p>
          <a:p>
            <a:pPr marL="932688" lvl="2" indent="-457200"/>
            <a:endParaRPr lang="en-US" dirty="0"/>
          </a:p>
          <a:p>
            <a:pPr marL="932688" lvl="2" indent="-457200"/>
            <a:endParaRPr lang="en-US" dirty="0"/>
          </a:p>
          <a:p>
            <a:pPr marL="475488" lvl="2" indent="0">
              <a:buNone/>
            </a:pPr>
            <a:endParaRPr lang="en-US" dirty="0"/>
          </a:p>
          <a:p>
            <a:pPr marL="932688" lvl="2" indent="-457200"/>
            <a:endParaRPr lang="en-US" dirty="0"/>
          </a:p>
          <a:p>
            <a:pPr marL="475488" lvl="2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61DC28-A292-8D02-B498-5EDE505EC277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190330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Causality Dataset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dirty="0"/>
              <a:t>Focus: Differentiates between </a:t>
            </a:r>
            <a:r>
              <a:rPr lang="en-US" i="1" dirty="0"/>
              <a:t>cause</a:t>
            </a:r>
            <a:r>
              <a:rPr lang="en-US" dirty="0"/>
              <a:t> and </a:t>
            </a:r>
            <a:r>
              <a:rPr lang="en-US" i="1" dirty="0"/>
              <a:t>effect</a:t>
            </a:r>
            <a:r>
              <a:rPr lang="en-US" dirty="0"/>
              <a:t> relationships.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dirty="0"/>
              <a:t>Structure: </a:t>
            </a:r>
            <a:r>
              <a:rPr lang="en-US" sz="1400" dirty="0"/>
              <a:t>Premises, questions, and multiple-choice options (Cause A, Cause B, Effect A, Effect B).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dirty="0"/>
              <a:t>Link: </a:t>
            </a:r>
            <a:r>
              <a:rPr lang="en-US" dirty="0">
                <a:hlinkClick r:id="rId3"/>
              </a:rPr>
              <a:t>https://github.com/EternityYW/TRAM-Benchmark/blob/main/datasets/causality.zip</a:t>
            </a:r>
            <a:r>
              <a:rPr lang="en-US" dirty="0"/>
              <a:t> </a:t>
            </a:r>
          </a:p>
          <a:p>
            <a:pPr marL="932688" lvl="2" indent="-457200"/>
            <a:endParaRPr lang="en-US" dirty="0"/>
          </a:p>
          <a:p>
            <a:pPr marL="932688" lvl="2" indent="-457200"/>
            <a:endParaRPr lang="en-US" dirty="0"/>
          </a:p>
          <a:p>
            <a:pPr marL="475488" lvl="2" indent="0">
              <a:buFont typeface="Calibri" pitchFamily="34" charset="0"/>
              <a:buNone/>
            </a:pPr>
            <a:endParaRPr lang="en-US" dirty="0"/>
          </a:p>
          <a:p>
            <a:pPr marL="932688" lvl="2" indent="-457200"/>
            <a:endParaRPr lang="en-US" dirty="0"/>
          </a:p>
          <a:p>
            <a:pPr marL="475488" lvl="2" indent="0">
              <a:buFont typeface="Calibri" pitchFamily="34" charset="0"/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C570D95-772D-8B4C-6639-850CB78D223C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190330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NLI Dataset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dirty="0"/>
              <a:t>Focus: Identifies Natural Language Inference relationships: Entailment, Neutral, and Contradiction.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dirty="0"/>
              <a:t>Structure: </a:t>
            </a:r>
            <a:r>
              <a:rPr lang="en-US" sz="1400" dirty="0"/>
              <a:t>Premise-Hypothesis pairs categorized into logical relationships.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dirty="0"/>
              <a:t>Link: </a:t>
            </a:r>
            <a:r>
              <a:rPr lang="en-US" dirty="0">
                <a:hlinkClick r:id="rId4"/>
              </a:rPr>
              <a:t>https://github.com/EternityYW/TRAM-Benchmark/blob/main/datasets/nli_mcq.zip</a:t>
            </a:r>
            <a:r>
              <a:rPr lang="en-US" dirty="0"/>
              <a:t> </a:t>
            </a:r>
          </a:p>
          <a:p>
            <a:pPr marL="932688" lvl="2" indent="-457200"/>
            <a:endParaRPr lang="en-US" dirty="0"/>
          </a:p>
          <a:p>
            <a:pPr marL="932688" lvl="2" indent="-457200"/>
            <a:endParaRPr lang="en-US" dirty="0"/>
          </a:p>
          <a:p>
            <a:pPr marL="475488" lvl="2" indent="0">
              <a:buFont typeface="Calibri" pitchFamily="34" charset="0"/>
              <a:buNone/>
            </a:pPr>
            <a:endParaRPr lang="en-US" dirty="0"/>
          </a:p>
          <a:p>
            <a:pPr marL="932688" lvl="2" indent="-457200"/>
            <a:endParaRPr lang="en-US" dirty="0"/>
          </a:p>
          <a:p>
            <a:pPr marL="475488" lvl="2" indent="0">
              <a:buFont typeface="Calibri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D1B801-9A7D-8510-EA6B-625435DC0B44}"/>
              </a:ext>
            </a:extLst>
          </p:cNvPr>
          <p:cNvSpPr txBox="1">
            <a:spLocks/>
          </p:cNvSpPr>
          <p:nvPr/>
        </p:nvSpPr>
        <p:spPr>
          <a:xfrm>
            <a:off x="1097280" y="3954951"/>
            <a:ext cx="10058400" cy="190330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Purpose of Datasets:</a:t>
            </a:r>
          </a:p>
          <a:p>
            <a:pPr lvl="1"/>
            <a:r>
              <a:rPr lang="en-US" dirty="0"/>
              <a:t>Provide diverse benchmarks for testing linguistic understanding.</a:t>
            </a:r>
          </a:p>
          <a:p>
            <a:pPr lvl="1"/>
            <a:r>
              <a:rPr lang="en-US" dirty="0"/>
              <a:t>Address specific challenges in negation, causality, spatial reasoning, and logical inference.</a:t>
            </a:r>
          </a:p>
        </p:txBody>
      </p:sp>
    </p:spTree>
    <p:extLst>
      <p:ext uri="{BB962C8B-B14F-4D97-AF65-F5344CB8AC3E}">
        <p14:creationId xmlns:p14="http://schemas.microsoft.com/office/powerpoint/2010/main" val="252857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  <p:bldP spid="4" grpId="1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6725-3012-4F2F-BD5B-E89E4CED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DB31F-E469-80BC-C78F-2FA19DB6D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Dataset Preparation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Embedding models</a:t>
            </a:r>
          </a:p>
          <a:p>
            <a:pPr marL="578358" lvl="1" indent="-285750"/>
            <a:r>
              <a:rPr lang="en-US" dirty="0"/>
              <a:t>Selected NV-Embed-v2 for generating embeddings (</a:t>
            </a:r>
            <a:r>
              <a:rPr lang="en-US" dirty="0" err="1"/>
              <a:t>HuggingFace</a:t>
            </a:r>
            <a:r>
              <a:rPr lang="en-US" dirty="0"/>
              <a:t> repository).</a:t>
            </a:r>
          </a:p>
          <a:p>
            <a:pPr marL="578358" lvl="1" indent="-285750"/>
            <a:r>
              <a:rPr lang="en-US" dirty="0"/>
              <a:t>Embedded text pairs (queries, documents, premises, and hypotheses).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Evaluation Metrics</a:t>
            </a:r>
          </a:p>
          <a:p>
            <a:pPr marL="578358" lvl="1" indent="-285750"/>
            <a:r>
              <a:rPr lang="en-US" dirty="0"/>
              <a:t>Cosine Similarity</a:t>
            </a:r>
          </a:p>
          <a:p>
            <a:pPr marL="578358" lvl="1" indent="-285750"/>
            <a:r>
              <a:rPr lang="en-US" dirty="0"/>
              <a:t>Density Distribution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Experimentation</a:t>
            </a:r>
          </a:p>
          <a:p>
            <a:pPr marL="578358" lvl="1" indent="-285750"/>
            <a:r>
              <a:rPr lang="en-US" dirty="0"/>
              <a:t>Negation Detection</a:t>
            </a:r>
          </a:p>
          <a:p>
            <a:pPr marL="578358" lvl="1" indent="-285750"/>
            <a:r>
              <a:rPr lang="en-US" dirty="0"/>
              <a:t>Causal reasoning</a:t>
            </a:r>
          </a:p>
          <a:p>
            <a:pPr marL="578358" lvl="1" indent="-285750"/>
            <a:r>
              <a:rPr lang="en-US" dirty="0"/>
              <a:t>Logical inference (NLI)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77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34FFB-DCED-53FD-C58A-0813E129E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D7F4B-A647-5CCF-CED2-9054EF1CB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CONDUCTED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65E0B-B819-D04A-A5B4-3360F628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338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Negation Handling (</a:t>
            </a:r>
            <a:r>
              <a:rPr lang="en-US" dirty="0" err="1"/>
              <a:t>NevIR</a:t>
            </a:r>
            <a:r>
              <a:rPr lang="en-US" dirty="0"/>
              <a:t> Dataset)</a:t>
            </a:r>
          </a:p>
          <a:p>
            <a:pPr lvl="1"/>
            <a:r>
              <a:rPr lang="en-US" dirty="0"/>
              <a:t>Compared similarity between queries and negated documents.</a:t>
            </a:r>
          </a:p>
          <a:p>
            <a:pPr lvl="1"/>
            <a:r>
              <a:rPr lang="en-US" dirty="0"/>
              <a:t>Observation:</a:t>
            </a:r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8ECCC8-EF46-6B0C-3A50-90DF2EFCD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13" y="2879581"/>
            <a:ext cx="470535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6BF2339-1C58-ED8E-85A0-9FD1AC89F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10" y="2879581"/>
            <a:ext cx="474682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429975-4672-D01F-7FD0-56B61ACD7F15}"/>
              </a:ext>
            </a:extLst>
          </p:cNvPr>
          <p:cNvSpPr txBox="1">
            <a:spLocks/>
          </p:cNvSpPr>
          <p:nvPr/>
        </p:nvSpPr>
        <p:spPr>
          <a:xfrm>
            <a:off x="5772763" y="3000448"/>
            <a:ext cx="5213465" cy="10338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Failed to capture the difference between Q1 &amp; Q2</a:t>
            </a:r>
          </a:p>
          <a:p>
            <a:pPr lvl="1"/>
            <a:r>
              <a:rPr lang="en-US" dirty="0"/>
              <a:t>Failed to capture the similarity between Q1 &amp; Doc1</a:t>
            </a:r>
          </a:p>
          <a:p>
            <a:pPr marL="201168" lvl="1" indent="0">
              <a:buFont typeface="Calibri" pitchFamily="34" charset="0"/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F4E997-C10B-01A3-4724-EB1CCF3E2127}"/>
              </a:ext>
            </a:extLst>
          </p:cNvPr>
          <p:cNvSpPr txBox="1">
            <a:spLocks/>
          </p:cNvSpPr>
          <p:nvPr/>
        </p:nvSpPr>
        <p:spPr>
          <a:xfrm>
            <a:off x="5787696" y="3000448"/>
            <a:ext cx="5213465" cy="10338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Overlapping means it failed to capture the difference between the two documents (doc1 and doc2), which is expected to be significant</a:t>
            </a:r>
          </a:p>
        </p:txBody>
      </p:sp>
    </p:spTree>
    <p:extLst>
      <p:ext uri="{BB962C8B-B14F-4D97-AF65-F5344CB8AC3E}">
        <p14:creationId xmlns:p14="http://schemas.microsoft.com/office/powerpoint/2010/main" val="259594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4" grpId="1"/>
      <p:bldP spid="5" grpId="0"/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35794-D6E1-C2CD-CF45-81721FFF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CONDUCTED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A03B3-A8C9-4FDE-57DC-17B61BDA2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33848"/>
          </a:xfrm>
        </p:spPr>
        <p:txBody>
          <a:bodyPr/>
          <a:lstStyle/>
          <a:p>
            <a:r>
              <a:rPr lang="en-US" dirty="0"/>
              <a:t>Causal Reasoning (Causality Dataset)</a:t>
            </a:r>
          </a:p>
          <a:p>
            <a:pPr lvl="1"/>
            <a:r>
              <a:rPr lang="en-US" dirty="0"/>
              <a:t>Evaluated semantic similarity between causes and effects.</a:t>
            </a:r>
          </a:p>
          <a:p>
            <a:pPr lvl="1"/>
            <a:r>
              <a:rPr lang="en-US" dirty="0"/>
              <a:t>Observation: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8F43DB5-00E5-17EE-AEEF-050DD4F70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786" y="2879582"/>
            <a:ext cx="4594514" cy="323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8DDFA3-D343-F49F-93C6-0A94CCB4D0C4}"/>
              </a:ext>
            </a:extLst>
          </p:cNvPr>
          <p:cNvSpPr txBox="1">
            <a:spLocks/>
          </p:cNvSpPr>
          <p:nvPr/>
        </p:nvSpPr>
        <p:spPr>
          <a:xfrm>
            <a:off x="6095999" y="3081996"/>
            <a:ext cx="5811983" cy="103384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Failed to capture the </a:t>
            </a:r>
            <a:r>
              <a:rPr lang="en-US" dirty="0" err="1"/>
              <a:t>similairity</a:t>
            </a:r>
            <a:r>
              <a:rPr lang="en-US" dirty="0"/>
              <a:t> between two causes, or two effects (0.35 to 0.4 at peak)</a:t>
            </a:r>
          </a:p>
          <a:p>
            <a:pPr lvl="1"/>
            <a:r>
              <a:rPr lang="en-US" dirty="0"/>
              <a:t>Overlap in scores highlighted difficulty in differentiation.</a:t>
            </a:r>
          </a:p>
        </p:txBody>
      </p:sp>
    </p:spTree>
    <p:extLst>
      <p:ext uri="{BB962C8B-B14F-4D97-AF65-F5344CB8AC3E}">
        <p14:creationId xmlns:p14="http://schemas.microsoft.com/office/powerpoint/2010/main" val="108231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333D6-1217-FC58-1BB2-B266B5CDF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DEDD-969F-CE89-DD7F-E508E872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CONDUCTED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A4CD3-343A-F857-479E-9067CF5F6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84502"/>
          </a:xfrm>
        </p:spPr>
        <p:txBody>
          <a:bodyPr/>
          <a:lstStyle/>
          <a:p>
            <a:r>
              <a:rPr lang="en-US" dirty="0"/>
              <a:t>Logical Inference (NLI Dataset)</a:t>
            </a:r>
          </a:p>
          <a:p>
            <a:pPr lvl="1"/>
            <a:r>
              <a:rPr lang="en-US" dirty="0"/>
              <a:t>Compared neutrality, and contradiction pairs.</a:t>
            </a:r>
          </a:p>
          <a:p>
            <a:pPr lvl="1"/>
            <a:r>
              <a:rPr lang="en-US" dirty="0"/>
              <a:t>Observation: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746D0E6-DC9A-9870-A2EE-B60380651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2930236"/>
            <a:ext cx="4761807" cy="327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AA0EEA-D908-EDA4-94EC-541D7693800D}"/>
              </a:ext>
            </a:extLst>
          </p:cNvPr>
          <p:cNvSpPr txBox="1">
            <a:spLocks/>
          </p:cNvSpPr>
          <p:nvPr/>
        </p:nvSpPr>
        <p:spPr>
          <a:xfrm>
            <a:off x="5904806" y="3032879"/>
            <a:ext cx="5144195" cy="10845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Overlap means it failed to distinguish the NLI relationship (Neutral or Contradiction)</a:t>
            </a:r>
          </a:p>
        </p:txBody>
      </p:sp>
    </p:spTree>
    <p:extLst>
      <p:ext uri="{BB962C8B-B14F-4D97-AF65-F5344CB8AC3E}">
        <p14:creationId xmlns:p14="http://schemas.microsoft.com/office/powerpoint/2010/main" val="27918317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2E90889FD26146B197B189ED22F0FA" ma:contentTypeVersion="15" ma:contentTypeDescription="Create a new document." ma:contentTypeScope="" ma:versionID="e06e6b7d4a886c593f7e3ee495ff5754">
  <xsd:schema xmlns:xsd="http://www.w3.org/2001/XMLSchema" xmlns:xs="http://www.w3.org/2001/XMLSchema" xmlns:p="http://schemas.microsoft.com/office/2006/metadata/properties" xmlns:ns3="ef0755f8-63e7-4909-bb00-cd1c91da89da" xmlns:ns4="c327c96f-b963-4169-be99-1a82d06a1795" targetNamespace="http://schemas.microsoft.com/office/2006/metadata/properties" ma:root="true" ma:fieldsID="9d869daeebe219d198976fd65bc69c2e" ns3:_="" ns4:_="">
    <xsd:import namespace="ef0755f8-63e7-4909-bb00-cd1c91da89da"/>
    <xsd:import namespace="c327c96f-b963-4169-be99-1a82d06a179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0755f8-63e7-4909-bb00-cd1c91da89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27c96f-b963-4169-be99-1a82d06a179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f0755f8-63e7-4909-bb00-cd1c91da89da" xsi:nil="true"/>
  </documentManagement>
</p:properties>
</file>

<file path=customXml/itemProps1.xml><?xml version="1.0" encoding="utf-8"?>
<ds:datastoreItem xmlns:ds="http://schemas.openxmlformats.org/officeDocument/2006/customXml" ds:itemID="{C7FD5EB6-97A9-449E-896B-A8C21A22BE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0755f8-63e7-4909-bb00-cd1c91da89da"/>
    <ds:schemaRef ds:uri="c327c96f-b963-4169-be99-1a82d06a17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EDCDB5-8C73-4E94-9839-7AAEBCEE9A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A0DF5B-EC60-497C-873C-DF7832D9CF90}">
  <ds:schemaRefs>
    <ds:schemaRef ds:uri="http://purl.org/dc/elements/1.1/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c327c96f-b963-4169-be99-1a82d06a1795"/>
    <ds:schemaRef ds:uri="ef0755f8-63e7-4909-bb00-cd1c91da89da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</TotalTime>
  <Words>561</Words>
  <Application>Microsoft Office PowerPoint</Application>
  <PresentationFormat>Widescreen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Retrospect</vt:lpstr>
      <vt:lpstr>Embedding Models for Addressing Linguistic Challenges</vt:lpstr>
      <vt:lpstr>AGENDA</vt:lpstr>
      <vt:lpstr>BACKGROUND &amp; PROBLEM STATEMENT</vt:lpstr>
      <vt:lpstr>OBJECTIVES</vt:lpstr>
      <vt:lpstr>DATASETS USED</vt:lpstr>
      <vt:lpstr>METHODOLOGY</vt:lpstr>
      <vt:lpstr>EXPERIMENTS CONDUCTED</vt:lpstr>
      <vt:lpstr>EXPERIMENTS CONDUCTED</vt:lpstr>
      <vt:lpstr>EXPERIMENTS CONDUCTED</vt:lpstr>
      <vt:lpstr>CONCLUSION AND REFLECTION</vt:lpstr>
      <vt:lpstr>RECOMMENDATIONS AND FUTURE WORK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TRUNG KIEN NGUYEN</dc:creator>
  <cp:lastModifiedBy>TRUNG KIEN NGUYEN</cp:lastModifiedBy>
  <cp:revision>3</cp:revision>
  <dcterms:created xsi:type="dcterms:W3CDTF">2024-12-16T22:25:06Z</dcterms:created>
  <dcterms:modified xsi:type="dcterms:W3CDTF">2024-12-16T23:58:59Z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0x010100732E90889FD26146B197B189ED22F0FA</vt:lpwstr>
  </property>
</Properties>
</file>