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5"/>
  </p:handoutMasterIdLst>
  <p:sldIdLst>
    <p:sldId id="340" r:id="rId4"/>
    <p:sldId id="376" r:id="rId6"/>
    <p:sldId id="381" r:id="rId7"/>
    <p:sldId id="377" r:id="rId8"/>
    <p:sldId id="354" r:id="rId9"/>
    <p:sldId id="379" r:id="rId10"/>
    <p:sldId id="382" r:id="rId11"/>
    <p:sldId id="413" r:id="rId12"/>
    <p:sldId id="414" r:id="rId13"/>
    <p:sldId id="393" r:id="rId14"/>
  </p:sldIdLst>
  <p:sldSz cx="12192000" cy="6858000"/>
  <p:notesSz cx="6858000" cy="9144000"/>
  <p:embeddedFontLst>
    <p:embeddedFont>
      <p:font typeface="Inter" panose="02000503000000020004" charset="0"/>
      <p:regular r:id="rId19"/>
      <p:bold r:id="rId20"/>
    </p:embeddedFont>
    <p:embeddedFont>
      <p:font typeface="Inter Black" panose="02000503000000020004" charset="0"/>
      <p:bold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DBF8"/>
    <a:srgbClr val="4AC7F9"/>
    <a:srgbClr val="47B2FA"/>
    <a:srgbClr val="54A6FB"/>
    <a:srgbClr val="4589FB"/>
    <a:srgbClr val="4675FC"/>
    <a:srgbClr val="54FDED"/>
    <a:srgbClr val="4EE4F0"/>
    <a:srgbClr val="49CCF3"/>
    <a:srgbClr val="44B3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92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</a:fld>
            <a:endParaRPr lang="zh-CN" altLang="en-US"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 Black" panose="02000503000000020004" charset="0"/>
        <a:ea typeface="Inter Black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 Black" panose="02000503000000020004" charset="0"/>
                <a:cs typeface="Inter" panose="0200050300000002000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Inter" panose="02000503000000020004" charset="0"/>
          <a:ea typeface="Inter Black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9" Type="http://schemas.openxmlformats.org/officeDocument/2006/relationships/notesSlide" Target="../notesSlides/notesSlide1.xml"/><Relationship Id="rId28" Type="http://schemas.openxmlformats.org/officeDocument/2006/relationships/slideLayout" Target="../slideLayouts/slideLayout12.xml"/><Relationship Id="rId27" Type="http://schemas.openxmlformats.org/officeDocument/2006/relationships/tags" Target="../tags/tag150.xml"/><Relationship Id="rId26" Type="http://schemas.openxmlformats.org/officeDocument/2006/relationships/tags" Target="../tags/tag149.xml"/><Relationship Id="rId25" Type="http://schemas.openxmlformats.org/officeDocument/2006/relationships/tags" Target="../tags/tag148.xml"/><Relationship Id="rId24" Type="http://schemas.openxmlformats.org/officeDocument/2006/relationships/tags" Target="../tags/tag147.xml"/><Relationship Id="rId23" Type="http://schemas.openxmlformats.org/officeDocument/2006/relationships/tags" Target="../tags/tag146.xml"/><Relationship Id="rId22" Type="http://schemas.openxmlformats.org/officeDocument/2006/relationships/tags" Target="../tags/tag145.xml"/><Relationship Id="rId21" Type="http://schemas.openxmlformats.org/officeDocument/2006/relationships/tags" Target="../tags/tag144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8" Type="http://schemas.openxmlformats.org/officeDocument/2006/relationships/notesSlide" Target="../notesSlides/notesSlide10.xml"/><Relationship Id="rId27" Type="http://schemas.openxmlformats.org/officeDocument/2006/relationships/slideLayout" Target="../slideLayouts/slideLayout12.xml"/><Relationship Id="rId26" Type="http://schemas.openxmlformats.org/officeDocument/2006/relationships/tags" Target="../tags/tag191.xml"/><Relationship Id="rId25" Type="http://schemas.openxmlformats.org/officeDocument/2006/relationships/tags" Target="../tags/tag190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tags" Target="../tags/tag167.xml"/><Relationship Id="rId19" Type="http://schemas.openxmlformats.org/officeDocument/2006/relationships/tags" Target="../tags/tag184.xml"/><Relationship Id="rId18" Type="http://schemas.openxmlformats.org/officeDocument/2006/relationships/tags" Target="../tags/tag183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image" Target="../media/image2.jpeg"/><Relationship Id="rId1" Type="http://schemas.openxmlformats.org/officeDocument/2006/relationships/tags" Target="../tags/tag15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svg"/><Relationship Id="rId7" Type="http://schemas.openxmlformats.org/officeDocument/2006/relationships/image" Target="../media/image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160.xml"/><Relationship Id="rId10" Type="http://schemas.openxmlformats.org/officeDocument/2006/relationships/image" Target="../media/image9.sv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3.xml"/><Relationship Id="rId4" Type="http://schemas.openxmlformats.org/officeDocument/2006/relationships/image" Target="../media/image10.jpe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6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4445" y="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377123" y="1442085"/>
            <a:ext cx="7365365" cy="212280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sz="44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XÂY DỰNG CHƯƠNG TRÌNH QUẢN LÝ QUÁN CÀ PHÊ</a:t>
            </a:r>
            <a:endParaRPr lang="zh-CN" altLang="en-US" sz="4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22" name="任意多边形: 形状 14"/>
          <p:cNvSpPr/>
          <p:nvPr>
            <p:custDataLst>
              <p:tags r:id="rId3"/>
            </p:custDataLst>
          </p:nvPr>
        </p:nvSpPr>
        <p:spPr>
          <a:xfrm>
            <a:off x="2377516" y="4206476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59" name="任意多边形: 形状 158"/>
          <p:cNvSpPr/>
          <p:nvPr/>
        </p:nvSpPr>
        <p:spPr>
          <a:xfrm>
            <a:off x="4629150" y="4827270"/>
            <a:ext cx="2934335" cy="559435"/>
          </a:xfrm>
          <a:custGeom>
            <a:avLst/>
            <a:gdLst>
              <a:gd name="connsiteX0" fmla="*/ 0 w 2880000"/>
              <a:gd name="connsiteY0" fmla="*/ 0 h 3600000"/>
              <a:gd name="connsiteX1" fmla="*/ 882815 w 2880000"/>
              <a:gd name="connsiteY1" fmla="*/ 0 h 3600000"/>
              <a:gd name="connsiteX2" fmla="*/ 942863 w 2880000"/>
              <a:gd name="connsiteY2" fmla="*/ 60048 h 3600000"/>
              <a:gd name="connsiteX3" fmla="*/ 1902766 w 2880000"/>
              <a:gd name="connsiteY3" fmla="*/ 60048 h 3600000"/>
              <a:gd name="connsiteX4" fmla="*/ 1962813 w 2880000"/>
              <a:gd name="connsiteY4" fmla="*/ 0 h 3600000"/>
              <a:gd name="connsiteX5" fmla="*/ 2880000 w 2880000"/>
              <a:gd name="connsiteY5" fmla="*/ 0 h 3600000"/>
              <a:gd name="connsiteX6" fmla="*/ 2880000 w 2880000"/>
              <a:gd name="connsiteY6" fmla="*/ 3600000 h 3600000"/>
              <a:gd name="connsiteX7" fmla="*/ 1957099 w 2880000"/>
              <a:gd name="connsiteY7" fmla="*/ 3600000 h 3600000"/>
              <a:gd name="connsiteX8" fmla="*/ 1902766 w 2880000"/>
              <a:gd name="connsiteY8" fmla="*/ 3545666 h 3600000"/>
              <a:gd name="connsiteX9" fmla="*/ 942863 w 2880000"/>
              <a:gd name="connsiteY9" fmla="*/ 3545666 h 3600000"/>
              <a:gd name="connsiteX10" fmla="*/ 888529 w 2880000"/>
              <a:gd name="connsiteY10" fmla="*/ 3600000 h 3600000"/>
              <a:gd name="connsiteX11" fmla="*/ 0 w 2880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0000" h="3600000">
                <a:moveTo>
                  <a:pt x="0" y="0"/>
                </a:moveTo>
                <a:lnTo>
                  <a:pt x="882815" y="0"/>
                </a:lnTo>
                <a:lnTo>
                  <a:pt x="942863" y="60048"/>
                </a:lnTo>
                <a:lnTo>
                  <a:pt x="1902766" y="60048"/>
                </a:lnTo>
                <a:lnTo>
                  <a:pt x="1962813" y="0"/>
                </a:lnTo>
                <a:lnTo>
                  <a:pt x="2880000" y="0"/>
                </a:lnTo>
                <a:lnTo>
                  <a:pt x="2880000" y="3600000"/>
                </a:lnTo>
                <a:lnTo>
                  <a:pt x="1957099" y="3600000"/>
                </a:lnTo>
                <a:lnTo>
                  <a:pt x="1902766" y="3545666"/>
                </a:lnTo>
                <a:lnTo>
                  <a:pt x="942863" y="3545666"/>
                </a:lnTo>
                <a:lnTo>
                  <a:pt x="888529" y="3600000"/>
                </a:lnTo>
                <a:lnTo>
                  <a:pt x="0" y="3600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  <a:gs pos="94000">
                <a:schemeClr val="accent1"/>
              </a:gs>
              <a:gs pos="25000">
                <a:schemeClr val="accent1">
                  <a:alpha val="0"/>
                </a:schemeClr>
              </a:gs>
            </a:gsLst>
            <a:lin ang="0" scaled="0"/>
          </a:gradFill>
          <a:ln w="19050">
            <a:gradFill>
              <a:gsLst>
                <a:gs pos="0">
                  <a:schemeClr val="accent6"/>
                </a:gs>
                <a:gs pos="100000">
                  <a:schemeClr val="accent1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>
              <a:cs typeface="Inter" panose="0200050300000002000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4476750" y="4907598"/>
            <a:ext cx="3238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altLang="zh-CN" sz="2000" dirty="0">
                <a:solidFill>
                  <a:schemeClr val="lt2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Trần Công </a:t>
            </a:r>
            <a:r>
              <a:rPr lang="vi-VN" altLang="zh-CN" sz="2000" dirty="0">
                <a:solidFill>
                  <a:schemeClr val="lt2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Trung</a:t>
            </a:r>
            <a:endParaRPr lang="vi-VN" altLang="zh-CN" sz="2000" dirty="0">
              <a:solidFill>
                <a:schemeClr val="lt2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5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6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7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1214755" y="814070"/>
            <a:ext cx="1264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000" dirty="0">
                <a:solidFill>
                  <a:schemeClr val="lt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YOUR LOGO</a:t>
            </a:r>
            <a:endParaRPr lang="en-US" altLang="zh-CN" sz="1000" dirty="0">
              <a:solidFill>
                <a:schemeClr val="lt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sp>
        <p:nvSpPr>
          <p:cNvPr id="5" name="任意多边形: 形状 21"/>
          <p:cNvSpPr/>
          <p:nvPr>
            <p:custDataLst>
              <p:tags r:id="rId9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10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11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2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3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4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5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6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7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8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9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2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55" name="半闭框 54"/>
          <p:cNvSpPr/>
          <p:nvPr/>
        </p:nvSpPr>
        <p:spPr>
          <a:xfrm rot="10800000" flipH="1" flipV="1">
            <a:off x="4577154" y="47769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7279714" y="509956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3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4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5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6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 descr="VCG21128005867512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4445" y="0"/>
            <a:ext cx="12160885" cy="685736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2"/>
            </p:custDataLst>
          </p:nvPr>
        </p:nvSpPr>
        <p:spPr>
          <a:xfrm>
            <a:off x="2413318" y="3166110"/>
            <a:ext cx="73653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6000">
                <a:solidFill>
                  <a:schemeClr val="accent6"/>
                </a:solidFill>
                <a:effectLst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THANK YOU</a:t>
            </a:r>
            <a:endParaRPr lang="zh-CN" altLang="en-US" sz="6000">
              <a:solidFill>
                <a:schemeClr val="accent6"/>
              </a:solidFill>
              <a:effectLst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22" name="任意多边形: 形状 14"/>
          <p:cNvSpPr/>
          <p:nvPr>
            <p:custDataLst>
              <p:tags r:id="rId3"/>
            </p:custDataLst>
          </p:nvPr>
        </p:nvSpPr>
        <p:spPr>
          <a:xfrm>
            <a:off x="2377516" y="4206476"/>
            <a:ext cx="7438409" cy="110315"/>
          </a:xfrm>
          <a:custGeom>
            <a:avLst/>
            <a:gdLst>
              <a:gd name="connsiteX0" fmla="*/ 0 w 10926501"/>
              <a:gd name="connsiteY0" fmla="*/ 0 h 162045"/>
              <a:gd name="connsiteX1" fmla="*/ 3761772 w 10926501"/>
              <a:gd name="connsiteY1" fmla="*/ 0 h 162045"/>
              <a:gd name="connsiteX2" fmla="*/ 3923817 w 10926501"/>
              <a:gd name="connsiteY2" fmla="*/ 162045 h 162045"/>
              <a:gd name="connsiteX3" fmla="*/ 6979534 w 10926501"/>
              <a:gd name="connsiteY3" fmla="*/ 162045 h 162045"/>
              <a:gd name="connsiteX4" fmla="*/ 7141579 w 10926501"/>
              <a:gd name="connsiteY4" fmla="*/ 0 h 162045"/>
              <a:gd name="connsiteX5" fmla="*/ 10926501 w 10926501"/>
              <a:gd name="connsiteY5" fmla="*/ 0 h 1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6501" h="162045">
                <a:moveTo>
                  <a:pt x="0" y="0"/>
                </a:moveTo>
                <a:lnTo>
                  <a:pt x="3761772" y="0"/>
                </a:lnTo>
                <a:lnTo>
                  <a:pt x="3923817" y="162045"/>
                </a:lnTo>
                <a:lnTo>
                  <a:pt x="6979534" y="162045"/>
                </a:lnTo>
                <a:lnTo>
                  <a:pt x="7141579" y="0"/>
                </a:lnTo>
                <a:lnTo>
                  <a:pt x="10926501" y="0"/>
                </a:lnTo>
              </a:path>
            </a:pathLst>
          </a:custGeom>
          <a:noFill/>
          <a:ln w="38100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1" name="任意多边形: 形状 138"/>
          <p:cNvSpPr/>
          <p:nvPr>
            <p:custDataLst>
              <p:tags r:id="rId4"/>
            </p:custDataLst>
          </p:nvPr>
        </p:nvSpPr>
        <p:spPr>
          <a:xfrm>
            <a:off x="308610" y="503873"/>
            <a:ext cx="11576685" cy="585025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455" y="680720"/>
            <a:ext cx="2407920" cy="501650"/>
            <a:chOff x="1133" y="1072"/>
            <a:chExt cx="3792" cy="910"/>
          </a:xfrm>
        </p:grpSpPr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1403" y="1216"/>
              <a:ext cx="3361" cy="640"/>
            </a:xfrm>
            <a:prstGeom prst="parallelogram">
              <a:avLst>
                <a:gd name="adj" fmla="val 82143"/>
              </a:avLst>
            </a:prstGeom>
            <a:gradFill>
              <a:gsLst>
                <a:gs pos="0">
                  <a:srgbClr val="4675FC"/>
                </a:gs>
                <a:gs pos="100000">
                  <a:srgbClr val="4675FC">
                    <a:alpha val="0"/>
                  </a:srgbClr>
                </a:gs>
              </a:gsLst>
              <a:lin ang="1800000" scaled="0"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sp>
          <p:nvSpPr>
            <p:cNvPr id="2" name="平行四边形 1"/>
            <p:cNvSpPr/>
            <p:nvPr>
              <p:custDataLst>
                <p:tags r:id="rId6"/>
              </p:custDataLst>
            </p:nvPr>
          </p:nvSpPr>
          <p:spPr>
            <a:xfrm>
              <a:off x="1133" y="1072"/>
              <a:ext cx="3792" cy="910"/>
            </a:xfrm>
            <a:prstGeom prst="parallelogram">
              <a:avLst>
                <a:gd name="adj" fmla="val 82143"/>
              </a:avLst>
            </a:prstGeom>
            <a:noFill/>
            <a:ln w="12700">
              <a:gradFill flip="none" rotWithShape="1">
                <a:gsLst>
                  <a:gs pos="36000">
                    <a:schemeClr val="accent1"/>
                  </a:gs>
                  <a:gs pos="75000">
                    <a:schemeClr val="accent1">
                      <a:alpha val="0"/>
                    </a:schemeClr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</p:grpSp>
      <p:sp>
        <p:nvSpPr>
          <p:cNvPr id="5" name="任意多边形: 形状 21"/>
          <p:cNvSpPr/>
          <p:nvPr>
            <p:custDataLst>
              <p:tags r:id="rId7"/>
            </p:custDataLst>
          </p:nvPr>
        </p:nvSpPr>
        <p:spPr>
          <a:xfrm rot="16200000" flipV="1">
            <a:off x="-2199640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17818" y="176530"/>
            <a:ext cx="11556365" cy="135890"/>
            <a:chOff x="625" y="278"/>
            <a:chExt cx="18199" cy="214"/>
          </a:xfrm>
        </p:grpSpPr>
        <p:sp>
          <p:nvSpPr>
            <p:cNvPr id="24" name="任意多边形: 形状 21"/>
            <p:cNvSpPr/>
            <p:nvPr>
              <p:custDataLst>
                <p:tags r:id="rId8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0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4153853" y="1996440"/>
            <a:ext cx="3869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200" cap="all" dirty="0">
                <a:solidFill>
                  <a:schemeClr val="bg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03</a:t>
            </a:r>
            <a:endParaRPr lang="zh-CN" altLang="en-US" sz="1200" cap="all" dirty="0">
              <a:solidFill>
                <a:schemeClr val="bg1"/>
              </a:solidFill>
              <a:uFillTx/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 rot="16200000">
            <a:off x="11279505" y="749082"/>
            <a:ext cx="252730" cy="375920"/>
            <a:chOff x="17336" y="1136"/>
            <a:chExt cx="466" cy="911"/>
          </a:xfrm>
          <a:solidFill>
            <a:srgbClr val="2CF5FC"/>
          </a:solidFill>
        </p:grpSpPr>
        <p:sp>
          <p:nvSpPr>
            <p:cNvPr id="14" name="矩形 13"/>
            <p:cNvSpPr/>
            <p:nvPr>
              <p:custDataLst>
                <p:tags r:id="rId12"/>
              </p:custDataLst>
            </p:nvPr>
          </p:nvSpPr>
          <p:spPr>
            <a:xfrm>
              <a:off x="17448" y="1136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3"/>
              </p:custDataLst>
            </p:nvPr>
          </p:nvSpPr>
          <p:spPr>
            <a:xfrm>
              <a:off x="17448" y="1532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14"/>
              </p:custDataLst>
            </p:nvPr>
          </p:nvSpPr>
          <p:spPr>
            <a:xfrm>
              <a:off x="17336" y="1334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15"/>
              </p:custDataLst>
            </p:nvPr>
          </p:nvSpPr>
          <p:spPr>
            <a:xfrm>
              <a:off x="17336" y="1729"/>
              <a:ext cx="466" cy="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6"/>
              </p:custDataLst>
            </p:nvPr>
          </p:nvSpPr>
          <p:spPr>
            <a:xfrm>
              <a:off x="17448" y="1927"/>
              <a:ext cx="241" cy="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noFill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  <p:sp>
        <p:nvSpPr>
          <p:cNvPr id="29" name="矩形 28"/>
          <p:cNvSpPr/>
          <p:nvPr>
            <p:custDataLst>
              <p:tags r:id="rId17"/>
            </p:custDataLst>
          </p:nvPr>
        </p:nvSpPr>
        <p:spPr>
          <a:xfrm>
            <a:off x="760730" y="5462270"/>
            <a:ext cx="187960" cy="4394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 rot="10800000">
            <a:off x="317818" y="6526530"/>
            <a:ext cx="11556365" cy="135890"/>
            <a:chOff x="625" y="278"/>
            <a:chExt cx="18199" cy="214"/>
          </a:xfrm>
        </p:grpSpPr>
        <p:sp>
          <p:nvSpPr>
            <p:cNvPr id="32" name="任意多边形: 形状 21"/>
            <p:cNvSpPr/>
            <p:nvPr>
              <p:custDataLst>
                <p:tags r:id="rId18"/>
              </p:custDataLst>
            </p:nvPr>
          </p:nvSpPr>
          <p:spPr>
            <a:xfrm flipV="1">
              <a:off x="7028" y="278"/>
              <a:ext cx="5889" cy="215"/>
            </a:xfrm>
            <a:custGeom>
              <a:avLst/>
              <a:gdLst>
                <a:gd name="connsiteX0" fmla="*/ 0 w 3238500"/>
                <a:gd name="connsiteY0" fmla="*/ 118110 h 118110"/>
                <a:gd name="connsiteX1" fmla="*/ 118110 w 3238500"/>
                <a:gd name="connsiteY1" fmla="*/ 0 h 118110"/>
                <a:gd name="connsiteX2" fmla="*/ 3124200 w 3238500"/>
                <a:gd name="connsiteY2" fmla="*/ 0 h 118110"/>
                <a:gd name="connsiteX3" fmla="*/ 3238500 w 3238500"/>
                <a:gd name="connsiteY3" fmla="*/ 114300 h 11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00" h="118110">
                  <a:moveTo>
                    <a:pt x="0" y="118110"/>
                  </a:moveTo>
                  <a:lnTo>
                    <a:pt x="118110" y="0"/>
                  </a:lnTo>
                  <a:lnTo>
                    <a:pt x="3124200" y="0"/>
                  </a:lnTo>
                  <a:lnTo>
                    <a:pt x="3238500" y="11430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headEnd type="oval"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cs typeface="Inter" panose="02000503000000020004" charset="0"/>
              </a:endParaRPr>
            </a:p>
          </p:txBody>
        </p:sp>
        <p:cxnSp>
          <p:nvCxnSpPr>
            <p:cNvPr id="34" name="直接连接符 33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625" y="278"/>
              <a:ext cx="6402" cy="4"/>
            </a:xfrm>
            <a:prstGeom prst="line">
              <a:avLst/>
            </a:prstGeom>
            <a:ln>
              <a:gradFill>
                <a:gsLst>
                  <a:gs pos="0">
                    <a:srgbClr val="4675FC"/>
                  </a:gs>
                  <a:gs pos="49000">
                    <a:srgbClr val="4675FC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12954" y="278"/>
              <a:ext cx="5871" cy="68"/>
            </a:xfrm>
            <a:prstGeom prst="line">
              <a:avLst/>
            </a:prstGeom>
            <a:ln>
              <a:gradFill>
                <a:gsLst>
                  <a:gs pos="39000">
                    <a:srgbClr val="4675FC">
                      <a:alpha val="0"/>
                    </a:srgbClr>
                  </a:gs>
                  <a:gs pos="55000">
                    <a:srgbClr val="4675FC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任意多边形: 形状 21"/>
          <p:cNvSpPr/>
          <p:nvPr>
            <p:custDataLst>
              <p:tags r:id="rId21"/>
            </p:custDataLst>
          </p:nvPr>
        </p:nvSpPr>
        <p:spPr>
          <a:xfrm rot="5400000" flipH="1" flipV="1">
            <a:off x="9685655" y="3370898"/>
            <a:ext cx="4707890" cy="116205"/>
          </a:xfrm>
          <a:custGeom>
            <a:avLst/>
            <a:gdLst>
              <a:gd name="connsiteX0" fmla="*/ 0 w 3238500"/>
              <a:gd name="connsiteY0" fmla="*/ 118110 h 118110"/>
              <a:gd name="connsiteX1" fmla="*/ 118110 w 3238500"/>
              <a:gd name="connsiteY1" fmla="*/ 0 h 118110"/>
              <a:gd name="connsiteX2" fmla="*/ 3124200 w 3238500"/>
              <a:gd name="connsiteY2" fmla="*/ 0 h 118110"/>
              <a:gd name="connsiteX3" fmla="*/ 3238500 w 3238500"/>
              <a:gd name="connsiteY3" fmla="*/ 114300 h 11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8500" h="118110">
                <a:moveTo>
                  <a:pt x="0" y="118110"/>
                </a:moveTo>
                <a:lnTo>
                  <a:pt x="118110" y="0"/>
                </a:lnTo>
                <a:lnTo>
                  <a:pt x="3124200" y="0"/>
                </a:lnTo>
                <a:lnTo>
                  <a:pt x="3238500" y="114300"/>
                </a:lnTo>
              </a:path>
            </a:pathLst>
          </a:custGeom>
          <a:noFill/>
          <a:ln w="9525">
            <a:solidFill>
              <a:schemeClr val="accent1">
                <a:alpha val="70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55" name="半闭框 54"/>
          <p:cNvSpPr/>
          <p:nvPr/>
        </p:nvSpPr>
        <p:spPr>
          <a:xfrm rot="10800000" flipH="1" flipV="1">
            <a:off x="4577154" y="477698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39" name="半闭框 38"/>
          <p:cNvSpPr/>
          <p:nvPr/>
        </p:nvSpPr>
        <p:spPr>
          <a:xfrm flipH="1" flipV="1">
            <a:off x="7279714" y="5099561"/>
            <a:ext cx="336092" cy="336092"/>
          </a:xfrm>
          <a:prstGeom prst="halfFrame">
            <a:avLst>
              <a:gd name="adj1" fmla="val 11939"/>
              <a:gd name="adj2" fmla="val 13392"/>
            </a:avLst>
          </a:prstGeom>
          <a:gradFill>
            <a:gsLst>
              <a:gs pos="0">
                <a:schemeClr val="accent1"/>
              </a:gs>
              <a:gs pos="70000">
                <a:schemeClr val="accent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Inter" panose="02000503000000020004" charset="0"/>
            </a:endParaRPr>
          </a:p>
        </p:txBody>
      </p:sp>
      <p:sp>
        <p:nvSpPr>
          <p:cNvPr id="46" name="矩形 45"/>
          <p:cNvSpPr/>
          <p:nvPr>
            <p:custDataLst>
              <p:tags r:id="rId22"/>
            </p:custDataLst>
          </p:nvPr>
        </p:nvSpPr>
        <p:spPr>
          <a:xfrm>
            <a:off x="890905" y="5485765"/>
            <a:ext cx="187960" cy="1993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7" name="矩形 46"/>
          <p:cNvSpPr/>
          <p:nvPr>
            <p:custDataLst>
              <p:tags r:id="rId23"/>
            </p:custDataLst>
          </p:nvPr>
        </p:nvSpPr>
        <p:spPr>
          <a:xfrm>
            <a:off x="11586845" y="5439410"/>
            <a:ext cx="76200" cy="439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8" name="矩形 47"/>
          <p:cNvSpPr/>
          <p:nvPr>
            <p:custDataLst>
              <p:tags r:id="rId24"/>
            </p:custDataLst>
          </p:nvPr>
        </p:nvSpPr>
        <p:spPr>
          <a:xfrm flipH="1">
            <a:off x="11461750" y="5718175"/>
            <a:ext cx="150495" cy="1606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49" name="矩形 48"/>
          <p:cNvSpPr/>
          <p:nvPr>
            <p:custDataLst>
              <p:tags r:id="rId25"/>
            </p:custDataLst>
          </p:nvPr>
        </p:nvSpPr>
        <p:spPr>
          <a:xfrm flipH="1">
            <a:off x="11430635" y="5520690"/>
            <a:ext cx="85725" cy="914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平行四边形 18"/>
          <p:cNvSpPr/>
          <p:nvPr>
            <p:custDataLst>
              <p:tags r:id="rId1"/>
            </p:custDataLst>
          </p:nvPr>
        </p:nvSpPr>
        <p:spPr>
          <a:xfrm rot="10800000">
            <a:off x="652780" y="4919345"/>
            <a:ext cx="3701415" cy="865505"/>
          </a:xfrm>
          <a:prstGeom prst="parallelogram">
            <a:avLst>
              <a:gd name="adj" fmla="val 68862"/>
            </a:avLst>
          </a:prstGeom>
          <a:solidFill>
            <a:schemeClr val="accent3">
              <a:alpha val="15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Lý do chọn đề </a:t>
            </a:r>
            <a:r>
              <a:rPr lang="vi-VN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tài</a:t>
            </a:r>
            <a:endParaRPr lang="vi-VN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91" name="TextBox 16"/>
          <p:cNvSpPr txBox="1"/>
          <p:nvPr/>
        </p:nvSpPr>
        <p:spPr>
          <a:xfrm>
            <a:off x="746125" y="1629410"/>
            <a:ext cx="7352665" cy="4276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Lý do chọn đề tài: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Ứng dụng công nghệ giúp tối ưu hóa quản lý.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Giảm thiểu thủ công, tăng độ chính xác.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Mục tiêu: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Xây dựng phần mềm quản lý quán cà phê.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Tự động hóa quy trình: quản lý bàn, món, hóa đơn, thống kê.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Nền tảng: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 Ngôn ngữ: C# WinForms</a:t>
            </a:r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vi-VN" altLang="zh-CN" sz="2400" spc="100" dirty="0">
                <a:solidFill>
                  <a:schemeClr val="bg1"/>
                </a:solidFill>
                <a:uFillTx/>
                <a:latin typeface="Times New Roman" panose="02020603050405020304" charset="0"/>
                <a:ea typeface="Inter Black" panose="02000503000000020004" charset="0"/>
                <a:cs typeface="Times New Roman" panose="02020603050405020304" charset="0"/>
                <a:sym typeface="+mn-ea"/>
              </a:rPr>
              <a:t>- Database: Sql Server</a:t>
            </a:r>
            <a:endParaRPr lang="vi-VN" altLang="zh-CN" sz="2400" spc="100" dirty="0">
              <a:solidFill>
                <a:schemeClr val="bg1"/>
              </a:solidFill>
              <a:uFillTx/>
              <a:latin typeface="Times New Roman" panose="02020603050405020304" charset="0"/>
              <a:ea typeface="Inter Black" panose="020005030000000200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400">
                <a:solidFill>
                  <a:schemeClr val="bg1"/>
                </a:solidFill>
                <a:sym typeface="+mn-ea"/>
              </a:rPr>
              <a:t>Kiến Trúc Phần Mềm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6" name="Text Box 65"/>
          <p:cNvSpPr txBox="1"/>
          <p:nvPr/>
        </p:nvSpPr>
        <p:spPr>
          <a:xfrm>
            <a:off x="1336040" y="1571625"/>
            <a:ext cx="899795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solidFill>
                  <a:schemeClr val="bg1"/>
                </a:solidFill>
                <a:sym typeface="+mn-ea"/>
              </a:rPr>
              <a:t>Kiến trúc ba lớp (3-layer):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- GUI Layer: Giao diện người dùng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- Business Layer (BUS): Xử lý nghiệp vụ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- Data Access Layer (DAL): Truy xuất dữ liệu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Lợi ích: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- Mã nguồn rõ ràng, dễ bảo trì và nâng cấp.</a:t>
            </a:r>
            <a:endParaRPr sz="2800">
              <a:solidFill>
                <a:schemeClr val="bg1"/>
              </a:solidFill>
              <a:sym typeface="+mn-ea"/>
            </a:endParaRPr>
          </a:p>
          <a:p>
            <a:r>
              <a:rPr sz="2800">
                <a:solidFill>
                  <a:schemeClr val="bg1"/>
                </a:solidFill>
                <a:sym typeface="+mn-ea"/>
              </a:rPr>
              <a:t>- Tối ưu hóa hiệu năng, dễ dàng mở rộng.</a:t>
            </a:r>
            <a:endParaRPr sz="2800">
              <a:solidFill>
                <a:schemeClr val="bg1"/>
              </a:solidFill>
              <a:sym typeface="+mn-ea"/>
            </a:endParaRPr>
          </a:p>
          <a:p>
            <a:endParaRPr lang="en-GB" altLang="en-US" sz="28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39" name="任意多边形: 形状 138"/>
          <p:cNvSpPr/>
          <p:nvPr>
            <p:custDataLst>
              <p:tags r:id="rId2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400">
                <a:solidFill>
                  <a:schemeClr val="bg1"/>
                </a:solidFill>
                <a:sym typeface="+mn-ea"/>
              </a:rPr>
              <a:t>Mô Hình Quan Hệ Thực Thể (ERD)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7" name="Text Box 6"/>
          <p:cNvSpPr txBox="1"/>
          <p:nvPr/>
        </p:nvSpPr>
        <p:spPr>
          <a:xfrm>
            <a:off x="1134745" y="1656080"/>
            <a:ext cx="6805295" cy="3855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>
                <a:solidFill>
                  <a:schemeClr val="bg1"/>
                </a:solidFill>
                <a:sym typeface="+mn-ea"/>
              </a:rPr>
              <a:t>Các thực thể chính: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- Bàn, Khu vực, Món, Loại món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- Nhân viên, Hóa đơn, Chi tiết hóa đơn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Quan hệ chính: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- 1-N: Khu vực - Bàn, Bàn - Hóa đơn</a:t>
            </a:r>
            <a:endParaRPr sz="2400">
              <a:solidFill>
                <a:schemeClr val="bg1"/>
              </a:solidFill>
              <a:sym typeface="+mn-ea"/>
            </a:endParaRPr>
          </a:p>
          <a:p>
            <a:r>
              <a:rPr sz="2400">
                <a:solidFill>
                  <a:schemeClr val="bg1"/>
                </a:solidFill>
                <a:sym typeface="+mn-ea"/>
              </a:rPr>
              <a:t>- 1-N: Hóa đơn - Chi tiết hóa đơn</a:t>
            </a:r>
            <a:endParaRPr sz="2400">
              <a:solidFill>
                <a:schemeClr val="bg1"/>
              </a:solidFill>
              <a:sym typeface="+mn-ea"/>
            </a:endParaRPr>
          </a:p>
          <a:p>
            <a:endParaRPr lang="en-GB" altLang="en-US" sz="24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41" name="平行四边形 40"/>
          <p:cNvSpPr/>
          <p:nvPr>
            <p:custDataLst>
              <p:tags r:id="rId2"/>
            </p:custDataLst>
          </p:nvPr>
        </p:nvSpPr>
        <p:spPr>
          <a:xfrm rot="10800000" flipH="1">
            <a:off x="926465" y="1130618"/>
            <a:ext cx="10328275" cy="4986020"/>
          </a:xfrm>
          <a:prstGeom prst="parallelogram">
            <a:avLst>
              <a:gd name="adj" fmla="val 0"/>
            </a:avLst>
          </a:prstGeom>
          <a:solidFill>
            <a:schemeClr val="accent3">
              <a:alpha val="10000"/>
            </a:schemeClr>
          </a:solidFill>
          <a:ln w="41275">
            <a:gradFill>
              <a:gsLst>
                <a:gs pos="200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400">
                <a:solidFill>
                  <a:schemeClr val="bg1"/>
                </a:solidFill>
                <a:sym typeface="+mn-ea"/>
              </a:rPr>
              <a:t>Phân Tích Giao Diện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2428" y="1413510"/>
            <a:ext cx="8884285" cy="5625412"/>
            <a:chOff x="2834" y="2400"/>
            <a:chExt cx="13991" cy="8859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970" y="2400"/>
              <a:ext cx="1363" cy="13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p>
              <a:endParaRPr lang="th-TH" sz="900">
                <a:cs typeface="Inter" panose="02000503000000020004" charset="0"/>
              </a:endParaRPr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7837" y="2925"/>
              <a:ext cx="3629" cy="624"/>
            </a:xfrm>
            <a:custGeom>
              <a:avLst/>
              <a:gdLst>
                <a:gd name="T0" fmla="*/ 20 w 221"/>
                <a:gd name="T1" fmla="*/ 38 h 38"/>
                <a:gd name="T2" fmla="*/ 111 w 221"/>
                <a:gd name="T3" fmla="*/ 11 h 38"/>
                <a:gd name="T4" fmla="*/ 202 w 221"/>
                <a:gd name="T5" fmla="*/ 38 h 38"/>
                <a:gd name="T6" fmla="*/ 221 w 221"/>
                <a:gd name="T7" fmla="*/ 38 h 38"/>
                <a:gd name="T8" fmla="*/ 212 w 221"/>
                <a:gd name="T9" fmla="*/ 31 h 38"/>
                <a:gd name="T10" fmla="*/ 111 w 221"/>
                <a:gd name="T11" fmla="*/ 0 h 38"/>
                <a:gd name="T12" fmla="*/ 9 w 221"/>
                <a:gd name="T13" fmla="*/ 31 h 38"/>
                <a:gd name="T14" fmla="*/ 0 w 221"/>
                <a:gd name="T15" fmla="*/ 38 h 38"/>
                <a:gd name="T16" fmla="*/ 20 w 221"/>
                <a:gd name="T1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38">
                  <a:moveTo>
                    <a:pt x="20" y="38"/>
                  </a:moveTo>
                  <a:cubicBezTo>
                    <a:pt x="47" y="20"/>
                    <a:pt x="78" y="11"/>
                    <a:pt x="111" y="11"/>
                  </a:cubicBezTo>
                  <a:cubicBezTo>
                    <a:pt x="143" y="11"/>
                    <a:pt x="174" y="20"/>
                    <a:pt x="202" y="38"/>
                  </a:cubicBezTo>
                  <a:cubicBezTo>
                    <a:pt x="221" y="38"/>
                    <a:pt x="221" y="38"/>
                    <a:pt x="221" y="38"/>
                  </a:cubicBezTo>
                  <a:cubicBezTo>
                    <a:pt x="212" y="31"/>
                    <a:pt x="212" y="31"/>
                    <a:pt x="212" y="31"/>
                  </a:cubicBezTo>
                  <a:cubicBezTo>
                    <a:pt x="182" y="11"/>
                    <a:pt x="147" y="0"/>
                    <a:pt x="111" y="0"/>
                  </a:cubicBezTo>
                  <a:cubicBezTo>
                    <a:pt x="74" y="0"/>
                    <a:pt x="39" y="11"/>
                    <a:pt x="9" y="31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20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p>
              <a:endParaRPr lang="th-TH" sz="900">
                <a:cs typeface="Inter" panose="02000503000000020004" charset="0"/>
              </a:endParaRP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8970" y="7999"/>
              <a:ext cx="1363" cy="13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p>
              <a:endParaRPr lang="th-TH" sz="900">
                <a:cs typeface="Inter" panose="02000503000000020004" charset="0"/>
              </a:endParaRPr>
            </a:p>
          </p:txBody>
        </p:sp>
        <p:sp>
          <p:nvSpPr>
            <p:cNvPr id="21" name="Freeform 9"/>
            <p:cNvSpPr/>
            <p:nvPr/>
          </p:nvSpPr>
          <p:spPr bwMode="auto">
            <a:xfrm>
              <a:off x="7821" y="8212"/>
              <a:ext cx="3662" cy="624"/>
            </a:xfrm>
            <a:custGeom>
              <a:avLst/>
              <a:gdLst>
                <a:gd name="T0" fmla="*/ 204 w 223"/>
                <a:gd name="T1" fmla="*/ 0 h 38"/>
                <a:gd name="T2" fmla="*/ 203 w 223"/>
                <a:gd name="T3" fmla="*/ 0 h 38"/>
                <a:gd name="T4" fmla="*/ 112 w 223"/>
                <a:gd name="T5" fmla="*/ 27 h 38"/>
                <a:gd name="T6" fmla="*/ 20 w 223"/>
                <a:gd name="T7" fmla="*/ 0 h 38"/>
                <a:gd name="T8" fmla="*/ 19 w 223"/>
                <a:gd name="T9" fmla="*/ 0 h 38"/>
                <a:gd name="T10" fmla="*/ 0 w 223"/>
                <a:gd name="T11" fmla="*/ 0 h 38"/>
                <a:gd name="T12" fmla="*/ 10 w 223"/>
                <a:gd name="T13" fmla="*/ 7 h 38"/>
                <a:gd name="T14" fmla="*/ 112 w 223"/>
                <a:gd name="T15" fmla="*/ 38 h 38"/>
                <a:gd name="T16" fmla="*/ 213 w 223"/>
                <a:gd name="T17" fmla="*/ 7 h 38"/>
                <a:gd name="T18" fmla="*/ 223 w 223"/>
                <a:gd name="T19" fmla="*/ 0 h 38"/>
                <a:gd name="T20" fmla="*/ 204 w 223"/>
                <a:gd name="T2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3" h="38">
                  <a:moveTo>
                    <a:pt x="204" y="0"/>
                  </a:moveTo>
                  <a:cubicBezTo>
                    <a:pt x="203" y="0"/>
                    <a:pt x="203" y="0"/>
                    <a:pt x="203" y="0"/>
                  </a:cubicBezTo>
                  <a:cubicBezTo>
                    <a:pt x="176" y="17"/>
                    <a:pt x="144" y="27"/>
                    <a:pt x="112" y="27"/>
                  </a:cubicBezTo>
                  <a:cubicBezTo>
                    <a:pt x="79" y="27"/>
                    <a:pt x="47" y="17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40" y="27"/>
                    <a:pt x="75" y="38"/>
                    <a:pt x="112" y="38"/>
                  </a:cubicBezTo>
                  <a:cubicBezTo>
                    <a:pt x="148" y="38"/>
                    <a:pt x="183" y="27"/>
                    <a:pt x="213" y="7"/>
                  </a:cubicBezTo>
                  <a:cubicBezTo>
                    <a:pt x="223" y="0"/>
                    <a:pt x="223" y="0"/>
                    <a:pt x="223" y="0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p>
              <a:endParaRPr lang="th-TH" sz="900">
                <a:cs typeface="Inter" panose="02000503000000020004" charset="0"/>
              </a:endParaRP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6162" y="5207"/>
              <a:ext cx="1363" cy="1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p>
              <a:endParaRPr lang="th-TH" sz="900">
                <a:cs typeface="Inter" panose="02000503000000020004" charset="0"/>
              </a:endParaRPr>
            </a:p>
          </p:txBody>
        </p:sp>
        <p:sp>
          <p:nvSpPr>
            <p:cNvPr id="23" name="Freeform 11"/>
            <p:cNvSpPr/>
            <p:nvPr/>
          </p:nvSpPr>
          <p:spPr bwMode="auto">
            <a:xfrm>
              <a:off x="6705" y="4059"/>
              <a:ext cx="624" cy="3644"/>
            </a:xfrm>
            <a:custGeom>
              <a:avLst/>
              <a:gdLst>
                <a:gd name="T0" fmla="*/ 38 w 38"/>
                <a:gd name="T1" fmla="*/ 202 h 222"/>
                <a:gd name="T2" fmla="*/ 11 w 38"/>
                <a:gd name="T3" fmla="*/ 111 h 222"/>
                <a:gd name="T4" fmla="*/ 38 w 38"/>
                <a:gd name="T5" fmla="*/ 20 h 222"/>
                <a:gd name="T6" fmla="*/ 38 w 38"/>
                <a:gd name="T7" fmla="*/ 0 h 222"/>
                <a:gd name="T8" fmla="*/ 31 w 38"/>
                <a:gd name="T9" fmla="*/ 9 h 222"/>
                <a:gd name="T10" fmla="*/ 0 w 38"/>
                <a:gd name="T11" fmla="*/ 111 h 222"/>
                <a:gd name="T12" fmla="*/ 31 w 38"/>
                <a:gd name="T13" fmla="*/ 213 h 222"/>
                <a:gd name="T14" fmla="*/ 38 w 38"/>
                <a:gd name="T15" fmla="*/ 222 h 222"/>
                <a:gd name="T16" fmla="*/ 38 w 38"/>
                <a:gd name="T17" fmla="*/ 20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22">
                  <a:moveTo>
                    <a:pt x="38" y="202"/>
                  </a:moveTo>
                  <a:cubicBezTo>
                    <a:pt x="20" y="175"/>
                    <a:pt x="11" y="144"/>
                    <a:pt x="11" y="111"/>
                  </a:cubicBezTo>
                  <a:cubicBezTo>
                    <a:pt x="11" y="78"/>
                    <a:pt x="20" y="47"/>
                    <a:pt x="38" y="2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10" y="40"/>
                    <a:pt x="0" y="75"/>
                    <a:pt x="0" y="111"/>
                  </a:cubicBezTo>
                  <a:cubicBezTo>
                    <a:pt x="0" y="147"/>
                    <a:pt x="10" y="182"/>
                    <a:pt x="31" y="213"/>
                  </a:cubicBezTo>
                  <a:cubicBezTo>
                    <a:pt x="38" y="222"/>
                    <a:pt x="38" y="222"/>
                    <a:pt x="38" y="222"/>
                  </a:cubicBezTo>
                  <a:lnTo>
                    <a:pt x="38" y="20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p>
              <a:endParaRPr lang="th-TH" sz="900">
                <a:cs typeface="Inter" panose="02000503000000020004" charset="0"/>
              </a:endParaRP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11777" y="5207"/>
              <a:ext cx="1363" cy="1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p>
              <a:endParaRPr lang="th-TH" sz="900">
                <a:cs typeface="Inter" panose="02000503000000020004" charset="0"/>
              </a:endParaRPr>
            </a:p>
          </p:txBody>
        </p:sp>
        <p:sp>
          <p:nvSpPr>
            <p:cNvPr id="25" name="Freeform 13"/>
            <p:cNvSpPr/>
            <p:nvPr/>
          </p:nvSpPr>
          <p:spPr bwMode="auto">
            <a:xfrm>
              <a:off x="11975" y="4041"/>
              <a:ext cx="624" cy="3679"/>
            </a:xfrm>
            <a:custGeom>
              <a:avLst/>
              <a:gdLst>
                <a:gd name="T0" fmla="*/ 7 w 38"/>
                <a:gd name="T1" fmla="*/ 10 h 224"/>
                <a:gd name="T2" fmla="*/ 0 w 38"/>
                <a:gd name="T3" fmla="*/ 0 h 224"/>
                <a:gd name="T4" fmla="*/ 0 w 38"/>
                <a:gd name="T5" fmla="*/ 20 h 224"/>
                <a:gd name="T6" fmla="*/ 0 w 38"/>
                <a:gd name="T7" fmla="*/ 20 h 224"/>
                <a:gd name="T8" fmla="*/ 27 w 38"/>
                <a:gd name="T9" fmla="*/ 112 h 224"/>
                <a:gd name="T10" fmla="*/ 0 w 38"/>
                <a:gd name="T11" fmla="*/ 204 h 224"/>
                <a:gd name="T12" fmla="*/ 0 w 38"/>
                <a:gd name="T13" fmla="*/ 204 h 224"/>
                <a:gd name="T14" fmla="*/ 0 w 38"/>
                <a:gd name="T15" fmla="*/ 224 h 224"/>
                <a:gd name="T16" fmla="*/ 7 w 38"/>
                <a:gd name="T17" fmla="*/ 214 h 224"/>
                <a:gd name="T18" fmla="*/ 38 w 38"/>
                <a:gd name="T19" fmla="*/ 112 h 224"/>
                <a:gd name="T20" fmla="*/ 7 w 38"/>
                <a:gd name="T21" fmla="*/ 1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224">
                  <a:moveTo>
                    <a:pt x="7" y="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8" y="47"/>
                    <a:pt x="27" y="79"/>
                    <a:pt x="27" y="112"/>
                  </a:cubicBezTo>
                  <a:cubicBezTo>
                    <a:pt x="27" y="145"/>
                    <a:pt x="18" y="177"/>
                    <a:pt x="0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7" y="214"/>
                    <a:pt x="7" y="214"/>
                    <a:pt x="7" y="214"/>
                  </a:cubicBezTo>
                  <a:cubicBezTo>
                    <a:pt x="28" y="183"/>
                    <a:pt x="38" y="148"/>
                    <a:pt x="38" y="112"/>
                  </a:cubicBezTo>
                  <a:cubicBezTo>
                    <a:pt x="38" y="76"/>
                    <a:pt x="28" y="41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/>
            <a:p>
              <a:endParaRPr lang="th-TH" sz="900">
                <a:cs typeface="Inter" panose="02000503000000020004" charset="0"/>
              </a:endParaRPr>
            </a:p>
          </p:txBody>
        </p:sp>
        <p:grpSp>
          <p:nvGrpSpPr>
            <p:cNvPr id="26" name="กลุ่ม 52"/>
            <p:cNvGrpSpPr/>
            <p:nvPr/>
          </p:nvGrpSpPr>
          <p:grpSpPr>
            <a:xfrm>
              <a:off x="2834" y="3043"/>
              <a:ext cx="2593" cy="4419"/>
              <a:chOff x="9762826" y="5958900"/>
              <a:chExt cx="3293181" cy="5611689"/>
            </a:xfrm>
          </p:grpSpPr>
          <p:sp>
            <p:nvSpPr>
              <p:cNvPr id="27" name="Round Same Side Corner Rectangle 59"/>
              <p:cNvSpPr/>
              <p:nvPr/>
            </p:nvSpPr>
            <p:spPr>
              <a:xfrm rot="5400000">
                <a:off x="11037255" y="4743353"/>
                <a:ext cx="753065" cy="318415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09" tIns="54855" rIns="109709" bIns="54855" rtlCol="0" anchor="ctr"/>
              <a:p>
                <a:pPr algn="r"/>
                <a:endParaRPr lang="bg-BG" sz="900" dirty="0">
                  <a:latin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762826" y="6001806"/>
                <a:ext cx="3293181" cy="5568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sz="2000">
                    <a:solidFill>
                      <a:schemeClr val="bg1"/>
                    </a:solidFill>
                    <a:sym typeface="+mn-ea"/>
                  </a:rPr>
                  <a:t>Màn hình đăng nhập: Kiểm tra tài khoản</a:t>
                </a:r>
                <a:endParaRPr lang="en-US" sz="2000" dirty="0" smtClean="0">
                  <a:solidFill>
                    <a:schemeClr val="bg1"/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endParaRPr>
              </a:p>
            </p:txBody>
          </p:sp>
        </p:grpSp>
        <p:grpSp>
          <p:nvGrpSpPr>
            <p:cNvPr id="30" name="กลุ่ม 56"/>
            <p:cNvGrpSpPr/>
            <p:nvPr/>
          </p:nvGrpSpPr>
          <p:grpSpPr>
            <a:xfrm>
              <a:off x="14137" y="3060"/>
              <a:ext cx="2593" cy="4419"/>
              <a:chOff x="9762826" y="5958900"/>
              <a:chExt cx="3293181" cy="5611689"/>
            </a:xfrm>
          </p:grpSpPr>
          <p:sp>
            <p:nvSpPr>
              <p:cNvPr id="31" name="Round Same Side Corner Rectangle 59"/>
              <p:cNvSpPr/>
              <p:nvPr/>
            </p:nvSpPr>
            <p:spPr>
              <a:xfrm rot="5400000">
                <a:off x="11037255" y="4743353"/>
                <a:ext cx="753065" cy="318415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09" tIns="54855" rIns="109709" bIns="54855" rtlCol="0" anchor="ctr"/>
              <a:p>
                <a:pPr algn="r"/>
                <a:endParaRPr lang="bg-BG" sz="900" dirty="0">
                  <a:latin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9762826" y="6001806"/>
                <a:ext cx="3293181" cy="5568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sz="2000">
                    <a:solidFill>
                      <a:schemeClr val="bg1"/>
                    </a:solidFill>
                    <a:sym typeface="+mn-ea"/>
                  </a:rPr>
                  <a:t>Màn hình chính: Hiển thị các chức năng.</a:t>
                </a:r>
                <a:endParaRPr lang="en-US" sz="2000" dirty="0" smtClean="0">
                  <a:solidFill>
                    <a:schemeClr val="bg1"/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endParaRPr>
              </a:p>
            </p:txBody>
          </p:sp>
        </p:grpSp>
        <p:grpSp>
          <p:nvGrpSpPr>
            <p:cNvPr id="34" name="กลุ่ม 60"/>
            <p:cNvGrpSpPr/>
            <p:nvPr/>
          </p:nvGrpSpPr>
          <p:grpSpPr>
            <a:xfrm>
              <a:off x="2929" y="6823"/>
              <a:ext cx="2593" cy="4419"/>
              <a:chOff x="9762826" y="5958900"/>
              <a:chExt cx="3293181" cy="5611689"/>
            </a:xfrm>
          </p:grpSpPr>
          <p:sp>
            <p:nvSpPr>
              <p:cNvPr id="35" name="Round Same Side Corner Rectangle 59"/>
              <p:cNvSpPr/>
              <p:nvPr/>
            </p:nvSpPr>
            <p:spPr>
              <a:xfrm rot="5400000">
                <a:off x="11037255" y="4743353"/>
                <a:ext cx="753065" cy="318415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09" tIns="54855" rIns="109709" bIns="54855" rtlCol="0" anchor="ctr"/>
              <a:p>
                <a:pPr algn="r"/>
                <a:endParaRPr lang="bg-BG" sz="900" dirty="0">
                  <a:latin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762826" y="6001806"/>
                <a:ext cx="3293181" cy="5568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sz="2000">
                    <a:solidFill>
                      <a:schemeClr val="bg1"/>
                    </a:solidFill>
                    <a:sym typeface="+mn-ea"/>
                  </a:rPr>
                  <a:t> Giao diện gọi món: Nhập món khách đặt</a:t>
                </a:r>
                <a:endParaRPr lang="en-US" sz="2000" dirty="0" smtClean="0">
                  <a:solidFill>
                    <a:schemeClr val="bg1"/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endParaRPr>
              </a:p>
            </p:txBody>
          </p:sp>
        </p:grpSp>
        <p:grpSp>
          <p:nvGrpSpPr>
            <p:cNvPr id="38" name="กลุ่ม 64"/>
            <p:cNvGrpSpPr/>
            <p:nvPr/>
          </p:nvGrpSpPr>
          <p:grpSpPr>
            <a:xfrm>
              <a:off x="14232" y="6840"/>
              <a:ext cx="2593" cy="4419"/>
              <a:chOff x="9762826" y="5958900"/>
              <a:chExt cx="3293181" cy="5611689"/>
            </a:xfrm>
          </p:grpSpPr>
          <p:sp>
            <p:nvSpPr>
              <p:cNvPr id="39" name="Round Same Side Corner Rectangle 59"/>
              <p:cNvSpPr/>
              <p:nvPr/>
            </p:nvSpPr>
            <p:spPr>
              <a:xfrm rot="5400000">
                <a:off x="11037255" y="4743353"/>
                <a:ext cx="753065" cy="3184158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9709" tIns="54855" rIns="109709" bIns="54855" rtlCol="0" anchor="ctr"/>
              <a:p>
                <a:pPr algn="r"/>
                <a:endParaRPr lang="bg-BG" sz="900" dirty="0">
                  <a:latin typeface="Inter Black" panose="02000503000000020004" charset="0"/>
                  <a:cs typeface="Inter" panose="0200050300000002000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9762826" y="6001806"/>
                <a:ext cx="3293181" cy="5568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p>
                <a:pPr algn="ctr"/>
                <a:r>
                  <a:rPr sz="2000">
                    <a:solidFill>
                      <a:schemeClr val="bg1"/>
                    </a:solidFill>
                    <a:sym typeface="+mn-ea"/>
                  </a:rPr>
                  <a:t>Giao diện hóa đơn: Quản lý, in hóa đơn.</a:t>
                </a:r>
                <a:endParaRPr lang="en-US" sz="2000" dirty="0" smtClean="0">
                  <a:solidFill>
                    <a:schemeClr val="bg1"/>
                  </a:solidFill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  <a:sym typeface="+mn-ea"/>
                </a:endParaRPr>
              </a:p>
            </p:txBody>
          </p:sp>
        </p:grpSp>
        <p:pic>
          <p:nvPicPr>
            <p:cNvPr id="2" name="图片 1" descr="333639373138363b343435303739363bd2b5cef1bcbcc4dc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71" y="2805"/>
              <a:ext cx="553" cy="553"/>
            </a:xfrm>
            <a:prstGeom prst="rect">
              <a:avLst/>
            </a:prstGeom>
          </p:spPr>
        </p:pic>
        <p:pic>
          <p:nvPicPr>
            <p:cNvPr id="5" name="图片 4" descr="333639373138363b343435303832363bb2bfc3c5c1aacfb5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42" y="5559"/>
              <a:ext cx="648" cy="648"/>
            </a:xfrm>
            <a:prstGeom prst="rect">
              <a:avLst/>
            </a:prstGeom>
          </p:spPr>
        </p:pic>
        <p:pic>
          <p:nvPicPr>
            <p:cNvPr id="7" name="图片 6" descr="343435383036303b343532343136313bcfeec4bfb0d1bfd8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319" y="8347"/>
              <a:ext cx="666" cy="666"/>
            </a:xfrm>
            <a:prstGeom prst="rect">
              <a:avLst/>
            </a:prstGeom>
          </p:spPr>
        </p:pic>
        <p:pic>
          <p:nvPicPr>
            <p:cNvPr id="42" name="图片 41" descr="343435383037343b343533303738313bb1e3c0fbccf9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202" y="5598"/>
              <a:ext cx="570" cy="570"/>
            </a:xfrm>
            <a:prstGeom prst="rect">
              <a:avLst/>
            </a:prstGeom>
          </p:spPr>
        </p:pic>
        <p:sp>
          <p:nvSpPr>
            <p:cNvPr id="37" name="TextBox 28"/>
            <p:cNvSpPr txBox="1"/>
            <p:nvPr/>
          </p:nvSpPr>
          <p:spPr>
            <a:xfrm>
              <a:off x="8150" y="5467"/>
              <a:ext cx="2806" cy="2135"/>
            </a:xfrm>
            <a:prstGeom prst="rect">
              <a:avLst/>
            </a:prstGeom>
            <a:noFill/>
          </p:spPr>
          <p:txBody>
            <a:bodyPr wrap="square" lIns="109709" tIns="54855" rIns="109709" bIns="54855" rtlCol="0">
              <a:spAutoFit/>
            </a:bodyPr>
            <a:p>
              <a:pPr algn="ctr">
                <a:lnSpc>
                  <a:spcPct val="150000"/>
                </a:lnSpc>
              </a:pPr>
              <a:r>
                <a:rPr>
                  <a:solidFill>
                    <a:schemeClr val="bg1"/>
                  </a:solidFill>
                  <a:sym typeface="+mn-ea"/>
                </a:rPr>
                <a:t>Giao diện thống kê: Xem doanh thu.</a:t>
              </a:r>
              <a:endParaRPr lang="en-US" altLang="zh-CN" dirty="0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endParaRPr>
            </a:p>
          </p:txBody>
        </p:sp>
      </p:grp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64" name="平行四边形 63"/>
          <p:cNvSpPr/>
          <p:nvPr>
            <p:custDataLst>
              <p:tags r:id="rId2"/>
            </p:custDataLst>
          </p:nvPr>
        </p:nvSpPr>
        <p:spPr>
          <a:xfrm rot="10800000">
            <a:off x="538480" y="1551940"/>
            <a:ext cx="5401310" cy="4341495"/>
          </a:xfrm>
          <a:prstGeom prst="parallelogram">
            <a:avLst>
              <a:gd name="adj" fmla="val 0"/>
            </a:avLst>
          </a:prstGeom>
          <a:solidFill>
            <a:schemeClr val="accent3">
              <a:alpha val="5000"/>
            </a:schemeClr>
          </a:solidFill>
          <a:ln w="38100">
            <a:gradFill>
              <a:gsLst>
                <a:gs pos="2000">
                  <a:schemeClr val="accent6">
                    <a:alpha val="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dirty="0"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3"/>
            </p:custDataLst>
          </p:nvPr>
        </p:nvSpPr>
        <p:spPr>
          <a:xfrm rot="10800000">
            <a:off x="307658" y="793115"/>
            <a:ext cx="11576685" cy="5765165"/>
          </a:xfrm>
          <a:custGeom>
            <a:avLst/>
            <a:gdLst>
              <a:gd name="connsiteX0" fmla="*/ 0 w 10858500"/>
              <a:gd name="connsiteY0" fmla="*/ 0 h 4680000"/>
              <a:gd name="connsiteX1" fmla="*/ 10858500 w 10858500"/>
              <a:gd name="connsiteY1" fmla="*/ 0 h 4680000"/>
              <a:gd name="connsiteX2" fmla="*/ 10858500 w 10858500"/>
              <a:gd name="connsiteY2" fmla="*/ 498804 h 4680000"/>
              <a:gd name="connsiteX3" fmla="*/ 10858498 w 10858500"/>
              <a:gd name="connsiteY3" fmla="*/ 498806 h 4680000"/>
              <a:gd name="connsiteX4" fmla="*/ 10858498 w 10858500"/>
              <a:gd name="connsiteY4" fmla="*/ 489916 h 4680000"/>
              <a:gd name="connsiteX5" fmla="*/ 10798658 w 10858500"/>
              <a:gd name="connsiteY5" fmla="*/ 545937 h 4680000"/>
              <a:gd name="connsiteX6" fmla="*/ 10798658 w 10858500"/>
              <a:gd name="connsiteY6" fmla="*/ 4134061 h 4680000"/>
              <a:gd name="connsiteX7" fmla="*/ 10858498 w 10858500"/>
              <a:gd name="connsiteY7" fmla="*/ 4190082 h 4680000"/>
              <a:gd name="connsiteX8" fmla="*/ 10858498 w 10858500"/>
              <a:gd name="connsiteY8" fmla="*/ 4179297 h 4680000"/>
              <a:gd name="connsiteX9" fmla="*/ 10858500 w 10858500"/>
              <a:gd name="connsiteY9" fmla="*/ 4179299 h 4680000"/>
              <a:gd name="connsiteX10" fmla="*/ 10858500 w 10858500"/>
              <a:gd name="connsiteY10" fmla="*/ 4680000 h 4680000"/>
              <a:gd name="connsiteX11" fmla="*/ 9082087 w 10858500"/>
              <a:gd name="connsiteY11" fmla="*/ 4680000 h 4680000"/>
              <a:gd name="connsiteX12" fmla="*/ 9036435 w 10858500"/>
              <a:gd name="connsiteY12" fmla="*/ 4637262 h 4680000"/>
              <a:gd name="connsiteX13" fmla="*/ 1835005 w 10858500"/>
              <a:gd name="connsiteY13" fmla="*/ 4637262 h 4680000"/>
              <a:gd name="connsiteX14" fmla="*/ 1789353 w 10858500"/>
              <a:gd name="connsiteY14" fmla="*/ 4680000 h 4680000"/>
              <a:gd name="connsiteX15" fmla="*/ 0 w 10858500"/>
              <a:gd name="connsiteY15" fmla="*/ 4680000 h 4680000"/>
              <a:gd name="connsiteX16" fmla="*/ 0 w 10858500"/>
              <a:gd name="connsiteY16" fmla="*/ 4190082 h 4680000"/>
              <a:gd name="connsiteX17" fmla="*/ 59840 w 10858500"/>
              <a:gd name="connsiteY17" fmla="*/ 4134061 h 4680000"/>
              <a:gd name="connsiteX18" fmla="*/ 59840 w 10858500"/>
              <a:gd name="connsiteY18" fmla="*/ 545937 h 4680000"/>
              <a:gd name="connsiteX19" fmla="*/ 0 w 10858500"/>
              <a:gd name="connsiteY19" fmla="*/ 489916 h 46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58500" h="4680000">
                <a:moveTo>
                  <a:pt x="0" y="0"/>
                </a:moveTo>
                <a:lnTo>
                  <a:pt x="10858500" y="0"/>
                </a:lnTo>
                <a:lnTo>
                  <a:pt x="10858500" y="498804"/>
                </a:lnTo>
                <a:lnTo>
                  <a:pt x="10858498" y="498806"/>
                </a:lnTo>
                <a:lnTo>
                  <a:pt x="10858498" y="489916"/>
                </a:lnTo>
                <a:lnTo>
                  <a:pt x="10798658" y="545937"/>
                </a:lnTo>
                <a:lnTo>
                  <a:pt x="10798658" y="4134061"/>
                </a:lnTo>
                <a:lnTo>
                  <a:pt x="10858498" y="4190082"/>
                </a:lnTo>
                <a:lnTo>
                  <a:pt x="10858498" y="4179297"/>
                </a:lnTo>
                <a:lnTo>
                  <a:pt x="10858500" y="4179299"/>
                </a:lnTo>
                <a:lnTo>
                  <a:pt x="10858500" y="4680000"/>
                </a:lnTo>
                <a:lnTo>
                  <a:pt x="9082087" y="4680000"/>
                </a:lnTo>
                <a:lnTo>
                  <a:pt x="9036435" y="4637262"/>
                </a:lnTo>
                <a:lnTo>
                  <a:pt x="1835005" y="4637262"/>
                </a:lnTo>
                <a:lnTo>
                  <a:pt x="1789353" y="4680000"/>
                </a:lnTo>
                <a:lnTo>
                  <a:pt x="0" y="4680000"/>
                </a:lnTo>
                <a:lnTo>
                  <a:pt x="0" y="4190082"/>
                </a:lnTo>
                <a:lnTo>
                  <a:pt x="59840" y="4134061"/>
                </a:lnTo>
                <a:lnTo>
                  <a:pt x="59840" y="545937"/>
                </a:lnTo>
                <a:lnTo>
                  <a:pt x="0" y="489916"/>
                </a:lnTo>
                <a:close/>
              </a:path>
            </a:pathLst>
          </a:custGeom>
          <a:noFill/>
          <a:ln w="31750">
            <a:gradFill>
              <a:gsLst>
                <a:gs pos="0">
                  <a:schemeClr val="accent6">
                    <a:alpha val="0"/>
                    <a:lumMod val="0"/>
                    <a:lumOff val="100000"/>
                  </a:schemeClr>
                </a:gs>
                <a:gs pos="50000">
                  <a:schemeClr val="accent6"/>
                </a:gs>
                <a:gs pos="100000">
                  <a:schemeClr val="accent6">
                    <a:alpha val="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n>
                <a:gradFill>
                  <a:gsLst>
                    <a:gs pos="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ln>
              <a:solidFill>
                <a:schemeClr val="lt1"/>
              </a:solidFill>
              <a:cs typeface="Inter" panose="020005030000000200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YOUR TITLE HERE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0265" y="1825625"/>
            <a:ext cx="673735" cy="3848100"/>
            <a:chOff x="1339" y="2875"/>
            <a:chExt cx="1061" cy="6060"/>
          </a:xfrm>
        </p:grpSpPr>
        <p:sp>
          <p:nvSpPr>
            <p:cNvPr id="5" name="Oval 7"/>
            <p:cNvSpPr/>
            <p:nvPr/>
          </p:nvSpPr>
          <p:spPr>
            <a:xfrm>
              <a:off x="1339" y="2875"/>
              <a:ext cx="1061" cy="10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 smtClean="0"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</a:rPr>
                <a:t>1</a:t>
              </a:r>
              <a:endParaRPr lang="en-US" dirty="0"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339" y="4542"/>
              <a:ext cx="1061" cy="10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</a:rPr>
                <a:t>2</a:t>
              </a:r>
              <a:endParaRPr lang="en-US" dirty="0"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endParaRPr>
            </a:p>
          </p:txBody>
        </p:sp>
        <p:sp>
          <p:nvSpPr>
            <p:cNvPr id="6" name="Oval 9"/>
            <p:cNvSpPr/>
            <p:nvPr/>
          </p:nvSpPr>
          <p:spPr>
            <a:xfrm>
              <a:off x="1339" y="6244"/>
              <a:ext cx="1061" cy="106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 smtClean="0"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</a:rPr>
                <a:t>3</a:t>
              </a:r>
              <a:endParaRPr lang="en-US" dirty="0"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endParaRPr>
            </a:p>
          </p:txBody>
        </p:sp>
        <p:sp>
          <p:nvSpPr>
            <p:cNvPr id="7" name="Oval 10"/>
            <p:cNvSpPr/>
            <p:nvPr/>
          </p:nvSpPr>
          <p:spPr>
            <a:xfrm>
              <a:off x="1339" y="7874"/>
              <a:ext cx="1061" cy="106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dirty="0">
                  <a:latin typeface="Inter Black" panose="02000503000000020004" charset="0"/>
                  <a:ea typeface="Inter Black" panose="02000503000000020004" charset="0"/>
                  <a:cs typeface="Inter Black" panose="02000503000000020004" charset="0"/>
                </a:rPr>
                <a:t>4</a:t>
              </a:r>
              <a:endParaRPr lang="en-US" dirty="0"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endParaRPr>
            </a:p>
          </p:txBody>
        </p:sp>
      </p:grpSp>
      <p:pic>
        <p:nvPicPr>
          <p:cNvPr id="34" name="图片 33" descr="VCG211226878736"/>
          <p:cNvPicPr>
            <a:picLocks noChangeAspect="1"/>
          </p:cNvPicPr>
          <p:nvPr/>
        </p:nvPicPr>
        <p:blipFill>
          <a:blip r:embed="rId4"/>
          <a:srcRect l="31035" t="9" r="373" b="-9"/>
          <a:stretch>
            <a:fillRect/>
          </a:stretch>
        </p:blipFill>
        <p:spPr>
          <a:xfrm>
            <a:off x="7099935" y="1718310"/>
            <a:ext cx="4491355" cy="368236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651635" y="2262505"/>
            <a:ext cx="485902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solidFill>
                  <a:schemeClr val="bg1"/>
                </a:solidFill>
                <a:sym typeface="+mn-ea"/>
              </a:rPr>
              <a:t>Ưu điểm:</a:t>
            </a:r>
            <a:endParaRPr sz="2000">
              <a:solidFill>
                <a:schemeClr val="bg1"/>
              </a:solidFill>
              <a:sym typeface="+mn-ea"/>
            </a:endParaRPr>
          </a:p>
          <a:p>
            <a:r>
              <a:rPr sz="2000">
                <a:solidFill>
                  <a:schemeClr val="bg1"/>
                </a:solidFill>
                <a:sym typeface="+mn-ea"/>
              </a:rPr>
              <a:t>- Giao diện thân thiện, dễ sử dụng.</a:t>
            </a:r>
            <a:endParaRPr sz="2000">
              <a:solidFill>
                <a:schemeClr val="bg1"/>
              </a:solidFill>
              <a:sym typeface="+mn-ea"/>
            </a:endParaRPr>
          </a:p>
          <a:p>
            <a:r>
              <a:rPr sz="2000">
                <a:solidFill>
                  <a:schemeClr val="bg1"/>
                </a:solidFill>
                <a:sym typeface="+mn-ea"/>
              </a:rPr>
              <a:t>- Hỗ trợ quản lý toàn bộ quy trình.</a:t>
            </a:r>
            <a:endParaRPr sz="2000">
              <a:solidFill>
                <a:schemeClr val="bg1"/>
              </a:solidFill>
              <a:sym typeface="+mn-ea"/>
            </a:endParaRPr>
          </a:p>
          <a:p>
            <a:r>
              <a:rPr sz="2000">
                <a:solidFill>
                  <a:schemeClr val="bg1"/>
                </a:solidFill>
                <a:sym typeface="+mn-ea"/>
              </a:rPr>
              <a:t>- Kiến trúc ba lớp dễ bảo trì, mở rộng.</a:t>
            </a:r>
            <a:endParaRPr sz="2000">
              <a:solidFill>
                <a:schemeClr val="bg1"/>
              </a:solidFill>
              <a:sym typeface="+mn-ea"/>
            </a:endParaRPr>
          </a:p>
          <a:p>
            <a:r>
              <a:rPr sz="2000">
                <a:solidFill>
                  <a:schemeClr val="bg1"/>
                </a:solidFill>
                <a:sym typeface="+mn-ea"/>
              </a:rPr>
              <a:t>Nhược điểm:</a:t>
            </a:r>
            <a:endParaRPr sz="2000">
              <a:solidFill>
                <a:schemeClr val="bg1"/>
              </a:solidFill>
              <a:sym typeface="+mn-ea"/>
            </a:endParaRPr>
          </a:p>
          <a:p>
            <a:r>
              <a:rPr sz="2000">
                <a:solidFill>
                  <a:schemeClr val="bg1"/>
                </a:solidFill>
                <a:sym typeface="+mn-ea"/>
              </a:rPr>
              <a:t>- Chưa tích hợp đầy đủ tính năng.</a:t>
            </a:r>
            <a:endParaRPr sz="2000">
              <a:solidFill>
                <a:schemeClr val="bg1"/>
              </a:solidFill>
              <a:sym typeface="+mn-ea"/>
            </a:endParaRPr>
          </a:p>
          <a:p>
            <a:r>
              <a:rPr sz="2000">
                <a:solidFill>
                  <a:schemeClr val="bg1"/>
                </a:solidFill>
                <a:sym typeface="+mn-ea"/>
              </a:rPr>
              <a:t>- Còn một số lỗi chưa khắc phục.</a:t>
            </a:r>
            <a:endParaRPr sz="2000">
              <a:solidFill>
                <a:schemeClr val="bg1"/>
              </a:solidFill>
              <a:sym typeface="+mn-ea"/>
            </a:endParaRPr>
          </a:p>
          <a:p>
            <a:r>
              <a:rPr sz="2000">
                <a:solidFill>
                  <a:schemeClr val="bg1"/>
                </a:solidFill>
                <a:sym typeface="+mn-ea"/>
              </a:rPr>
              <a:t>Hướng phát triển:</a:t>
            </a:r>
            <a:endParaRPr sz="2000">
              <a:solidFill>
                <a:schemeClr val="bg1"/>
              </a:solidFill>
              <a:sym typeface="+mn-ea"/>
            </a:endParaRPr>
          </a:p>
          <a:p>
            <a:r>
              <a:rPr sz="2000">
                <a:solidFill>
                  <a:schemeClr val="bg1"/>
                </a:solidFill>
                <a:sym typeface="+mn-ea"/>
              </a:rPr>
              <a:t>- Tối ưu hiệu năng, bảo mật dữ liệu.</a:t>
            </a:r>
            <a:endParaRPr sz="2000">
              <a:solidFill>
                <a:schemeClr val="bg1"/>
              </a:solidFill>
              <a:sym typeface="+mn-ea"/>
            </a:endParaRPr>
          </a:p>
          <a:p>
            <a:r>
              <a:rPr sz="2000">
                <a:solidFill>
                  <a:schemeClr val="bg1"/>
                </a:solidFill>
                <a:sym typeface="+mn-ea"/>
              </a:rPr>
              <a:t>- Mở rộng tính năng quản lý thành viên.</a:t>
            </a:r>
            <a:endParaRPr sz="2000">
              <a:solidFill>
                <a:schemeClr val="bg1"/>
              </a:solidFill>
              <a:sym typeface="+mn-ea"/>
            </a:endParaRPr>
          </a:p>
          <a:p>
            <a:endParaRPr lang="en-GB" altLang="en-US" sz="200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rPr>
              <a:t>Giao diện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3" y="1540510"/>
            <a:ext cx="3841115" cy="437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775" y="1871980"/>
            <a:ext cx="7040245" cy="37084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0" y="0"/>
            <a:ext cx="1218311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  <a:sym typeface="+mn-ea"/>
              </a:rPr>
              <a:t>Giao diện</a:t>
            </a:r>
            <a:endParaRPr lang="zh-CN" altLang="en-US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1871980"/>
            <a:ext cx="5096510" cy="383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110" y="2051685"/>
            <a:ext cx="6411595" cy="318198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VCG2112800586751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8890" y="0"/>
            <a:ext cx="1218311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12210" y="305435"/>
            <a:ext cx="47682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Giao </a:t>
            </a:r>
            <a:r>
              <a:rPr lang="vi-VN" altLang="zh-CN" sz="2400" b="1">
                <a:solidFill>
                  <a:schemeClr val="bg1"/>
                </a:solidFill>
                <a:latin typeface="Inter Black" panose="02000503000000020004" charset="0"/>
                <a:ea typeface="Inter Black" panose="02000503000000020004" charset="0"/>
                <a:cs typeface="Inter" panose="02000503000000020004" charset="0"/>
              </a:rPr>
              <a:t>diện</a:t>
            </a:r>
            <a:endParaRPr lang="vi-VN" altLang="zh-CN" sz="2400" b="1">
              <a:solidFill>
                <a:schemeClr val="bg1"/>
              </a:solidFill>
              <a:latin typeface="Inter Black" panose="02000503000000020004" charset="0"/>
              <a:ea typeface="Inter Black" panose="02000503000000020004" charset="0"/>
              <a:cs typeface="Inter" panose="020005030000000200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rot="0">
            <a:off x="3374390" y="465455"/>
            <a:ext cx="878205" cy="196850"/>
            <a:chOff x="5272" y="688"/>
            <a:chExt cx="1383" cy="310"/>
          </a:xfrm>
        </p:grpSpPr>
        <p:sp>
          <p:nvSpPr>
            <p:cNvPr id="68" name="平行四边形 6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0" name="平行四边形 6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72" name="平行四边形 7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0" name="平行四边形 89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2" name="平行四边形 91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94" name="平行四边形 93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 flipH="1">
            <a:off x="7940040" y="465455"/>
            <a:ext cx="878205" cy="196850"/>
            <a:chOff x="5272" y="688"/>
            <a:chExt cx="1383" cy="310"/>
          </a:xfrm>
        </p:grpSpPr>
        <p:sp>
          <p:nvSpPr>
            <p:cNvPr id="8" name="平行四边形 7"/>
            <p:cNvSpPr/>
            <p:nvPr/>
          </p:nvSpPr>
          <p:spPr>
            <a:xfrm flipV="1">
              <a:off x="6137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0" name="平行四边形 9"/>
            <p:cNvSpPr/>
            <p:nvPr/>
          </p:nvSpPr>
          <p:spPr>
            <a:xfrm flipV="1">
              <a:off x="5703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2" name="平行四边形 11"/>
            <p:cNvSpPr/>
            <p:nvPr/>
          </p:nvSpPr>
          <p:spPr>
            <a:xfrm flipV="1">
              <a:off x="5272" y="71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 flipV="1">
              <a:off x="6159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4" name="平行四边形 13"/>
            <p:cNvSpPr/>
            <p:nvPr/>
          </p:nvSpPr>
          <p:spPr>
            <a:xfrm flipV="1">
              <a:off x="5726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15" name="平行四边形 14"/>
            <p:cNvSpPr/>
            <p:nvPr/>
          </p:nvSpPr>
          <p:spPr>
            <a:xfrm flipV="1">
              <a:off x="5294" y="688"/>
              <a:ext cx="497" cy="281"/>
            </a:xfrm>
            <a:prstGeom prst="parallelogram">
              <a:avLst>
                <a:gd name="adj" fmla="val 10184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Inter" panose="02000503000000020004" charset="0"/>
              </a:endParaRPr>
            </a:p>
          </p:txBody>
        </p:sp>
      </p:grpSp>
      <p:pic>
        <p:nvPicPr>
          <p:cNvPr id="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794385"/>
            <a:ext cx="6199505" cy="309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740" y="4022090"/>
            <a:ext cx="6200140" cy="308102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29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3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5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3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3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1_BRIGHTNESS" val="0"/>
  <p:tag name="KSO_WM_UNIT_LINE_FORE_SCHEMECOLOR_INDEX_1" val="8"/>
  <p:tag name="KSO_WM_UNIT_LINE_FORE_SCHEMECOLOR_INDEX_1_POS" val="0.02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0.5"/>
  <p:tag name="KSO_WM_UNIT_LINE_FORE_SCHEMECOLOR_INDEX_2_TRANS" val="0"/>
  <p:tag name="KSO_WM_UNIT_LINE_FORE_SCHEMECOLOR_INDEX_3_BRIGHTNESS" val="0"/>
  <p:tag name="KSO_WM_UNIT_LINE_FORE_SCHEMECOLOR_INDEX_3" val="8"/>
  <p:tag name="KSO_WM_UNIT_LINE_FORE_SCHEMECOLOR_INDEX_3_POS" val="1"/>
  <p:tag name="KSO_WM_UNIT_LINE_FORE_SCHEMECOLOR_INDEX_3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TEXT_FORE_SCHEMECOLOR_INDEX_1_BRIGHTNESS" val="0"/>
  <p:tag name="KSO_WM_UNIT_TEXT_FORE_SCHEMECOLOR_INDEX_1" val="14"/>
  <p:tag name="KSO_WM_UNIT_TEXT_FORE_SCHEMECOLOR_INDEX_1_POS" val="0"/>
  <p:tag name="KSO_WM_UNIT_TEXT_FORE_SCHEMECOLOR_INDEX_1_TRANS" val="0"/>
  <p:tag name="KSO_WM_UNIT_TEXT_FORE_SCHEMECOLOR_INDEX_2_BRIGHTNESS" val="0"/>
  <p:tag name="KSO_WM_UNIT_TEXT_FORE_SCHEMECOLOR_INDEX_2" val="14"/>
  <p:tag name="KSO_WM_UNIT_TEXT_FORE_SCHEMECOLOR_INDEX_2_POS" val="0.51"/>
  <p:tag name="KSO_WM_UNIT_TEXT_FORE_SCHEMECOLOR_INDEX_2_TRANS" val="0"/>
  <p:tag name="KSO_WM_UNIT_TEXT_LINE_GRADIENT_TYPE" val="0"/>
  <p:tag name="KSO_WM_UNIT_TEXT_LINE_GRADIENT_ANGLE" val="90"/>
  <p:tag name="KSO_WM_UNIT_TEXT_LINE_GRADIENT_Direction" val="1"/>
  <p:tag name="KSO_WM_UNIT_TEXT_LINE_FILL_TYPE" val="5"/>
</p:tagLst>
</file>

<file path=ppt/tags/tag1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67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LINE_FORE_SCHEMECOLOR_INDEX_BRIGHTNESS" val="0"/>
  <p:tag name="KSO_WM_UNIT_LINE_FORE_SCHEMECOLOR_INDEX" val="6"/>
  <p:tag name="KSO_WM_UNIT_LINE_FILL_TYPE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1"/>
  <p:tag name="KSO_WM_UNIT_FILL_GRADIENT_TYPE" val="0"/>
  <p:tag name="KSO_WM_UNIT_FILL_GRADIENT_ANGLE" val="30"/>
  <p:tag name="KSO_WM_UNIT_FILL_GRADIENT_Direction" val="-2"/>
  <p:tag name="KSO_WM_UNIT_FILL_TYPE" val="3"/>
</p:tagLst>
</file>

<file path=ppt/tags/tag171.xml><?xml version="1.0" encoding="utf-8"?>
<p:tagLst xmlns:p="http://schemas.openxmlformats.org/presentationml/2006/main">
  <p:tag name="KSO_WM_UNIT_LINE_FORE_SCHEMECOLOR_INDEX_1_BRIGHTNESS" val="-0.25"/>
  <p:tag name="KSO_WM_UNIT_LINE_FORE_SCHEMECOLOR_INDEX_1" val="16"/>
  <p:tag name="KSO_WM_UNIT_LINE_FORE_SCHEMECOLOR_INDEX_1_POS" val="0.3"/>
  <p:tag name="KSO_WM_UNIT_LINE_FORE_SCHEMECOLOR_INDEX_1_TRANS" val="1"/>
  <p:tag name="KSO_WM_UNIT_LINE_FORE_SCHEMECOLOR_INDEX_2_BRIGHTNESS" val="-0.25"/>
  <p:tag name="KSO_WM_UNIT_LINE_FORE_SCHEMECOLOR_INDEX_2" val="16"/>
  <p:tag name="KSO_WM_UNIT_LINE_FORE_SCHEMECOLOR_INDEX_2_POS" val="1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  <p:tag name="KSO_WM_UNIT_TEXT_FILL_FORE_SCHEMECOLOR_INDEX_BRIGHTNESS" val="0"/>
  <p:tag name="KSO_WM_UNIT_TEXT_FILL_FORE_SCHEMECOLOR_INDEX" val="2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7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75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17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7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7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8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4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49"/>
  <p:tag name="KSO_WM_UNIT_LINE_FORE_SCHEMECOLOR_INDEX_2_TRANS" val="1"/>
  <p:tag name="KSO_WM_UNIT_LINE_GRADIENT_TYPE" val="0"/>
  <p:tag name="KSO_WM_UNIT_LINE_GRADIENT_ANGLE" val="0"/>
  <p:tag name="KSO_WM_UNIT_LINE_GRADIENT_Direction" val="3"/>
  <p:tag name="KSO_WM_UNIT_LINE_FILL_TYPE" val="5"/>
</p:tagLst>
</file>

<file path=ppt/tags/tag185.xml><?xml version="1.0" encoding="utf-8"?>
<p:tagLst xmlns:p="http://schemas.openxmlformats.org/presentationml/2006/main">
  <p:tag name="KSO_WM_UNIT_LINE_FORE_SCHEMECOLOR_INDEX_1_BRIGHTNESS" val="0"/>
  <p:tag name="KSO_WM_UNIT_LINE_FORE_SCHEMECOLOR_INDEX_1" val="5"/>
  <p:tag name="KSO_WM_UNIT_LINE_FORE_SCHEMECOLOR_INDEX_1_POS" val="0.39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55"/>
  <p:tag name="KSO_WM_UNIT_LINE_FORE_SCHEMECOLOR_INDEX_2_TRANS" val="0"/>
  <p:tag name="KSO_WM_UNIT_LINE_GRADIENT_TYPE" val="0"/>
  <p:tag name="KSO_WM_UNIT_LINE_GRADIENT_ANGLE" val="0"/>
  <p:tag name="KSO_WM_UNIT_LINE_GRADIENT_Direction" val="3"/>
  <p:tag name="KSO_WM_UNIT_LINE_FILL_TYPE" val="5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</p:tagLst>
</file>

<file path=ppt/tags/tag1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92.xml><?xml version="1.0" encoding="utf-8"?>
<p:tagLst xmlns:p="http://schemas.openxmlformats.org/presentationml/2006/main">
  <p:tag name="COMMONDATA" val="eyJoZGlkIjoiMmNmYmEwOWQ4Y2Q0M2IxMGZkNjI4ZjhkZDQyNzg1OTYifQ=="/>
  <p:tag name="KSO_WPP_MARK_KEY" val="37523c5a-f9bd-4157-ab56-121979c0b78d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675FC"/>
      </a:accent1>
      <a:accent2>
        <a:srgbClr val="4589FB"/>
      </a:accent2>
      <a:accent3>
        <a:srgbClr val="54A6FB"/>
      </a:accent3>
      <a:accent4>
        <a:srgbClr val="47B2FA"/>
      </a:accent4>
      <a:accent5>
        <a:srgbClr val="4AC7F9"/>
      </a:accent5>
      <a:accent6>
        <a:srgbClr val="4DDBF8"/>
      </a:accent6>
      <a:hlink>
        <a:srgbClr val="0563C1"/>
      </a:hlink>
      <a:folHlink>
        <a:srgbClr val="954D72"/>
      </a:folHlink>
    </a:clrScheme>
    <a:fontScheme name="自定义 9">
      <a:majorFont>
        <a:latin typeface="Inter"/>
        <a:ea typeface="Inter Black"/>
        <a:cs typeface=""/>
      </a:majorFont>
      <a:minorFont>
        <a:latin typeface="Inter"/>
        <a:ea typeface="Inter Blac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 Black"/>
        <a:ea typeface=""/>
        <a:cs typeface=""/>
        <a:font script="Jpan" typeface="ＭＳ Ｐゴシック"/>
        <a:font script="Hang" typeface="맑은 고딕"/>
        <a:font script="Hans" typeface="Inter Black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WPS Presentation</Application>
  <PresentationFormat>宽屏</PresentationFormat>
  <Paragraphs>83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SimSun</vt:lpstr>
      <vt:lpstr>Wingdings</vt:lpstr>
      <vt:lpstr>Inter</vt:lpstr>
      <vt:lpstr>Inter Black</vt:lpstr>
      <vt:lpstr>Wingdings</vt:lpstr>
      <vt:lpstr>Helvetica</vt:lpstr>
      <vt:lpstr>Microsoft YaHei</vt:lpstr>
      <vt:lpstr>Arial Unicode MS</vt:lpstr>
      <vt:lpstr>Lato Regular</vt:lpstr>
      <vt:lpstr>Segoe Print</vt:lpstr>
      <vt:lpstr>Roboto Slab Bold</vt:lpstr>
      <vt:lpstr>Roboto Slab Regular</vt:lpstr>
      <vt:lpstr>Montserrat-Regular</vt:lpstr>
      <vt:lpstr>Helvetica Light</vt:lpstr>
      <vt:lpstr>Roboto Medium</vt:lpstr>
      <vt:lpstr>Open Sans Light</vt:lpstr>
      <vt:lpstr>Times New Roman</vt:lpstr>
      <vt:lpstr>Cascadia Code</vt:lpstr>
      <vt:lpstr>Verdana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Trung Tran</cp:lastModifiedBy>
  <cp:revision>172</cp:revision>
  <dcterms:created xsi:type="dcterms:W3CDTF">2019-06-19T02:08:00Z</dcterms:created>
  <dcterms:modified xsi:type="dcterms:W3CDTF">2025-02-26T15:51:56Z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2057-12.2.0.20323</vt:lpwstr>
  </property>
  <property fmtid="{D5CDD505-2E9C-101B-9397-08002B2CF9AE}" pid="3" name="ICV">
    <vt:lpwstr>95DF59EC11B8446A8F6322F529DCC2FC_11</vt:lpwstr>
  </property>
</Properties>
</file>