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58" r:id="rId3"/>
    <p:sldId id="264" r:id="rId4"/>
    <p:sldId id="287" r:id="rId5"/>
    <p:sldId id="289" r:id="rId6"/>
    <p:sldId id="292" r:id="rId7"/>
    <p:sldId id="293" r:id="rId8"/>
    <p:sldId id="298" r:id="rId9"/>
    <p:sldId id="295" r:id="rId10"/>
    <p:sldId id="296" r:id="rId11"/>
    <p:sldId id="297" r:id="rId12"/>
    <p:sldId id="300" r:id="rId13"/>
    <p:sldId id="301" r:id="rId14"/>
    <p:sldId id="302" r:id="rId15"/>
    <p:sldId id="305" r:id="rId16"/>
    <p:sldId id="303" r:id="rId17"/>
    <p:sldId id="304" r:id="rId18"/>
    <p:sldId id="306" r:id="rId19"/>
    <p:sldId id="307" r:id="rId20"/>
    <p:sldId id="315" r:id="rId21"/>
    <p:sldId id="317" r:id="rId22"/>
    <p:sldId id="316" r:id="rId23"/>
    <p:sldId id="309" r:id="rId24"/>
    <p:sldId id="312" r:id="rId25"/>
    <p:sldId id="313" r:id="rId26"/>
    <p:sldId id="314" r:id="rId27"/>
    <p:sldId id="310" r:id="rId28"/>
    <p:sldId id="311" r:id="rId29"/>
    <p:sldId id="28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63287" autoAdjust="0"/>
  </p:normalViewPr>
  <p:slideViewPr>
    <p:cSldViewPr snapToGrid="0" snapToObjects="1">
      <p:cViewPr varScale="1">
        <p:scale>
          <a:sx n="115" d="100"/>
          <a:sy n="115" d="100"/>
        </p:scale>
        <p:origin x="7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EEFDC9-573D-4FDB-AC5A-40ED986717E6}" type="datetimeFigureOut">
              <a:rPr lang="en-US" smtClean="0"/>
              <a:t>10/19/2018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39BD1E-4560-4A88-8AC5-A2BEDD5C4022}" type="slidenum">
              <a:rPr lang="en-US" smtClean="0"/>
              <a:t>‹#›</a:t>
            </a:fld>
            <a:endParaRPr lang="en-US"/>
          </a:p>
        </p:txBody>
      </p:sp>
    </p:spTree>
    <p:extLst>
      <p:ext uri="{BB962C8B-B14F-4D97-AF65-F5344CB8AC3E}">
        <p14:creationId xmlns:p14="http://schemas.microsoft.com/office/powerpoint/2010/main" val="30360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3</a:t>
            </a:fld>
            <a:endParaRPr lang="en-US"/>
          </a:p>
        </p:txBody>
      </p:sp>
    </p:spTree>
    <p:extLst>
      <p:ext uri="{BB962C8B-B14F-4D97-AF65-F5344CB8AC3E}">
        <p14:creationId xmlns:p14="http://schemas.microsoft.com/office/powerpoint/2010/main" val="415668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16</a:t>
            </a:fld>
            <a:endParaRPr lang="en-US"/>
          </a:p>
        </p:txBody>
      </p:sp>
    </p:spTree>
    <p:extLst>
      <p:ext uri="{BB962C8B-B14F-4D97-AF65-F5344CB8AC3E}">
        <p14:creationId xmlns:p14="http://schemas.microsoft.com/office/powerpoint/2010/main" val="3499952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9BD1E-4560-4A88-8AC5-A2BEDD5C4022}" type="slidenum">
              <a:rPr lang="en-US" smtClean="0"/>
              <a:t>17</a:t>
            </a:fld>
            <a:endParaRPr lang="en-US"/>
          </a:p>
        </p:txBody>
      </p:sp>
    </p:spTree>
    <p:extLst>
      <p:ext uri="{BB962C8B-B14F-4D97-AF65-F5344CB8AC3E}">
        <p14:creationId xmlns:p14="http://schemas.microsoft.com/office/powerpoint/2010/main" val="97042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18</a:t>
            </a:fld>
            <a:endParaRPr lang="en-US"/>
          </a:p>
        </p:txBody>
      </p:sp>
    </p:spTree>
    <p:extLst>
      <p:ext uri="{BB962C8B-B14F-4D97-AF65-F5344CB8AC3E}">
        <p14:creationId xmlns:p14="http://schemas.microsoft.com/office/powerpoint/2010/main" val="484547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19</a:t>
            </a:fld>
            <a:endParaRPr lang="en-US"/>
          </a:p>
        </p:txBody>
      </p:sp>
    </p:spTree>
    <p:extLst>
      <p:ext uri="{BB962C8B-B14F-4D97-AF65-F5344CB8AC3E}">
        <p14:creationId xmlns:p14="http://schemas.microsoft.com/office/powerpoint/2010/main" val="65961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20</a:t>
            </a:fld>
            <a:endParaRPr lang="en-US"/>
          </a:p>
        </p:txBody>
      </p:sp>
    </p:spTree>
    <p:extLst>
      <p:ext uri="{BB962C8B-B14F-4D97-AF65-F5344CB8AC3E}">
        <p14:creationId xmlns:p14="http://schemas.microsoft.com/office/powerpoint/2010/main" val="87662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21</a:t>
            </a:fld>
            <a:endParaRPr lang="en-US"/>
          </a:p>
        </p:txBody>
      </p:sp>
    </p:spTree>
    <p:extLst>
      <p:ext uri="{BB962C8B-B14F-4D97-AF65-F5344CB8AC3E}">
        <p14:creationId xmlns:p14="http://schemas.microsoft.com/office/powerpoint/2010/main" val="346195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22</a:t>
            </a:fld>
            <a:endParaRPr lang="en-US"/>
          </a:p>
        </p:txBody>
      </p:sp>
    </p:spTree>
    <p:extLst>
      <p:ext uri="{BB962C8B-B14F-4D97-AF65-F5344CB8AC3E}">
        <p14:creationId xmlns:p14="http://schemas.microsoft.com/office/powerpoint/2010/main" val="21443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23</a:t>
            </a:fld>
            <a:endParaRPr lang="en-US"/>
          </a:p>
        </p:txBody>
      </p:sp>
    </p:spTree>
    <p:extLst>
      <p:ext uri="{BB962C8B-B14F-4D97-AF65-F5344CB8AC3E}">
        <p14:creationId xmlns:p14="http://schemas.microsoft.com/office/powerpoint/2010/main" val="3762203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24</a:t>
            </a:fld>
            <a:endParaRPr lang="en-US"/>
          </a:p>
        </p:txBody>
      </p:sp>
    </p:spTree>
    <p:extLst>
      <p:ext uri="{BB962C8B-B14F-4D97-AF65-F5344CB8AC3E}">
        <p14:creationId xmlns:p14="http://schemas.microsoft.com/office/powerpoint/2010/main" val="3331020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25</a:t>
            </a:fld>
            <a:endParaRPr lang="en-US"/>
          </a:p>
        </p:txBody>
      </p:sp>
    </p:spTree>
    <p:extLst>
      <p:ext uri="{BB962C8B-B14F-4D97-AF65-F5344CB8AC3E}">
        <p14:creationId xmlns:p14="http://schemas.microsoft.com/office/powerpoint/2010/main" val="390651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4</a:t>
            </a:fld>
            <a:endParaRPr lang="en-US"/>
          </a:p>
        </p:txBody>
      </p:sp>
    </p:spTree>
    <p:extLst>
      <p:ext uri="{BB962C8B-B14F-4D97-AF65-F5344CB8AC3E}">
        <p14:creationId xmlns:p14="http://schemas.microsoft.com/office/powerpoint/2010/main" val="331609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26</a:t>
            </a:fld>
            <a:endParaRPr lang="en-US"/>
          </a:p>
        </p:txBody>
      </p:sp>
    </p:spTree>
    <p:extLst>
      <p:ext uri="{BB962C8B-B14F-4D97-AF65-F5344CB8AC3E}">
        <p14:creationId xmlns:p14="http://schemas.microsoft.com/office/powerpoint/2010/main" val="171127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27</a:t>
            </a:fld>
            <a:endParaRPr lang="en-US"/>
          </a:p>
        </p:txBody>
      </p:sp>
    </p:spTree>
    <p:extLst>
      <p:ext uri="{BB962C8B-B14F-4D97-AF65-F5344CB8AC3E}">
        <p14:creationId xmlns:p14="http://schemas.microsoft.com/office/powerpoint/2010/main" val="3953634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28</a:t>
            </a:fld>
            <a:endParaRPr lang="en-US"/>
          </a:p>
        </p:txBody>
      </p:sp>
    </p:spTree>
    <p:extLst>
      <p:ext uri="{BB962C8B-B14F-4D97-AF65-F5344CB8AC3E}">
        <p14:creationId xmlns:p14="http://schemas.microsoft.com/office/powerpoint/2010/main" val="361606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5</a:t>
            </a:fld>
            <a:endParaRPr lang="en-US"/>
          </a:p>
        </p:txBody>
      </p:sp>
    </p:spTree>
    <p:extLst>
      <p:ext uri="{BB962C8B-B14F-4D97-AF65-F5344CB8AC3E}">
        <p14:creationId xmlns:p14="http://schemas.microsoft.com/office/powerpoint/2010/main" val="56569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1 .</a:t>
            </a:r>
            <a:r>
              <a:rPr lang="vi-VN" sz="1200" b="0" i="0" kern="1200" dirty="0">
                <a:solidFill>
                  <a:schemeClr val="tx1"/>
                </a:solidFill>
                <a:effectLst/>
                <a:latin typeface="+mn-lt"/>
                <a:ea typeface="+mn-ea"/>
                <a:cs typeface="+mn-cs"/>
              </a:rPr>
              <a:t> (console.log('This is the first line')) sẽ được đưa vào trong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 In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This is the first line</a:t>
            </a: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đẩy ra khỏi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a:t>
            </a:r>
          </a:p>
          <a:p>
            <a:r>
              <a:rPr lang="en-US" dirty="0"/>
              <a:t>3.</a:t>
            </a:r>
            <a:r>
              <a:rPr lang="vi-VN" sz="1200" b="0" i="0" kern="1200" dirty="0">
                <a:solidFill>
                  <a:schemeClr val="tx1"/>
                </a:solidFill>
                <a:effectLst/>
                <a:latin typeface="+mn-lt"/>
                <a:ea typeface="+mn-ea"/>
                <a:cs typeface="+mn-cs"/>
              </a:rPr>
              <a:t> setTimeout(); được đưa vào trong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 để thực hiện.</a:t>
            </a:r>
            <a:r>
              <a:rPr lang="vi-VN" dirty="0"/>
              <a:t/>
            </a:r>
            <a:br>
              <a:rPr lang="vi-VN" dirty="0"/>
            </a:br>
            <a:r>
              <a:rPr lang="en-US" dirty="0"/>
              <a:t>4.</a:t>
            </a:r>
            <a:r>
              <a:rPr lang="vi-VN" sz="1200" b="0" i="0" kern="1200" dirty="0">
                <a:solidFill>
                  <a:schemeClr val="tx1"/>
                </a:solidFill>
                <a:effectLst/>
                <a:latin typeface="+mn-lt"/>
                <a:ea typeface="+mn-ea"/>
                <a:cs typeface="+mn-cs"/>
              </a:rPr>
              <a:t> Hàm setTimeout() ở đây chính là một API mà </a:t>
            </a:r>
            <a:r>
              <a:rPr lang="vi-VN" sz="1200" b="1" i="0" kern="1200" dirty="0">
                <a:solidFill>
                  <a:schemeClr val="tx1"/>
                </a:solidFill>
                <a:effectLst/>
                <a:latin typeface="+mn-lt"/>
                <a:ea typeface="+mn-ea"/>
                <a:cs typeface="+mn-cs"/>
              </a:rPr>
              <a:t>WEB APIs</a:t>
            </a:r>
            <a:r>
              <a:rPr lang="vi-VN" sz="1200" b="0" i="0" kern="1200" dirty="0">
                <a:solidFill>
                  <a:schemeClr val="tx1"/>
                </a:solidFill>
                <a:effectLst/>
                <a:latin typeface="+mn-lt"/>
                <a:ea typeface="+mn-ea"/>
                <a:cs typeface="+mn-cs"/>
              </a:rPr>
              <a:t> cung cấp</a:t>
            </a:r>
            <a:r>
              <a:rPr lang="en-US" sz="1200" b="0" i="0" kern="1200" dirty="0">
                <a:solidFill>
                  <a:schemeClr val="tx1"/>
                </a:solidFill>
                <a:effectLst/>
                <a:latin typeface="+mn-lt"/>
                <a:ea typeface="+mn-ea"/>
                <a:cs typeface="+mn-cs"/>
              </a:rPr>
              <a:t> =&gt; </a:t>
            </a:r>
            <a:r>
              <a:rPr lang="vi-VN" sz="1200" b="0" i="0" kern="1200" dirty="0">
                <a:solidFill>
                  <a:schemeClr val="tx1"/>
                </a:solidFill>
                <a:effectLst/>
                <a:latin typeface="+mn-lt"/>
                <a:ea typeface="+mn-ea"/>
                <a:cs typeface="+mn-cs"/>
              </a:rPr>
              <a:t> chuyển vào trong </a:t>
            </a:r>
            <a:r>
              <a:rPr lang="vi-VN" sz="1200" b="1" i="0" kern="1200" dirty="0">
                <a:solidFill>
                  <a:schemeClr val="tx1"/>
                </a:solidFill>
                <a:effectLst/>
                <a:latin typeface="+mn-lt"/>
                <a:ea typeface="+mn-ea"/>
                <a:cs typeface="+mn-cs"/>
              </a:rPr>
              <a:t>WEB APIs</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endParaRPr lang="en-US" sz="1200" b="0" i="0" kern="1200" dirty="0">
              <a:solidFill>
                <a:schemeClr val="tx1"/>
              </a:solidFill>
              <a:effectLst/>
              <a:latin typeface="+mn-lt"/>
              <a:ea typeface="+mn-ea"/>
              <a:cs typeface="+mn-cs"/>
            </a:endParaRPr>
          </a:p>
          <a:p>
            <a:r>
              <a:rPr lang="en-US" dirty="0"/>
              <a:t>5. </a:t>
            </a:r>
            <a:r>
              <a:rPr lang="vi-VN" sz="1200" b="0" i="0" kern="1200" dirty="0">
                <a:solidFill>
                  <a:schemeClr val="tx1"/>
                </a:solidFill>
                <a:effectLst/>
                <a:latin typeface="+mn-lt"/>
                <a:ea typeface="+mn-ea"/>
                <a:cs typeface="+mn-cs"/>
              </a:rPr>
              <a:t> console.log('This is the last line ') đã được đưa vào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In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This is the last line.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bị</a:t>
            </a:r>
            <a:r>
              <a:rPr lang="vi-VN" sz="1200" b="0" i="0" kern="1200" dirty="0">
                <a:solidFill>
                  <a:schemeClr val="tx1"/>
                </a:solidFill>
                <a:effectLst/>
                <a:latin typeface="+mn-lt"/>
                <a:ea typeface="+mn-ea"/>
                <a:cs typeface="+mn-cs"/>
              </a:rPr>
              <a:t> đẩy ra khỏi </a:t>
            </a:r>
            <a:r>
              <a:rPr lang="vi-VN" sz="1200" b="1" i="0" kern="1200" dirty="0">
                <a:solidFill>
                  <a:schemeClr val="tx1"/>
                </a:solidFill>
                <a:effectLst/>
                <a:latin typeface="+mn-lt"/>
                <a:ea typeface="+mn-ea"/>
                <a:cs typeface="+mn-cs"/>
              </a:rPr>
              <a:t>CALL STACK</a:t>
            </a:r>
            <a:endParaRPr lang="vi-V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a:t>
            </a:r>
            <a:r>
              <a:rPr lang="vi-VN" sz="1200" b="0" i="0" kern="1200" dirty="0">
                <a:solidFill>
                  <a:schemeClr val="tx1"/>
                </a:solidFill>
                <a:effectLst/>
                <a:latin typeface="+mn-lt"/>
                <a:ea typeface="+mn-ea"/>
                <a:cs typeface="+mn-cs"/>
              </a:rPr>
              <a:t>Sau khi bộ </a:t>
            </a:r>
            <a:r>
              <a:rPr lang="en-US" sz="1200" b="0" i="0" kern="1200" dirty="0" err="1">
                <a:solidFill>
                  <a:schemeClr val="tx1"/>
                </a:solidFill>
                <a:effectLst/>
                <a:latin typeface="+mn-lt"/>
                <a:ea typeface="+mn-ea"/>
                <a:cs typeface="+mn-cs"/>
              </a:rPr>
              <a:t>hẹn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giờ trong </a:t>
            </a:r>
            <a:r>
              <a:rPr lang="vi-VN" sz="1200" b="1" i="0" kern="1200" dirty="0">
                <a:solidFill>
                  <a:schemeClr val="tx1"/>
                </a:solidFill>
                <a:effectLst/>
                <a:latin typeface="+mn-lt"/>
                <a:ea typeface="+mn-ea"/>
                <a:cs typeface="+mn-cs"/>
              </a:rPr>
              <a:t>WEB APIs</a:t>
            </a:r>
            <a:r>
              <a:rPr lang="vi-VN" sz="1200" b="0" i="0" kern="1200" dirty="0">
                <a:solidFill>
                  <a:schemeClr val="tx1"/>
                </a:solidFill>
                <a:effectLst/>
                <a:latin typeface="+mn-lt"/>
                <a:ea typeface="+mn-ea"/>
                <a:cs typeface="+mn-cs"/>
              </a:rPr>
              <a:t> chạy xong thì kết quả trả về được đẩy vào </a:t>
            </a:r>
            <a:r>
              <a:rPr lang="vi-VN" sz="1200" b="1" i="0" kern="1200" dirty="0">
                <a:solidFill>
                  <a:schemeClr val="tx1"/>
                </a:solidFill>
                <a:effectLst/>
                <a:latin typeface="+mn-lt"/>
                <a:ea typeface="+mn-ea"/>
                <a:cs typeface="+mn-cs"/>
              </a:rPr>
              <a:t>CALLBACK QUEUE</a:t>
            </a:r>
            <a:endParaRPr lang="vi-V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a:t>
            </a:r>
            <a:r>
              <a:rPr lang="vi-VN" sz="1200" b="1" i="0" kern="1200" dirty="0">
                <a:solidFill>
                  <a:schemeClr val="tx1"/>
                </a:solidFill>
                <a:effectLst/>
                <a:latin typeface="+mn-lt"/>
                <a:ea typeface="+mn-ea"/>
                <a:cs typeface="+mn-cs"/>
              </a:rPr>
              <a:t>EVENT LOOP</a:t>
            </a:r>
            <a:r>
              <a:rPr lang="vi-VN" sz="1200" b="0" i="0" kern="1200" dirty="0">
                <a:solidFill>
                  <a:schemeClr val="tx1"/>
                </a:solidFill>
                <a:effectLst/>
                <a:latin typeface="+mn-lt"/>
                <a:ea typeface="+mn-ea"/>
                <a:cs typeface="+mn-cs"/>
              </a:rPr>
              <a:t> với chức năng liên tục giám sát xem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 đã trống chưa và </a:t>
            </a:r>
            <a:r>
              <a:rPr lang="vi-VN" sz="1200" b="1" i="0" kern="1200" dirty="0">
                <a:solidFill>
                  <a:schemeClr val="tx1"/>
                </a:solidFill>
                <a:effectLst/>
                <a:latin typeface="+mn-lt"/>
                <a:ea typeface="+mn-ea"/>
                <a:cs typeface="+mn-cs"/>
              </a:rPr>
              <a:t>CALLBACK QUEUE</a:t>
            </a:r>
            <a:r>
              <a:rPr lang="vi-VN" sz="1200" b="0" i="0" kern="1200" dirty="0">
                <a:solidFill>
                  <a:schemeClr val="tx1"/>
                </a:solidFill>
                <a:effectLst/>
                <a:latin typeface="+mn-lt"/>
                <a:ea typeface="+mn-ea"/>
                <a:cs typeface="+mn-cs"/>
              </a:rPr>
              <a:t> có gì không. Lúc này </a:t>
            </a:r>
            <a:r>
              <a:rPr lang="vi-VN" sz="1200" b="1" i="0" kern="1200" dirty="0">
                <a:solidFill>
                  <a:schemeClr val="tx1"/>
                </a:solidFill>
                <a:effectLst/>
                <a:latin typeface="+mn-lt"/>
                <a:ea typeface="+mn-ea"/>
                <a:cs typeface="+mn-cs"/>
              </a:rPr>
              <a:t>CALLBACK QUEUE</a:t>
            </a:r>
            <a:r>
              <a:rPr lang="vi-VN" sz="1200" b="0" i="0" kern="1200" dirty="0">
                <a:solidFill>
                  <a:schemeClr val="tx1"/>
                </a:solidFill>
                <a:effectLst/>
                <a:latin typeface="+mn-lt"/>
                <a:ea typeface="+mn-ea"/>
                <a:cs typeface="+mn-cs"/>
              </a:rPr>
              <a:t> đang chư</a:t>
            </a:r>
            <a:r>
              <a:rPr lang="en-US" sz="1200" b="0" i="0" kern="1200" dirty="0">
                <a:solidFill>
                  <a:schemeClr val="tx1"/>
                </a:solidFill>
                <a:effectLst/>
                <a:latin typeface="+mn-lt"/>
                <a:ea typeface="+mn-ea"/>
                <a:cs typeface="+mn-cs"/>
              </a:rPr>
              <a:t>á</a:t>
            </a:r>
            <a:r>
              <a:rPr lang="vi-VN" sz="1200" b="0" i="0" kern="1200" dirty="0">
                <a:solidFill>
                  <a:schemeClr val="tx1"/>
                </a:solidFill>
                <a:effectLst/>
                <a:latin typeface="+mn-lt"/>
                <a:ea typeface="+mn-ea"/>
                <a:cs typeface="+mn-cs"/>
              </a:rPr>
              <a:t> kết quả mà </a:t>
            </a:r>
            <a:r>
              <a:rPr lang="vi-VN" sz="1200" b="1" i="0" kern="1200" dirty="0">
                <a:solidFill>
                  <a:schemeClr val="tx1"/>
                </a:solidFill>
                <a:effectLst/>
                <a:latin typeface="+mn-lt"/>
                <a:ea typeface="+mn-ea"/>
                <a:cs typeface="+mn-cs"/>
              </a:rPr>
              <a:t>WEB APIs</a:t>
            </a:r>
            <a:r>
              <a:rPr lang="vi-VN" sz="1200" b="0" i="0" kern="1200" dirty="0">
                <a:solidFill>
                  <a:schemeClr val="tx1"/>
                </a:solidFill>
                <a:effectLst/>
                <a:latin typeface="+mn-lt"/>
                <a:ea typeface="+mn-ea"/>
                <a:cs typeface="+mn-cs"/>
              </a:rPr>
              <a:t> trả về nên và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 lúc này cũng đã trống do toàn bộ code trong chương trình đã được thực hiện nên nó sẽ đẩy kết quả trong </a:t>
            </a:r>
            <a:r>
              <a:rPr lang="vi-VN" sz="1200" b="1" i="0" kern="1200" dirty="0">
                <a:solidFill>
                  <a:schemeClr val="tx1"/>
                </a:solidFill>
                <a:effectLst/>
                <a:latin typeface="+mn-lt"/>
                <a:ea typeface="+mn-ea"/>
                <a:cs typeface="+mn-cs"/>
              </a:rPr>
              <a:t>CALLBACK QUEUE</a:t>
            </a:r>
            <a:r>
              <a:rPr lang="vi-VN" sz="1200" b="0" i="0" kern="1200" dirty="0">
                <a:solidFill>
                  <a:schemeClr val="tx1"/>
                </a:solidFill>
                <a:effectLst/>
                <a:latin typeface="+mn-lt"/>
                <a:ea typeface="+mn-ea"/>
                <a:cs typeface="+mn-cs"/>
              </a:rPr>
              <a:t> vào lại </a:t>
            </a:r>
            <a:r>
              <a:rPr lang="vi-VN" sz="1200" b="1" i="0" kern="1200" dirty="0">
                <a:solidFill>
                  <a:schemeClr val="tx1"/>
                </a:solidFill>
                <a:effectLst/>
                <a:latin typeface="+mn-lt"/>
                <a:ea typeface="+mn-ea"/>
                <a:cs typeface="+mn-cs"/>
              </a:rPr>
              <a:t>CALL STACK</a:t>
            </a:r>
            <a:r>
              <a:rPr lang="vi-VN" sz="1200" b="0" i="0" kern="1200" dirty="0">
                <a:solidFill>
                  <a:schemeClr val="tx1"/>
                </a:solidFill>
                <a:effectLst/>
                <a:latin typeface="+mn-lt"/>
                <a:ea typeface="+mn-ea"/>
                <a:cs typeface="+mn-cs"/>
              </a:rPr>
              <a:t> và đoạn code console.log(''This is the second line) được thực hiện và trả kết quả ra màn hình.</a:t>
            </a:r>
          </a:p>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6</a:t>
            </a:fld>
            <a:endParaRPr lang="en-US"/>
          </a:p>
        </p:txBody>
      </p:sp>
    </p:spTree>
    <p:extLst>
      <p:ext uri="{BB962C8B-B14F-4D97-AF65-F5344CB8AC3E}">
        <p14:creationId xmlns:p14="http://schemas.microsoft.com/office/powerpoint/2010/main" val="21109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7</a:t>
            </a:fld>
            <a:endParaRPr lang="en-US"/>
          </a:p>
        </p:txBody>
      </p:sp>
    </p:spTree>
    <p:extLst>
      <p:ext uri="{BB962C8B-B14F-4D97-AF65-F5344CB8AC3E}">
        <p14:creationId xmlns:p14="http://schemas.microsoft.com/office/powerpoint/2010/main" val="335985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8</a:t>
            </a:fld>
            <a:endParaRPr lang="en-US"/>
          </a:p>
        </p:txBody>
      </p:sp>
    </p:spTree>
    <p:extLst>
      <p:ext uri="{BB962C8B-B14F-4D97-AF65-F5344CB8AC3E}">
        <p14:creationId xmlns:p14="http://schemas.microsoft.com/office/powerpoint/2010/main" val="29325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9BD1E-4560-4A88-8AC5-A2BEDD5C4022}" type="slidenum">
              <a:rPr lang="en-US" smtClean="0"/>
              <a:t>9</a:t>
            </a:fld>
            <a:endParaRPr lang="en-US"/>
          </a:p>
        </p:txBody>
      </p:sp>
    </p:spTree>
    <p:extLst>
      <p:ext uri="{BB962C8B-B14F-4D97-AF65-F5344CB8AC3E}">
        <p14:creationId xmlns:p14="http://schemas.microsoft.com/office/powerpoint/2010/main" val="212374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9BD1E-4560-4A88-8AC5-A2BEDD5C4022}" type="slidenum">
              <a:rPr lang="en-US" smtClean="0"/>
              <a:t>12</a:t>
            </a:fld>
            <a:endParaRPr lang="en-US"/>
          </a:p>
        </p:txBody>
      </p:sp>
    </p:spTree>
    <p:extLst>
      <p:ext uri="{BB962C8B-B14F-4D97-AF65-F5344CB8AC3E}">
        <p14:creationId xmlns:p14="http://schemas.microsoft.com/office/powerpoint/2010/main" val="92078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39BD1E-4560-4A88-8AC5-A2BEDD5C4022}" type="slidenum">
              <a:rPr lang="en-US" smtClean="0"/>
              <a:t>15</a:t>
            </a:fld>
            <a:endParaRPr lang="en-US"/>
          </a:p>
        </p:txBody>
      </p:sp>
    </p:spTree>
    <p:extLst>
      <p:ext uri="{BB962C8B-B14F-4D97-AF65-F5344CB8AC3E}">
        <p14:creationId xmlns:p14="http://schemas.microsoft.com/office/powerpoint/2010/main" val="30212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B283AA-7413-AF4C-A928-DCD81310A62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214106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283AA-7413-AF4C-A928-DCD81310A62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70309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283AA-7413-AF4C-A928-DCD81310A62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3178319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6154" y="5972738"/>
            <a:ext cx="3301104" cy="736727"/>
          </a:xfrm>
          <a:prstGeom prst="rect">
            <a:avLst/>
          </a:prstGeom>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6154" y="5375464"/>
            <a:ext cx="3047173" cy="416106"/>
          </a:xfrm>
          <a:prstGeom prst="rect">
            <a:avLst/>
          </a:prstGeom>
        </p:spPr>
      </p:pic>
    </p:spTree>
    <p:extLst>
      <p:ext uri="{BB962C8B-B14F-4D97-AF65-F5344CB8AC3E}">
        <p14:creationId xmlns:p14="http://schemas.microsoft.com/office/powerpoint/2010/main" val="23363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4504" y="864660"/>
            <a:ext cx="8228012" cy="4824414"/>
          </a:xfrm>
          <a:prstGeom prst="rect">
            <a:avLst/>
          </a:prstGeom>
        </p:spPr>
        <p:txBody>
          <a:bodyPr/>
          <a:lstStyle>
            <a:lvl1pPr marL="0" indent="0">
              <a:spcBef>
                <a:spcPts val="1200"/>
              </a:spcBef>
              <a:spcAft>
                <a:spcPts val="0"/>
              </a:spcAft>
              <a:buNone/>
              <a:defRPr sz="1600" b="1">
                <a:solidFill>
                  <a:schemeClr val="tx1">
                    <a:lumMod val="65000"/>
                    <a:lumOff val="35000"/>
                  </a:schemeClr>
                </a:solidFill>
                <a:latin typeface="+mj-ea"/>
                <a:ea typeface="+mj-ea"/>
              </a:defRPr>
            </a:lvl1pPr>
            <a:lvl2pPr marL="171450" indent="-171450">
              <a:spcBef>
                <a:spcPts val="624"/>
              </a:spcBef>
              <a:buFont typeface="Arial" pitchFamily="34" charset="0"/>
              <a:buChar char="•"/>
              <a:defRPr baseline="0">
                <a:solidFill>
                  <a:schemeClr val="tx1"/>
                </a:solidFill>
                <a:latin typeface="+mj-ea"/>
                <a:ea typeface="+mj-ea"/>
              </a:defRPr>
            </a:lvl2pPr>
            <a:lvl3pPr marL="457200" indent="-231775">
              <a:buFont typeface="Arial" pitchFamily="34" charset="0"/>
              <a:buChar char="–"/>
              <a:defRPr>
                <a:solidFill>
                  <a:schemeClr val="tx1"/>
                </a:solidFill>
                <a:latin typeface="+mj-ea"/>
                <a:ea typeface="+mj-ea"/>
              </a:defRPr>
            </a:lvl3pPr>
            <a:lvl4pPr marL="688975" indent="-225425">
              <a:buFont typeface="Arial" pitchFamily="34" charset="0"/>
              <a:buChar char="•"/>
              <a:defRPr>
                <a:solidFill>
                  <a:schemeClr val="tx1"/>
                </a:solidFill>
                <a:latin typeface="+mj-ea"/>
                <a:ea typeface="+mj-ea"/>
              </a:defRPr>
            </a:lvl4pPr>
            <a:lvl5pPr marL="914400" indent="-225425">
              <a:buFont typeface="Arial" pitchFamily="34" charset="0"/>
              <a:buChar char="–"/>
              <a:tabLst/>
              <a:defRPr>
                <a:solidFill>
                  <a:schemeClr val="tx1"/>
                </a:solidFill>
                <a:latin typeface="+mj-ea"/>
                <a:ea typeface="+mj-ea"/>
              </a:defRPr>
            </a:lvl5pPr>
          </a:lstStyle>
          <a:p>
            <a:pPr lvl="1"/>
            <a:r>
              <a:rPr lang="en-US" altLang="ja-JP" dirty="0"/>
              <a:t>First</a:t>
            </a:r>
            <a:r>
              <a:rPr lang="ja-JP" altLang="en-US" dirty="0"/>
              <a:t> </a:t>
            </a:r>
            <a:r>
              <a:rPr lang="en-US" altLang="ja-JP" dirty="0"/>
              <a:t>Level Text</a:t>
            </a:r>
            <a:endParaRPr lang="en-CA" dirty="0"/>
          </a:p>
          <a:p>
            <a:pPr lvl="2"/>
            <a:r>
              <a:rPr lang="en-CA" dirty="0"/>
              <a:t>Second Level Text</a:t>
            </a:r>
          </a:p>
          <a:p>
            <a:pPr lvl="3"/>
            <a:r>
              <a:rPr lang="en-CA" dirty="0"/>
              <a:t>Third Level Text</a:t>
            </a:r>
          </a:p>
          <a:p>
            <a:pPr lvl="4"/>
            <a:r>
              <a:rPr lang="en-CA" dirty="0"/>
              <a:t>Fourth Level Text</a:t>
            </a:r>
          </a:p>
        </p:txBody>
      </p:sp>
      <p:sp>
        <p:nvSpPr>
          <p:cNvPr id="3" name="Title 2"/>
          <p:cNvSpPr>
            <a:spLocks noGrp="1"/>
          </p:cNvSpPr>
          <p:nvPr>
            <p:ph type="title" hasCustomPrompt="1"/>
          </p:nvPr>
        </p:nvSpPr>
        <p:spPr>
          <a:xfrm>
            <a:off x="440268" y="186261"/>
            <a:ext cx="7102258" cy="439258"/>
          </a:xfrm>
          <a:prstGeom prst="rect">
            <a:avLst/>
          </a:prstGeom>
        </p:spPr>
        <p:txBody>
          <a:bodyPr lIns="36000" rIns="36000" bIns="0" anchor="b">
            <a:normAutofit/>
          </a:bodyPr>
          <a:lstStyle>
            <a:lvl1pPr>
              <a:defRPr sz="1600" b="0">
                <a:solidFill>
                  <a:schemeClr val="tx1"/>
                </a:solidFill>
                <a:latin typeface="+mj-ea"/>
                <a:ea typeface="+mj-ea"/>
              </a:defRPr>
            </a:lvl1pPr>
          </a:lstStyle>
          <a:p>
            <a:r>
              <a:rPr lang="en-US" dirty="0"/>
              <a:t>Master Title Slide Headline</a:t>
            </a:r>
            <a:endParaRPr lang="en-CA" dirty="0"/>
          </a:p>
        </p:txBody>
      </p:sp>
      <p:sp>
        <p:nvSpPr>
          <p:cNvPr id="9" name="TextBox 8"/>
          <p:cNvSpPr txBox="1"/>
          <p:nvPr userDrawn="1"/>
        </p:nvSpPr>
        <p:spPr>
          <a:xfrm>
            <a:off x="8424098" y="6667050"/>
            <a:ext cx="536400" cy="138184"/>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mj-ea"/>
                <a:ea typeface="+mj-ea"/>
                <a:cs typeface="Arial" pitchFamily="34" charset="0"/>
              </a:rPr>
              <a:pPr algn="r"/>
              <a:t>‹#›</a:t>
            </a:fld>
            <a:endParaRPr lang="en-CA" sz="900" dirty="0">
              <a:solidFill>
                <a:srgbClr val="7F7F7F"/>
              </a:solidFill>
              <a:latin typeface="+mj-ea"/>
              <a:ea typeface="+mj-ea"/>
              <a:cs typeface="Arial" pitchFamily="34" charset="0"/>
            </a:endParaRPr>
          </a:p>
        </p:txBody>
      </p:sp>
      <p:sp>
        <p:nvSpPr>
          <p:cNvPr id="14" name="Line 81"/>
          <p:cNvSpPr>
            <a:spLocks noChangeShapeType="1"/>
          </p:cNvSpPr>
          <p:nvPr userDrawn="1"/>
        </p:nvSpPr>
        <p:spPr bwMode="auto">
          <a:xfrm flipH="1" flipV="1">
            <a:off x="457201" y="660075"/>
            <a:ext cx="8686799" cy="0"/>
          </a:xfrm>
          <a:prstGeom prst="line">
            <a:avLst/>
          </a:prstGeom>
          <a:noFill/>
          <a:ln w="57150">
            <a:gradFill flip="none" rotWithShape="1">
              <a:gsLst>
                <a:gs pos="50000">
                  <a:srgbClr val="39653C"/>
                </a:gs>
                <a:gs pos="0">
                  <a:srgbClr val="39653C"/>
                </a:gs>
                <a:gs pos="100000">
                  <a:schemeClr val="bg1"/>
                </a:gs>
              </a:gsLst>
              <a:lin ang="10800000" scaled="1"/>
              <a:tileRect/>
            </a:gradFill>
            <a:round/>
            <a:headEnd/>
            <a:tailEnd/>
          </a:ln>
          <a:extLst>
            <a:ext uri="{909E8E84-426E-40DD-AFC4-6F175D3DCCD1}">
              <a14:hiddenFill xmlns:a14="http://schemas.microsoft.com/office/drawing/2010/main">
                <a:noFill/>
              </a14:hiddenFill>
            </a:ext>
          </a:extLst>
        </p:spPr>
        <p:txBody>
          <a:bodyPr/>
          <a:lstStyle/>
          <a:p>
            <a:endParaRPr lang="ja-JP" altLang="en-US" sz="180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userDrawn="1"/>
        </p:nvSpPr>
        <p:spPr>
          <a:xfrm>
            <a:off x="2652404" y="6674589"/>
            <a:ext cx="3518715" cy="123111"/>
          </a:xfrm>
          <a:prstGeom prst="rect">
            <a:avLst/>
          </a:prstGeom>
          <a:noFill/>
        </p:spPr>
        <p:txBody>
          <a:bodyPr wrap="none" lIns="0" tIns="0" rIns="0" bIns="0" rtlCol="0" anchor="ctr" anchorCtr="0">
            <a:spAutoFit/>
          </a:bodyPr>
          <a:lstStyle/>
          <a:p>
            <a:r>
              <a:rPr kumimoji="1" lang="en-US" altLang="ja-JP" sz="8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Copyright © 2015 Bigtree Technology&amp;Consulting Ltd. All Rights Reserved. </a:t>
            </a:r>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98340" y="266015"/>
            <a:ext cx="1253783" cy="329365"/>
          </a:xfrm>
          <a:prstGeom prst="rect">
            <a:avLst/>
          </a:prstGeom>
        </p:spPr>
      </p:pic>
    </p:spTree>
    <p:extLst>
      <p:ext uri="{BB962C8B-B14F-4D97-AF65-F5344CB8AC3E}">
        <p14:creationId xmlns:p14="http://schemas.microsoft.com/office/powerpoint/2010/main" val="10055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283AA-7413-AF4C-A928-DCD81310A62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420294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283AA-7413-AF4C-A928-DCD81310A62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184504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B283AA-7413-AF4C-A928-DCD81310A62F}"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177574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B283AA-7413-AF4C-A928-DCD81310A62F}"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27065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B283AA-7413-AF4C-A928-DCD81310A62F}"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172454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283AA-7413-AF4C-A928-DCD81310A62F}"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383662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283AA-7413-AF4C-A928-DCD81310A62F}"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41985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283AA-7413-AF4C-A928-DCD81310A62F}"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216316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283AA-7413-AF4C-A928-DCD81310A62F}" type="datetimeFigureOut">
              <a:rPr lang="en-US" smtClean="0"/>
              <a:t>10/19/2018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8B55C-3B23-E747-9795-67FE5E88E808}" type="slidenum">
              <a:rPr lang="en-US" smtClean="0"/>
              <a:t>‹#›</a:t>
            </a:fld>
            <a:endParaRPr lang="en-US"/>
          </a:p>
        </p:txBody>
      </p:sp>
    </p:spTree>
    <p:extLst>
      <p:ext uri="{BB962C8B-B14F-4D97-AF65-F5344CB8AC3E}">
        <p14:creationId xmlns:p14="http://schemas.microsoft.com/office/powerpoint/2010/main" val="1606593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hyperlink" Target="https://viblo.asia/p/xu-li-khong-dong-bo-trong-javascript-MJykjVALkPB" TargetMode="External"/><Relationship Id="rId3" Type="http://schemas.openxmlformats.org/officeDocument/2006/relationships/hyperlink" Target="https://developer.mozilla.org/vi/docs/Web/JavaScript/Reference/Global_Objects/Promise" TargetMode="External"/><Relationship Id="rId7" Type="http://schemas.openxmlformats.org/officeDocument/2006/relationships/hyperlink" Target="https://viblo.asia/p/co-che-bat-dong-bo-trong-javascript-jvElaO1zKkw"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hyperlink" Target="https://kipalog.com/posts/JS--async-await-don-gian" TargetMode="External"/><Relationship Id="rId5" Type="http://schemas.openxmlformats.org/officeDocument/2006/relationships/hyperlink" Target="https://blog.lavrton.com/javascript-loops-how-to-handle-async-await-6252dd3c795" TargetMode="External"/><Relationship Id="rId4" Type="http://schemas.openxmlformats.org/officeDocument/2006/relationships/hyperlink" Target="https://developer.mozilla.org/en-US/docs/Web/JavaScript/Reference/Statements/async_function" TargetMode="External"/><Relationship Id="rId9" Type="http://schemas.openxmlformats.org/officeDocument/2006/relationships/hyperlink" Target="https://viblo.asia/p/mot-so-sai-lam-khi-su-dung-promises-924lJrLblP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401222" y="2257429"/>
            <a:ext cx="6341560" cy="1465263"/>
          </a:xfrm>
          <a:prstGeom prst="rect">
            <a:avLst/>
          </a:prstGeom>
          <a:noFill/>
          <a:ln w="38100">
            <a:solidFill>
              <a:srgbClr val="39653C"/>
            </a:solidFill>
          </a:ln>
          <a:extLst/>
        </p:spPr>
        <p:txBody>
          <a:bodyPr vert="horz" wrap="square" lIns="91440" tIns="144000" rIns="91440" bIns="45720" numCol="1" anchor="ctr" anchorCtr="0" compatLnSpc="1">
            <a:prstTxWarp prst="textNoShape">
              <a:avLst/>
            </a:prstTxWarp>
          </a:bodyPr>
          <a:lstStyle>
            <a:lvl1pPr algn="ctr" fontAlgn="base">
              <a:spcBef>
                <a:spcPct val="0"/>
              </a:spcBef>
              <a:spcAft>
                <a:spcPct val="0"/>
              </a:spcAft>
              <a:defRPr sz="2600">
                <a:latin typeface="HGP創英角ｺﾞｼｯｸUB" pitchFamily="50" charset="-128"/>
                <a:ea typeface="+mj-ea"/>
                <a:cs typeface="メイリオ" pitchFamily="50" charset="-128"/>
              </a:defRPr>
            </a:lvl1pPr>
            <a:lvl2pPr fontAlgn="base">
              <a:spcBef>
                <a:spcPct val="0"/>
              </a:spcBef>
              <a:spcAft>
                <a:spcPct val="0"/>
              </a:spcAft>
              <a:defRPr sz="1950">
                <a:latin typeface="メイリオ" pitchFamily="50" charset="-128"/>
                <a:ea typeface="メイリオ" pitchFamily="50" charset="-128"/>
                <a:cs typeface="メイリオ" pitchFamily="50" charset="-128"/>
              </a:defRPr>
            </a:lvl2pPr>
            <a:lvl3pPr fontAlgn="base">
              <a:spcBef>
                <a:spcPct val="0"/>
              </a:spcBef>
              <a:spcAft>
                <a:spcPct val="0"/>
              </a:spcAft>
              <a:defRPr sz="1950">
                <a:latin typeface="メイリオ" pitchFamily="50" charset="-128"/>
                <a:ea typeface="メイリオ" pitchFamily="50" charset="-128"/>
                <a:cs typeface="メイリオ" pitchFamily="50" charset="-128"/>
              </a:defRPr>
            </a:lvl3pPr>
            <a:lvl4pPr fontAlgn="base">
              <a:spcBef>
                <a:spcPct val="0"/>
              </a:spcBef>
              <a:spcAft>
                <a:spcPct val="0"/>
              </a:spcAft>
              <a:defRPr sz="1950">
                <a:latin typeface="メイリオ" pitchFamily="50" charset="-128"/>
                <a:ea typeface="メイリオ" pitchFamily="50" charset="-128"/>
                <a:cs typeface="メイリオ" pitchFamily="50" charset="-128"/>
              </a:defRPr>
            </a:lvl4pPr>
            <a:lvl5pPr fontAlgn="base">
              <a:spcBef>
                <a:spcPct val="0"/>
              </a:spcBef>
              <a:spcAft>
                <a:spcPct val="0"/>
              </a:spcAft>
              <a:defRPr sz="1950">
                <a:latin typeface="メイリオ" pitchFamily="50" charset="-128"/>
                <a:ea typeface="メイリオ" pitchFamily="50" charset="-128"/>
                <a:cs typeface="メイリオ" pitchFamily="50" charset="-128"/>
              </a:defRPr>
            </a:lvl5pPr>
            <a:lvl6pPr marL="371475" fontAlgn="base">
              <a:spcBef>
                <a:spcPct val="0"/>
              </a:spcBef>
              <a:spcAft>
                <a:spcPct val="0"/>
              </a:spcAft>
              <a:defRPr sz="2275">
                <a:latin typeface="Arial" charset="0"/>
                <a:ea typeface="HGP創英角ｺﾞｼｯｸUB" pitchFamily="50" charset="-128"/>
              </a:defRPr>
            </a:lvl6pPr>
            <a:lvl7pPr marL="742950" fontAlgn="base">
              <a:spcBef>
                <a:spcPct val="0"/>
              </a:spcBef>
              <a:spcAft>
                <a:spcPct val="0"/>
              </a:spcAft>
              <a:defRPr sz="2275">
                <a:latin typeface="Arial" charset="0"/>
                <a:ea typeface="HGP創英角ｺﾞｼｯｸUB" pitchFamily="50" charset="-128"/>
              </a:defRPr>
            </a:lvl7pPr>
            <a:lvl8pPr marL="1114425" fontAlgn="base">
              <a:spcBef>
                <a:spcPct val="0"/>
              </a:spcBef>
              <a:spcAft>
                <a:spcPct val="0"/>
              </a:spcAft>
              <a:defRPr sz="2275">
                <a:latin typeface="Arial" charset="0"/>
                <a:ea typeface="HGP創英角ｺﾞｼｯｸUB" pitchFamily="50" charset="-128"/>
              </a:defRPr>
            </a:lvl8pPr>
            <a:lvl9pPr marL="1485900" fontAlgn="base">
              <a:spcBef>
                <a:spcPct val="0"/>
              </a:spcBef>
              <a:spcAft>
                <a:spcPct val="0"/>
              </a:spcAft>
              <a:defRPr sz="2275">
                <a:latin typeface="Arial" charset="0"/>
                <a:ea typeface="HGP創英角ｺﾞｼｯｸUB" pitchFamily="50" charset="-128"/>
              </a:defRPr>
            </a:lvl9pPr>
          </a:lstStyle>
          <a:p>
            <a:r>
              <a:rPr lang="en-US" altLang="ja-JP" sz="2400" dirty="0" err="1">
                <a:latin typeface="+mn-lt"/>
                <a:ea typeface="+mn-ea"/>
              </a:rPr>
              <a:t>Một</a:t>
            </a:r>
            <a:r>
              <a:rPr lang="en-US" altLang="ja-JP" sz="2400" dirty="0">
                <a:latin typeface="+mn-lt"/>
                <a:ea typeface="+mn-ea"/>
              </a:rPr>
              <a:t> </a:t>
            </a:r>
            <a:r>
              <a:rPr lang="en-US" altLang="ja-JP" sz="2400" dirty="0" err="1">
                <a:latin typeface="+mn-lt"/>
                <a:ea typeface="+mn-ea"/>
              </a:rPr>
              <a:t>số</a:t>
            </a:r>
            <a:r>
              <a:rPr lang="en-US" altLang="ja-JP" sz="2400" dirty="0">
                <a:latin typeface="+mn-lt"/>
                <a:ea typeface="+mn-ea"/>
              </a:rPr>
              <a:t> </a:t>
            </a:r>
            <a:r>
              <a:rPr lang="en-US" altLang="ja-JP" sz="2400" dirty="0" err="1">
                <a:latin typeface="+mn-lt"/>
                <a:ea typeface="+mn-ea"/>
              </a:rPr>
              <a:t>phương</a:t>
            </a:r>
            <a:r>
              <a:rPr lang="en-US" altLang="ja-JP" sz="2400" dirty="0">
                <a:latin typeface="+mn-lt"/>
                <a:ea typeface="+mn-ea"/>
              </a:rPr>
              <a:t> </a:t>
            </a:r>
            <a:r>
              <a:rPr lang="en-US" altLang="ja-JP" sz="2400" dirty="0" err="1">
                <a:latin typeface="+mn-lt"/>
                <a:ea typeface="+mn-ea"/>
              </a:rPr>
              <a:t>pháp</a:t>
            </a:r>
            <a:r>
              <a:rPr lang="en-US" altLang="ja-JP" sz="2400" dirty="0">
                <a:latin typeface="+mn-lt"/>
                <a:ea typeface="+mn-ea"/>
              </a:rPr>
              <a:t> </a:t>
            </a:r>
            <a:r>
              <a:rPr lang="en-US" altLang="ja-JP" sz="2400" dirty="0" err="1">
                <a:latin typeface="+mn-lt"/>
                <a:ea typeface="+mn-ea"/>
              </a:rPr>
              <a:t>xử</a:t>
            </a:r>
            <a:r>
              <a:rPr lang="en-US" altLang="ja-JP" sz="2400" dirty="0">
                <a:latin typeface="+mn-lt"/>
                <a:ea typeface="+mn-ea"/>
              </a:rPr>
              <a:t> </a:t>
            </a:r>
            <a:r>
              <a:rPr lang="en-US" altLang="ja-JP" sz="2400" dirty="0" err="1">
                <a:latin typeface="+mn-lt"/>
                <a:ea typeface="+mn-ea"/>
              </a:rPr>
              <a:t>lý</a:t>
            </a:r>
            <a:r>
              <a:rPr lang="en-US" altLang="ja-JP" sz="2400" dirty="0">
                <a:latin typeface="+mn-lt"/>
                <a:ea typeface="+mn-ea"/>
              </a:rPr>
              <a:t> </a:t>
            </a:r>
            <a:r>
              <a:rPr lang="en-US" altLang="ja-JP" sz="2400" dirty="0" err="1">
                <a:latin typeface="+mn-lt"/>
                <a:ea typeface="+mn-ea"/>
              </a:rPr>
              <a:t>bất</a:t>
            </a:r>
            <a:r>
              <a:rPr lang="en-US" altLang="ja-JP" sz="2400" dirty="0">
                <a:latin typeface="+mn-lt"/>
                <a:ea typeface="+mn-ea"/>
              </a:rPr>
              <a:t> </a:t>
            </a:r>
            <a:r>
              <a:rPr lang="en-US" altLang="ja-JP" sz="2400" dirty="0" err="1">
                <a:latin typeface="+mn-lt"/>
                <a:ea typeface="+mn-ea"/>
              </a:rPr>
              <a:t>đồng</a:t>
            </a:r>
            <a:r>
              <a:rPr lang="en-US" altLang="ja-JP" sz="2400" dirty="0">
                <a:latin typeface="+mn-lt"/>
                <a:ea typeface="+mn-ea"/>
              </a:rPr>
              <a:t> </a:t>
            </a:r>
            <a:r>
              <a:rPr lang="en-US" altLang="ja-JP" sz="2400" dirty="0" err="1">
                <a:latin typeface="+mn-lt"/>
                <a:ea typeface="+mn-ea"/>
              </a:rPr>
              <a:t>bộ</a:t>
            </a:r>
            <a:r>
              <a:rPr lang="en-US" altLang="ja-JP" sz="2400" dirty="0">
                <a:latin typeface="+mn-lt"/>
                <a:ea typeface="+mn-ea"/>
              </a:rPr>
              <a:t> </a:t>
            </a:r>
            <a:r>
              <a:rPr lang="en-US" altLang="ja-JP" sz="2400" dirty="0" err="1">
                <a:latin typeface="+mn-lt"/>
                <a:ea typeface="+mn-ea"/>
              </a:rPr>
              <a:t>trong</a:t>
            </a:r>
            <a:r>
              <a:rPr lang="en-US" altLang="ja-JP" sz="2400" dirty="0">
                <a:latin typeface="+mn-lt"/>
                <a:ea typeface="+mn-ea"/>
              </a:rPr>
              <a:t> </a:t>
            </a:r>
            <a:r>
              <a:rPr lang="en-US" altLang="ja-JP" sz="2400" dirty="0" err="1">
                <a:latin typeface="+mn-lt"/>
                <a:ea typeface="+mn-ea"/>
              </a:rPr>
              <a:t>javascript</a:t>
            </a:r>
            <a:r>
              <a:rPr lang="en-US" altLang="ja-JP" sz="2400" dirty="0">
                <a:latin typeface="+mn-lt"/>
                <a:ea typeface="+mn-ea"/>
              </a:rPr>
              <a:t>/ </a:t>
            </a:r>
            <a:r>
              <a:rPr lang="en-US" altLang="ja-JP" sz="2400" dirty="0" err="1">
                <a:latin typeface="+mn-lt"/>
                <a:ea typeface="+mn-ea"/>
              </a:rPr>
              <a:t>Nodejs</a:t>
            </a:r>
            <a:endParaRPr lang="ja-JP" altLang="en-US" sz="2400" dirty="0">
              <a:latin typeface="+mn-lt"/>
              <a:ea typeface="+mn-ea"/>
            </a:endParaRPr>
          </a:p>
        </p:txBody>
      </p:sp>
      <p:sp>
        <p:nvSpPr>
          <p:cNvPr id="4" name="Text Box 66"/>
          <p:cNvSpPr txBox="1">
            <a:spLocks noChangeArrowheads="1"/>
          </p:cNvSpPr>
          <p:nvPr/>
        </p:nvSpPr>
        <p:spPr bwMode="auto">
          <a:xfrm>
            <a:off x="2557097" y="4304020"/>
            <a:ext cx="40298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rgbClr val="339933"/>
              </a:buClr>
              <a:buSzPct val="90000"/>
              <a:buFont typeface="Wingdings" panose="05000000000000000000" pitchFamily="2" charset="2"/>
              <a:buChar char="n"/>
              <a:defRPr kumimoji="1" sz="16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eaLnBrk="0" hangingPunct="0">
              <a:spcBef>
                <a:spcPct val="20000"/>
              </a:spcBef>
              <a:buClr>
                <a:schemeClr val="accent2"/>
              </a:buClr>
              <a:buSzPct val="90000"/>
              <a:buFont typeface="Wingdings" panose="05000000000000000000" pitchFamily="2" charset="2"/>
              <a:buChar char="l"/>
              <a:defRPr kumimoji="1" sz="20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2pPr>
            <a:lvl3pPr marL="1143000" indent="-228600" eaLnBrk="0" hangingPunct="0">
              <a:spcBef>
                <a:spcPct val="20000"/>
              </a:spcBef>
              <a:buClr>
                <a:srgbClr val="008000"/>
              </a:buClr>
              <a:buSzPct val="90000"/>
              <a:buFont typeface="Wingdings 3" panose="05040102010807070707" pitchFamily="18" charset="2"/>
              <a:buChar char="}"/>
              <a:defRPr kumimoji="1">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3pPr>
            <a:lvl4pPr marL="1600200" indent="-228600" eaLnBrk="0" hangingPunct="0">
              <a:spcBef>
                <a:spcPct val="20000"/>
              </a:spcBef>
              <a:buClr>
                <a:srgbClr val="FF7C80"/>
              </a:buClr>
              <a:buSzPct val="90000"/>
              <a:buFont typeface="Wingdings" panose="05000000000000000000" pitchFamily="2" charset="2"/>
              <a:buChar char="p"/>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4pPr>
            <a:lvl5pPr marL="2057400" indent="-228600" eaLnBrk="0" hangingPunct="0">
              <a:spcBef>
                <a:spcPct val="20000"/>
              </a:spcBef>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5pPr>
            <a:lvl6pPr marL="25146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6pPr>
            <a:lvl7pPr marL="29718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7pPr>
            <a:lvl8pPr marL="34290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8pPr>
            <a:lvl9pPr marL="38862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9pPr>
          </a:lstStyle>
          <a:p>
            <a:pPr algn="ctr">
              <a:spcBef>
                <a:spcPct val="50000"/>
              </a:spcBef>
              <a:spcAft>
                <a:spcPct val="10000"/>
              </a:spcAft>
              <a:buClrTx/>
              <a:buSzTx/>
              <a:buFontTx/>
              <a:buNone/>
            </a:pPr>
            <a:r>
              <a:rPr lang="en-US" altLang="ja-JP">
                <a:latin typeface="+mj-lt"/>
              </a:rPr>
              <a:t>2018</a:t>
            </a:r>
            <a:r>
              <a:rPr lang="ja-JP" altLang="en-US">
                <a:latin typeface="+mj-lt"/>
              </a:rPr>
              <a:t>年</a:t>
            </a:r>
            <a:r>
              <a:rPr lang="en-US" altLang="ja-JP">
                <a:latin typeface="+mj-lt"/>
              </a:rPr>
              <a:t>10</a:t>
            </a:r>
            <a:r>
              <a:rPr lang="ja-JP" altLang="en-US">
                <a:latin typeface="+mj-lt"/>
              </a:rPr>
              <a:t>月</a:t>
            </a:r>
            <a:endParaRPr lang="en-US" altLang="ja-JP" dirty="0">
              <a:latin typeface="+mj-lt"/>
            </a:endParaRPr>
          </a:p>
        </p:txBody>
      </p:sp>
    </p:spTree>
    <p:extLst>
      <p:ext uri="{BB962C8B-B14F-4D97-AF65-F5344CB8AC3E}">
        <p14:creationId xmlns:p14="http://schemas.microsoft.com/office/powerpoint/2010/main" val="160741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p:txBody>
          <a:bodyPr>
            <a:normAutofit/>
          </a:bodyPr>
          <a:lstStyle/>
          <a:p>
            <a:pPr marL="285750" indent="-285750">
              <a:buFont typeface="Wingdings" panose="05000000000000000000" pitchFamily="2" charset="2"/>
              <a:buChar char="Ø"/>
            </a:pPr>
            <a:r>
              <a:rPr lang="en-US" sz="2000" b="0" dirty="0" err="1">
                <a:latin typeface="Calibri (Body)"/>
                <a:cs typeface="Times New Roman" panose="02020603050405020304" pitchFamily="18" charset="0"/>
              </a:rPr>
              <a:t>Phòng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chống</a:t>
            </a:r>
            <a:r>
              <a:rPr lang="en-US" sz="2000" b="0" dirty="0">
                <a:latin typeface="Calibri (Body)"/>
                <a:cs typeface="Times New Roman" panose="02020603050405020304" pitchFamily="18" charset="0"/>
              </a:rPr>
              <a:t> callback </a:t>
            </a:r>
            <a:r>
              <a:rPr lang="en-US" sz="2000" b="0">
                <a:latin typeface="Calibri (Body)"/>
                <a:cs typeface="Times New Roman" panose="02020603050405020304" pitchFamily="18" charset="0"/>
              </a:rPr>
              <a:t>hell:</a:t>
            </a:r>
          </a:p>
          <a:p>
            <a:pPr marL="342900" indent="-342900">
              <a:buFont typeface="Wingdings" panose="05000000000000000000" pitchFamily="2" charset="2"/>
              <a:buChar char="ü"/>
            </a:pPr>
            <a:r>
              <a:rPr lang="en-US" sz="2000" b="0">
                <a:latin typeface="Calibri (Body)"/>
                <a:cs typeface="Times New Roman" panose="02020603050405020304" pitchFamily="18" charset="0"/>
              </a:rPr>
              <a:t>Tách </a:t>
            </a:r>
            <a:r>
              <a:rPr lang="en-US" sz="2000" b="0" dirty="0" err="1">
                <a:latin typeface="Calibri (Body)"/>
                <a:cs typeface="Times New Roman" panose="02020603050405020304" pitchFamily="18" charset="0"/>
              </a:rPr>
              <a:t>nhỏ</a:t>
            </a:r>
            <a:r>
              <a:rPr lang="en-US" sz="2000" b="0" dirty="0">
                <a:latin typeface="Calibri (Body)"/>
                <a:cs typeface="Times New Roman" panose="02020603050405020304" pitchFamily="18" charset="0"/>
              </a:rPr>
              <a:t> function</a:t>
            </a:r>
            <a:r>
              <a:rPr lang="en-US" sz="2000" b="0">
                <a:latin typeface="Calibri (Body)"/>
                <a:cs typeface="Times New Roman" panose="02020603050405020304" pitchFamily="18" charset="0"/>
              </a:rPr>
              <a:t>. </a:t>
            </a:r>
          </a:p>
          <a:p>
            <a:pPr marL="342900" indent="-342900">
              <a:buFont typeface="Wingdings" panose="05000000000000000000" pitchFamily="2" charset="2"/>
              <a:buChar char="ü"/>
            </a:pPr>
            <a:r>
              <a:rPr lang="en-US" sz="2000" b="0">
                <a:latin typeface="Calibri (Body)"/>
                <a:cs typeface="Times New Roman" panose="02020603050405020304" pitchFamily="18" charset="0"/>
              </a:rPr>
              <a:t>Dùng promise.</a:t>
            </a: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endParaRPr>
          </a:p>
          <a:p>
            <a:endParaRPr lang="en-US" sz="2000" b="0" dirty="0">
              <a:latin typeface="Calibri (Body)"/>
            </a:endParaRPr>
          </a:p>
          <a:p>
            <a:r>
              <a:rPr lang="en-US" sz="2000" dirty="0">
                <a:latin typeface="Calibri (Body)"/>
              </a:rPr>
              <a:t>							</a:t>
            </a:r>
          </a:p>
          <a:p>
            <a:endParaRPr lang="en-US" sz="2000" dirty="0">
              <a:latin typeface="Calibri (Body)"/>
            </a:endParaRPr>
          </a:p>
          <a:p>
            <a:endParaRPr lang="en-US" sz="2000" dirty="0">
              <a:latin typeface="Calibri (Body)"/>
            </a:endParaRPr>
          </a:p>
          <a:p>
            <a:endParaRPr lang="en-US" sz="2000" dirty="0">
              <a:latin typeface="Calibri (Body)"/>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itchFamily="18" charset="0"/>
              </a:rPr>
              <a:t>2. Callback</a:t>
            </a:r>
          </a:p>
        </p:txBody>
      </p:sp>
    </p:spTree>
    <p:extLst>
      <p:ext uri="{BB962C8B-B14F-4D97-AF65-F5344CB8AC3E}">
        <p14:creationId xmlns:p14="http://schemas.microsoft.com/office/powerpoint/2010/main" val="336422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p:txBody>
          <a:bodyPr>
            <a:normAutofit/>
          </a:bodyPr>
          <a:lstStyle/>
          <a:p>
            <a:pPr marL="285750" indent="-285750" algn="just">
              <a:buFont typeface="Wingdings" panose="05000000000000000000" pitchFamily="2" charset="2"/>
              <a:buChar char="Ø"/>
            </a:pPr>
            <a:r>
              <a:rPr lang="en-US" sz="2000" dirty="0">
                <a:latin typeface="Calibri (Body)"/>
                <a:cs typeface="Times New Roman" panose="02020603050405020304" pitchFamily="18" charset="0"/>
              </a:rPr>
              <a:t>Promise</a:t>
            </a:r>
            <a:r>
              <a:rPr lang="en-US" sz="2000" b="0" dirty="0">
                <a:latin typeface="Calibri (Body)"/>
                <a:cs typeface="Times New Roman" panose="02020603050405020304" pitchFamily="18" charset="0"/>
              </a:rPr>
              <a:t>: </a:t>
            </a:r>
            <a:r>
              <a:rPr lang="vi-VN" sz="2000" b="0" dirty="0">
                <a:latin typeface="Calibri (Body)"/>
                <a:cs typeface="Times New Roman" panose="02020603050405020304" pitchFamily="18" charset="0"/>
              </a:rPr>
              <a:t>là một đối tượng đặc biệt dùng cho các xử lý bất đồng bộ. Nó đại diện cho một xử lý bất đồng bộ và chứa kết quả cũng như các lỗi xảy ra từ xử lý bất đồng bộ đó.</a:t>
            </a:r>
            <a:endParaRPr lang="en-US" sz="2000" b="0" dirty="0">
              <a:latin typeface="Calibri (Body)"/>
              <a:cs typeface="Times New Roman" panose="02020603050405020304" pitchFamily="18" charset="0"/>
            </a:endParaRPr>
          </a:p>
          <a:p>
            <a:pPr marL="285750" indent="-285750" algn="just">
              <a:buFont typeface="Wingdings" panose="05000000000000000000" pitchFamily="2" charset="2"/>
              <a:buChar char="Ø"/>
            </a:pPr>
            <a:r>
              <a:rPr lang="en-US" sz="2000" b="0" dirty="0">
                <a:latin typeface="Calibri (Body)"/>
                <a:cs typeface="Times New Roman" panose="02020603050405020304" pitchFamily="18" charset="0"/>
              </a:rPr>
              <a:t>Promise </a:t>
            </a:r>
            <a:r>
              <a:rPr lang="en-US" sz="2000" b="0" dirty="0" err="1">
                <a:latin typeface="Calibri (Body)"/>
                <a:cs typeface="Times New Roman" panose="02020603050405020304" pitchFamily="18" charset="0"/>
              </a:rPr>
              <a:t>có</a:t>
            </a:r>
            <a:r>
              <a:rPr lang="en-US" sz="2000" b="0" dirty="0">
                <a:latin typeface="Calibri (Body)"/>
                <a:cs typeface="Times New Roman" panose="02020603050405020304" pitchFamily="18" charset="0"/>
              </a:rPr>
              <a:t> 3 </a:t>
            </a:r>
            <a:r>
              <a:rPr lang="en-US" sz="2000" b="0" dirty="0" err="1">
                <a:latin typeface="Calibri (Body)"/>
                <a:cs typeface="Times New Roman" panose="02020603050405020304" pitchFamily="18" charset="0"/>
              </a:rPr>
              <a:t>trạng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thái</a:t>
            </a:r>
            <a:r>
              <a:rPr lang="en-US" sz="2000" b="0" dirty="0">
                <a:latin typeface="Calibri (Body)"/>
                <a:cs typeface="Times New Roman" panose="02020603050405020304" pitchFamily="18" charset="0"/>
              </a:rPr>
              <a:t>:</a:t>
            </a:r>
          </a:p>
          <a:p>
            <a:pPr marL="285750" indent="-285750" algn="just">
              <a:buFont typeface="Arial" panose="020B0604020202020204" pitchFamily="34" charset="0"/>
              <a:buChar char="•"/>
            </a:pPr>
            <a:r>
              <a:rPr lang="en-US" sz="2000" b="0" dirty="0">
                <a:latin typeface="Calibri (Body)"/>
                <a:cs typeface="Times New Roman" panose="02020603050405020304" pitchFamily="18" charset="0"/>
              </a:rPr>
              <a:t>Pending: </a:t>
            </a:r>
            <a:r>
              <a:rPr lang="en-US" sz="2000" b="0" dirty="0" err="1">
                <a:latin typeface="Calibri (Body)"/>
                <a:cs typeface="Times New Roman" panose="02020603050405020304" pitchFamily="18" charset="0"/>
              </a:rPr>
              <a:t>Hành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động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đang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chờ</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lý</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hoặc</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bị</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từ</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chối</a:t>
            </a:r>
            <a:endParaRPr lang="en-US" sz="2000" b="0" dirty="0">
              <a:latin typeface="Calibri (Body)"/>
              <a:cs typeface="Times New Roman" panose="02020603050405020304" pitchFamily="18" charset="0"/>
            </a:endParaRPr>
          </a:p>
          <a:p>
            <a:pPr marL="285750" indent="-285750" algn="just">
              <a:buFont typeface="Arial" panose="020B0604020202020204" pitchFamily="34" charset="0"/>
              <a:buChar char="•"/>
            </a:pPr>
            <a:r>
              <a:rPr lang="en-US" sz="2000" b="0" dirty="0">
                <a:latin typeface="Calibri (Body)"/>
                <a:cs typeface="Times New Roman" panose="02020603050405020304" pitchFamily="18" charset="0"/>
              </a:rPr>
              <a:t>Fulfilled: </a:t>
            </a:r>
            <a:r>
              <a:rPr lang="en-US" sz="2000" b="0" dirty="0" err="1">
                <a:latin typeface="Calibri (Body)"/>
                <a:cs typeface="Times New Roman" panose="02020603050405020304" pitchFamily="18" charset="0"/>
              </a:rPr>
              <a:t>Hành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động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lý</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xong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và</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thành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công</a:t>
            </a:r>
            <a:endParaRPr lang="en-US" sz="2000" b="0" dirty="0">
              <a:latin typeface="Calibri (Body)"/>
              <a:cs typeface="Times New Roman" panose="02020603050405020304" pitchFamily="18" charset="0"/>
            </a:endParaRPr>
          </a:p>
          <a:p>
            <a:pPr marL="285750" indent="-285750" algn="just">
              <a:buFont typeface="Arial" panose="020B0604020202020204" pitchFamily="34" charset="0"/>
              <a:buChar char="•"/>
            </a:pPr>
            <a:r>
              <a:rPr lang="en-US" sz="2000" b="0" dirty="0">
                <a:latin typeface="Calibri (Body)"/>
                <a:cs typeface="Times New Roman" panose="02020603050405020304" pitchFamily="18" charset="0"/>
              </a:rPr>
              <a:t>Rejected: </a:t>
            </a:r>
            <a:r>
              <a:rPr lang="en-US" sz="2000" b="0" dirty="0" err="1">
                <a:latin typeface="Calibri (Body)"/>
                <a:cs typeface="Times New Roman" panose="02020603050405020304" pitchFamily="18" charset="0"/>
              </a:rPr>
              <a:t>Hành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động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lý</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xong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và</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thất</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bại</a:t>
            </a:r>
            <a:endParaRPr lang="en-US" sz="2000" b="0" dirty="0">
              <a:latin typeface="Calibri (Body)"/>
              <a:cs typeface="Times New Roman" panose="02020603050405020304" pitchFamily="18" charset="0"/>
            </a:endParaRPr>
          </a:p>
          <a:p>
            <a:pPr algn="just"/>
            <a:endParaRPr lang="en-US" sz="2000" b="0" dirty="0">
              <a:latin typeface="Calibri (Body)"/>
              <a:cs typeface="Times New Roman" panose="02020603050405020304" pitchFamily="18" charset="0"/>
            </a:endParaRPr>
          </a:p>
          <a:p>
            <a:pPr algn="just"/>
            <a:r>
              <a:rPr lang="en-US" sz="2000" dirty="0">
                <a:latin typeface="Calibri (Body)"/>
                <a:cs typeface="Times New Roman" panose="02020603050405020304" pitchFamily="18" charset="0"/>
              </a:rPr>
              <a:t>							</a:t>
            </a:r>
          </a:p>
          <a:p>
            <a:pPr algn="just"/>
            <a:endParaRPr lang="en-US" sz="2000" dirty="0">
              <a:latin typeface="Calibri (Body)"/>
              <a:cs typeface="Times New Roman" panose="02020603050405020304" pitchFamily="18" charset="0"/>
            </a:endParaRPr>
          </a:p>
          <a:p>
            <a:pPr algn="just"/>
            <a:endParaRPr lang="en-US" sz="2000" dirty="0">
              <a:latin typeface="Calibri (Body)"/>
              <a:cs typeface="Times New Roman" panose="02020603050405020304" pitchFamily="18" charset="0"/>
            </a:endParaRPr>
          </a:p>
          <a:p>
            <a:pPr algn="just"/>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3. Promise</a:t>
            </a:r>
          </a:p>
        </p:txBody>
      </p:sp>
    </p:spTree>
    <p:extLst>
      <p:ext uri="{BB962C8B-B14F-4D97-AF65-F5344CB8AC3E}">
        <p14:creationId xmlns:p14="http://schemas.microsoft.com/office/powerpoint/2010/main" val="199989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p:txBody>
          <a:bodyPr>
            <a:normAutofit/>
          </a:bodyPr>
          <a:lstStyle/>
          <a:p>
            <a:pPr marL="285750" indent="-285750">
              <a:buFont typeface="Wingdings" panose="05000000000000000000" pitchFamily="2" charset="2"/>
              <a:buChar char="Ø"/>
            </a:pPr>
            <a:r>
              <a:rPr lang="en-US" sz="2000" b="0">
                <a:latin typeface="Calibri (Body)"/>
                <a:cs typeface="Times New Roman" panose="02020603050405020304" pitchFamily="18" charset="0"/>
              </a:rPr>
              <a:t>Cấu trúc 1 promise:</a:t>
            </a:r>
          </a:p>
          <a:p>
            <a:pPr marL="342900" indent="-342900">
              <a:buFont typeface="Wingdings" panose="05000000000000000000" pitchFamily="2" charset="2"/>
              <a:buChar char="§"/>
            </a:pPr>
            <a:r>
              <a:rPr lang="en-US" sz="2000" b="0">
                <a:latin typeface="Calibri (Body)"/>
                <a:cs typeface="Times New Roman" panose="02020603050405020304" pitchFamily="18" charset="0"/>
              </a:rPr>
              <a:t>Resolve() khi xử lý thành công</a:t>
            </a:r>
          </a:p>
          <a:p>
            <a:pPr marL="342900" indent="-342900">
              <a:buFont typeface="Wingdings" panose="05000000000000000000" pitchFamily="2" charset="2"/>
              <a:buChar char="§"/>
            </a:pPr>
            <a:r>
              <a:rPr lang="en-US" sz="2000" b="0">
                <a:latin typeface="Calibri (Body)"/>
                <a:cs typeface="Times New Roman" panose="02020603050405020304" pitchFamily="18" charset="0"/>
              </a:rPr>
              <a:t>Reject() khi xử lý thất bại</a:t>
            </a:r>
          </a:p>
          <a:p>
            <a:endParaRPr lang="en-US" sz="2000" b="0" dirty="0">
              <a:latin typeface="Calibri (Body)"/>
              <a:cs typeface="Times New Roman" panose="02020603050405020304" pitchFamily="18" charset="0"/>
            </a:endParaRPr>
          </a:p>
          <a:p>
            <a:r>
              <a:rPr lang="en-US" sz="2000" dirty="0">
                <a:latin typeface="Calibri (Body)"/>
                <a:cs typeface="Times New Roman" panose="02020603050405020304" pitchFamily="18" charset="0"/>
              </a:rPr>
              <a:t>							</a:t>
            </a: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3. Promise</a:t>
            </a:r>
          </a:p>
        </p:txBody>
      </p:sp>
      <p:pic>
        <p:nvPicPr>
          <p:cNvPr id="4" name="Picture 3">
            <a:extLst>
              <a:ext uri="{FF2B5EF4-FFF2-40B4-BE49-F238E27FC236}">
                <a16:creationId xmlns:a16="http://schemas.microsoft.com/office/drawing/2014/main" id="{39E37649-7A39-47CA-80BD-4B88809FB347}"/>
              </a:ext>
            </a:extLst>
          </p:cNvPr>
          <p:cNvPicPr>
            <a:picLocks noChangeAspect="1"/>
          </p:cNvPicPr>
          <p:nvPr/>
        </p:nvPicPr>
        <p:blipFill>
          <a:blip r:embed="rId3"/>
          <a:stretch>
            <a:fillRect/>
          </a:stretch>
        </p:blipFill>
        <p:spPr>
          <a:xfrm>
            <a:off x="678375" y="2732914"/>
            <a:ext cx="7760269" cy="3260426"/>
          </a:xfrm>
          <a:prstGeom prst="rect">
            <a:avLst/>
          </a:prstGeom>
        </p:spPr>
      </p:pic>
    </p:spTree>
    <p:extLst>
      <p:ext uri="{BB962C8B-B14F-4D97-AF65-F5344CB8AC3E}">
        <p14:creationId xmlns:p14="http://schemas.microsoft.com/office/powerpoint/2010/main" val="210109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864660"/>
            <a:ext cx="4250057" cy="5249536"/>
          </a:xfrm>
        </p:spPr>
        <p:txBody>
          <a:bodyPr>
            <a:normAutofit/>
          </a:bodyPr>
          <a:lstStyle/>
          <a:p>
            <a:pPr marL="285750" indent="-285750">
              <a:buFont typeface="Wingdings" panose="05000000000000000000" pitchFamily="2" charset="2"/>
              <a:buChar char="Ø"/>
            </a:pPr>
            <a:r>
              <a:rPr lang="en-US" sz="2000" b="0" dirty="0" err="1">
                <a:latin typeface="Calibri (Body)"/>
                <a:cs typeface="Times New Roman" panose="02020603050405020304" pitchFamily="18" charset="0"/>
              </a:rPr>
              <a:t>Cách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lý</a:t>
            </a:r>
            <a:r>
              <a:rPr lang="en-US" sz="2000" b="0" dirty="0">
                <a:latin typeface="Calibri (Body)"/>
                <a:cs typeface="Times New Roman" panose="02020603050405020304" pitchFamily="18" charset="0"/>
              </a:rPr>
              <a:t> promise:</a:t>
            </a:r>
          </a:p>
          <a:p>
            <a:pPr marL="342900" indent="-342900">
              <a:buFont typeface="Wingdings" panose="05000000000000000000" pitchFamily="2" charset="2"/>
              <a:buChar char="§"/>
            </a:pPr>
            <a:r>
              <a:rPr lang="en-US" sz="2000" b="0" dirty="0" err="1">
                <a:latin typeface="Calibri (Body)"/>
                <a:cs typeface="Times New Roman" panose="02020603050405020304" pitchFamily="18" charset="0"/>
              </a:rPr>
              <a:t>Dùng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đồng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thời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cả</a:t>
            </a:r>
            <a:r>
              <a:rPr lang="en-US" sz="2000" b="0" dirty="0">
                <a:latin typeface="Calibri (Body)"/>
                <a:cs typeface="Times New Roman" panose="02020603050405020304" pitchFamily="18" charset="0"/>
              </a:rPr>
              <a:t> then() </a:t>
            </a:r>
            <a:r>
              <a:rPr lang="en-US" sz="2000" b="0" dirty="0" err="1">
                <a:latin typeface="Calibri (Body)"/>
                <a:cs typeface="Times New Roman" panose="02020603050405020304" pitchFamily="18" charset="0"/>
              </a:rPr>
              <a:t>và</a:t>
            </a:r>
            <a:r>
              <a:rPr lang="en-US" sz="2000" b="0" dirty="0">
                <a:latin typeface="Calibri (Body)"/>
                <a:cs typeface="Times New Roman" panose="02020603050405020304" pitchFamily="18" charset="0"/>
              </a:rPr>
              <a:t> catch()</a:t>
            </a:r>
          </a:p>
          <a:p>
            <a:pPr marL="342900" indent="-342900">
              <a:buFont typeface="Wingdings" panose="05000000000000000000" pitchFamily="2" charset="2"/>
              <a:buChar char="§"/>
            </a:pPr>
            <a:r>
              <a:rPr lang="en-US" sz="2000" b="0" dirty="0" err="1">
                <a:latin typeface="Calibri (Body)"/>
                <a:cs typeface="Times New Roman" panose="02020603050405020304" pitchFamily="18" charset="0"/>
              </a:rPr>
              <a:t>Chỉ</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dùng</a:t>
            </a:r>
            <a:r>
              <a:rPr lang="en-US" sz="2000" b="0" dirty="0">
                <a:latin typeface="Calibri (Body)"/>
                <a:cs typeface="Times New Roman" panose="02020603050405020304" pitchFamily="18" charset="0"/>
              </a:rPr>
              <a:t> then()</a:t>
            </a:r>
          </a:p>
          <a:p>
            <a:pPr marL="342900" indent="-342900">
              <a:buFont typeface="Wingdings" panose="05000000000000000000" pitchFamily="2" charset="2"/>
              <a:buChar char="§"/>
            </a:pPr>
            <a:r>
              <a:rPr lang="en-US" sz="2000" b="0" dirty="0" err="1">
                <a:latin typeface="Calibri (Body)"/>
                <a:cs typeface="Times New Roman" panose="02020603050405020304" pitchFamily="18" charset="0"/>
              </a:rPr>
              <a:t>Chú</a:t>
            </a:r>
            <a:r>
              <a:rPr lang="en-US" sz="2000" b="0" dirty="0">
                <a:latin typeface="Calibri (Body)"/>
                <a:cs typeface="Times New Roman" panose="02020603050405020304" pitchFamily="18" charset="0"/>
              </a:rPr>
              <a:t> ý:</a:t>
            </a:r>
          </a:p>
          <a:p>
            <a:pPr marL="342900" indent="-342900">
              <a:buFont typeface="Wingdings" panose="05000000000000000000" pitchFamily="2" charset="2"/>
              <a:buChar char="ü"/>
            </a:pPr>
            <a:r>
              <a:rPr lang="en-US" sz="2000" b="0" i="1" dirty="0" err="1">
                <a:latin typeface="Calibri (Body)"/>
                <a:cs typeface="Times New Roman" panose="02020603050405020304" pitchFamily="18" charset="0"/>
              </a:rPr>
              <a:t>Trong</a:t>
            </a:r>
            <a:r>
              <a:rPr lang="en-US" sz="2000" b="0" i="1" dirty="0">
                <a:latin typeface="Calibri (Body)"/>
                <a:cs typeface="Times New Roman" panose="02020603050405020304" pitchFamily="18" charset="0"/>
              </a:rPr>
              <a:t> then(), catch() </a:t>
            </a:r>
            <a:r>
              <a:rPr lang="en-US" sz="2000" b="0" i="1" dirty="0" err="1">
                <a:latin typeface="Calibri (Body)"/>
                <a:cs typeface="Times New Roman" panose="02020603050405020304" pitchFamily="18" charset="0"/>
              </a:rPr>
              <a:t>phải</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là</a:t>
            </a:r>
            <a:r>
              <a:rPr lang="en-US" sz="2000" b="0" i="1" dirty="0">
                <a:latin typeface="Calibri (Body)"/>
                <a:cs typeface="Times New Roman" panose="02020603050405020304" pitchFamily="18" charset="0"/>
              </a:rPr>
              <a:t> 1 </a:t>
            </a:r>
            <a:r>
              <a:rPr lang="en-US" sz="2000" b="0" i="1" dirty="0" smtClean="0">
                <a:latin typeface="Calibri (Body)"/>
                <a:cs typeface="Times New Roman" panose="02020603050405020304" pitchFamily="18" charset="0"/>
              </a:rPr>
              <a:t>function</a:t>
            </a:r>
            <a:endParaRPr lang="en-US" sz="2000" b="0" i="1" dirty="0">
              <a:latin typeface="Calibri (Body)"/>
              <a:cs typeface="Times New Roman" panose="02020603050405020304" pitchFamily="18" charset="0"/>
            </a:endParaRPr>
          </a:p>
          <a:p>
            <a:pPr marL="342900" indent="-342900">
              <a:buFont typeface="Wingdings" panose="05000000000000000000" pitchFamily="2" charset="2"/>
              <a:buChar char="ü"/>
            </a:pPr>
            <a:r>
              <a:rPr lang="en-US" sz="2000" b="0" i="1" dirty="0" err="1">
                <a:latin typeface="Calibri (Body)"/>
                <a:cs typeface="Times New Roman" panose="02020603050405020304" pitchFamily="18" charset="0"/>
              </a:rPr>
              <a:t>Nếu</a:t>
            </a:r>
            <a:r>
              <a:rPr lang="en-US" sz="2000" b="0" i="1" dirty="0">
                <a:latin typeface="Calibri (Body)"/>
                <a:cs typeface="Times New Roman" panose="02020603050405020304" pitchFamily="18" charset="0"/>
              </a:rPr>
              <a:t> promise </a:t>
            </a:r>
            <a:r>
              <a:rPr lang="en-US" sz="2000" b="0" i="1" dirty="0" err="1">
                <a:latin typeface="Calibri (Body)"/>
                <a:cs typeface="Times New Roman" panose="02020603050405020304" pitchFamily="18" charset="0"/>
              </a:rPr>
              <a:t>có</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sử</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dụng</a:t>
            </a:r>
            <a:r>
              <a:rPr lang="en-US" sz="2000" b="0" i="1" dirty="0">
                <a:latin typeface="Calibri (Body)"/>
                <a:cs typeface="Times New Roman" panose="02020603050405020304" pitchFamily="18" charset="0"/>
              </a:rPr>
              <a:t> reject() </a:t>
            </a:r>
            <a:r>
              <a:rPr lang="en-US" sz="2000" b="0" i="1" dirty="0" err="1">
                <a:latin typeface="Calibri (Body)"/>
                <a:cs typeface="Times New Roman" panose="02020603050405020304" pitchFamily="18" charset="0"/>
              </a:rPr>
              <a:t>thì</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bắt</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buộc</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phải</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khai</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báo</a:t>
            </a:r>
            <a:r>
              <a:rPr lang="en-US" sz="2000" b="0" i="1" dirty="0">
                <a:latin typeface="Calibri (Body)"/>
                <a:cs typeface="Times New Roman" panose="02020603050405020304" pitchFamily="18" charset="0"/>
              </a:rPr>
              <a:t> </a:t>
            </a:r>
            <a:r>
              <a:rPr lang="en-US" sz="2000" b="0" i="1" dirty="0" err="1" smtClean="0">
                <a:latin typeface="Calibri (Body)"/>
                <a:cs typeface="Times New Roman" panose="02020603050405020304" pitchFamily="18" charset="0"/>
              </a:rPr>
              <a:t>xử</a:t>
            </a:r>
            <a:r>
              <a:rPr lang="en-US" sz="2000" b="0" i="1" dirty="0" smtClean="0">
                <a:latin typeface="Calibri (Body)"/>
                <a:cs typeface="Times New Roman" panose="02020603050405020304" pitchFamily="18" charset="0"/>
              </a:rPr>
              <a:t> </a:t>
            </a:r>
            <a:r>
              <a:rPr lang="en-US" sz="2000" b="0" i="1" dirty="0" err="1">
                <a:latin typeface="Calibri (Body)"/>
                <a:cs typeface="Times New Roman" panose="02020603050405020304" pitchFamily="18" charset="0"/>
              </a:rPr>
              <a:t>lý</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lỗi</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cho</a:t>
            </a:r>
            <a:r>
              <a:rPr lang="en-US" sz="2000" b="0" i="1" dirty="0">
                <a:latin typeface="Calibri (Body)"/>
                <a:cs typeface="Times New Roman" panose="02020603050405020304" pitchFamily="18" charset="0"/>
              </a:rPr>
              <a:t> </a:t>
            </a:r>
            <a:r>
              <a:rPr lang="en-US" sz="2000" b="0" i="1" dirty="0" err="1">
                <a:latin typeface="Calibri (Body)"/>
                <a:cs typeface="Times New Roman" panose="02020603050405020304" pitchFamily="18" charset="0"/>
              </a:rPr>
              <a:t>nó</a:t>
            </a:r>
            <a:r>
              <a:rPr lang="en-US" sz="2000" b="0" i="1" dirty="0">
                <a:latin typeface="Calibri (Body)"/>
                <a:cs typeface="Times New Roman" panose="02020603050405020304" pitchFamily="18" charset="0"/>
              </a:rPr>
              <a:t>.</a:t>
            </a:r>
            <a:endParaRPr lang="en-US" sz="2000" b="0" dirty="0">
              <a:latin typeface="Calibri (Body)"/>
              <a:cs typeface="Times New Roman" panose="02020603050405020304" pitchFamily="18" charset="0"/>
            </a:endParaRPr>
          </a:p>
          <a:p>
            <a:r>
              <a:rPr lang="en-US" sz="2000" dirty="0">
                <a:latin typeface="Calibri (Body)"/>
                <a:cs typeface="Times New Roman" panose="02020603050405020304" pitchFamily="18" charset="0"/>
              </a:rPr>
              <a:t>							</a:t>
            </a: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3. Promise</a:t>
            </a:r>
          </a:p>
        </p:txBody>
      </p:sp>
      <p:pic>
        <p:nvPicPr>
          <p:cNvPr id="6" name="Picture 5">
            <a:extLst>
              <a:ext uri="{FF2B5EF4-FFF2-40B4-BE49-F238E27FC236}">
                <a16:creationId xmlns:a16="http://schemas.microsoft.com/office/drawing/2014/main" id="{BDD2936B-9E8C-4612-B886-AF6020629809}"/>
              </a:ext>
            </a:extLst>
          </p:cNvPr>
          <p:cNvPicPr>
            <a:picLocks noChangeAspect="1"/>
          </p:cNvPicPr>
          <p:nvPr/>
        </p:nvPicPr>
        <p:blipFill>
          <a:blip r:embed="rId2"/>
          <a:stretch>
            <a:fillRect/>
          </a:stretch>
        </p:blipFill>
        <p:spPr>
          <a:xfrm>
            <a:off x="4694562" y="864660"/>
            <a:ext cx="3878988" cy="4576507"/>
          </a:xfrm>
          <a:prstGeom prst="rect">
            <a:avLst/>
          </a:prstGeom>
        </p:spPr>
      </p:pic>
    </p:spTree>
    <p:extLst>
      <p:ext uri="{BB962C8B-B14F-4D97-AF65-F5344CB8AC3E}">
        <p14:creationId xmlns:p14="http://schemas.microsoft.com/office/powerpoint/2010/main" val="317159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233983" cy="5798455"/>
          </a:xfrm>
        </p:spPr>
        <p:txBody>
          <a:bodyPr>
            <a:normAutofit/>
          </a:bodyPr>
          <a:lstStyle/>
          <a:p>
            <a:pPr marL="285750" indent="-285750">
              <a:buFont typeface="Wingdings" panose="05000000000000000000" pitchFamily="2" charset="2"/>
              <a:buChar char="Ø"/>
            </a:pPr>
            <a:r>
              <a:rPr lang="en-US" sz="2000" b="0" dirty="0">
                <a:latin typeface="Calibri (Body)"/>
                <a:cs typeface="Times New Roman" panose="02020603050405020304" pitchFamily="18" charset="0"/>
              </a:rPr>
              <a:t>C</a:t>
            </a:r>
            <a:r>
              <a:rPr lang="vi-VN" sz="2000" b="0" dirty="0">
                <a:latin typeface="Calibri (Body)"/>
                <a:cs typeface="Times New Roman" panose="02020603050405020304" pitchFamily="18" charset="0"/>
              </a:rPr>
              <a:t>ơ</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chế</a:t>
            </a:r>
            <a:r>
              <a:rPr lang="en-US" sz="2000" b="0" dirty="0">
                <a:latin typeface="Calibri (Body)"/>
                <a:cs typeface="Times New Roman" panose="02020603050405020304" pitchFamily="18" charset="0"/>
              </a:rPr>
              <a:t> chain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khi</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muốn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gọi</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nhiều</a:t>
            </a:r>
            <a:r>
              <a:rPr lang="en-US" sz="2000" b="0" dirty="0" smtClean="0">
                <a:latin typeface="Calibri (Body)"/>
                <a:cs typeface="Times New Roman" panose="02020603050405020304" pitchFamily="18" charset="0"/>
              </a:rPr>
              <a:t> promise 1 </a:t>
            </a:r>
            <a:r>
              <a:rPr lang="en-US" sz="2000" b="0" dirty="0" err="1" smtClean="0">
                <a:latin typeface="Calibri (Body)"/>
                <a:cs typeface="Times New Roman" panose="02020603050405020304" pitchFamily="18" charset="0"/>
              </a:rPr>
              <a:t>cách</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tuần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tự</a:t>
            </a: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3. Promise</a:t>
            </a:r>
          </a:p>
        </p:txBody>
      </p:sp>
      <p:pic>
        <p:nvPicPr>
          <p:cNvPr id="4" name="Picture 3">
            <a:extLst>
              <a:ext uri="{FF2B5EF4-FFF2-40B4-BE49-F238E27FC236}">
                <a16:creationId xmlns:a16="http://schemas.microsoft.com/office/drawing/2014/main" id="{E6B7171E-AF46-415D-B027-BB96A3EFCB69}"/>
              </a:ext>
            </a:extLst>
          </p:cNvPr>
          <p:cNvPicPr>
            <a:picLocks noChangeAspect="1"/>
          </p:cNvPicPr>
          <p:nvPr/>
        </p:nvPicPr>
        <p:blipFill>
          <a:blip r:embed="rId2"/>
          <a:stretch>
            <a:fillRect/>
          </a:stretch>
        </p:blipFill>
        <p:spPr>
          <a:xfrm>
            <a:off x="2189586" y="1505098"/>
            <a:ext cx="5080711" cy="4934766"/>
          </a:xfrm>
          <a:prstGeom prst="rect">
            <a:avLst/>
          </a:prstGeom>
        </p:spPr>
      </p:pic>
    </p:spTree>
    <p:extLst>
      <p:ext uri="{BB962C8B-B14F-4D97-AF65-F5344CB8AC3E}">
        <p14:creationId xmlns:p14="http://schemas.microsoft.com/office/powerpoint/2010/main" val="185510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798455"/>
          </a:xfrm>
        </p:spPr>
        <p:txBody>
          <a:bodyPr>
            <a:normAutofit/>
          </a:bodyPr>
          <a:lstStyle/>
          <a:p>
            <a:pPr marL="285750" indent="-285750">
              <a:buFont typeface="Wingdings" panose="05000000000000000000" pitchFamily="2" charset="2"/>
              <a:buChar char="Ø"/>
            </a:pPr>
            <a:r>
              <a:rPr lang="en-US" sz="2000">
                <a:latin typeface="Calibri (Body)"/>
              </a:rPr>
              <a:t>Hạn chế: </a:t>
            </a:r>
          </a:p>
          <a:p>
            <a:pPr marL="285750" indent="-285750">
              <a:buFont typeface="Wingdings" panose="05000000000000000000" pitchFamily="2" charset="2"/>
              <a:buChar char="ü"/>
            </a:pPr>
            <a:r>
              <a:rPr lang="en-US" sz="2000" b="0">
                <a:latin typeface="Calibri (Body)"/>
              </a:rPr>
              <a:t>Code vẫn ch</a:t>
            </a:r>
            <a:r>
              <a:rPr lang="vi-VN" sz="2000" b="0">
                <a:latin typeface="Calibri (Body)"/>
              </a:rPr>
              <a:t>ư</a:t>
            </a:r>
            <a:r>
              <a:rPr lang="en-US" sz="2000" b="0">
                <a:latin typeface="Calibri (Body)"/>
              </a:rPr>
              <a:t>a đ</a:t>
            </a:r>
            <a:r>
              <a:rPr lang="vi-VN" sz="2000" b="0">
                <a:latin typeface="Calibri (Body)"/>
              </a:rPr>
              <a:t>ư</a:t>
            </a:r>
            <a:r>
              <a:rPr lang="en-US" sz="2000" b="0">
                <a:latin typeface="Calibri (Body)"/>
              </a:rPr>
              <a:t>ợc “đẹp” lắm.</a:t>
            </a:r>
          </a:p>
          <a:p>
            <a:pPr marL="285750" indent="-285750">
              <a:buFont typeface="Wingdings" panose="05000000000000000000" pitchFamily="2" charset="2"/>
              <a:buChar char="ü"/>
            </a:pPr>
            <a:r>
              <a:rPr lang="en-US" sz="2000" b="0">
                <a:latin typeface="Calibri (Body)"/>
              </a:rPr>
              <a:t>K</a:t>
            </a:r>
            <a:r>
              <a:rPr lang="vi-VN" sz="2000" b="0">
                <a:latin typeface="Calibri (Body)"/>
              </a:rPr>
              <a:t>hông có cơ chế mặc định để bạn truyền dữ liệu giữa các promise objects với nhau</a:t>
            </a:r>
            <a:r>
              <a:rPr lang="en-US" sz="2000" b="0">
                <a:latin typeface="Calibri (Body)"/>
              </a:rPr>
              <a:t>.</a:t>
            </a: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endParaRPr lang="en-US" sz="2000" b="0" dirty="0">
              <a:latin typeface="Calibri (Body)"/>
              <a:cs typeface="Times New Roman" panose="02020603050405020304" pitchFamily="18" charset="0"/>
            </a:endParaRPr>
          </a:p>
          <a:p>
            <a:r>
              <a:rPr lang="en-US" sz="2000" dirty="0">
                <a:latin typeface="Calibri (Body)"/>
                <a:cs typeface="Times New Roman" panose="02020603050405020304" pitchFamily="18" charset="0"/>
              </a:rPr>
              <a:t>							</a:t>
            </a: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a:latin typeface="Times New Roman" panose="02020603050405020304" pitchFamily="18" charset="0"/>
                <a:cs typeface="Times New Roman" panose="02020603050405020304" pitchFamily="18" charset="0"/>
              </a:rPr>
              <a:t>3. Promise</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4927B8-CACC-446C-859D-D6A7506F1780}"/>
              </a:ext>
            </a:extLst>
          </p:cNvPr>
          <p:cNvPicPr>
            <a:picLocks noChangeAspect="1"/>
          </p:cNvPicPr>
          <p:nvPr/>
        </p:nvPicPr>
        <p:blipFill>
          <a:blip r:embed="rId3"/>
          <a:stretch>
            <a:fillRect/>
          </a:stretch>
        </p:blipFill>
        <p:spPr>
          <a:xfrm>
            <a:off x="2224381" y="2575249"/>
            <a:ext cx="4695238" cy="2247619"/>
          </a:xfrm>
          <a:prstGeom prst="rect">
            <a:avLst/>
          </a:prstGeom>
        </p:spPr>
      </p:pic>
    </p:spTree>
    <p:extLst>
      <p:ext uri="{BB962C8B-B14F-4D97-AF65-F5344CB8AC3E}">
        <p14:creationId xmlns:p14="http://schemas.microsoft.com/office/powerpoint/2010/main" val="39287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798455"/>
          </a:xfrm>
        </p:spPr>
        <p:txBody>
          <a:bodyPr>
            <a:normAutofit/>
          </a:bodyPr>
          <a:lstStyle/>
          <a:p>
            <a:pPr marL="285750" indent="-285750">
              <a:buFont typeface="Wingdings" panose="05000000000000000000" pitchFamily="2" charset="2"/>
              <a:buChar char="Ø"/>
            </a:pPr>
            <a:r>
              <a:rPr lang="en-US" sz="2000">
                <a:latin typeface="Calibri (Body)"/>
                <a:cs typeface="Times New Roman" panose="02020603050405020304" pitchFamily="18" charset="0"/>
              </a:rPr>
              <a:t>Promise all</a:t>
            </a:r>
            <a:r>
              <a:rPr lang="en-US" sz="2000" b="0">
                <a:latin typeface="Calibri (Body)"/>
                <a:cs typeface="Times New Roman" panose="02020603050405020304" pitchFamily="18" charset="0"/>
              </a:rPr>
              <a:t>: </a:t>
            </a:r>
            <a:r>
              <a:rPr lang="vi-VN" sz="2000" b="0">
                <a:latin typeface="Calibri (Body)"/>
                <a:cs typeface="Times New Roman" panose="02020603050405020304" pitchFamily="18" charset="0"/>
              </a:rPr>
              <a:t>Phương thức trả </a:t>
            </a:r>
            <a:r>
              <a:rPr lang="en-US" sz="2000" b="0">
                <a:latin typeface="Calibri (Body)"/>
                <a:cs typeface="Times New Roman" panose="02020603050405020304" pitchFamily="18" charset="0"/>
              </a:rPr>
              <a:t>về</a:t>
            </a:r>
            <a:r>
              <a:rPr lang="vi-VN" sz="2000" b="0">
                <a:latin typeface="Calibri (Body)"/>
                <a:cs typeface="Times New Roman" panose="02020603050405020304" pitchFamily="18" charset="0"/>
              </a:rPr>
              <a:t> một Promise mới và promise mới này chỉ được kết thúc khi tất cả các promise </a:t>
            </a:r>
            <a:r>
              <a:rPr lang="en-US" sz="2000" b="0">
                <a:latin typeface="Calibri (Body)"/>
                <a:cs typeface="Times New Roman" panose="02020603050405020304" pitchFamily="18" charset="0"/>
              </a:rPr>
              <a:t>đ</a:t>
            </a:r>
            <a:r>
              <a:rPr lang="vi-VN" sz="2000" b="0">
                <a:latin typeface="Calibri (Body)"/>
                <a:cs typeface="Times New Roman" panose="02020603050405020304" pitchFamily="18" charset="0"/>
              </a:rPr>
              <a:t>ư</a:t>
            </a:r>
            <a:r>
              <a:rPr lang="en-US" sz="2000" b="0">
                <a:latin typeface="Calibri (Body)"/>
                <a:cs typeface="Times New Roman" panose="02020603050405020304" pitchFamily="18" charset="0"/>
              </a:rPr>
              <a:t>ợc gọi trong nó </a:t>
            </a:r>
            <a:r>
              <a:rPr lang="vi-VN" sz="2000" b="0">
                <a:latin typeface="Calibri (Body)"/>
                <a:cs typeface="Times New Roman" panose="02020603050405020304" pitchFamily="18" charset="0"/>
              </a:rPr>
              <a:t>kết thúc hoặc có một promise nào đó xử lý thất bại.</a:t>
            </a:r>
            <a:endParaRPr lang="en-US" sz="2000" b="0">
              <a:latin typeface="Calibri (Body)"/>
              <a:cs typeface="Times New Roman" panose="02020603050405020304" pitchFamily="18" charset="0"/>
            </a:endParaRPr>
          </a:p>
          <a:p>
            <a:pPr marL="285750" indent="-285750">
              <a:buFont typeface="Wingdings" panose="05000000000000000000" pitchFamily="2" charset="2"/>
              <a:buChar char="Ø"/>
            </a:pPr>
            <a:r>
              <a:rPr lang="en-US" sz="2000" b="0">
                <a:latin typeface="Calibri (Body)"/>
                <a:cs typeface="Times New Roman" panose="02020603050405020304" pitchFamily="18" charset="0"/>
              </a:rPr>
              <a:t>Promise all sử dụng khi muốn gọi nhiều promise 1 lúc và các promise này độc lập với nhau.</a:t>
            </a:r>
          </a:p>
          <a:p>
            <a:pPr marL="285750" indent="-285750">
              <a:buFont typeface="Wingdings" panose="05000000000000000000" pitchFamily="2" charset="2"/>
              <a:buChar char="Ø"/>
            </a:pPr>
            <a:r>
              <a:rPr lang="vi-VN" sz="2000" b="0">
                <a:latin typeface="Calibri (Body)"/>
                <a:cs typeface="Times New Roman" panose="02020603050405020304" pitchFamily="18" charset="0"/>
              </a:rPr>
              <a:t> </a:t>
            </a:r>
            <a:r>
              <a:rPr lang="en-US" sz="2000" b="0">
                <a:latin typeface="Calibri (Body)"/>
                <a:cs typeface="Times New Roman" panose="02020603050405020304" pitchFamily="18" charset="0"/>
              </a:rPr>
              <a:t>Kết quả trả về:</a:t>
            </a:r>
          </a:p>
          <a:p>
            <a:pPr marL="342900" indent="-342900">
              <a:buFont typeface="Wingdings" panose="05000000000000000000" pitchFamily="2" charset="2"/>
              <a:buChar char="§"/>
            </a:pPr>
            <a:r>
              <a:rPr lang="en-US" sz="2000" b="0">
                <a:latin typeface="Calibri (Body)"/>
                <a:cs typeface="Times New Roman" panose="02020603050405020304" pitchFamily="18" charset="0"/>
              </a:rPr>
              <a:t>Thành công: mảng chứa các kết quả của các promise theo thứ tự mà các promise đó đ</a:t>
            </a:r>
            <a:r>
              <a:rPr lang="vi-VN" sz="2000" b="0">
                <a:latin typeface="Calibri (Body)"/>
                <a:cs typeface="Times New Roman" panose="02020603050405020304" pitchFamily="18" charset="0"/>
              </a:rPr>
              <a:t>ư</a:t>
            </a:r>
            <a:r>
              <a:rPr lang="en-US" sz="2000" b="0">
                <a:latin typeface="Calibri (Body)"/>
                <a:cs typeface="Times New Roman" panose="02020603050405020304" pitchFamily="18" charset="0"/>
              </a:rPr>
              <a:t>ợc gọi.</a:t>
            </a:r>
          </a:p>
          <a:p>
            <a:pPr marL="342900" indent="-342900">
              <a:buFont typeface="Wingdings" panose="05000000000000000000" pitchFamily="2" charset="2"/>
              <a:buChar char="§"/>
            </a:pPr>
            <a:r>
              <a:rPr lang="en-US" sz="2000" b="0">
                <a:latin typeface="Calibri (Body)"/>
                <a:cs typeface="Times New Roman" panose="02020603050405020304" pitchFamily="18" charset="0"/>
              </a:rPr>
              <a:t>Thất bại: kết quả lỗi của promise gây lỗi.</a:t>
            </a:r>
          </a:p>
          <a:p>
            <a:pPr marL="285750" indent="-285750">
              <a:buFont typeface="Wingdings" panose="05000000000000000000" pitchFamily="2" charset="2"/>
              <a:buChar char="Ø"/>
            </a:pPr>
            <a:endParaRPr lang="en-US" sz="2000" b="0">
              <a:latin typeface="Calibri (Body)"/>
              <a:cs typeface="Times New Roman" panose="02020603050405020304" pitchFamily="18" charset="0"/>
            </a:endParaRPr>
          </a:p>
          <a:p>
            <a:endParaRPr lang="en-US" sz="2000" b="0" dirty="0">
              <a:latin typeface="Calibri (Body)"/>
              <a:cs typeface="Times New Roman" panose="02020603050405020304" pitchFamily="18" charset="0"/>
            </a:endParaRPr>
          </a:p>
          <a:p>
            <a:r>
              <a:rPr lang="en-US" sz="2000" dirty="0">
                <a:latin typeface="Calibri (Body)"/>
                <a:cs typeface="Times New Roman" panose="02020603050405020304" pitchFamily="18" charset="0"/>
              </a:rPr>
              <a:t>							</a:t>
            </a: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 Promise – Promise All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67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798455"/>
          </a:xfrm>
        </p:spPr>
        <p:txBody>
          <a:bodyPr>
            <a:normAutofit/>
          </a:bodyPr>
          <a:lstStyle/>
          <a:p>
            <a:pPr marL="285750" indent="-285750">
              <a:buFont typeface="Wingdings" panose="05000000000000000000" pitchFamily="2" charset="2"/>
              <a:buChar char="Ø"/>
            </a:pPr>
            <a:endParaRPr lang="en-US" sz="2000" b="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 Promise – Promise </a:t>
            </a:r>
            <a:r>
              <a:rPr lang="en-US" sz="3200" dirty="0">
                <a:latin typeface="Times New Roman" panose="02020603050405020304" pitchFamily="18" charset="0"/>
                <a:cs typeface="Times New Roman" panose="02020603050405020304" pitchFamily="18" charset="0"/>
              </a:rPr>
              <a:t>All</a:t>
            </a:r>
          </a:p>
        </p:txBody>
      </p:sp>
      <p:pic>
        <p:nvPicPr>
          <p:cNvPr id="4" name="Picture 3">
            <a:extLst>
              <a:ext uri="{FF2B5EF4-FFF2-40B4-BE49-F238E27FC236}">
                <a16:creationId xmlns:a16="http://schemas.microsoft.com/office/drawing/2014/main" id="{6F95EB55-33B0-4493-A784-8CAEC9905432}"/>
              </a:ext>
            </a:extLst>
          </p:cNvPr>
          <p:cNvPicPr>
            <a:picLocks noChangeAspect="1"/>
          </p:cNvPicPr>
          <p:nvPr/>
        </p:nvPicPr>
        <p:blipFill>
          <a:blip r:embed="rId3"/>
          <a:stretch>
            <a:fillRect/>
          </a:stretch>
        </p:blipFill>
        <p:spPr>
          <a:xfrm>
            <a:off x="1228550" y="887038"/>
            <a:ext cx="7102258" cy="5171130"/>
          </a:xfrm>
          <a:prstGeom prst="rect">
            <a:avLst/>
          </a:prstGeom>
        </p:spPr>
      </p:pic>
    </p:spTree>
    <p:extLst>
      <p:ext uri="{BB962C8B-B14F-4D97-AF65-F5344CB8AC3E}">
        <p14:creationId xmlns:p14="http://schemas.microsoft.com/office/powerpoint/2010/main" val="294541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3"/>
            <a:ext cx="8235472" cy="815092"/>
          </a:xfrm>
        </p:spPr>
        <p:txBody>
          <a:bodyPr>
            <a:normAutofit fontScale="25000" lnSpcReduction="20000"/>
          </a:bodyPr>
          <a:lstStyle/>
          <a:p>
            <a:pPr marL="285750" indent="-285750" algn="just">
              <a:buFont typeface="Wingdings" panose="05000000000000000000" pitchFamily="2" charset="2"/>
              <a:buChar char="Ø"/>
            </a:pPr>
            <a:r>
              <a:rPr lang="vi-VN" sz="8000">
                <a:latin typeface="Calibri (Body)"/>
              </a:rPr>
              <a:t>Async / Await</a:t>
            </a:r>
            <a:r>
              <a:rPr lang="en-US" sz="8000">
                <a:latin typeface="Calibri (Body)"/>
              </a:rPr>
              <a:t>:</a:t>
            </a:r>
            <a:r>
              <a:rPr lang="vi-VN" sz="8000" b="0">
                <a:latin typeface="Calibri (Body)"/>
              </a:rPr>
              <a:t> </a:t>
            </a:r>
            <a:r>
              <a:rPr lang="en-US" sz="8000" b="0">
                <a:latin typeface="Calibri (Body)"/>
              </a:rPr>
              <a:t>c</a:t>
            </a:r>
            <a:r>
              <a:rPr lang="vi-VN" sz="8000" b="0" i="1">
                <a:latin typeface="Calibri (Body)"/>
              </a:rPr>
              <a:t>ơ chế</a:t>
            </a:r>
            <a:r>
              <a:rPr lang="vi-VN" sz="8000" b="0">
                <a:latin typeface="Calibri (Body)"/>
              </a:rPr>
              <a:t> giúp thực hiện các thao tác bất đồng bộ một cách </a:t>
            </a:r>
            <a:r>
              <a:rPr lang="vi-VN" sz="8000" b="0" i="1">
                <a:latin typeface="Calibri (Body)"/>
              </a:rPr>
              <a:t>tuần tự</a:t>
            </a:r>
            <a:r>
              <a:rPr lang="vi-VN" sz="8000" b="0">
                <a:latin typeface="Calibri (Body)"/>
              </a:rPr>
              <a:t> hơn.</a:t>
            </a:r>
            <a:r>
              <a:rPr lang="en-US" sz="8000" b="0">
                <a:latin typeface="Calibri (Body)"/>
              </a:rPr>
              <a:t> Đ</a:t>
            </a:r>
            <a:r>
              <a:rPr lang="vi-VN" sz="8000" b="0">
                <a:latin typeface="Calibri (Body)"/>
              </a:rPr>
              <a:t>ược xây dựng trên Promises và tương thích với tất cả các Promise dựa trên API</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4. </a:t>
            </a:r>
            <a:r>
              <a:rPr lang="en-US" sz="3200" dirty="0" err="1">
                <a:latin typeface="Times New Roman" panose="02020603050405020304" pitchFamily="18" charset="0"/>
                <a:cs typeface="Times New Roman" panose="02020603050405020304" pitchFamily="18" charset="0"/>
              </a:rPr>
              <a:t>Async</a:t>
            </a:r>
            <a:r>
              <a:rPr lang="en-US" sz="3200" dirty="0">
                <a:latin typeface="Times New Roman" panose="02020603050405020304" pitchFamily="18" charset="0"/>
                <a:cs typeface="Times New Roman" panose="02020603050405020304" pitchFamily="18" charset="0"/>
              </a:rPr>
              <a:t> - await</a:t>
            </a:r>
          </a:p>
        </p:txBody>
      </p:sp>
      <p:pic>
        <p:nvPicPr>
          <p:cNvPr id="4" name="Picture 3">
            <a:extLst>
              <a:ext uri="{FF2B5EF4-FFF2-40B4-BE49-F238E27FC236}">
                <a16:creationId xmlns:a16="http://schemas.microsoft.com/office/drawing/2014/main" id="{E72D4957-ACCD-472B-9CFF-8BA905CD5117}"/>
              </a:ext>
            </a:extLst>
          </p:cNvPr>
          <p:cNvPicPr>
            <a:picLocks noChangeAspect="1"/>
          </p:cNvPicPr>
          <p:nvPr/>
        </p:nvPicPr>
        <p:blipFill>
          <a:blip r:embed="rId3"/>
          <a:stretch>
            <a:fillRect/>
          </a:stretch>
        </p:blipFill>
        <p:spPr>
          <a:xfrm>
            <a:off x="4562240" y="1440611"/>
            <a:ext cx="4485714" cy="1933333"/>
          </a:xfrm>
          <a:prstGeom prst="rect">
            <a:avLst/>
          </a:prstGeom>
        </p:spPr>
      </p:pic>
      <p:sp>
        <p:nvSpPr>
          <p:cNvPr id="5" name="Content Placeholder 1">
            <a:extLst>
              <a:ext uri="{FF2B5EF4-FFF2-40B4-BE49-F238E27FC236}">
                <a16:creationId xmlns:a16="http://schemas.microsoft.com/office/drawing/2014/main" id="{47425E0A-63B5-4908-AC9F-803BC20A0B68}"/>
              </a:ext>
            </a:extLst>
          </p:cNvPr>
          <p:cNvSpPr txBox="1">
            <a:spLocks/>
          </p:cNvSpPr>
          <p:nvPr/>
        </p:nvSpPr>
        <p:spPr>
          <a:xfrm>
            <a:off x="596904" y="1614924"/>
            <a:ext cx="3965336" cy="4949777"/>
          </a:xfrm>
          <a:prstGeom prst="rect">
            <a:avLst/>
          </a:prstGeom>
        </p:spPr>
        <p:txBody>
          <a:bodyPr vert="horz" lIns="91440" tIns="45720" rIns="91440" bIns="45720" rtlCol="0">
            <a:normAutofit fontScale="70000" lnSpcReduction="20000"/>
          </a:bodyPr>
          <a:lstStyle>
            <a:lvl1pPr marL="0" indent="0" algn="l" defTabSz="457200" rtl="0" eaLnBrk="1" latinLnBrk="0" hangingPunct="1">
              <a:spcBef>
                <a:spcPts val="1200"/>
              </a:spcBef>
              <a:spcAft>
                <a:spcPts val="0"/>
              </a:spcAft>
              <a:buFont typeface="Arial"/>
              <a:buNone/>
              <a:defRPr sz="1600" b="1" kern="1200">
                <a:solidFill>
                  <a:schemeClr val="tx1">
                    <a:lumMod val="65000"/>
                    <a:lumOff val="35000"/>
                  </a:schemeClr>
                </a:solidFill>
                <a:latin typeface="+mj-ea"/>
                <a:ea typeface="+mj-ea"/>
                <a:cs typeface="+mn-cs"/>
              </a:defRPr>
            </a:lvl1pPr>
            <a:lvl2pPr marL="171450" indent="-171450" algn="l" defTabSz="457200" rtl="0" eaLnBrk="1" latinLnBrk="0" hangingPunct="1">
              <a:spcBef>
                <a:spcPts val="624"/>
              </a:spcBef>
              <a:buFont typeface="Arial" pitchFamily="34" charset="0"/>
              <a:buChar char="•"/>
              <a:defRPr sz="2800" kern="1200" baseline="0">
                <a:solidFill>
                  <a:schemeClr val="tx1"/>
                </a:solidFill>
                <a:latin typeface="+mj-ea"/>
                <a:ea typeface="+mj-ea"/>
                <a:cs typeface="+mn-cs"/>
              </a:defRPr>
            </a:lvl2pPr>
            <a:lvl3pPr marL="457200" indent="-231775" algn="l" defTabSz="457200" rtl="0" eaLnBrk="1" latinLnBrk="0" hangingPunct="1">
              <a:spcBef>
                <a:spcPct val="20000"/>
              </a:spcBef>
              <a:buFont typeface="Arial" pitchFamily="34" charset="0"/>
              <a:buChar char="–"/>
              <a:defRPr sz="2400" kern="1200">
                <a:solidFill>
                  <a:schemeClr val="tx1"/>
                </a:solidFill>
                <a:latin typeface="+mj-ea"/>
                <a:ea typeface="+mj-ea"/>
                <a:cs typeface="+mn-cs"/>
              </a:defRPr>
            </a:lvl3pPr>
            <a:lvl4pPr marL="688975" indent="-225425" algn="l" defTabSz="457200" rtl="0" eaLnBrk="1" latinLnBrk="0" hangingPunct="1">
              <a:spcBef>
                <a:spcPct val="20000"/>
              </a:spcBef>
              <a:buFont typeface="Arial" pitchFamily="34" charset="0"/>
              <a:buChar char="•"/>
              <a:defRPr sz="2000" kern="1200">
                <a:solidFill>
                  <a:schemeClr val="tx1"/>
                </a:solidFill>
                <a:latin typeface="+mj-ea"/>
                <a:ea typeface="+mj-ea"/>
                <a:cs typeface="+mn-cs"/>
              </a:defRPr>
            </a:lvl4pPr>
            <a:lvl5pPr marL="914400" indent="-225425" algn="l" defTabSz="457200" rtl="0" eaLnBrk="1" latinLnBrk="0" hangingPunct="1">
              <a:spcBef>
                <a:spcPct val="20000"/>
              </a:spcBef>
              <a:buFont typeface="Arial" pitchFamily="34" charset="0"/>
              <a:buChar char="–"/>
              <a:tabLst/>
              <a:defRPr sz="2000" kern="1200">
                <a:solidFill>
                  <a:schemeClr val="tx1"/>
                </a:solidFill>
                <a:latin typeface="+mj-ea"/>
                <a:ea typeface="+mj-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ü"/>
            </a:pPr>
            <a:r>
              <a:rPr lang="en-US" sz="2600" b="0" dirty="0" err="1">
                <a:latin typeface="Calibri (Body)"/>
                <a:cs typeface="Times New Roman" panose="02020603050405020304" pitchFamily="18" charset="0"/>
              </a:rPr>
              <a:t>Async</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khai</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báo</a:t>
            </a:r>
            <a:r>
              <a:rPr lang="en-US" sz="2600" b="0" dirty="0">
                <a:latin typeface="Calibri (Body)"/>
                <a:cs typeface="Times New Roman" panose="02020603050405020304" pitchFamily="18" charset="0"/>
              </a:rPr>
              <a:t> 1 </a:t>
            </a:r>
            <a:r>
              <a:rPr lang="en-US" sz="2600" b="0" dirty="0" err="1">
                <a:latin typeface="Calibri (Body)"/>
                <a:cs typeface="Times New Roman" panose="02020603050405020304" pitchFamily="18" charset="0"/>
              </a:rPr>
              <a:t>hàm</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là</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bất</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đồng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bộ</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Tự</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động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biến</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đổi</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hàm</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thành</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một</a:t>
            </a:r>
            <a:r>
              <a:rPr lang="en-US" sz="2600" b="0" dirty="0">
                <a:latin typeface="Calibri (Body)"/>
                <a:cs typeface="Times New Roman" panose="02020603050405020304" pitchFamily="18" charset="0"/>
              </a:rPr>
              <a:t> Promise.</a:t>
            </a:r>
          </a:p>
          <a:p>
            <a:pPr marL="457200" indent="-457200" algn="just">
              <a:buFont typeface="Wingdings" panose="05000000000000000000" pitchFamily="2" charset="2"/>
              <a:buChar char="ü"/>
            </a:pPr>
            <a:r>
              <a:rPr lang="en-US" sz="2600" b="0" dirty="0">
                <a:latin typeface="Calibri (Body)"/>
                <a:cs typeface="Times New Roman" panose="02020603050405020304" pitchFamily="18" charset="0"/>
              </a:rPr>
              <a:t>Await: </a:t>
            </a:r>
            <a:r>
              <a:rPr lang="en-US" sz="2600" b="0" dirty="0" err="1">
                <a:latin typeface="Calibri (Body)"/>
                <a:cs typeface="Times New Roman" panose="02020603050405020304" pitchFamily="18" charset="0"/>
              </a:rPr>
              <a:t>tạm</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dừng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thực</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hiện</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các</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hàm</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sau</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nó</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cho</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đến</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khi</a:t>
            </a:r>
            <a:r>
              <a:rPr lang="en-US" sz="2600" b="0" dirty="0">
                <a:latin typeface="Calibri (Body)"/>
                <a:cs typeface="Times New Roman" panose="02020603050405020304" pitchFamily="18" charset="0"/>
              </a:rPr>
              <a:t> Promise </a:t>
            </a:r>
            <a:r>
              <a:rPr lang="en-US" sz="2600" b="0" dirty="0" err="1">
                <a:latin typeface="Calibri (Body)"/>
                <a:cs typeface="Times New Roman" panose="02020603050405020304" pitchFamily="18" charset="0"/>
              </a:rPr>
              <a:t>hiện</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tại</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kết</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thúc</a:t>
            </a:r>
            <a:r>
              <a:rPr lang="en-US" sz="2600" b="0" dirty="0">
                <a:latin typeface="Calibri (Body)"/>
                <a:cs typeface="Times New Roman" panose="02020603050405020304" pitchFamily="18" charset="0"/>
              </a:rPr>
              <a:t>. </a:t>
            </a:r>
          </a:p>
          <a:p>
            <a:pPr marL="457200" indent="-457200" algn="just">
              <a:buFont typeface="Wingdings" panose="05000000000000000000" pitchFamily="2" charset="2"/>
              <a:buChar char="ü"/>
            </a:pPr>
            <a:r>
              <a:rPr lang="en-US" sz="2600" b="0" dirty="0">
                <a:latin typeface="Calibri (Body)"/>
                <a:cs typeface="Times New Roman" panose="02020603050405020304" pitchFamily="18" charset="0"/>
              </a:rPr>
              <a:t>Await </a:t>
            </a:r>
            <a:r>
              <a:rPr lang="en-US" sz="2600" b="0" dirty="0" err="1">
                <a:latin typeface="Calibri (Body)"/>
                <a:cs typeface="Times New Roman" panose="02020603050405020304" pitchFamily="18" charset="0"/>
              </a:rPr>
              <a:t>chỉ</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làm</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việc</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với</a:t>
            </a:r>
            <a:r>
              <a:rPr lang="en-US" sz="2600" b="0" dirty="0">
                <a:latin typeface="Calibri (Body)"/>
                <a:cs typeface="Times New Roman" panose="02020603050405020304" pitchFamily="18" charset="0"/>
              </a:rPr>
              <a:t> Promise, </a:t>
            </a:r>
            <a:r>
              <a:rPr lang="en-US" sz="2600" b="0" dirty="0" err="1">
                <a:latin typeface="Calibri (Body)"/>
                <a:cs typeface="Times New Roman" panose="02020603050405020304" pitchFamily="18" charset="0"/>
              </a:rPr>
              <a:t>không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hoạt</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động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với</a:t>
            </a:r>
            <a:r>
              <a:rPr lang="en-US" sz="2600" b="0" dirty="0">
                <a:latin typeface="Calibri (Body)"/>
                <a:cs typeface="Times New Roman" panose="02020603050405020304" pitchFamily="18" charset="0"/>
              </a:rPr>
              <a:t> callback.</a:t>
            </a:r>
          </a:p>
          <a:p>
            <a:pPr marL="457200" indent="-457200" algn="just">
              <a:buFont typeface="Wingdings" panose="05000000000000000000" pitchFamily="2" charset="2"/>
              <a:buChar char="ü"/>
            </a:pPr>
            <a:r>
              <a:rPr lang="en-US" sz="2600" b="0" dirty="0" err="1">
                <a:latin typeface="Calibri (Body)"/>
                <a:cs typeface="Times New Roman" panose="02020603050405020304" pitchFamily="18" charset="0"/>
              </a:rPr>
              <a:t>Hỗ</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trợ</a:t>
            </a:r>
            <a:r>
              <a:rPr lang="en-US" sz="2600" b="0" dirty="0">
                <a:latin typeface="Calibri (Body)"/>
                <a:cs typeface="Times New Roman" panose="02020603050405020304" pitchFamily="18" charset="0"/>
              </a:rPr>
              <a:t> try/catch </a:t>
            </a:r>
            <a:r>
              <a:rPr lang="en-US" sz="2600" b="0" dirty="0" err="1">
                <a:latin typeface="Calibri (Body)"/>
                <a:cs typeface="Times New Roman" panose="02020603050405020304" pitchFamily="18" charset="0"/>
              </a:rPr>
              <a:t>để</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xử</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lý</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lỗi</a:t>
            </a:r>
            <a:r>
              <a:rPr lang="en-US" sz="2600" b="0" dirty="0">
                <a:latin typeface="Calibri (Body)"/>
                <a:cs typeface="Times New Roman" panose="02020603050405020304" pitchFamily="18" charset="0"/>
              </a:rPr>
              <a:t>.</a:t>
            </a:r>
          </a:p>
          <a:p>
            <a:pPr marL="457200" indent="-457200" algn="just">
              <a:buFont typeface="Wingdings" panose="05000000000000000000" pitchFamily="2" charset="2"/>
              <a:buChar char="ü"/>
            </a:pPr>
            <a:r>
              <a:rPr lang="en-US" sz="2600" b="0" dirty="0" err="1">
                <a:latin typeface="Calibri (Body)"/>
                <a:cs typeface="Times New Roman" panose="02020603050405020304" pitchFamily="18" charset="0"/>
              </a:rPr>
              <a:t>Cú</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pháp</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rõ</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ràng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rành</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mạch</a:t>
            </a:r>
            <a:r>
              <a:rPr lang="en-US" sz="2600" b="0" dirty="0">
                <a:latin typeface="Calibri (Body)"/>
                <a:cs typeface="Times New Roman" panose="02020603050405020304" pitchFamily="18" charset="0"/>
              </a:rPr>
              <a:t> =&gt; </a:t>
            </a:r>
            <a:r>
              <a:rPr lang="en-US" sz="2600" b="0" dirty="0" err="1">
                <a:latin typeface="Calibri (Body)"/>
                <a:cs typeface="Times New Roman" panose="02020603050405020304" pitchFamily="18" charset="0"/>
              </a:rPr>
              <a:t>dễ</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sử</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dụng</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bảo</a:t>
            </a:r>
            <a:r>
              <a:rPr lang="en-US" sz="2600" b="0" dirty="0">
                <a:latin typeface="Calibri (Body)"/>
                <a:cs typeface="Times New Roman" panose="02020603050405020304" pitchFamily="18" charset="0"/>
              </a:rPr>
              <a:t> </a:t>
            </a:r>
            <a:r>
              <a:rPr lang="en-US" sz="2600" b="0" dirty="0" err="1">
                <a:latin typeface="Calibri (Body)"/>
                <a:cs typeface="Times New Roman" panose="02020603050405020304" pitchFamily="18" charset="0"/>
              </a:rPr>
              <a:t>trì</a:t>
            </a:r>
            <a:r>
              <a:rPr lang="en-US" sz="2600" b="0" dirty="0">
                <a:latin typeface="Calibri (Body)"/>
                <a:cs typeface="Times New Roman" panose="02020603050405020304" pitchFamily="18" charset="0"/>
              </a:rPr>
              <a:t>.</a:t>
            </a:r>
          </a:p>
          <a:p>
            <a:pPr marL="457200" indent="-457200" algn="just">
              <a:buFont typeface="Wingdings" panose="05000000000000000000" pitchFamily="2" charset="2"/>
              <a:buChar char="ü"/>
            </a:pPr>
            <a:r>
              <a:rPr lang="en-US" sz="2600" b="0" dirty="0" err="1" smtClean="0">
                <a:latin typeface="Calibri (Body)"/>
                <a:cs typeface="Times New Roman" panose="02020603050405020304" pitchFamily="18" charset="0"/>
              </a:rPr>
              <a:t>Dễ</a:t>
            </a:r>
            <a:r>
              <a:rPr lang="en-US" sz="2600" b="0" dirty="0" smtClean="0">
                <a:latin typeface="Calibri (Body)"/>
                <a:cs typeface="Times New Roman" panose="02020603050405020304" pitchFamily="18" charset="0"/>
              </a:rPr>
              <a:t> </a:t>
            </a:r>
            <a:r>
              <a:rPr lang="en-US" sz="2600" b="0" dirty="0" err="1" smtClean="0">
                <a:latin typeface="Calibri (Body)"/>
                <a:cs typeface="Times New Roman" panose="02020603050405020304" pitchFamily="18" charset="0"/>
              </a:rPr>
              <a:t>dàng</a:t>
            </a:r>
            <a:r>
              <a:rPr lang="en-US" sz="2600" b="0" dirty="0" smtClean="0">
                <a:latin typeface="Calibri (Body)"/>
                <a:cs typeface="Times New Roman" panose="02020603050405020304" pitchFamily="18" charset="0"/>
              </a:rPr>
              <a:t> debug</a:t>
            </a:r>
          </a:p>
          <a:p>
            <a:pPr marL="457200" indent="-457200" algn="just">
              <a:buFont typeface="Wingdings" panose="05000000000000000000" pitchFamily="2" charset="2"/>
              <a:buChar char="ü"/>
            </a:pPr>
            <a:endParaRPr lang="en-US" sz="1800" b="0" dirty="0">
              <a:latin typeface="Calibri (Body)"/>
              <a:cs typeface="Times New Roman" panose="02020603050405020304" pitchFamily="18" charset="0"/>
            </a:endParaRPr>
          </a:p>
          <a:p>
            <a:pPr marL="457200" indent="-457200" algn="just">
              <a:buFont typeface="Wingdings" panose="05000000000000000000" pitchFamily="2" charset="2"/>
              <a:buChar char="ü"/>
            </a:pPr>
            <a:endParaRPr lang="en-US" sz="1800" b="0" dirty="0">
              <a:latin typeface="Calibri (Body)"/>
              <a:cs typeface="Times New Roman" panose="02020603050405020304" pitchFamily="18" charset="0"/>
            </a:endParaRPr>
          </a:p>
          <a:p>
            <a:pPr algn="just"/>
            <a:endParaRPr lang="en-US" sz="1800" b="0" dirty="0">
              <a:latin typeface="Calibri (Body)"/>
              <a:cs typeface="Times New Roman" panose="02020603050405020304" pitchFamily="18" charset="0"/>
            </a:endParaRPr>
          </a:p>
          <a:p>
            <a:pPr algn="just"/>
            <a:r>
              <a:rPr lang="en-US" sz="1800" dirty="0">
                <a:latin typeface="Calibri (Body)"/>
                <a:cs typeface="Times New Roman" panose="02020603050405020304" pitchFamily="18" charset="0"/>
              </a:rPr>
              <a:t>							</a:t>
            </a:r>
          </a:p>
          <a:p>
            <a:pPr algn="just"/>
            <a:endParaRPr lang="en-US" sz="1800" dirty="0">
              <a:latin typeface="Calibri (Body)"/>
              <a:cs typeface="Times New Roman" panose="02020603050405020304" pitchFamily="18" charset="0"/>
            </a:endParaRPr>
          </a:p>
          <a:p>
            <a:pPr algn="just"/>
            <a:endParaRPr lang="en-US" sz="1800" dirty="0">
              <a:latin typeface="Calibri (Body)"/>
              <a:cs typeface="Times New Roman" panose="02020603050405020304" pitchFamily="18" charset="0"/>
            </a:endParaRPr>
          </a:p>
          <a:p>
            <a:pPr algn="just"/>
            <a:endParaRPr lang="en-US" sz="1800" dirty="0">
              <a:latin typeface="Calibri (Body)"/>
              <a:cs typeface="Times New Roman" panose="02020603050405020304" pitchFamily="18" charset="0"/>
            </a:endParaRPr>
          </a:p>
        </p:txBody>
      </p:sp>
      <p:pic>
        <p:nvPicPr>
          <p:cNvPr id="6" name="Picture 5">
            <a:extLst>
              <a:ext uri="{FF2B5EF4-FFF2-40B4-BE49-F238E27FC236}">
                <a16:creationId xmlns:a16="http://schemas.microsoft.com/office/drawing/2014/main" id="{5280691D-723C-4974-A480-76DA9C7B67CD}"/>
              </a:ext>
            </a:extLst>
          </p:cNvPr>
          <p:cNvPicPr>
            <a:picLocks noChangeAspect="1"/>
          </p:cNvPicPr>
          <p:nvPr/>
        </p:nvPicPr>
        <p:blipFill>
          <a:blip r:embed="rId4"/>
          <a:stretch>
            <a:fillRect/>
          </a:stretch>
        </p:blipFill>
        <p:spPr>
          <a:xfrm>
            <a:off x="4714640" y="3579960"/>
            <a:ext cx="3512278" cy="1419048"/>
          </a:xfrm>
          <a:prstGeom prst="rect">
            <a:avLst/>
          </a:prstGeom>
        </p:spPr>
      </p:pic>
      <p:pic>
        <p:nvPicPr>
          <p:cNvPr id="7" name="Picture 6">
            <a:extLst>
              <a:ext uri="{FF2B5EF4-FFF2-40B4-BE49-F238E27FC236}">
                <a16:creationId xmlns:a16="http://schemas.microsoft.com/office/drawing/2014/main" id="{0641DE5B-FC81-445F-A5C9-A9D20F18A8EB}"/>
              </a:ext>
            </a:extLst>
          </p:cNvPr>
          <p:cNvPicPr>
            <a:picLocks noChangeAspect="1"/>
          </p:cNvPicPr>
          <p:nvPr/>
        </p:nvPicPr>
        <p:blipFill>
          <a:blip r:embed="rId5"/>
          <a:stretch>
            <a:fillRect/>
          </a:stretch>
        </p:blipFill>
        <p:spPr>
          <a:xfrm>
            <a:off x="5299316" y="5641110"/>
            <a:ext cx="2502343" cy="834114"/>
          </a:xfrm>
          <a:prstGeom prst="rect">
            <a:avLst/>
          </a:prstGeom>
        </p:spPr>
      </p:pic>
      <p:sp>
        <p:nvSpPr>
          <p:cNvPr id="10" name="Arrow: Down 9">
            <a:extLst>
              <a:ext uri="{FF2B5EF4-FFF2-40B4-BE49-F238E27FC236}">
                <a16:creationId xmlns:a16="http://schemas.microsoft.com/office/drawing/2014/main" id="{AC79F931-2C3A-46CF-88C6-E8B46FCD1924}"/>
              </a:ext>
            </a:extLst>
          </p:cNvPr>
          <p:cNvSpPr/>
          <p:nvPr/>
        </p:nvSpPr>
        <p:spPr>
          <a:xfrm>
            <a:off x="6211019" y="4796287"/>
            <a:ext cx="569343" cy="7504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592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523329"/>
          </a:xfrm>
        </p:spPr>
        <p:txBody>
          <a:bodyPr>
            <a:normAutofit/>
          </a:bodyPr>
          <a:lstStyle/>
          <a:p>
            <a:pPr marL="342900" indent="-342900" algn="just">
              <a:buFont typeface="Wingdings" panose="05000000000000000000" pitchFamily="2" charset="2"/>
              <a:buChar char="Ø"/>
            </a:pPr>
            <a:r>
              <a:rPr lang="en-US" sz="2000" b="0" dirty="0" err="1" smtClean="0">
                <a:latin typeface="Calibri (Body)"/>
                <a:cs typeface="Times New Roman" panose="02020603050405020304" pitchFamily="18" charset="0"/>
              </a:rPr>
              <a:t>Cẩn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thận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với</a:t>
            </a:r>
            <a:r>
              <a:rPr lang="en-US" sz="2000" b="0" dirty="0" smtClean="0">
                <a:latin typeface="Calibri (Body)"/>
                <a:cs typeface="Times New Roman" panose="02020603050405020304" pitchFamily="18" charset="0"/>
              </a:rPr>
              <a:t> Promise hell:</a:t>
            </a:r>
            <a:endParaRPr lang="en-US" sz="2000" b="0" dirty="0">
              <a:latin typeface="Calibri (Body)"/>
              <a:cs typeface="Times New Roman" panose="02020603050405020304" pitchFamily="18" charset="0"/>
            </a:endParaRPr>
          </a:p>
          <a:p>
            <a:pPr marL="342900" indent="-342900" algn="just">
              <a:buFont typeface="Wingdings" panose="05000000000000000000" pitchFamily="2" charset="2"/>
              <a:buChar char="ü"/>
            </a:pPr>
            <a:endParaRPr lang="en-US" sz="2000" b="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lưu</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9" y="1595259"/>
            <a:ext cx="4216456" cy="23815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1212" y="1595259"/>
            <a:ext cx="3353268" cy="2311722"/>
          </a:xfrm>
          <a:prstGeom prst="rect">
            <a:avLst/>
          </a:prstGeom>
        </p:spPr>
      </p:pic>
      <p:sp>
        <p:nvSpPr>
          <p:cNvPr id="6" name="Right Arrow 5"/>
          <p:cNvSpPr/>
          <p:nvPr/>
        </p:nvSpPr>
        <p:spPr>
          <a:xfrm>
            <a:off x="4493980" y="2561606"/>
            <a:ext cx="1019227" cy="44888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17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1086333"/>
            <a:ext cx="8228012" cy="2954655"/>
          </a:xfrm>
        </p:spPr>
        <p:txBody>
          <a:bodyPr>
            <a:normAutofit fontScale="92500" lnSpcReduction="20000"/>
          </a:bodyPr>
          <a:lstStyle/>
          <a:p>
            <a:pPr marL="457200" indent="-457200">
              <a:buFont typeface="+mj-lt"/>
              <a:buAutoNum type="arabicPeriod"/>
            </a:pPr>
            <a:r>
              <a:rPr lang="fr-FR" sz="2400" b="0" dirty="0">
                <a:solidFill>
                  <a:schemeClr val="tx1"/>
                </a:solidFill>
                <a:latin typeface="Times New Roman" pitchFamily="18" charset="0"/>
                <a:cs typeface="Times New Roman" pitchFamily="18" charset="0"/>
              </a:rPr>
              <a:t>C</a:t>
            </a:r>
            <a:r>
              <a:rPr lang="vi-VN" sz="2400" b="0" dirty="0">
                <a:solidFill>
                  <a:schemeClr val="tx1"/>
                </a:solidFill>
                <a:latin typeface="Times New Roman" pitchFamily="18" charset="0"/>
                <a:cs typeface="Times New Roman" pitchFamily="18" charset="0"/>
              </a:rPr>
              <a:t>ơ</a:t>
            </a:r>
            <a:r>
              <a:rPr lang="en-US" sz="2400" b="0" dirty="0">
                <a:solidFill>
                  <a:schemeClr val="tx1"/>
                </a:solidFill>
                <a:latin typeface="Times New Roman" pitchFamily="18" charset="0"/>
                <a:cs typeface="Times New Roman" pitchFamily="18" charset="0"/>
              </a:rPr>
              <a:t> </a:t>
            </a:r>
            <a:r>
              <a:rPr lang="en-US" sz="2400" b="0" dirty="0" err="1">
                <a:solidFill>
                  <a:schemeClr val="tx1"/>
                </a:solidFill>
                <a:latin typeface="Times New Roman" pitchFamily="18" charset="0"/>
                <a:cs typeface="Times New Roman" pitchFamily="18" charset="0"/>
              </a:rPr>
              <a:t>chế</a:t>
            </a:r>
            <a:r>
              <a:rPr lang="en-US" sz="2400" b="0" dirty="0">
                <a:solidFill>
                  <a:schemeClr val="tx1"/>
                </a:solidFill>
                <a:latin typeface="Times New Roman" pitchFamily="18" charset="0"/>
                <a:cs typeface="Times New Roman" pitchFamily="18" charset="0"/>
              </a:rPr>
              <a:t> </a:t>
            </a:r>
            <a:r>
              <a:rPr lang="en-US" sz="2400" b="0" dirty="0" err="1">
                <a:solidFill>
                  <a:schemeClr val="tx1"/>
                </a:solidFill>
                <a:latin typeface="Times New Roman" pitchFamily="18" charset="0"/>
                <a:cs typeface="Times New Roman" pitchFamily="18" charset="0"/>
              </a:rPr>
              <a:t>bất</a:t>
            </a:r>
            <a:r>
              <a:rPr lang="en-US" sz="2400" b="0" dirty="0">
                <a:solidFill>
                  <a:schemeClr val="tx1"/>
                </a:solidFill>
                <a:latin typeface="Times New Roman" pitchFamily="18" charset="0"/>
                <a:cs typeface="Times New Roman" pitchFamily="18" charset="0"/>
              </a:rPr>
              <a:t> </a:t>
            </a:r>
            <a:r>
              <a:rPr lang="en-US" sz="2400" b="0" dirty="0" err="1">
                <a:solidFill>
                  <a:schemeClr val="tx1"/>
                </a:solidFill>
                <a:latin typeface="Times New Roman" pitchFamily="18" charset="0"/>
                <a:cs typeface="Times New Roman" pitchFamily="18" charset="0"/>
              </a:rPr>
              <a:t>đồng</a:t>
            </a:r>
            <a:r>
              <a:rPr lang="en-US" sz="2400" b="0" dirty="0">
                <a:solidFill>
                  <a:schemeClr val="tx1"/>
                </a:solidFill>
                <a:latin typeface="Times New Roman" pitchFamily="18" charset="0"/>
                <a:cs typeface="Times New Roman" pitchFamily="18" charset="0"/>
              </a:rPr>
              <a:t> </a:t>
            </a:r>
            <a:r>
              <a:rPr lang="en-US" sz="2400" b="0" dirty="0" err="1">
                <a:solidFill>
                  <a:schemeClr val="tx1"/>
                </a:solidFill>
                <a:latin typeface="Times New Roman" pitchFamily="18" charset="0"/>
                <a:cs typeface="Times New Roman" pitchFamily="18" charset="0"/>
              </a:rPr>
              <a:t>bộ</a:t>
            </a:r>
            <a:r>
              <a:rPr lang="en-US" sz="2400" b="0" dirty="0">
                <a:solidFill>
                  <a:schemeClr val="tx1"/>
                </a:solidFill>
                <a:latin typeface="Times New Roman" pitchFamily="18" charset="0"/>
                <a:cs typeface="Times New Roman" pitchFamily="18" charset="0"/>
              </a:rPr>
              <a:t> </a:t>
            </a:r>
            <a:r>
              <a:rPr lang="en-US" sz="2400" b="0" dirty="0" err="1">
                <a:solidFill>
                  <a:schemeClr val="tx1"/>
                </a:solidFill>
                <a:latin typeface="Times New Roman" pitchFamily="18" charset="0"/>
                <a:cs typeface="Times New Roman" pitchFamily="18" charset="0"/>
              </a:rPr>
              <a:t>trong</a:t>
            </a:r>
            <a:r>
              <a:rPr lang="en-US" sz="2400" b="0" dirty="0">
                <a:solidFill>
                  <a:schemeClr val="tx1"/>
                </a:solidFill>
                <a:latin typeface="Times New Roman" pitchFamily="18" charset="0"/>
                <a:cs typeface="Times New Roman" pitchFamily="18" charset="0"/>
              </a:rPr>
              <a:t> </a:t>
            </a:r>
            <a:r>
              <a:rPr lang="en-US" sz="2400" b="0" dirty="0" err="1">
                <a:solidFill>
                  <a:schemeClr val="tx1"/>
                </a:solidFill>
                <a:latin typeface="Times New Roman" pitchFamily="18" charset="0"/>
                <a:cs typeface="Times New Roman" pitchFamily="18" charset="0"/>
              </a:rPr>
              <a:t>javascript</a:t>
            </a:r>
            <a:endParaRPr lang="fr-FR" sz="2400" b="0" dirty="0">
              <a:solidFill>
                <a:schemeClr val="tx1"/>
              </a:solidFill>
              <a:latin typeface="Times New Roman" pitchFamily="18" charset="0"/>
              <a:cs typeface="Times New Roman" pitchFamily="18" charset="0"/>
            </a:endParaRPr>
          </a:p>
          <a:p>
            <a:pPr marL="400050" indent="-400050">
              <a:buFont typeface="+mj-lt"/>
              <a:buAutoNum type="arabicPeriod"/>
            </a:pPr>
            <a:r>
              <a:rPr lang="en-US" sz="2400" b="0" dirty="0">
                <a:solidFill>
                  <a:schemeClr val="tx1"/>
                </a:solidFill>
                <a:latin typeface="Times New Roman" pitchFamily="18" charset="0"/>
                <a:cs typeface="Times New Roman" pitchFamily="18" charset="0"/>
              </a:rPr>
              <a:t>Callback</a:t>
            </a:r>
            <a:endParaRPr lang="fr-FR" sz="2400" b="0" dirty="0">
              <a:solidFill>
                <a:schemeClr val="tx1"/>
              </a:solidFill>
              <a:latin typeface="Times New Roman" pitchFamily="18" charset="0"/>
              <a:cs typeface="Times New Roman" pitchFamily="18" charset="0"/>
            </a:endParaRPr>
          </a:p>
          <a:p>
            <a:pPr marL="400050" indent="-400050">
              <a:buFont typeface="+mj-lt"/>
              <a:buAutoNum type="arabicPeriod"/>
            </a:pPr>
            <a:r>
              <a:rPr kumimoji="1" lang="fr-FR" altLang="ja-JP" sz="2400" b="0" dirty="0">
                <a:solidFill>
                  <a:schemeClr val="tx1"/>
                </a:solidFill>
                <a:latin typeface="Times New Roman" pitchFamily="18" charset="0"/>
                <a:cs typeface="Times New Roman" pitchFamily="18" charset="0"/>
              </a:rPr>
              <a:t> Promise</a:t>
            </a:r>
            <a:endParaRPr kumimoji="1" lang="en-US" altLang="ja-JP" sz="2400" b="0" dirty="0">
              <a:solidFill>
                <a:schemeClr val="tx1"/>
              </a:solidFill>
              <a:latin typeface="Times New Roman" pitchFamily="18" charset="0"/>
              <a:cs typeface="Times New Roman" pitchFamily="18" charset="0"/>
            </a:endParaRPr>
          </a:p>
          <a:p>
            <a:pPr marL="400050" indent="-400050">
              <a:buFont typeface="+mj-lt"/>
              <a:buAutoNum type="arabicPeriod"/>
            </a:pPr>
            <a:r>
              <a:rPr kumimoji="1" lang="en-US" altLang="ja-JP" sz="2400" b="0" dirty="0">
                <a:solidFill>
                  <a:schemeClr val="tx1"/>
                </a:solidFill>
                <a:latin typeface="Times New Roman" pitchFamily="18" charset="0"/>
                <a:cs typeface="Times New Roman" pitchFamily="18" charset="0"/>
              </a:rPr>
              <a:t> Async / </a:t>
            </a:r>
            <a:r>
              <a:rPr kumimoji="1" lang="en-US" altLang="ja-JP" sz="2400" b="0" dirty="0" smtClean="0">
                <a:solidFill>
                  <a:schemeClr val="tx1"/>
                </a:solidFill>
                <a:latin typeface="Times New Roman" pitchFamily="18" charset="0"/>
                <a:cs typeface="Times New Roman" pitchFamily="18" charset="0"/>
              </a:rPr>
              <a:t>await</a:t>
            </a:r>
          </a:p>
          <a:p>
            <a:pPr marL="400050" indent="-400050">
              <a:buFont typeface="+mj-lt"/>
              <a:buAutoNum type="arabicPeriod"/>
            </a:pPr>
            <a:r>
              <a:rPr kumimoji="1" lang="en-US" altLang="ja-JP" sz="2400" b="0" dirty="0" err="1" smtClean="0">
                <a:solidFill>
                  <a:schemeClr val="tx1"/>
                </a:solidFill>
                <a:latin typeface="Times New Roman" pitchFamily="18" charset="0"/>
                <a:cs typeface="Times New Roman" pitchFamily="18" charset="0"/>
              </a:rPr>
              <a:t>Một</a:t>
            </a:r>
            <a:r>
              <a:rPr kumimoji="1" lang="en-US" altLang="ja-JP" sz="2400" b="0" dirty="0" smtClean="0">
                <a:solidFill>
                  <a:schemeClr val="tx1"/>
                </a:solidFill>
                <a:latin typeface="Times New Roman" pitchFamily="18" charset="0"/>
                <a:cs typeface="Times New Roman" pitchFamily="18" charset="0"/>
              </a:rPr>
              <a:t> </a:t>
            </a:r>
            <a:r>
              <a:rPr kumimoji="1" lang="en-US" altLang="ja-JP" sz="2400" b="0" dirty="0" err="1" smtClean="0">
                <a:solidFill>
                  <a:schemeClr val="tx1"/>
                </a:solidFill>
                <a:latin typeface="Times New Roman" pitchFamily="18" charset="0"/>
                <a:cs typeface="Times New Roman" pitchFamily="18" charset="0"/>
              </a:rPr>
              <a:t>số</a:t>
            </a:r>
            <a:r>
              <a:rPr kumimoji="1" lang="en-US" altLang="ja-JP" sz="2400" b="0" dirty="0" smtClean="0">
                <a:solidFill>
                  <a:schemeClr val="tx1"/>
                </a:solidFill>
                <a:latin typeface="Times New Roman" pitchFamily="18" charset="0"/>
                <a:cs typeface="Times New Roman" pitchFamily="18" charset="0"/>
              </a:rPr>
              <a:t> </a:t>
            </a:r>
            <a:r>
              <a:rPr kumimoji="1" lang="en-US" altLang="ja-JP" sz="2400" b="0" dirty="0" err="1" smtClean="0">
                <a:solidFill>
                  <a:schemeClr val="tx1"/>
                </a:solidFill>
                <a:latin typeface="Times New Roman" pitchFamily="18" charset="0"/>
                <a:cs typeface="Times New Roman" pitchFamily="18" charset="0"/>
              </a:rPr>
              <a:t>lưu</a:t>
            </a:r>
            <a:r>
              <a:rPr kumimoji="1" lang="en-US" altLang="ja-JP" sz="2400" b="0" dirty="0" smtClean="0">
                <a:solidFill>
                  <a:schemeClr val="tx1"/>
                </a:solidFill>
                <a:latin typeface="Times New Roman" pitchFamily="18" charset="0"/>
                <a:cs typeface="Times New Roman" pitchFamily="18" charset="0"/>
              </a:rPr>
              <a:t> ý</a:t>
            </a:r>
            <a:endParaRPr kumimoji="1" lang="en-US" altLang="ja-JP" sz="2400" b="0" dirty="0">
              <a:solidFill>
                <a:schemeClr val="tx1"/>
              </a:solidFill>
              <a:latin typeface="Times New Roman" pitchFamily="18" charset="0"/>
              <a:cs typeface="Times New Roman" pitchFamily="18" charset="0"/>
            </a:endParaRPr>
          </a:p>
          <a:p>
            <a:pPr marL="400050" indent="-400050">
              <a:buFont typeface="+mj-lt"/>
              <a:buAutoNum type="arabicPeriod"/>
            </a:pPr>
            <a:r>
              <a:rPr kumimoji="1" lang="en-US" altLang="ja-JP" sz="2400" b="0" dirty="0" err="1">
                <a:solidFill>
                  <a:schemeClr val="tx1"/>
                </a:solidFill>
                <a:latin typeface="Times New Roman" pitchFamily="18" charset="0"/>
                <a:cs typeface="Times New Roman" pitchFamily="18" charset="0"/>
              </a:rPr>
              <a:t>Kết</a:t>
            </a:r>
            <a:r>
              <a:rPr kumimoji="1" lang="en-US" altLang="ja-JP" sz="2400" b="0" dirty="0">
                <a:solidFill>
                  <a:schemeClr val="tx1"/>
                </a:solidFill>
                <a:latin typeface="Times New Roman" pitchFamily="18" charset="0"/>
                <a:cs typeface="Times New Roman" pitchFamily="18" charset="0"/>
              </a:rPr>
              <a:t> </a:t>
            </a:r>
            <a:r>
              <a:rPr kumimoji="1" lang="en-US" altLang="ja-JP" sz="2400" b="0" dirty="0" err="1" smtClean="0">
                <a:solidFill>
                  <a:schemeClr val="tx1"/>
                </a:solidFill>
                <a:latin typeface="Times New Roman" pitchFamily="18" charset="0"/>
                <a:cs typeface="Times New Roman" pitchFamily="18" charset="0"/>
              </a:rPr>
              <a:t>luận</a:t>
            </a:r>
            <a:endParaRPr kumimoji="1" lang="en-US" altLang="ja-JP" sz="2400" b="0" dirty="0">
              <a:solidFill>
                <a:schemeClr val="tx1"/>
              </a:solidFill>
              <a:latin typeface="Times New Roman" pitchFamily="18" charset="0"/>
              <a:cs typeface="Times New Roman" pitchFamily="18" charset="0"/>
            </a:endParaRPr>
          </a:p>
          <a:p>
            <a:pPr marL="400050" indent="-400050">
              <a:buFont typeface="+mj-lt"/>
              <a:buAutoNum type="arabicPeriod"/>
            </a:pPr>
            <a:r>
              <a:rPr kumimoji="1" lang="en-US" altLang="ja-JP" sz="2400" b="0" dirty="0">
                <a:solidFill>
                  <a:schemeClr val="tx1"/>
                </a:solidFill>
                <a:latin typeface="Times New Roman" pitchFamily="18" charset="0"/>
                <a:cs typeface="Times New Roman" pitchFamily="18" charset="0"/>
              </a:rPr>
              <a:t> </a:t>
            </a:r>
            <a:r>
              <a:rPr kumimoji="1" lang="en-US" altLang="ja-JP" sz="2400" b="0" dirty="0" err="1">
                <a:solidFill>
                  <a:schemeClr val="tx1"/>
                </a:solidFill>
                <a:latin typeface="Times New Roman" pitchFamily="18" charset="0"/>
                <a:cs typeface="Times New Roman" pitchFamily="18" charset="0"/>
              </a:rPr>
              <a:t>Tài</a:t>
            </a:r>
            <a:r>
              <a:rPr kumimoji="1" lang="en-US" altLang="ja-JP" sz="2400" b="0" dirty="0">
                <a:solidFill>
                  <a:schemeClr val="tx1"/>
                </a:solidFill>
                <a:latin typeface="Times New Roman" pitchFamily="18" charset="0"/>
                <a:cs typeface="Times New Roman" pitchFamily="18" charset="0"/>
              </a:rPr>
              <a:t> </a:t>
            </a:r>
            <a:r>
              <a:rPr kumimoji="1" lang="en-US" altLang="ja-JP" sz="2400" b="0" dirty="0" err="1">
                <a:solidFill>
                  <a:schemeClr val="tx1"/>
                </a:solidFill>
                <a:latin typeface="Times New Roman" pitchFamily="18" charset="0"/>
                <a:cs typeface="Times New Roman" pitchFamily="18" charset="0"/>
              </a:rPr>
              <a:t>liệu</a:t>
            </a:r>
            <a:r>
              <a:rPr kumimoji="1" lang="en-US" altLang="ja-JP" sz="2400" b="0" dirty="0">
                <a:solidFill>
                  <a:schemeClr val="tx1"/>
                </a:solidFill>
                <a:latin typeface="Times New Roman" pitchFamily="18" charset="0"/>
                <a:cs typeface="Times New Roman" pitchFamily="18" charset="0"/>
              </a:rPr>
              <a:t> </a:t>
            </a:r>
            <a:r>
              <a:rPr kumimoji="1" lang="en-US" altLang="ja-JP" sz="2400" b="0" dirty="0" err="1">
                <a:solidFill>
                  <a:schemeClr val="tx1"/>
                </a:solidFill>
                <a:latin typeface="Times New Roman" pitchFamily="18" charset="0"/>
                <a:cs typeface="Times New Roman" pitchFamily="18" charset="0"/>
              </a:rPr>
              <a:t>tham</a:t>
            </a:r>
            <a:r>
              <a:rPr kumimoji="1" lang="en-US" altLang="ja-JP" sz="2400" b="0" dirty="0">
                <a:solidFill>
                  <a:schemeClr val="tx1"/>
                </a:solidFill>
                <a:latin typeface="Times New Roman" pitchFamily="18" charset="0"/>
                <a:cs typeface="Times New Roman" pitchFamily="18" charset="0"/>
              </a:rPr>
              <a:t> </a:t>
            </a:r>
            <a:r>
              <a:rPr kumimoji="1" lang="en-US" altLang="ja-JP" sz="2400" b="0" dirty="0" err="1">
                <a:solidFill>
                  <a:schemeClr val="tx1"/>
                </a:solidFill>
                <a:latin typeface="Times New Roman" pitchFamily="18" charset="0"/>
                <a:cs typeface="Times New Roman" pitchFamily="18" charset="0"/>
              </a:rPr>
              <a:t>khảo</a:t>
            </a:r>
            <a:r>
              <a:rPr kumimoji="1" lang="en-US" altLang="ja-JP" sz="2400" b="0" dirty="0">
                <a:solidFill>
                  <a:schemeClr val="tx1"/>
                </a:solidFill>
                <a:latin typeface="Times New Roman" pitchFamily="18" charset="0"/>
                <a:cs typeface="Times New Roman" pitchFamily="18" charset="0"/>
              </a:rPr>
              <a:t>.</a:t>
            </a:r>
          </a:p>
        </p:txBody>
      </p:sp>
      <p:sp>
        <p:nvSpPr>
          <p:cNvPr id="3" name="タイトル 2"/>
          <p:cNvSpPr>
            <a:spLocks noGrp="1"/>
          </p:cNvSpPr>
          <p:nvPr>
            <p:ph type="title"/>
          </p:nvPr>
        </p:nvSpPr>
        <p:spPr/>
        <p:txBody>
          <a:bodyPr>
            <a:noAutofit/>
          </a:bodyPr>
          <a:lstStyle/>
          <a:p>
            <a:pPr algn="l"/>
            <a:r>
              <a:rPr kumimoji="1" lang="vi-VN" altLang="ja-JP" sz="3200" b="1" dirty="0">
                <a:latin typeface="Times New Roman" pitchFamily="18" charset="0"/>
                <a:cs typeface="Times New Roman" pitchFamily="18" charset="0"/>
              </a:rPr>
              <a:t>Tổng quan	</a:t>
            </a:r>
            <a:endParaRPr kumimoji="1" lang="ja-JP" alt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83491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523329"/>
          </a:xfrm>
        </p:spPr>
        <p:txBody>
          <a:bodyPr>
            <a:normAutofit/>
          </a:bodyPr>
          <a:lstStyle/>
          <a:p>
            <a:pPr marL="342900" indent="-342900" algn="just">
              <a:buFont typeface="Wingdings" panose="05000000000000000000" pitchFamily="2" charset="2"/>
              <a:buChar char="Ø"/>
            </a:pPr>
            <a:r>
              <a:rPr lang="en-US" sz="2000" b="0" dirty="0" err="1" smtClean="0">
                <a:latin typeface="Calibri (Body)"/>
                <a:cs typeface="Times New Roman" panose="02020603050405020304" pitchFamily="18" charset="0"/>
              </a:rPr>
              <a:t>Quên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sử</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dụng</a:t>
            </a:r>
            <a:r>
              <a:rPr lang="en-US" sz="2000" b="0" dirty="0" smtClean="0">
                <a:latin typeface="Calibri (Body)"/>
                <a:cs typeface="Times New Roman" panose="02020603050405020304" pitchFamily="18" charset="0"/>
              </a:rPr>
              <a:t> return </a:t>
            </a:r>
            <a:r>
              <a:rPr lang="en-US" sz="2000" b="0" dirty="0" err="1" smtClean="0">
                <a:latin typeface="Calibri (Body)"/>
                <a:cs typeface="Times New Roman" panose="02020603050405020304" pitchFamily="18" charset="0"/>
              </a:rPr>
              <a:t>khi</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gọi</a:t>
            </a:r>
            <a:r>
              <a:rPr lang="en-US" sz="2000" b="0" dirty="0" smtClean="0">
                <a:latin typeface="Calibri (Body)"/>
                <a:cs typeface="Times New Roman" panose="02020603050405020304" pitchFamily="18" charset="0"/>
              </a:rPr>
              <a:t> 1 promise </a:t>
            </a:r>
            <a:r>
              <a:rPr lang="en-US" sz="2000" b="0" dirty="0" err="1" smtClean="0">
                <a:latin typeface="Calibri (Body)"/>
                <a:cs typeface="Times New Roman" panose="02020603050405020304" pitchFamily="18" charset="0"/>
              </a:rPr>
              <a:t>khác</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trong</a:t>
            </a:r>
            <a:r>
              <a:rPr lang="en-US" sz="2000" b="0" dirty="0" smtClean="0">
                <a:latin typeface="Calibri (Body)"/>
                <a:cs typeface="Times New Roman" panose="02020603050405020304" pitchFamily="18" charset="0"/>
              </a:rPr>
              <a:t> then()</a:t>
            </a:r>
          </a:p>
          <a:p>
            <a:pPr marL="342900" indent="-342900" algn="just">
              <a:buFont typeface="Wingdings" panose="05000000000000000000" pitchFamily="2" charset="2"/>
              <a:buChar char="Ø"/>
            </a:pPr>
            <a:endParaRPr lang="en-US" sz="2000" b="0" dirty="0">
              <a:latin typeface="Calibri (Body)"/>
              <a:cs typeface="Times New Roman" panose="02020603050405020304" pitchFamily="18" charset="0"/>
            </a:endParaRPr>
          </a:p>
          <a:p>
            <a:pPr marL="342900" indent="-342900" algn="just">
              <a:buFont typeface="Wingdings" panose="05000000000000000000" pitchFamily="2" charset="2"/>
              <a:buChar char="ü"/>
            </a:pPr>
            <a:endParaRPr lang="en-US" sz="2000" b="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lưu</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36" y="1595519"/>
            <a:ext cx="3858163" cy="255305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3675" y="2309053"/>
            <a:ext cx="2276793" cy="943107"/>
          </a:xfrm>
          <a:prstGeom prst="rect">
            <a:avLst/>
          </a:prstGeom>
        </p:spPr>
      </p:pic>
      <p:sp>
        <p:nvSpPr>
          <p:cNvPr id="6" name="Right Arrow 5"/>
          <p:cNvSpPr/>
          <p:nvPr/>
        </p:nvSpPr>
        <p:spPr>
          <a:xfrm>
            <a:off x="4754880" y="2585258"/>
            <a:ext cx="1055716" cy="47382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385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523329"/>
          </a:xfrm>
        </p:spPr>
        <p:txBody>
          <a:bodyPr>
            <a:normAutofit/>
          </a:bodyPr>
          <a:lstStyle/>
          <a:p>
            <a:pPr marL="342900" indent="-342900" algn="just">
              <a:buFont typeface="Wingdings" panose="05000000000000000000" pitchFamily="2" charset="2"/>
              <a:buChar char="Ø"/>
            </a:pPr>
            <a:r>
              <a:rPr lang="en-US" sz="2000" b="0" dirty="0" err="1" smtClean="0">
                <a:latin typeface="Calibri (Body)"/>
                <a:cs typeface="Times New Roman" panose="02020603050405020304" pitchFamily="18" charset="0"/>
              </a:rPr>
              <a:t>Muốn</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lấy</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hết</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kết</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quả</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của</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các</a:t>
            </a:r>
            <a:r>
              <a:rPr lang="en-US" sz="2000" b="0" dirty="0" smtClean="0">
                <a:latin typeface="Calibri (Body)"/>
                <a:cs typeface="Times New Roman" panose="02020603050405020304" pitchFamily="18" charset="0"/>
              </a:rPr>
              <a:t> promise:</a:t>
            </a:r>
          </a:p>
          <a:p>
            <a:pPr marL="342900" indent="-342900" algn="just">
              <a:buFont typeface="Wingdings" panose="05000000000000000000" pitchFamily="2" charset="2"/>
              <a:buChar char="Ø"/>
            </a:pPr>
            <a:endParaRPr lang="en-US" sz="2000" b="0" dirty="0" smtClean="0">
              <a:latin typeface="Calibri (Body)"/>
              <a:cs typeface="Times New Roman" panose="02020603050405020304" pitchFamily="18" charset="0"/>
            </a:endParaRPr>
          </a:p>
          <a:p>
            <a:pPr marL="342900" indent="-342900" algn="just">
              <a:buFont typeface="Wingdings" panose="05000000000000000000" pitchFamily="2" charset="2"/>
              <a:buChar char="Ø"/>
            </a:pPr>
            <a:endParaRPr lang="en-US" sz="2000" b="0" dirty="0">
              <a:latin typeface="Calibri (Body)"/>
              <a:cs typeface="Times New Roman" panose="02020603050405020304" pitchFamily="18" charset="0"/>
            </a:endParaRPr>
          </a:p>
          <a:p>
            <a:pPr marL="342900" indent="-342900" algn="just">
              <a:buFont typeface="Wingdings" panose="05000000000000000000" pitchFamily="2" charset="2"/>
              <a:buChar char="ü"/>
            </a:pPr>
            <a:endParaRPr lang="en-US" sz="2000" b="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lưu</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15" y="1549858"/>
            <a:ext cx="3943900" cy="2943636"/>
          </a:xfrm>
          <a:prstGeom prst="rect">
            <a:avLst/>
          </a:prstGeom>
        </p:spPr>
      </p:pic>
    </p:spTree>
    <p:extLst>
      <p:ext uri="{BB962C8B-B14F-4D97-AF65-F5344CB8AC3E}">
        <p14:creationId xmlns:p14="http://schemas.microsoft.com/office/powerpoint/2010/main" val="233315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4" y="799832"/>
            <a:ext cx="8235472" cy="5523329"/>
          </a:xfrm>
        </p:spPr>
        <p:txBody>
          <a:bodyPr>
            <a:normAutofit/>
          </a:bodyPr>
          <a:lstStyle/>
          <a:p>
            <a:pPr marL="342900" indent="-342900" algn="just">
              <a:buFont typeface="Wingdings" panose="05000000000000000000" pitchFamily="2" charset="2"/>
              <a:buChar char="Ø"/>
            </a:pPr>
            <a:r>
              <a:rPr lang="en-US" sz="2000" b="0" dirty="0" err="1" smtClean="0">
                <a:latin typeface="Calibri (Body)"/>
                <a:cs typeface="Times New Roman" panose="02020603050405020304" pitchFamily="18" charset="0"/>
              </a:rPr>
              <a:t>Quên</a:t>
            </a:r>
            <a:r>
              <a:rPr lang="en-US" sz="2000" b="0" dirty="0" smtClean="0">
                <a:latin typeface="Calibri (Body)"/>
                <a:cs typeface="Times New Roman" panose="02020603050405020304" pitchFamily="18" charset="0"/>
              </a:rPr>
              <a:t> </a:t>
            </a:r>
            <a:r>
              <a:rPr lang="en-US" sz="2000" b="0" dirty="0" err="1">
                <a:latin typeface="Calibri (Body)"/>
                <a:cs typeface="Times New Roman" panose="02020603050405020304" pitchFamily="18" charset="0"/>
              </a:rPr>
              <a:t>khai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báo</a:t>
            </a:r>
            <a:r>
              <a:rPr lang="en-US" sz="2000" b="0" dirty="0">
                <a:latin typeface="Calibri (Body)"/>
                <a:cs typeface="Times New Roman" panose="02020603050405020304" pitchFamily="18" charset="0"/>
              </a:rPr>
              <a:t> await </a:t>
            </a:r>
            <a:r>
              <a:rPr lang="en-US" sz="2000" b="0" dirty="0" err="1">
                <a:latin typeface="Calibri (Body)"/>
                <a:cs typeface="Times New Roman" panose="02020603050405020304" pitchFamily="18" charset="0"/>
              </a:rPr>
              <a:t>khi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cần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đợi</a:t>
            </a:r>
            <a:r>
              <a:rPr lang="en-US" sz="2000" b="0" dirty="0">
                <a:latin typeface="Calibri (Body)"/>
                <a:cs typeface="Times New Roman" panose="02020603050405020304" pitchFamily="18" charset="0"/>
              </a:rPr>
              <a:t> 1 </a:t>
            </a:r>
            <a:r>
              <a:rPr lang="en-US" sz="2000" b="0" dirty="0" err="1">
                <a:latin typeface="Calibri (Body)"/>
                <a:cs typeface="Times New Roman" panose="02020603050405020304" pitchFamily="18" charset="0"/>
              </a:rPr>
              <a:t>xử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lý</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bất</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đồng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bộ</a:t>
            </a:r>
            <a:r>
              <a:rPr lang="en-US" sz="2000" b="0" dirty="0">
                <a:latin typeface="Calibri (Body)"/>
                <a:cs typeface="Times New Roman" panose="02020603050405020304" pitchFamily="18" charset="0"/>
              </a:rPr>
              <a:t> =&gt; </a:t>
            </a:r>
            <a:r>
              <a:rPr lang="en-US" sz="2000" b="0" dirty="0" err="1">
                <a:latin typeface="Calibri (Body)"/>
                <a:cs typeface="Times New Roman" panose="02020603050405020304" pitchFamily="18" charset="0"/>
              </a:rPr>
              <a:t>kết</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quả</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hàm</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sẽ</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trả</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về</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một</a:t>
            </a:r>
            <a:r>
              <a:rPr lang="en-US" sz="2000" b="0" dirty="0">
                <a:latin typeface="Calibri (Body)"/>
                <a:cs typeface="Times New Roman" panose="02020603050405020304" pitchFamily="18" charset="0"/>
              </a:rPr>
              <a:t> Promise </a:t>
            </a:r>
            <a:r>
              <a:rPr lang="en-US" sz="2000" b="0" dirty="0" err="1">
                <a:latin typeface="Calibri (Body)"/>
                <a:cs typeface="Times New Roman" panose="02020603050405020304" pitchFamily="18" charset="0"/>
              </a:rPr>
              <a:t>chứ</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không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phải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là</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kết</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quả</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thực</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thi</a:t>
            </a:r>
            <a:r>
              <a:rPr lang="en-US" sz="2000" b="0" dirty="0">
                <a:latin typeface="Calibri (Body)"/>
                <a:cs typeface="Times New Roman" panose="02020603050405020304" pitchFamily="18" charset="0"/>
              </a:rPr>
              <a:t>.</a:t>
            </a:r>
          </a:p>
          <a:p>
            <a:pPr marL="342900" indent="-342900" algn="just">
              <a:buFont typeface="Wingdings" panose="05000000000000000000" pitchFamily="2" charset="2"/>
              <a:buChar char="ü"/>
            </a:pPr>
            <a:endParaRPr lang="en-US" sz="2000" b="0" dirty="0">
              <a:latin typeface="Calibri (Body)"/>
              <a:cs typeface="Times New Roman" panose="02020603050405020304" pitchFamily="18" charset="0"/>
            </a:endParaRP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lưu</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25520AE-3396-4C1C-882D-3862DF064EB6}"/>
              </a:ext>
            </a:extLst>
          </p:cNvPr>
          <p:cNvPicPr>
            <a:picLocks noChangeAspect="1"/>
          </p:cNvPicPr>
          <p:nvPr/>
        </p:nvPicPr>
        <p:blipFill>
          <a:blip r:embed="rId3"/>
          <a:stretch>
            <a:fillRect/>
          </a:stretch>
        </p:blipFill>
        <p:spPr>
          <a:xfrm>
            <a:off x="2650955" y="2159580"/>
            <a:ext cx="3514286" cy="1910303"/>
          </a:xfrm>
          <a:prstGeom prst="rect">
            <a:avLst/>
          </a:prstGeom>
        </p:spPr>
      </p:pic>
      <p:pic>
        <p:nvPicPr>
          <p:cNvPr id="9" name="Picture 8">
            <a:extLst>
              <a:ext uri="{FF2B5EF4-FFF2-40B4-BE49-F238E27FC236}">
                <a16:creationId xmlns:a16="http://schemas.microsoft.com/office/drawing/2014/main" id="{D6C058EC-5779-4D54-B990-12D8E9846C12}"/>
              </a:ext>
            </a:extLst>
          </p:cNvPr>
          <p:cNvPicPr>
            <a:picLocks noChangeAspect="1"/>
          </p:cNvPicPr>
          <p:nvPr/>
        </p:nvPicPr>
        <p:blipFill>
          <a:blip r:embed="rId4"/>
          <a:stretch>
            <a:fillRect/>
          </a:stretch>
        </p:blipFill>
        <p:spPr>
          <a:xfrm>
            <a:off x="1030701" y="4886096"/>
            <a:ext cx="6695238" cy="657143"/>
          </a:xfrm>
          <a:prstGeom prst="rect">
            <a:avLst/>
          </a:prstGeom>
        </p:spPr>
      </p:pic>
      <p:sp>
        <p:nvSpPr>
          <p:cNvPr id="10" name="Arrow: Down 9">
            <a:extLst>
              <a:ext uri="{FF2B5EF4-FFF2-40B4-BE49-F238E27FC236}">
                <a16:creationId xmlns:a16="http://schemas.microsoft.com/office/drawing/2014/main" id="{5C723270-689B-44FC-AF50-66BA4C3A07CB}"/>
              </a:ext>
            </a:extLst>
          </p:cNvPr>
          <p:cNvSpPr/>
          <p:nvPr/>
        </p:nvSpPr>
        <p:spPr>
          <a:xfrm>
            <a:off x="4028536" y="4244196"/>
            <a:ext cx="543464" cy="46758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641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544221" cy="5523329"/>
          </a:xfrm>
        </p:spPr>
        <p:txBody>
          <a:bodyPr>
            <a:normAutofit/>
          </a:bodyPr>
          <a:lstStyle/>
          <a:p>
            <a:pPr marL="342900" indent="-342900">
              <a:buFont typeface="Wingdings" panose="05000000000000000000" pitchFamily="2" charset="2"/>
              <a:buChar char="ü"/>
            </a:pPr>
            <a:r>
              <a:rPr lang="en-US" sz="2000" b="0">
                <a:latin typeface="Calibri (Body)"/>
                <a:cs typeface="Times New Roman" panose="02020603050405020304" pitchFamily="18" charset="0"/>
              </a:rPr>
              <a:t>Khai báo thừa await cho một xử lý đồng bộ =&gt; xử lý sẽ tính toán kết quả =&gt; gói vào 1 promise =&gt; trả lại kết quả với ph</a:t>
            </a:r>
            <a:r>
              <a:rPr lang="vi-VN" sz="2000" b="0">
                <a:latin typeface="Calibri (Body)"/>
                <a:cs typeface="Times New Roman" panose="02020603050405020304" pitchFamily="18" charset="0"/>
              </a:rPr>
              <a:t>ư</a:t>
            </a:r>
            <a:r>
              <a:rPr lang="en-US" sz="2000" b="0">
                <a:latin typeface="Calibri (Body)"/>
                <a:cs typeface="Times New Roman" panose="02020603050405020304" pitchFamily="18" charset="0"/>
              </a:rPr>
              <a:t>ơng thức resolve()</a:t>
            </a:r>
          </a:p>
          <a:p>
            <a:pPr marL="342900" indent="-342900">
              <a:buFont typeface="Symbol" panose="05050102010706020507" pitchFamily="18" charset="2"/>
              <a:buChar char="Þ"/>
            </a:pPr>
            <a:r>
              <a:rPr lang="en-US" sz="2000" b="0">
                <a:latin typeface="Calibri (Body)"/>
                <a:cs typeface="Times New Roman" panose="02020603050405020304" pitchFamily="18" charset="0"/>
              </a:rPr>
              <a:t>Tăng performance</a:t>
            </a:r>
          </a:p>
          <a:p>
            <a:pPr marL="342900" indent="-342900">
              <a:buFont typeface="Wingdings" panose="05000000000000000000" pitchFamily="2" charset="2"/>
              <a:buChar char="ü"/>
            </a:pPr>
            <a:r>
              <a:rPr lang="en-US" sz="2000" b="0">
                <a:latin typeface="Calibri (Body)"/>
                <a:cs typeface="Times New Roman" panose="02020603050405020304" pitchFamily="18" charset="0"/>
              </a:rPr>
              <a:t>Đối với những xử lý không cần đảm bảo tính tuần tự thì để tăng performance có thể sử dụng Promise.all, hoặc </a:t>
            </a:r>
            <a:r>
              <a:rPr lang="vi-VN" sz="2000" b="0">
                <a:latin typeface="Calibri (Body)"/>
              </a:rPr>
              <a:t>cứ cho xử lý bất đồng bộ chạy trước đi rồi lấy kết quả sau</a:t>
            </a:r>
            <a:r>
              <a:rPr lang="en-US" sz="2000" b="0">
                <a:latin typeface="Calibri (Body)"/>
              </a:rPr>
              <a:t>:</a:t>
            </a:r>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lưu</a:t>
            </a:r>
            <a:r>
              <a:rPr lang="en-US" sz="3200" dirty="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C9488D-25E6-4CDE-97CC-CCD77B53BB3E}"/>
              </a:ext>
            </a:extLst>
          </p:cNvPr>
          <p:cNvPicPr>
            <a:picLocks noChangeAspect="1"/>
          </p:cNvPicPr>
          <p:nvPr/>
        </p:nvPicPr>
        <p:blipFill>
          <a:blip r:embed="rId3"/>
          <a:stretch>
            <a:fillRect/>
          </a:stretch>
        </p:blipFill>
        <p:spPr>
          <a:xfrm>
            <a:off x="0" y="3098654"/>
            <a:ext cx="5910663" cy="1330878"/>
          </a:xfrm>
          <a:prstGeom prst="rect">
            <a:avLst/>
          </a:prstGeom>
        </p:spPr>
      </p:pic>
      <p:pic>
        <p:nvPicPr>
          <p:cNvPr id="7" name="Picture 6">
            <a:extLst>
              <a:ext uri="{FF2B5EF4-FFF2-40B4-BE49-F238E27FC236}">
                <a16:creationId xmlns:a16="http://schemas.microsoft.com/office/drawing/2014/main" id="{5CFA4778-53A9-499B-B5EC-BAACF20BA1B4}"/>
              </a:ext>
            </a:extLst>
          </p:cNvPr>
          <p:cNvPicPr>
            <a:picLocks noChangeAspect="1"/>
          </p:cNvPicPr>
          <p:nvPr/>
        </p:nvPicPr>
        <p:blipFill>
          <a:blip r:embed="rId4"/>
          <a:stretch>
            <a:fillRect/>
          </a:stretch>
        </p:blipFill>
        <p:spPr>
          <a:xfrm>
            <a:off x="4820880" y="3846127"/>
            <a:ext cx="4247619" cy="2733333"/>
          </a:xfrm>
          <a:prstGeom prst="rect">
            <a:avLst/>
          </a:prstGeom>
        </p:spPr>
      </p:pic>
    </p:spTree>
    <p:extLst>
      <p:ext uri="{BB962C8B-B14F-4D97-AF65-F5344CB8AC3E}">
        <p14:creationId xmlns:p14="http://schemas.microsoft.com/office/powerpoint/2010/main" val="1203461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544221" cy="5523329"/>
          </a:xfrm>
        </p:spPr>
        <p:txBody>
          <a:bodyPr>
            <a:normAutofit/>
          </a:bodyPr>
          <a:lstStyle/>
          <a:p>
            <a:pPr marL="342900" indent="-342900">
              <a:buFont typeface="Wingdings" panose="05000000000000000000" pitchFamily="2" charset="2"/>
              <a:buChar char="ü"/>
            </a:pPr>
            <a:r>
              <a:rPr lang="en-US" sz="2000" b="0" dirty="0" err="1">
                <a:latin typeface="Calibri (Body)"/>
                <a:cs typeface="Times New Roman" panose="02020603050405020304" pitchFamily="18" charset="0"/>
              </a:rPr>
              <a:t>Async</a:t>
            </a:r>
            <a:r>
              <a:rPr lang="en-US" sz="2000" b="0" dirty="0">
                <a:latin typeface="Calibri (Body)"/>
                <a:cs typeface="Times New Roman" panose="02020603050405020304" pitchFamily="18" charset="0"/>
              </a:rPr>
              <a:t>/await </a:t>
            </a:r>
            <a:r>
              <a:rPr lang="en-US" sz="2000" b="0" dirty="0" err="1">
                <a:latin typeface="Calibri (Body)"/>
                <a:cs typeface="Times New Roman" panose="02020603050405020304" pitchFamily="18" charset="0"/>
              </a:rPr>
              <a:t>trong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vòng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lặp</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mảng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dữ</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liệu</a:t>
            </a:r>
            <a:r>
              <a:rPr lang="en-US" sz="2000" b="0" dirty="0">
                <a:latin typeface="Calibri (Body)"/>
                <a:cs typeface="Times New Roman" panose="02020603050405020304" pitchFamily="18" charset="0"/>
              </a:rPr>
              <a:t>:</a:t>
            </a:r>
          </a:p>
          <a:p>
            <a:pPr marL="342900" indent="-342900">
              <a:buFont typeface="Arial" panose="020B0604020202020204" pitchFamily="34" charset="0"/>
              <a:buChar char="•"/>
            </a:pPr>
            <a:r>
              <a:rPr lang="en-US" sz="2000" b="0" dirty="0" err="1">
                <a:latin typeface="Calibri (Body)"/>
                <a:cs typeface="Times New Roman" panose="02020603050405020304" pitchFamily="18" charset="0"/>
              </a:rPr>
              <a:t>Dùng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Array.forEach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nếu</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không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quan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tâm</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đến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thời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điểm</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nhận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kết</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quả</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trả</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về</a:t>
            </a:r>
            <a:endParaRPr lang="en-US" sz="2000" b="0" dirty="0">
              <a:latin typeface="Calibri (Body)"/>
              <a:cs typeface="Times New Roman" panose="02020603050405020304" pitchFamily="18" charset="0"/>
            </a:endParaRPr>
          </a:p>
          <a:p>
            <a:pPr marL="342900" indent="-342900">
              <a:buFont typeface="Arial" panose="020B0604020202020204" pitchFamily="34" charset="0"/>
              <a:buChar char="•"/>
            </a:pPr>
            <a:endParaRPr lang="en-US" sz="2000" b="0" dirty="0">
              <a:latin typeface="Calibri (Body)"/>
              <a:cs typeface="Times New Roman" panose="02020603050405020304" pitchFamily="18" charset="0"/>
            </a:endParaRPr>
          </a:p>
          <a:p>
            <a:pPr marL="342900" indent="-342900">
              <a:buFont typeface="Wingdings" panose="05000000000000000000" pitchFamily="2" charset="2"/>
              <a:buChar char="ü"/>
            </a:pPr>
            <a:endParaRPr lang="en-US" sz="2000" b="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lưu</a:t>
            </a:r>
            <a:r>
              <a:rPr lang="en-US" sz="3200" dirty="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18" y="2259209"/>
            <a:ext cx="3486637" cy="318179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325" y="2680310"/>
            <a:ext cx="2438740" cy="1762371"/>
          </a:xfrm>
          <a:prstGeom prst="rect">
            <a:avLst/>
          </a:prstGeom>
        </p:spPr>
      </p:pic>
      <p:sp>
        <p:nvSpPr>
          <p:cNvPr id="8" name="Right Arrow 7"/>
          <p:cNvSpPr/>
          <p:nvPr/>
        </p:nvSpPr>
        <p:spPr>
          <a:xfrm>
            <a:off x="4752474" y="3332747"/>
            <a:ext cx="878305" cy="5173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70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544221" cy="5523329"/>
          </a:xfrm>
        </p:spPr>
        <p:txBody>
          <a:bodyPr>
            <a:normAutofit/>
          </a:bodyPr>
          <a:lstStyle/>
          <a:p>
            <a:pPr marL="342900" indent="-342900">
              <a:buFont typeface="Arial" panose="020B0604020202020204" pitchFamily="34" charset="0"/>
              <a:buChar char="•"/>
            </a:pPr>
            <a:r>
              <a:rPr lang="en-US" sz="2000" b="0" dirty="0" err="1">
                <a:latin typeface="Calibri (Body)"/>
                <a:cs typeface="Times New Roman" panose="02020603050405020304" pitchFamily="18" charset="0"/>
              </a:rPr>
              <a:t>Dùng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vòng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lặp</a:t>
            </a:r>
            <a:r>
              <a:rPr lang="en-US" sz="2000" b="0" dirty="0">
                <a:latin typeface="Calibri (Body)"/>
                <a:cs typeface="Times New Roman" panose="02020603050405020304" pitchFamily="18" charset="0"/>
              </a:rPr>
              <a:t> for </a:t>
            </a:r>
            <a:r>
              <a:rPr lang="en-US" sz="2000" b="0" dirty="0" err="1">
                <a:latin typeface="Calibri (Body)"/>
                <a:cs typeface="Times New Roman" panose="02020603050405020304" pitchFamily="18" charset="0"/>
              </a:rPr>
              <a:t>nếu</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muốn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lý</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tuần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tự</a:t>
            </a:r>
            <a:r>
              <a:rPr lang="en-US" sz="2000" b="0" dirty="0">
                <a:latin typeface="Calibri (Body)"/>
                <a:cs typeface="Times New Roman" panose="02020603050405020304" pitchFamily="18" charset="0"/>
              </a:rPr>
              <a:t>.</a:t>
            </a:r>
          </a:p>
          <a:p>
            <a:pPr marL="342900" indent="-342900">
              <a:buFont typeface="Wingdings" panose="05000000000000000000" pitchFamily="2" charset="2"/>
              <a:buChar char="ü"/>
            </a:pPr>
            <a:endParaRPr lang="en-US" sz="2000" b="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lưu</a:t>
            </a:r>
            <a:r>
              <a:rPr lang="en-US" sz="3200" dirty="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sp>
        <p:nvSpPr>
          <p:cNvPr id="8" name="Right Arrow 7"/>
          <p:cNvSpPr/>
          <p:nvPr/>
        </p:nvSpPr>
        <p:spPr>
          <a:xfrm>
            <a:off x="4625262" y="3158287"/>
            <a:ext cx="878305" cy="5173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223" y="2562103"/>
            <a:ext cx="2591162" cy="173379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85" y="1814287"/>
            <a:ext cx="3905795" cy="3229426"/>
          </a:xfrm>
          <a:prstGeom prst="rect">
            <a:avLst/>
          </a:prstGeom>
        </p:spPr>
      </p:pic>
    </p:spTree>
    <p:extLst>
      <p:ext uri="{BB962C8B-B14F-4D97-AF65-F5344CB8AC3E}">
        <p14:creationId xmlns:p14="http://schemas.microsoft.com/office/powerpoint/2010/main" val="3511978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544221" cy="5523329"/>
          </a:xfrm>
        </p:spPr>
        <p:txBody>
          <a:bodyPr>
            <a:normAutofit/>
          </a:bodyPr>
          <a:lstStyle/>
          <a:p>
            <a:pPr marL="342900" indent="-342900">
              <a:buFont typeface="Arial" panose="020B0604020202020204" pitchFamily="34" charset="0"/>
              <a:buChar char="•"/>
            </a:pPr>
            <a:r>
              <a:rPr lang="en-US" sz="2000" b="0" dirty="0" err="1">
                <a:latin typeface="Calibri (Body)"/>
                <a:cs typeface="Times New Roman" panose="02020603050405020304" pitchFamily="18" charset="0"/>
              </a:rPr>
              <a:t>Chuyển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mảng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dữ</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liệu</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thành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mảng</a:t>
            </a:r>
            <a:r>
              <a:rPr lang="en-US" sz="2000" b="0" dirty="0">
                <a:latin typeface="Calibri (Body)"/>
                <a:cs typeface="Times New Roman" panose="02020603050405020304" pitchFamily="18" charset="0"/>
              </a:rPr>
              <a:t> promise </a:t>
            </a:r>
            <a:r>
              <a:rPr lang="en-US" sz="2000" b="0" dirty="0" err="1">
                <a:latin typeface="Calibri (Body)"/>
                <a:cs typeface="Times New Roman" panose="02020603050405020304" pitchFamily="18" charset="0"/>
              </a:rPr>
              <a:t>rồi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sử</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dụng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promise.all</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nếu</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muốn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chạy</a:t>
            </a:r>
            <a:r>
              <a:rPr lang="en-US" sz="2000" b="0" dirty="0">
                <a:latin typeface="Calibri (Body)"/>
                <a:cs typeface="Times New Roman" panose="02020603050405020304" pitchFamily="18" charset="0"/>
              </a:rPr>
              <a:t> song </a:t>
            </a:r>
            <a:r>
              <a:rPr lang="en-US" sz="2000" b="0" dirty="0" err="1">
                <a:latin typeface="Calibri (Body)"/>
                <a:cs typeface="Times New Roman" panose="02020603050405020304" pitchFamily="18" charset="0"/>
              </a:rPr>
              <a:t>song</a:t>
            </a:r>
            <a:r>
              <a:rPr lang="en-US" sz="2000" b="0" dirty="0">
                <a:latin typeface="Calibri (Body)"/>
                <a:cs typeface="Times New Roman" panose="02020603050405020304" pitchFamily="18" charset="0"/>
              </a:rPr>
              <a:t>.</a:t>
            </a:r>
          </a:p>
          <a:p>
            <a:pPr marL="342900" indent="-342900">
              <a:buFont typeface="Wingdings" panose="05000000000000000000" pitchFamily="2" charset="2"/>
              <a:buChar char="ü"/>
            </a:pPr>
            <a:endParaRPr lang="en-US" sz="2000" b="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lưu</a:t>
            </a:r>
            <a:r>
              <a:rPr lang="en-US" sz="3200" dirty="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sp>
        <p:nvSpPr>
          <p:cNvPr id="8" name="Right Arrow 7"/>
          <p:cNvSpPr/>
          <p:nvPr/>
        </p:nvSpPr>
        <p:spPr>
          <a:xfrm>
            <a:off x="4487780" y="3302816"/>
            <a:ext cx="878305" cy="5173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97" y="1656230"/>
            <a:ext cx="3686689" cy="38105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335" y="2656493"/>
            <a:ext cx="2448267" cy="1810003"/>
          </a:xfrm>
          <a:prstGeom prst="rect">
            <a:avLst/>
          </a:prstGeom>
        </p:spPr>
      </p:pic>
    </p:spTree>
    <p:extLst>
      <p:ext uri="{BB962C8B-B14F-4D97-AF65-F5344CB8AC3E}">
        <p14:creationId xmlns:p14="http://schemas.microsoft.com/office/powerpoint/2010/main" val="256312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544221" cy="5523329"/>
          </a:xfrm>
        </p:spPr>
        <p:txBody>
          <a:bodyPr>
            <a:normAutofit/>
          </a:bodyPr>
          <a:lstStyle/>
          <a:p>
            <a:pPr marL="342900" indent="-342900" algn="just">
              <a:buFont typeface="Wingdings" panose="05000000000000000000" pitchFamily="2" charset="2"/>
              <a:buChar char="Ø"/>
            </a:pPr>
            <a:r>
              <a:rPr lang="en-US" sz="2000" b="0">
                <a:latin typeface="Calibri (Body)"/>
                <a:cs typeface="Times New Roman" panose="02020603050405020304" pitchFamily="18" charset="0"/>
              </a:rPr>
              <a:t>Promise, async/await giúp việc xử lý callback trở nên dễ dàng, hiệu quả h</a:t>
            </a:r>
            <a:r>
              <a:rPr lang="vi-VN" sz="2000" b="0">
                <a:latin typeface="Calibri (Body)"/>
                <a:cs typeface="Times New Roman" panose="02020603050405020304" pitchFamily="18" charset="0"/>
              </a:rPr>
              <a:t>ơ</a:t>
            </a:r>
            <a:r>
              <a:rPr lang="en-US" sz="2000" b="0">
                <a:latin typeface="Calibri (Body)"/>
                <a:cs typeface="Times New Roman" panose="02020603050405020304" pitchFamily="18" charset="0"/>
              </a:rPr>
              <a:t>n, code trở nên “sạch” h</a:t>
            </a:r>
            <a:r>
              <a:rPr lang="vi-VN" sz="2000" b="0">
                <a:latin typeface="Calibri (Body)"/>
                <a:cs typeface="Times New Roman" panose="02020603050405020304" pitchFamily="18" charset="0"/>
              </a:rPr>
              <a:t>ơ</a:t>
            </a:r>
            <a:r>
              <a:rPr lang="en-US" sz="2000" b="0">
                <a:latin typeface="Calibri (Body)"/>
                <a:cs typeface="Times New Roman" panose="02020603050405020304" pitchFamily="18" charset="0"/>
              </a:rPr>
              <a:t>n.</a:t>
            </a:r>
            <a:endParaRPr lang="vi-VN" sz="2000" b="0">
              <a:latin typeface="Calibri (Body)"/>
            </a:endParaRPr>
          </a:p>
          <a:p>
            <a:pPr marL="342900" indent="-342900" algn="just">
              <a:buFont typeface="Wingdings" panose="05000000000000000000" pitchFamily="2" charset="2"/>
              <a:buChar char="Ø"/>
            </a:pPr>
            <a:r>
              <a:rPr lang="en-US" sz="2000" b="0">
                <a:latin typeface="Calibri (Body)"/>
                <a:cs typeface="Times New Roman" panose="02020603050405020304" pitchFamily="18" charset="0"/>
              </a:rPr>
              <a:t>Hạn chế sử dụng callback tối đa, chỉ sử dụng promise hoặc async/await.</a:t>
            </a:r>
            <a:endParaRPr lang="en-US" sz="2000" b="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 Kết luận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33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a:xfrm>
            <a:off x="444503" y="799832"/>
            <a:ext cx="8544221" cy="5523329"/>
          </a:xfrm>
        </p:spPr>
        <p:txBody>
          <a:bodyPr>
            <a:normAutofit/>
          </a:bodyPr>
          <a:lstStyle/>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3"/>
              </a:rPr>
              <a:t>https://developer.mozilla.org/vi/docs/Web/JavaScript/Reference/Global_Objects/Promise</a:t>
            </a:r>
            <a:endParaRPr lang="en-US" b="0" dirty="0">
              <a:latin typeface="Calibri (Body)"/>
              <a:cs typeface="Times New Roman" panose="02020603050405020304" pitchFamily="18" charset="0"/>
            </a:endParaRPr>
          </a:p>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4"/>
              </a:rPr>
              <a:t>https://developer.mozilla.org/en-US/docs/Web/JavaScript/Reference/Statements/async_function</a:t>
            </a:r>
            <a:endParaRPr lang="en-US" b="0" dirty="0">
              <a:latin typeface="Calibri (Body)"/>
              <a:cs typeface="Times New Roman" panose="02020603050405020304" pitchFamily="18" charset="0"/>
            </a:endParaRPr>
          </a:p>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5"/>
              </a:rPr>
              <a:t>https://blog.lavrton.com/javascript-loops-how-to-handle-async-await-6252dd3c795</a:t>
            </a:r>
            <a:endParaRPr lang="en-US" b="0" dirty="0">
              <a:latin typeface="Calibri (Body)"/>
              <a:cs typeface="Times New Roman" panose="02020603050405020304" pitchFamily="18" charset="0"/>
            </a:endParaRPr>
          </a:p>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6"/>
              </a:rPr>
              <a:t>https://kipalog.com/posts/JS--async-await-don-gian</a:t>
            </a:r>
            <a:endParaRPr lang="en-US" b="0" dirty="0">
              <a:latin typeface="Calibri (Body)"/>
              <a:cs typeface="Times New Roman" panose="02020603050405020304" pitchFamily="18" charset="0"/>
            </a:endParaRPr>
          </a:p>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7"/>
              </a:rPr>
              <a:t>https://viblo.asia/p/co-che-bat-dong-bo-trong-javascript-jvElaO1zKkw</a:t>
            </a:r>
            <a:endParaRPr lang="en-US" b="0" dirty="0">
              <a:latin typeface="Calibri (Body)"/>
              <a:cs typeface="Times New Roman" panose="02020603050405020304" pitchFamily="18" charset="0"/>
            </a:endParaRPr>
          </a:p>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8"/>
              </a:rPr>
              <a:t>https://</a:t>
            </a:r>
            <a:r>
              <a:rPr lang="en-US" b="0" dirty="0" smtClean="0">
                <a:latin typeface="Calibri (Body)"/>
                <a:cs typeface="Times New Roman" panose="02020603050405020304" pitchFamily="18" charset="0"/>
                <a:hlinkClick r:id="rId8"/>
              </a:rPr>
              <a:t>viblo.asia/p/xu-li-khong-dong-bo-trong-javascript-MJykjVALkPB</a:t>
            </a:r>
            <a:endParaRPr lang="en-US" b="0" dirty="0" smtClean="0">
              <a:latin typeface="Calibri (Body)"/>
              <a:cs typeface="Times New Roman" panose="02020603050405020304" pitchFamily="18" charset="0"/>
            </a:endParaRPr>
          </a:p>
          <a:p>
            <a:pPr marL="342900" indent="-342900" algn="just">
              <a:buFont typeface="Wingdings" panose="05000000000000000000" pitchFamily="2" charset="2"/>
              <a:buChar char="Ø"/>
            </a:pPr>
            <a:r>
              <a:rPr lang="en-US" b="0" dirty="0">
                <a:latin typeface="Calibri (Body)"/>
                <a:cs typeface="Times New Roman" panose="02020603050405020304" pitchFamily="18" charset="0"/>
                <a:hlinkClick r:id="rId9"/>
              </a:rPr>
              <a:t>https://</a:t>
            </a:r>
            <a:r>
              <a:rPr lang="en-US" b="0" dirty="0" smtClean="0">
                <a:latin typeface="Calibri (Body)"/>
                <a:cs typeface="Times New Roman" panose="02020603050405020304" pitchFamily="18" charset="0"/>
                <a:hlinkClick r:id="rId9"/>
              </a:rPr>
              <a:t>viblo.asia/p/mot-so-sai-lam-khi-su-dung-promises-924lJrLblPM</a:t>
            </a:r>
            <a:endParaRPr lang="en-US" b="0" dirty="0" smtClean="0">
              <a:latin typeface="Calibri (Body)"/>
              <a:cs typeface="Times New Roman" panose="02020603050405020304" pitchFamily="18" charset="0"/>
            </a:endParaRPr>
          </a:p>
          <a:p>
            <a:pPr marL="342900" indent="-342900" algn="just">
              <a:buFont typeface="Wingdings" panose="05000000000000000000" pitchFamily="2" charset="2"/>
              <a:buChar char="Ø"/>
            </a:pPr>
            <a:endParaRPr lang="en-US" b="0" dirty="0">
              <a:latin typeface="Calibri (Body)"/>
              <a:cs typeface="Times New Roman" panose="02020603050405020304" pitchFamily="18" charset="0"/>
            </a:endParaRPr>
          </a:p>
          <a:p>
            <a:pPr marL="342900" indent="-342900" algn="just">
              <a:buFont typeface="Wingdings" panose="05000000000000000000" pitchFamily="2" charset="2"/>
              <a:buChar char="Ø"/>
            </a:pPr>
            <a:endParaRPr lang="en-US" b="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anose="02020603050405020304" pitchFamily="18" charset="0"/>
              </a:rPr>
              <a:t>6</a:t>
            </a:r>
            <a:r>
              <a:rPr lang="en-US" sz="3200">
                <a:latin typeface="Times New Roman" panose="02020603050405020304" pitchFamily="18" charset="0"/>
                <a:cs typeface="Times New Roman" panose="02020603050405020304" pitchFamily="18" charset="0"/>
              </a:rPr>
              <a:t>. Tài liệu tham khảo</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531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istrator\Downloads\slide_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4" y="1033475"/>
            <a:ext cx="8228012" cy="462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1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986297"/>
            <a:ext cx="8228012" cy="4590917"/>
          </a:xfrm>
        </p:spPr>
        <p:txBody>
          <a:bodyPr>
            <a:noAutofit/>
          </a:bodyPr>
          <a:lstStyle/>
          <a:p>
            <a:pPr marL="400050" indent="-400050" algn="just">
              <a:buFont typeface="Wingdings" charset="2"/>
              <a:buChar char="Ø"/>
            </a:pPr>
            <a:r>
              <a:rPr lang="fr-FR" sz="2000" dirty="0" err="1">
                <a:latin typeface="Calibri (Body)"/>
                <a:cs typeface="Times New Roman" panose="02020603050405020304" pitchFamily="18" charset="0"/>
              </a:rPr>
              <a:t>Cơ</a:t>
            </a:r>
            <a:r>
              <a:rPr lang="fr-FR" sz="2000" dirty="0">
                <a:latin typeface="Calibri (Body)"/>
                <a:cs typeface="Times New Roman" panose="02020603050405020304" pitchFamily="18" charset="0"/>
              </a:rPr>
              <a:t> </a:t>
            </a:r>
            <a:r>
              <a:rPr lang="fr-FR" sz="2000" dirty="0" err="1">
                <a:latin typeface="Calibri (Body)"/>
                <a:cs typeface="Times New Roman" panose="02020603050405020304" pitchFamily="18" charset="0"/>
              </a:rPr>
              <a:t>chế</a:t>
            </a:r>
            <a:r>
              <a:rPr lang="fr-FR" sz="2000" dirty="0">
                <a:latin typeface="Calibri (Body)"/>
                <a:cs typeface="Times New Roman" panose="02020603050405020304" pitchFamily="18" charset="0"/>
              </a:rPr>
              <a:t> </a:t>
            </a:r>
            <a:r>
              <a:rPr lang="fr-FR" sz="2000" dirty="0" err="1">
                <a:latin typeface="Calibri (Body)"/>
                <a:cs typeface="Times New Roman" panose="02020603050405020304" pitchFamily="18" charset="0"/>
              </a:rPr>
              <a:t>đồng</a:t>
            </a:r>
            <a:r>
              <a:rPr lang="fr-FR" sz="2000" dirty="0">
                <a:latin typeface="Calibri (Body)"/>
                <a:cs typeface="Times New Roman" panose="02020603050405020304" pitchFamily="18" charset="0"/>
              </a:rPr>
              <a:t> </a:t>
            </a:r>
            <a:r>
              <a:rPr lang="fr-FR" sz="2000" dirty="0" err="1">
                <a:latin typeface="Calibri (Body)"/>
                <a:cs typeface="Times New Roman" panose="02020603050405020304" pitchFamily="18" charset="0"/>
              </a:rPr>
              <a:t>bộ</a:t>
            </a:r>
            <a:r>
              <a:rPr lang="fr-FR" sz="2000" dirty="0">
                <a:latin typeface="Calibri (Body)"/>
                <a:cs typeface="Times New Roman" panose="02020603050405020304" pitchFamily="18" charset="0"/>
              </a:rPr>
              <a:t> (</a:t>
            </a:r>
            <a:r>
              <a:rPr lang="en-US" sz="2000" dirty="0">
                <a:latin typeface="Calibri (Body)"/>
                <a:cs typeface="Times New Roman" panose="02020603050405020304" pitchFamily="18" charset="0"/>
              </a:rPr>
              <a:t>Synchronous</a:t>
            </a:r>
            <a:r>
              <a:rPr lang="fr-FR" sz="2000" dirty="0">
                <a:latin typeface="Calibri (Body)"/>
                <a:cs typeface="Times New Roman" panose="02020603050405020304" pitchFamily="18" charset="0"/>
              </a:rPr>
              <a:t>)</a:t>
            </a:r>
            <a:r>
              <a:rPr lang="fr-FR" sz="2000" b="0" dirty="0">
                <a:latin typeface="Calibri (Body)"/>
                <a:cs typeface="Times New Roman" panose="02020603050405020304" pitchFamily="18" charset="0"/>
              </a:rPr>
              <a:t>: </a:t>
            </a:r>
            <a:r>
              <a:rPr lang="fr-FR" sz="2000" b="0" dirty="0" err="1">
                <a:latin typeface="Calibri (Body)"/>
                <a:cs typeface="Times New Roman" panose="02020603050405020304" pitchFamily="18" charset="0"/>
              </a:rPr>
              <a:t>ch</a:t>
            </a:r>
            <a:r>
              <a:rPr lang="vi-VN" sz="2000" b="0" dirty="0">
                <a:latin typeface="Calibri (Body)"/>
                <a:cs typeface="Times New Roman" panose="02020603050405020304" pitchFamily="18" charset="0"/>
              </a:rPr>
              <a:t>ư</a:t>
            </a:r>
            <a:r>
              <a:rPr lang="en-US" sz="2000" b="0" dirty="0" err="1">
                <a:latin typeface="Calibri (Body)"/>
                <a:cs typeface="Times New Roman" panose="02020603050405020304" pitchFamily="18" charset="0"/>
              </a:rPr>
              <a:t>ơng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trình</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chạy</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theo</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từng</a:t>
            </a:r>
            <a:r>
              <a:rPr lang="en-US" sz="2000" b="0" dirty="0">
                <a:latin typeface="Calibri (Body)"/>
                <a:cs typeface="Times New Roman" panose="02020603050405020304" pitchFamily="18" charset="0"/>
              </a:rPr>
              <a:t> b</a:t>
            </a:r>
            <a:r>
              <a:rPr lang="vi-VN" sz="2000" b="0" dirty="0">
                <a:latin typeface="Calibri (Body)"/>
                <a:cs typeface="Times New Roman" panose="02020603050405020304" pitchFamily="18" charset="0"/>
              </a:rPr>
              <a:t>ư</a:t>
            </a:r>
            <a:r>
              <a:rPr lang="en-US" sz="2000" b="0" dirty="0" err="1">
                <a:latin typeface="Calibri (Body)"/>
                <a:cs typeface="Times New Roman" panose="02020603050405020304" pitchFamily="18" charset="0"/>
              </a:rPr>
              <a:t>ớc</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và</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chỉ</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khi</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nào</a:t>
            </a:r>
            <a:r>
              <a:rPr lang="en-US" sz="2000" b="0" dirty="0">
                <a:latin typeface="Calibri (Body)"/>
                <a:cs typeface="Times New Roman" panose="02020603050405020304" pitchFamily="18" charset="0"/>
              </a:rPr>
              <a:t> b</a:t>
            </a:r>
            <a:r>
              <a:rPr lang="vi-VN" sz="2000" b="0" dirty="0">
                <a:latin typeface="Calibri (Body)"/>
                <a:cs typeface="Times New Roman" panose="02020603050405020304" pitchFamily="18" charset="0"/>
              </a:rPr>
              <a:t>ư</a:t>
            </a:r>
            <a:r>
              <a:rPr lang="en-US" sz="2000" b="0" dirty="0" err="1">
                <a:latin typeface="Calibri (Body)"/>
                <a:cs typeface="Times New Roman" panose="02020603050405020304" pitchFamily="18" charset="0"/>
              </a:rPr>
              <a:t>ớc</a:t>
            </a:r>
            <a:r>
              <a:rPr lang="en-US" sz="2000" b="0" dirty="0">
                <a:latin typeface="Calibri (Body)"/>
                <a:cs typeface="Times New Roman" panose="02020603050405020304" pitchFamily="18" charset="0"/>
              </a:rPr>
              <a:t> 1 </a:t>
            </a:r>
            <a:r>
              <a:rPr lang="en-US" sz="2000" b="0" dirty="0" err="1">
                <a:latin typeface="Calibri (Body)"/>
                <a:cs typeface="Times New Roman" panose="02020603050405020304" pitchFamily="18" charset="0"/>
              </a:rPr>
              <a:t>thực</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hiện</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xong</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thì</a:t>
            </a:r>
            <a:r>
              <a:rPr lang="en-US" sz="2000" b="0" dirty="0">
                <a:latin typeface="Calibri (Body)"/>
                <a:cs typeface="Times New Roman" panose="02020603050405020304" pitchFamily="18" charset="0"/>
              </a:rPr>
              <a:t> </a:t>
            </a:r>
            <a:r>
              <a:rPr lang="en-US" sz="2000" b="0" dirty="0" err="1">
                <a:latin typeface="Calibri (Body)"/>
                <a:cs typeface="Times New Roman" panose="02020603050405020304" pitchFamily="18" charset="0"/>
              </a:rPr>
              <a:t>mới</a:t>
            </a:r>
            <a:r>
              <a:rPr lang="en-US" sz="2000" b="0" dirty="0">
                <a:latin typeface="Calibri (Body)"/>
                <a:cs typeface="Times New Roman" panose="02020603050405020304" pitchFamily="18" charset="0"/>
              </a:rPr>
              <a:t> sang b</a:t>
            </a:r>
            <a:r>
              <a:rPr lang="vi-VN" sz="2000" b="0" dirty="0">
                <a:latin typeface="Calibri (Body)"/>
                <a:cs typeface="Times New Roman" panose="02020603050405020304" pitchFamily="18" charset="0"/>
              </a:rPr>
              <a:t>ư</a:t>
            </a:r>
            <a:r>
              <a:rPr lang="en-US" sz="2000" b="0" dirty="0" err="1">
                <a:latin typeface="Calibri (Body)"/>
                <a:cs typeface="Times New Roman" panose="02020603050405020304" pitchFamily="18" charset="0"/>
              </a:rPr>
              <a:t>ớc</a:t>
            </a:r>
            <a:r>
              <a:rPr lang="en-US" sz="2000" b="0" dirty="0">
                <a:latin typeface="Calibri (Body)"/>
                <a:cs typeface="Times New Roman" panose="02020603050405020304" pitchFamily="18" charset="0"/>
              </a:rPr>
              <a:t> 2.</a:t>
            </a:r>
          </a:p>
          <a:p>
            <a:pPr marL="342900" indent="-342900" algn="just">
              <a:buFont typeface="Wingdings" panose="05000000000000000000" pitchFamily="2" charset="2"/>
              <a:buChar char="ü"/>
            </a:pPr>
            <a:r>
              <a:rPr lang="vi-VN" sz="2000" dirty="0">
                <a:latin typeface="Calibri (Body)"/>
                <a:cs typeface="Times New Roman" panose="02020603050405020304" pitchFamily="18" charset="0"/>
              </a:rPr>
              <a:t>Ưu điểm</a:t>
            </a:r>
            <a:r>
              <a:rPr lang="vi-VN" sz="2000" b="0" dirty="0">
                <a:latin typeface="Calibri (Body)"/>
                <a:cs typeface="Times New Roman" panose="02020603050405020304" pitchFamily="18" charset="0"/>
              </a:rPr>
              <a:t>: chạy theo thứ tự và có nguyên tắc. Dễ kiểm soát được lỗi.</a:t>
            </a:r>
          </a:p>
          <a:p>
            <a:pPr marL="342900" indent="-342900" algn="just">
              <a:buFont typeface="Wingdings" panose="05000000000000000000" pitchFamily="2" charset="2"/>
              <a:buChar char="ü"/>
            </a:pPr>
            <a:r>
              <a:rPr lang="vi-VN" sz="2000" dirty="0">
                <a:latin typeface="Calibri (Body)"/>
                <a:cs typeface="Times New Roman" panose="02020603050405020304" pitchFamily="18" charset="0"/>
              </a:rPr>
              <a:t>Khuyết điểm</a:t>
            </a:r>
            <a:r>
              <a:rPr lang="vi-VN" sz="2000" b="0" dirty="0">
                <a:latin typeface="Calibri (Body)"/>
                <a:cs typeface="Times New Roman" panose="02020603050405020304" pitchFamily="18" charset="0"/>
              </a:rPr>
              <a:t>: các bước sau luôn phải chờ bước trước chạy xong mới được xử </a:t>
            </a:r>
            <a:r>
              <a:rPr lang="vi-VN" sz="2000" b="0" dirty="0" smtClean="0">
                <a:latin typeface="Calibri (Body)"/>
                <a:cs typeface="Times New Roman" panose="02020603050405020304" pitchFamily="18" charset="0"/>
              </a:rPr>
              <a:t>lý, trong 1 số trường hợp là không cần thiết nếu bước  2 không liên quan đến bước 1</a:t>
            </a:r>
            <a:r>
              <a:rPr lang="en-US" sz="2000" b="0" dirty="0" smtClean="0">
                <a:latin typeface="Calibri (Body)"/>
                <a:cs typeface="Times New Roman" panose="02020603050405020304" pitchFamily="18" charset="0"/>
              </a:rPr>
              <a:t>.</a:t>
            </a:r>
          </a:p>
          <a:p>
            <a:pPr marL="400050" indent="-400050" algn="just">
              <a:buFont typeface="Wingdings" charset="2"/>
              <a:buChar char="Ø"/>
            </a:pPr>
            <a:r>
              <a:rPr lang="en-US" sz="2000" dirty="0" err="1" smtClean="0">
                <a:latin typeface="Calibri (Body)"/>
                <a:cs typeface="Times New Roman" panose="02020603050405020304" pitchFamily="18" charset="0"/>
              </a:rPr>
              <a:t>Cơ</a:t>
            </a:r>
            <a:r>
              <a:rPr lang="en-US" sz="2000" dirty="0" smtClean="0">
                <a:latin typeface="Calibri (Body)"/>
                <a:cs typeface="Times New Roman" panose="02020603050405020304" pitchFamily="18" charset="0"/>
              </a:rPr>
              <a:t> </a:t>
            </a:r>
            <a:r>
              <a:rPr lang="en-US" sz="2000" dirty="0" err="1" smtClean="0">
                <a:latin typeface="Calibri (Body)"/>
                <a:cs typeface="Times New Roman" panose="02020603050405020304" pitchFamily="18" charset="0"/>
              </a:rPr>
              <a:t>chế</a:t>
            </a:r>
            <a:r>
              <a:rPr lang="en-US" sz="2000" dirty="0" smtClean="0">
                <a:latin typeface="Calibri (Body)"/>
                <a:cs typeface="Times New Roman" panose="02020603050405020304" pitchFamily="18" charset="0"/>
              </a:rPr>
              <a:t> </a:t>
            </a:r>
            <a:r>
              <a:rPr lang="en-US" sz="2000" dirty="0" err="1" smtClean="0">
                <a:latin typeface="Calibri (Body)"/>
                <a:cs typeface="Times New Roman" panose="02020603050405020304" pitchFamily="18" charset="0"/>
              </a:rPr>
              <a:t>bất</a:t>
            </a:r>
            <a:r>
              <a:rPr lang="en-US" sz="2000" dirty="0" smtClean="0">
                <a:latin typeface="Calibri (Body)"/>
                <a:cs typeface="Times New Roman" panose="02020603050405020304" pitchFamily="18" charset="0"/>
              </a:rPr>
              <a:t> </a:t>
            </a:r>
            <a:r>
              <a:rPr lang="en-US" sz="2000" dirty="0" err="1" smtClean="0">
                <a:latin typeface="Calibri (Body)"/>
                <a:cs typeface="Times New Roman" panose="02020603050405020304" pitchFamily="18" charset="0"/>
              </a:rPr>
              <a:t>đồng</a:t>
            </a:r>
            <a:r>
              <a:rPr lang="en-US" sz="2000" dirty="0" smtClean="0">
                <a:latin typeface="Calibri (Body)"/>
                <a:cs typeface="Times New Roman" panose="02020603050405020304" pitchFamily="18" charset="0"/>
              </a:rPr>
              <a:t> </a:t>
            </a:r>
            <a:r>
              <a:rPr lang="en-US" sz="2000" dirty="0" err="1" smtClean="0">
                <a:latin typeface="Calibri (Body)"/>
                <a:cs typeface="Times New Roman" panose="02020603050405020304" pitchFamily="18" charset="0"/>
              </a:rPr>
              <a:t>bộ</a:t>
            </a:r>
            <a:r>
              <a:rPr lang="en-US" sz="2000" dirty="0" smtClean="0">
                <a:latin typeface="Calibri (Body)"/>
                <a:cs typeface="Times New Roman" panose="02020603050405020304" pitchFamily="18" charset="0"/>
              </a:rPr>
              <a:t> (Asynchronous)</a:t>
            </a:r>
            <a:r>
              <a:rPr lang="en-US" sz="2000" b="0" dirty="0" smtClean="0">
                <a:latin typeface="Calibri (Body)"/>
                <a:cs typeface="Times New Roman" panose="02020603050405020304" pitchFamily="18" charset="0"/>
              </a:rPr>
              <a:t>: ng</a:t>
            </a:r>
            <a:r>
              <a:rPr lang="vi-VN" sz="2000" b="0" dirty="0" smtClean="0">
                <a:latin typeface="Calibri (Body)"/>
                <a:cs typeface="Times New Roman" panose="02020603050405020304" pitchFamily="18" charset="0"/>
              </a:rPr>
              <a:t>ư</a:t>
            </a:r>
            <a:r>
              <a:rPr lang="en-US" sz="2000" b="0" dirty="0" err="1" smtClean="0">
                <a:latin typeface="Calibri (Body)"/>
                <a:cs typeface="Times New Roman" panose="02020603050405020304" pitchFamily="18" charset="0"/>
              </a:rPr>
              <a:t>ợc</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lại</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với</a:t>
            </a:r>
            <a:r>
              <a:rPr lang="en-US" sz="2000" b="0" dirty="0" smtClean="0">
                <a:latin typeface="Calibri (Body)"/>
                <a:cs typeface="Times New Roman" panose="02020603050405020304" pitchFamily="18" charset="0"/>
              </a:rPr>
              <a:t> Synchronous </a:t>
            </a:r>
            <a:r>
              <a:rPr lang="en-US" sz="2000" b="0" dirty="0" err="1" smtClean="0">
                <a:latin typeface="Calibri (Body)"/>
                <a:cs typeface="Times New Roman" panose="02020603050405020304" pitchFamily="18" charset="0"/>
              </a:rPr>
              <a:t>nghĩa</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là</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ch</a:t>
            </a:r>
            <a:r>
              <a:rPr lang="vi-VN" sz="2000" b="0" dirty="0" smtClean="0">
                <a:latin typeface="Calibri (Body)"/>
                <a:cs typeface="Times New Roman" panose="02020603050405020304" pitchFamily="18" charset="0"/>
              </a:rPr>
              <a:t>ư</a:t>
            </a:r>
            <a:r>
              <a:rPr lang="en-US" sz="2000" b="0" dirty="0" err="1" smtClean="0">
                <a:latin typeface="Calibri (Body)"/>
                <a:cs typeface="Times New Roman" panose="02020603050405020304" pitchFamily="18" charset="0"/>
              </a:rPr>
              <a:t>ơng</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trình</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có</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thể</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nhảy</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bỏ</a:t>
            </a:r>
            <a:r>
              <a:rPr lang="en-US" sz="2000" b="0" dirty="0" smtClean="0">
                <a:latin typeface="Calibri (Body)"/>
                <a:cs typeface="Times New Roman" panose="02020603050405020304" pitchFamily="18" charset="0"/>
              </a:rPr>
              <a:t> qua 1 b</a:t>
            </a:r>
            <a:r>
              <a:rPr lang="vi-VN" sz="2000" b="0" dirty="0" smtClean="0">
                <a:latin typeface="Calibri (Body)"/>
                <a:cs typeface="Times New Roman" panose="02020603050405020304" pitchFamily="18" charset="0"/>
              </a:rPr>
              <a:t>ư</a:t>
            </a:r>
            <a:r>
              <a:rPr lang="en-US" sz="2000" b="0" dirty="0" err="1" smtClean="0">
                <a:latin typeface="Calibri (Body)"/>
                <a:cs typeface="Times New Roman" panose="02020603050405020304" pitchFamily="18" charset="0"/>
              </a:rPr>
              <a:t>ớc</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nào</a:t>
            </a:r>
            <a:r>
              <a:rPr lang="en-US" sz="2000" b="0" dirty="0" smtClean="0">
                <a:latin typeface="Calibri (Body)"/>
                <a:cs typeface="Times New Roman" panose="02020603050405020304" pitchFamily="18" charset="0"/>
              </a:rPr>
              <a:t> </a:t>
            </a:r>
            <a:r>
              <a:rPr lang="en-US" sz="2000" b="0" dirty="0" err="1" smtClean="0">
                <a:latin typeface="Calibri (Body)"/>
                <a:cs typeface="Times New Roman" panose="02020603050405020304" pitchFamily="18" charset="0"/>
              </a:rPr>
              <a:t>đó</a:t>
            </a:r>
            <a:r>
              <a:rPr lang="en-US" sz="2000" b="0" dirty="0" smtClean="0">
                <a:latin typeface="Calibri (Body)"/>
                <a:cs typeface="Times New Roman" panose="02020603050405020304" pitchFamily="18" charset="0"/>
              </a:rPr>
              <a:t>.</a:t>
            </a:r>
          </a:p>
          <a:p>
            <a:pPr marL="342900" indent="-342900" algn="just">
              <a:buFont typeface="Wingdings" panose="05000000000000000000" pitchFamily="2" charset="2"/>
              <a:buChar char="ü"/>
            </a:pPr>
            <a:r>
              <a:rPr lang="vi-VN" sz="2000" dirty="0" smtClean="0">
                <a:latin typeface="Calibri (Body)"/>
                <a:cs typeface="Times New Roman" panose="02020603050405020304" pitchFamily="18" charset="0"/>
              </a:rPr>
              <a:t>Ưu </a:t>
            </a:r>
            <a:r>
              <a:rPr lang="vi-VN" sz="2000" dirty="0">
                <a:latin typeface="Calibri (Body)"/>
                <a:cs typeface="Times New Roman" panose="02020603050405020304" pitchFamily="18" charset="0"/>
              </a:rPr>
              <a:t>điểm</a:t>
            </a:r>
            <a:r>
              <a:rPr lang="vi-VN" sz="2000" b="0" dirty="0">
                <a:latin typeface="Calibri (Body)"/>
                <a:cs typeface="Times New Roman" panose="02020603050405020304" pitchFamily="18" charset="0"/>
              </a:rPr>
              <a:t>: có thể xử lý nhiều chức năng 1 lúc mà không phải chờ</a:t>
            </a:r>
          </a:p>
          <a:p>
            <a:pPr marL="342900" indent="-342900" algn="just">
              <a:buFont typeface="Wingdings" panose="05000000000000000000" pitchFamily="2" charset="2"/>
              <a:buChar char="ü"/>
            </a:pPr>
            <a:r>
              <a:rPr lang="vi-VN" sz="2000" dirty="0">
                <a:latin typeface="Calibri (Body)"/>
                <a:cs typeface="Times New Roman" panose="02020603050405020304" pitchFamily="18" charset="0"/>
              </a:rPr>
              <a:t>Khuyết điểm</a:t>
            </a:r>
            <a:r>
              <a:rPr lang="vi-VN" sz="2000" b="0" dirty="0">
                <a:latin typeface="Calibri (Body)"/>
                <a:cs typeface="Times New Roman" panose="02020603050405020304" pitchFamily="18" charset="0"/>
              </a:rPr>
              <a:t>: chương trình hoạt động không có quy trình cụ thể nên khó khăn trong quản lý, xác định lỗi.</a:t>
            </a:r>
          </a:p>
          <a:p>
            <a:pPr algn="just"/>
            <a:r>
              <a:rPr lang="vi-VN" sz="2000" dirty="0">
                <a:latin typeface="Calibri (Body)"/>
                <a:cs typeface="Times New Roman" panose="02020603050405020304" pitchFamily="18" charset="0"/>
              </a:rPr>
              <a:t/>
            </a:r>
            <a:br>
              <a:rPr lang="vi-VN" sz="2000" dirty="0">
                <a:latin typeface="Calibri (Body)"/>
                <a:cs typeface="Times New Roman" panose="02020603050405020304" pitchFamily="18" charset="0"/>
              </a:rPr>
            </a:br>
            <a:endParaRPr lang="fr-FR" sz="2000" b="0" dirty="0">
              <a:latin typeface="Calibri (Body)"/>
              <a:cs typeface="Times New Roman" panose="02020603050405020304" pitchFamily="18" charset="0"/>
            </a:endParaRPr>
          </a:p>
        </p:txBody>
      </p:sp>
      <p:sp>
        <p:nvSpPr>
          <p:cNvPr id="3" name="タイトル 2"/>
          <p:cNvSpPr>
            <a:spLocks noGrp="1"/>
          </p:cNvSpPr>
          <p:nvPr>
            <p:ph type="title"/>
          </p:nvPr>
        </p:nvSpPr>
        <p:spPr>
          <a:xfrm>
            <a:off x="440268" y="186260"/>
            <a:ext cx="7102258" cy="409641"/>
          </a:xfrm>
        </p:spPr>
        <p:txBody>
          <a:bodyPr>
            <a:noAutofit/>
          </a:bodyPr>
          <a:lstStyle/>
          <a:p>
            <a:pPr algn="l"/>
            <a:r>
              <a:rPr lang="fr-FR" sz="3200" dirty="0">
                <a:latin typeface="Times New Roman" pitchFamily="18" charset="0"/>
                <a:cs typeface="Times New Roman" pitchFamily="18" charset="0"/>
              </a:rPr>
              <a:t>1. C</a:t>
            </a:r>
            <a:r>
              <a:rPr lang="vi-VN" sz="3200" dirty="0">
                <a:latin typeface="Times New Roman" pitchFamily="18" charset="0"/>
                <a:cs typeface="Times New Roman" pitchFamily="18" charset="0"/>
              </a:rPr>
              <a:t>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chế</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bất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bộ</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trong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javascript</a:t>
            </a:r>
            <a:endParaRPr kumimoji="1" lang="ja-JP" alt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3640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986298"/>
            <a:ext cx="8228012" cy="747612"/>
          </a:xfrm>
        </p:spPr>
        <p:txBody>
          <a:bodyPr>
            <a:noAutofit/>
          </a:bodyPr>
          <a:lstStyle/>
          <a:p>
            <a:pPr marL="285750" indent="-285750">
              <a:buFont typeface="Wingdings" panose="05000000000000000000" pitchFamily="2" charset="2"/>
              <a:buChar char="Ø"/>
            </a:pPr>
            <a:r>
              <a:rPr lang="vi-VN" sz="1800" b="0" dirty="0">
                <a:latin typeface="Calibri (Body)"/>
                <a:cs typeface="Times New Roman" panose="02020603050405020304" pitchFamily="18" charset="0"/>
              </a:rPr>
              <a:t>Về cơ bản, javascript là ngôn ngữ lập trình không đồng bộ.Việc xử lý bất đồng bộ trong javascript được mô tả dựa trên các thành ph</a:t>
            </a:r>
            <a:r>
              <a:rPr lang="en-US" sz="1800" b="0" dirty="0">
                <a:latin typeface="Calibri (Body)"/>
                <a:cs typeface="Times New Roman" panose="02020603050405020304" pitchFamily="18" charset="0"/>
              </a:rPr>
              <a:t>ầ</a:t>
            </a:r>
            <a:r>
              <a:rPr lang="vi-VN" sz="1800" b="0" dirty="0">
                <a:latin typeface="Calibri (Body)"/>
                <a:cs typeface="Times New Roman" panose="02020603050405020304" pitchFamily="18" charset="0"/>
              </a:rPr>
              <a:t>n như sau</a:t>
            </a:r>
            <a:r>
              <a:rPr lang="en-US" sz="1800" b="0" dirty="0">
                <a:latin typeface="Calibri (Body)"/>
                <a:cs typeface="Times New Roman" panose="02020603050405020304" pitchFamily="18" charset="0"/>
              </a:rPr>
              <a:t>:</a:t>
            </a:r>
          </a:p>
          <a:p>
            <a:r>
              <a:rPr lang="vi-VN" sz="1800" dirty="0">
                <a:latin typeface="Calibri (Body)"/>
                <a:cs typeface="Times New Roman" panose="02020603050405020304" pitchFamily="18" charset="0"/>
              </a:rPr>
              <a:t/>
            </a:r>
            <a:br>
              <a:rPr lang="vi-VN" sz="1800" dirty="0">
                <a:latin typeface="Calibri (Body)"/>
                <a:cs typeface="Times New Roman" panose="02020603050405020304" pitchFamily="18" charset="0"/>
              </a:rPr>
            </a:br>
            <a:endParaRPr lang="fr-FR" sz="1800" b="0" dirty="0">
              <a:latin typeface="Calibri (Body)"/>
              <a:cs typeface="Times New Roman" panose="02020603050405020304" pitchFamily="18" charset="0"/>
            </a:endParaRPr>
          </a:p>
        </p:txBody>
      </p:sp>
      <p:sp>
        <p:nvSpPr>
          <p:cNvPr id="3" name="タイトル 2"/>
          <p:cNvSpPr>
            <a:spLocks noGrp="1"/>
          </p:cNvSpPr>
          <p:nvPr>
            <p:ph type="title"/>
          </p:nvPr>
        </p:nvSpPr>
        <p:spPr>
          <a:xfrm>
            <a:off x="440268" y="186260"/>
            <a:ext cx="7102258" cy="409641"/>
          </a:xfrm>
        </p:spPr>
        <p:txBody>
          <a:bodyPr>
            <a:noAutofit/>
          </a:bodyPr>
          <a:lstStyle/>
          <a:p>
            <a:pPr algn="l"/>
            <a:r>
              <a:rPr lang="fr-FR" sz="3200" dirty="0">
                <a:latin typeface="Times New Roman" pitchFamily="18" charset="0"/>
                <a:cs typeface="Times New Roman" pitchFamily="18" charset="0"/>
              </a:rPr>
              <a:t>1. C</a:t>
            </a:r>
            <a:r>
              <a:rPr lang="vi-VN" sz="3200" dirty="0">
                <a:latin typeface="Times New Roman" pitchFamily="18" charset="0"/>
                <a:cs typeface="Times New Roman" pitchFamily="18" charset="0"/>
              </a:rPr>
              <a:t>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chế</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bất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bộ</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trong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javascript</a:t>
            </a:r>
            <a:endParaRPr kumimoji="1" lang="ja-JP" altLang="en-US" sz="3200" b="1" dirty="0">
              <a:latin typeface="Times New Roman" pitchFamily="18" charset="0"/>
              <a:cs typeface="Times New Roman" pitchFamily="18" charset="0"/>
            </a:endParaRPr>
          </a:p>
        </p:txBody>
      </p:sp>
      <p:pic>
        <p:nvPicPr>
          <p:cNvPr id="1026" name="Picture 2" descr="https://lh4.googleusercontent.com/kE_ogr9OC_54jSHj8OAu1j4kELKGZpE71LMyvJZh3PLdFzSz09KxMfqtDEuaIebE8WoSlOtskPhQEb1Y_ISijXsYFfN4s6sJc4Wtuv5DtPUa1z66dwp44_u5gHpjiaPowKqpFxm_">
            <a:extLst>
              <a:ext uri="{FF2B5EF4-FFF2-40B4-BE49-F238E27FC236}">
                <a16:creationId xmlns:a16="http://schemas.microsoft.com/office/drawing/2014/main" id="{37850614-9458-4631-BD15-106D4CBC4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629" y="1733909"/>
            <a:ext cx="3936444" cy="2438981"/>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1">
            <a:extLst>
              <a:ext uri="{FF2B5EF4-FFF2-40B4-BE49-F238E27FC236}">
                <a16:creationId xmlns:a16="http://schemas.microsoft.com/office/drawing/2014/main" id="{8A60CA01-6A9A-4C9D-B55E-2A3CE5A23426}"/>
              </a:ext>
            </a:extLst>
          </p:cNvPr>
          <p:cNvSpPr txBox="1">
            <a:spLocks/>
          </p:cNvSpPr>
          <p:nvPr/>
        </p:nvSpPr>
        <p:spPr>
          <a:xfrm>
            <a:off x="440267" y="1647645"/>
            <a:ext cx="4550361" cy="4761782"/>
          </a:xfrm>
          <a:prstGeom prst="rect">
            <a:avLst/>
          </a:prstGeom>
        </p:spPr>
        <p:txBody>
          <a:bodyPr vert="horz" lIns="91440" tIns="45720" rIns="91440" bIns="45720" rtlCol="0">
            <a:noAutofit/>
          </a:bodyPr>
          <a:lstStyle>
            <a:lvl1pPr marL="0" indent="0" algn="l" defTabSz="457200" rtl="0" eaLnBrk="1" latinLnBrk="0" hangingPunct="1">
              <a:spcBef>
                <a:spcPts val="1200"/>
              </a:spcBef>
              <a:spcAft>
                <a:spcPts val="0"/>
              </a:spcAft>
              <a:buFont typeface="Arial"/>
              <a:buNone/>
              <a:defRPr sz="1600" b="1" kern="1200">
                <a:solidFill>
                  <a:schemeClr val="tx1">
                    <a:lumMod val="65000"/>
                    <a:lumOff val="35000"/>
                  </a:schemeClr>
                </a:solidFill>
                <a:latin typeface="+mj-ea"/>
                <a:ea typeface="+mj-ea"/>
                <a:cs typeface="+mn-cs"/>
              </a:defRPr>
            </a:lvl1pPr>
            <a:lvl2pPr marL="171450" indent="-171450" algn="l" defTabSz="457200" rtl="0" eaLnBrk="1" latinLnBrk="0" hangingPunct="1">
              <a:spcBef>
                <a:spcPts val="624"/>
              </a:spcBef>
              <a:buFont typeface="Arial" pitchFamily="34" charset="0"/>
              <a:buChar char="•"/>
              <a:defRPr sz="2800" kern="1200" baseline="0">
                <a:solidFill>
                  <a:schemeClr val="tx1"/>
                </a:solidFill>
                <a:latin typeface="+mj-ea"/>
                <a:ea typeface="+mj-ea"/>
                <a:cs typeface="+mn-cs"/>
              </a:defRPr>
            </a:lvl2pPr>
            <a:lvl3pPr marL="457200" indent="-231775" algn="l" defTabSz="457200" rtl="0" eaLnBrk="1" latinLnBrk="0" hangingPunct="1">
              <a:spcBef>
                <a:spcPct val="20000"/>
              </a:spcBef>
              <a:buFont typeface="Arial" pitchFamily="34" charset="0"/>
              <a:buChar char="–"/>
              <a:defRPr sz="2400" kern="1200">
                <a:solidFill>
                  <a:schemeClr val="tx1"/>
                </a:solidFill>
                <a:latin typeface="+mj-ea"/>
                <a:ea typeface="+mj-ea"/>
                <a:cs typeface="+mn-cs"/>
              </a:defRPr>
            </a:lvl3pPr>
            <a:lvl4pPr marL="688975" indent="-225425" algn="l" defTabSz="457200" rtl="0" eaLnBrk="1" latinLnBrk="0" hangingPunct="1">
              <a:spcBef>
                <a:spcPct val="20000"/>
              </a:spcBef>
              <a:buFont typeface="Arial" pitchFamily="34" charset="0"/>
              <a:buChar char="•"/>
              <a:defRPr sz="2000" kern="1200">
                <a:solidFill>
                  <a:schemeClr val="tx1"/>
                </a:solidFill>
                <a:latin typeface="+mj-ea"/>
                <a:ea typeface="+mj-ea"/>
                <a:cs typeface="+mn-cs"/>
              </a:defRPr>
            </a:lvl4pPr>
            <a:lvl5pPr marL="914400" indent="-225425" algn="l" defTabSz="457200" rtl="0" eaLnBrk="1" latinLnBrk="0" hangingPunct="1">
              <a:spcBef>
                <a:spcPct val="20000"/>
              </a:spcBef>
              <a:buFont typeface="Arial" pitchFamily="34" charset="0"/>
              <a:buChar char="–"/>
              <a:tabLst/>
              <a:defRPr sz="2000" kern="1200">
                <a:solidFill>
                  <a:schemeClr val="tx1"/>
                </a:solidFill>
                <a:latin typeface="+mj-ea"/>
                <a:ea typeface="+mj-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Wingdings" panose="05000000000000000000" pitchFamily="2" charset="2"/>
              <a:buChar char="ü"/>
            </a:pPr>
            <a:r>
              <a:rPr lang="vi-VN" dirty="0">
                <a:latin typeface="Calibri (Body)"/>
                <a:cs typeface="Times New Roman" panose="02020603050405020304" pitchFamily="18" charset="0"/>
              </a:rPr>
              <a:t>Call Stack</a:t>
            </a:r>
            <a:r>
              <a:rPr lang="vi-VN" b="0" dirty="0">
                <a:latin typeface="Calibri (Body)"/>
                <a:cs typeface="Times New Roman" panose="02020603050405020304" pitchFamily="18" charset="0"/>
              </a:rPr>
              <a:t>: </a:t>
            </a:r>
            <a:r>
              <a:rPr lang="vi-VN" b="0" dirty="0" smtClean="0">
                <a:latin typeface="Calibri (Body)"/>
                <a:cs typeface="Times New Roman" panose="02020603050405020304" pitchFamily="18" charset="0"/>
              </a:rPr>
              <a:t>ghi lại vị </a:t>
            </a:r>
            <a:r>
              <a:rPr lang="vi-VN" b="0" dirty="0">
                <a:latin typeface="Calibri (Body)"/>
                <a:cs typeface="Times New Roman" panose="02020603050405020304" pitchFamily="18" charset="0"/>
              </a:rPr>
              <a:t>trí các lệnh đang được thực hiện trong chương trình. Khi lệnh bắt đầu được thực hiện sẽ được đưa vào đỉnh của stack và sau khi thực hiện xong sẽ được lấy ra khỏi ngăn xếp.</a:t>
            </a:r>
          </a:p>
          <a:p>
            <a:pPr marL="285750" indent="-285750" fontAlgn="base">
              <a:buFont typeface="Wingdings" panose="05000000000000000000" pitchFamily="2" charset="2"/>
              <a:buChar char="ü"/>
            </a:pPr>
            <a:r>
              <a:rPr lang="vi-VN" dirty="0">
                <a:latin typeface="Calibri (Body)"/>
                <a:cs typeface="Times New Roman" panose="02020603050405020304" pitchFamily="18" charset="0"/>
              </a:rPr>
              <a:t>WEB APIs</a:t>
            </a:r>
            <a:r>
              <a:rPr lang="en-US" b="0" dirty="0">
                <a:latin typeface="Calibri (Body)"/>
                <a:cs typeface="Times New Roman" panose="02020603050405020304" pitchFamily="18" charset="0"/>
              </a:rPr>
              <a:t>: </a:t>
            </a:r>
            <a:r>
              <a:rPr lang="vi-VN" b="0" dirty="0">
                <a:latin typeface="Calibri (Body)"/>
                <a:cs typeface="Times New Roman" panose="02020603050405020304" pitchFamily="18" charset="0"/>
              </a:rPr>
              <a:t>các thread mà ta không thể truy cập trực tiếp mà chỉ có thể gọi được đến nó</a:t>
            </a:r>
            <a:r>
              <a:rPr lang="en-US" b="0" dirty="0">
                <a:latin typeface="Calibri (Body)"/>
                <a:cs typeface="Times New Roman" panose="02020603050405020304" pitchFamily="18" charset="0"/>
              </a:rPr>
              <a:t>.</a:t>
            </a:r>
            <a:endParaRPr lang="vi-VN" b="0" dirty="0">
              <a:latin typeface="Calibri (Body)"/>
              <a:cs typeface="Times New Roman" panose="02020603050405020304" pitchFamily="18" charset="0"/>
            </a:endParaRPr>
          </a:p>
          <a:p>
            <a:pPr marL="285750" indent="-285750" fontAlgn="base">
              <a:buFont typeface="Wingdings" panose="05000000000000000000" pitchFamily="2" charset="2"/>
              <a:buChar char="ü"/>
            </a:pPr>
            <a:r>
              <a:rPr lang="vi-VN" dirty="0">
                <a:latin typeface="Calibri (Body)"/>
                <a:cs typeface="Times New Roman" panose="02020603050405020304" pitchFamily="18" charset="0"/>
              </a:rPr>
              <a:t>CALLBACK QUEUE</a:t>
            </a:r>
            <a:r>
              <a:rPr lang="en-US" b="0" dirty="0">
                <a:latin typeface="Calibri (Body)"/>
                <a:cs typeface="Times New Roman" panose="02020603050405020304" pitchFamily="18" charset="0"/>
              </a:rPr>
              <a:t>: </a:t>
            </a:r>
            <a:r>
              <a:rPr lang="en-US" b="0" dirty="0" err="1">
                <a:latin typeface="Calibri (Body)"/>
                <a:cs typeface="Times New Roman" panose="02020603050405020304" pitchFamily="18" charset="0"/>
              </a:rPr>
              <a:t>nơi</a:t>
            </a:r>
            <a:r>
              <a:rPr lang="en-US" b="0" dirty="0">
                <a:latin typeface="Calibri (Body)"/>
                <a:cs typeface="Times New Roman" panose="02020603050405020304" pitchFamily="18" charset="0"/>
              </a:rPr>
              <a:t> </a:t>
            </a:r>
            <a:r>
              <a:rPr lang="en-US" b="0" dirty="0" err="1">
                <a:latin typeface="Calibri (Body)"/>
                <a:cs typeface="Times New Roman" panose="02020603050405020304" pitchFamily="18" charset="0"/>
              </a:rPr>
              <a:t>chứa</a:t>
            </a:r>
            <a:r>
              <a:rPr lang="en-US" b="0" dirty="0">
                <a:latin typeface="Calibri (Body)"/>
                <a:cs typeface="Times New Roman" panose="02020603050405020304" pitchFamily="18" charset="0"/>
              </a:rPr>
              <a:t> </a:t>
            </a:r>
            <a:r>
              <a:rPr lang="en-US" b="0" dirty="0" err="1">
                <a:latin typeface="Calibri (Body)"/>
                <a:cs typeface="Times New Roman" panose="02020603050405020304" pitchFamily="18" charset="0"/>
              </a:rPr>
              <a:t>các</a:t>
            </a:r>
            <a:r>
              <a:rPr lang="en-US" b="0" dirty="0">
                <a:latin typeface="Calibri (Body)"/>
                <a:cs typeface="Times New Roman" panose="02020603050405020304" pitchFamily="18" charset="0"/>
              </a:rPr>
              <a:t> callback </a:t>
            </a:r>
            <a:r>
              <a:rPr lang="en-US" b="0" dirty="0" err="1">
                <a:latin typeface="Calibri (Body)"/>
                <a:cs typeface="Times New Roman" panose="02020603050405020304" pitchFamily="18" charset="0"/>
              </a:rPr>
              <a:t>trả</a:t>
            </a:r>
            <a:r>
              <a:rPr lang="en-US" b="0" dirty="0">
                <a:latin typeface="Calibri (Body)"/>
                <a:cs typeface="Times New Roman" panose="02020603050405020304" pitchFamily="18" charset="0"/>
              </a:rPr>
              <a:t> </a:t>
            </a:r>
            <a:r>
              <a:rPr lang="en-US" b="0" dirty="0" err="1">
                <a:latin typeface="Calibri (Body)"/>
                <a:cs typeface="Times New Roman" panose="02020603050405020304" pitchFamily="18" charset="0"/>
              </a:rPr>
              <a:t>về</a:t>
            </a:r>
            <a:r>
              <a:rPr lang="en-US" b="0" dirty="0">
                <a:latin typeface="Calibri (Body)"/>
                <a:cs typeface="Times New Roman" panose="02020603050405020304" pitchFamily="18" charset="0"/>
              </a:rPr>
              <a:t>, </a:t>
            </a:r>
            <a:r>
              <a:rPr lang="en-US" b="0" dirty="0" err="1">
                <a:latin typeface="Calibri (Body)"/>
                <a:cs typeface="Times New Roman" panose="02020603050405020304" pitchFamily="18" charset="0"/>
              </a:rPr>
              <a:t>là</a:t>
            </a:r>
            <a:r>
              <a:rPr lang="en-US" b="0" dirty="0">
                <a:latin typeface="Calibri (Body)"/>
                <a:cs typeface="Times New Roman" panose="02020603050405020304" pitchFamily="18" charset="0"/>
              </a:rPr>
              <a:t> </a:t>
            </a:r>
            <a:r>
              <a:rPr lang="vi-VN" b="0" dirty="0">
                <a:latin typeface="Calibri (Body)"/>
                <a:cs typeface="Times New Roman" panose="02020603050405020304" pitchFamily="18" charset="0"/>
              </a:rPr>
              <a:t>dạng cấu trúc dữ liệu với nguyên tắc First-In-First-Out (vào trước ra trước). </a:t>
            </a:r>
            <a:endParaRPr lang="en-US" b="0" dirty="0" smtClean="0">
              <a:latin typeface="Calibri (Body)"/>
              <a:cs typeface="Times New Roman" panose="02020603050405020304" pitchFamily="18" charset="0"/>
            </a:endParaRPr>
          </a:p>
          <a:p>
            <a:pPr marL="285750" indent="-285750" fontAlgn="base">
              <a:buFont typeface="Wingdings" panose="05000000000000000000" pitchFamily="2" charset="2"/>
              <a:buChar char="ü"/>
            </a:pPr>
            <a:r>
              <a:rPr lang="vi-VN" dirty="0" smtClean="0">
                <a:latin typeface="Calibri (Body)"/>
                <a:cs typeface="Times New Roman" panose="02020603050405020304" pitchFamily="18" charset="0"/>
              </a:rPr>
              <a:t>EVENT LOOP</a:t>
            </a:r>
            <a:r>
              <a:rPr lang="en-US" dirty="0" smtClean="0">
                <a:latin typeface="Calibri (Body)"/>
                <a:cs typeface="Times New Roman" panose="02020603050405020304" pitchFamily="18" charset="0"/>
              </a:rPr>
              <a:t>: </a:t>
            </a:r>
            <a:r>
              <a:rPr lang="vi-VN" b="0" dirty="0" smtClean="0">
                <a:latin typeface="Calibri (Body)"/>
                <a:cs typeface="Times New Roman" panose="02020603050405020304" pitchFamily="18" charset="0"/>
              </a:rPr>
              <a:t>có nhiệm vụ giám sát tình trạng của CALL STACK và CALLBACK QUEUE.</a:t>
            </a:r>
          </a:p>
          <a:p>
            <a:r>
              <a:rPr lang="vi-VN" sz="1800" dirty="0">
                <a:latin typeface="Calibri (Body)"/>
                <a:cs typeface="Times New Roman" panose="02020603050405020304" pitchFamily="18" charset="0"/>
              </a:rPr>
              <a:t/>
            </a:r>
            <a:br>
              <a:rPr lang="vi-VN" sz="1800" dirty="0">
                <a:latin typeface="Calibri (Body)"/>
                <a:cs typeface="Times New Roman" panose="02020603050405020304" pitchFamily="18" charset="0"/>
              </a:rPr>
            </a:br>
            <a:endParaRPr lang="fr-FR" sz="1800" b="0" dirty="0">
              <a:latin typeface="Calibri (Body)"/>
              <a:cs typeface="Times New Roman" panose="02020603050405020304" pitchFamily="18" charset="0"/>
            </a:endParaRPr>
          </a:p>
        </p:txBody>
      </p:sp>
    </p:spTree>
    <p:extLst>
      <p:ext uri="{BB962C8B-B14F-4D97-AF65-F5344CB8AC3E}">
        <p14:creationId xmlns:p14="http://schemas.microsoft.com/office/powerpoint/2010/main" val="15482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986297"/>
            <a:ext cx="8228012" cy="4590917"/>
          </a:xfrm>
        </p:spPr>
        <p:txBody>
          <a:bodyPr>
            <a:noAutofit/>
          </a:bodyPr>
          <a:lstStyle/>
          <a:p>
            <a:pPr marL="285750" indent="-285750" fontAlgn="base">
              <a:buFont typeface="Wingdings" panose="05000000000000000000" pitchFamily="2" charset="2"/>
              <a:buChar char="Ø"/>
            </a:pPr>
            <a:r>
              <a:rPr lang="en-US" b="0" dirty="0" err="1"/>
              <a:t>Xét</a:t>
            </a:r>
            <a:r>
              <a:rPr lang="en-US" b="0" dirty="0"/>
              <a:t> </a:t>
            </a:r>
            <a:r>
              <a:rPr lang="en-US" b="0" dirty="0" err="1"/>
              <a:t>ví</a:t>
            </a:r>
            <a:r>
              <a:rPr lang="en-US" b="0" dirty="0"/>
              <a:t> </a:t>
            </a:r>
            <a:r>
              <a:rPr lang="en-US" b="0" dirty="0" err="1"/>
              <a:t>dụ</a:t>
            </a:r>
            <a:r>
              <a:rPr lang="en-US" b="0" dirty="0"/>
              <a:t>: </a:t>
            </a:r>
          </a:p>
          <a:p>
            <a:pPr marL="285750" indent="-285750" fontAlgn="base">
              <a:buFont typeface="Wingdings" panose="05000000000000000000" pitchFamily="2" charset="2"/>
              <a:buChar char="Ø"/>
            </a:pPr>
            <a:endParaRPr lang="en-US" b="0" dirty="0"/>
          </a:p>
          <a:p>
            <a:pPr marL="285750" indent="-285750" fontAlgn="base">
              <a:buFont typeface="Wingdings" panose="05000000000000000000" pitchFamily="2" charset="2"/>
              <a:buChar char="Ø"/>
            </a:pPr>
            <a:endParaRPr lang="en-US" b="0" dirty="0"/>
          </a:p>
          <a:p>
            <a:pPr marL="285750" indent="-285750" fontAlgn="base">
              <a:buFont typeface="Wingdings" panose="05000000000000000000" pitchFamily="2" charset="2"/>
              <a:buChar char="Ø"/>
            </a:pPr>
            <a:endParaRPr lang="en-US" b="0" dirty="0"/>
          </a:p>
          <a:p>
            <a:pPr marL="285750" indent="-285750" fontAlgn="base">
              <a:buFont typeface="Wingdings" panose="05000000000000000000" pitchFamily="2" charset="2"/>
              <a:buChar char="Ø"/>
            </a:pPr>
            <a:endParaRPr lang="en-US" b="0" dirty="0"/>
          </a:p>
          <a:p>
            <a:pPr marL="285750" indent="-285750" fontAlgn="base">
              <a:buFont typeface="Wingdings" panose="05000000000000000000" pitchFamily="2" charset="2"/>
              <a:buChar char="Ø"/>
            </a:pPr>
            <a:endParaRPr lang="en-US" b="0" dirty="0"/>
          </a:p>
          <a:p>
            <a:pPr marL="285750" indent="-285750" fontAlgn="base">
              <a:buFont typeface="Wingdings" panose="05000000000000000000" pitchFamily="2" charset="2"/>
              <a:buChar char="Ø"/>
            </a:pPr>
            <a:endParaRPr lang="en-US" b="0" dirty="0"/>
          </a:p>
          <a:p>
            <a:pPr marL="285750" indent="-285750" fontAlgn="base">
              <a:buFont typeface="Wingdings" panose="05000000000000000000" pitchFamily="2" charset="2"/>
              <a:buChar char="Ø"/>
            </a:pPr>
            <a:r>
              <a:rPr lang="en-US" b="0" dirty="0" err="1"/>
              <a:t>Kết</a:t>
            </a:r>
            <a:r>
              <a:rPr lang="en-US" b="0" dirty="0"/>
              <a:t> </a:t>
            </a:r>
            <a:r>
              <a:rPr lang="en-US" b="0" dirty="0" err="1"/>
              <a:t>quả</a:t>
            </a:r>
            <a:r>
              <a:rPr lang="en-US" b="0" dirty="0"/>
              <a:t>:</a:t>
            </a:r>
          </a:p>
          <a:p>
            <a:pPr marL="285750" indent="-285750" fontAlgn="base">
              <a:buFont typeface="Wingdings" panose="05000000000000000000" pitchFamily="2" charset="2"/>
              <a:buChar char="Ø"/>
            </a:pPr>
            <a:endParaRPr lang="vi-VN" b="0" dirty="0"/>
          </a:p>
          <a:p>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endParaRPr lang="fr-FR" sz="1800" b="0" dirty="0">
              <a:latin typeface="Times New Roman" panose="02020603050405020304" pitchFamily="18" charset="0"/>
              <a:cs typeface="Times New Roman" panose="02020603050405020304" pitchFamily="18" charset="0"/>
            </a:endParaRPr>
          </a:p>
        </p:txBody>
      </p:sp>
      <p:sp>
        <p:nvSpPr>
          <p:cNvPr id="3" name="タイトル 2"/>
          <p:cNvSpPr>
            <a:spLocks noGrp="1"/>
          </p:cNvSpPr>
          <p:nvPr>
            <p:ph type="title"/>
          </p:nvPr>
        </p:nvSpPr>
        <p:spPr>
          <a:xfrm>
            <a:off x="440268" y="186260"/>
            <a:ext cx="7102258" cy="409641"/>
          </a:xfrm>
        </p:spPr>
        <p:txBody>
          <a:bodyPr>
            <a:noAutofit/>
          </a:bodyPr>
          <a:lstStyle/>
          <a:p>
            <a:pPr algn="l"/>
            <a:r>
              <a:rPr lang="fr-FR" sz="3200" dirty="0">
                <a:latin typeface="Times New Roman" pitchFamily="18" charset="0"/>
                <a:cs typeface="Times New Roman" pitchFamily="18" charset="0"/>
              </a:rPr>
              <a:t>1. C</a:t>
            </a:r>
            <a:r>
              <a:rPr lang="vi-VN" sz="3200" dirty="0">
                <a:latin typeface="Times New Roman" pitchFamily="18" charset="0"/>
                <a:cs typeface="Times New Roman" pitchFamily="18" charset="0"/>
              </a:rPr>
              <a:t>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chế</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bất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bộ</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trong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javascript</a:t>
            </a:r>
            <a:endParaRPr kumimoji="1" lang="ja-JP" altLang="en-US" sz="3200" b="1"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912" y="4253948"/>
            <a:ext cx="4911067" cy="13232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84" y="1579411"/>
            <a:ext cx="6453942" cy="1702344"/>
          </a:xfrm>
          <a:prstGeom prst="rect">
            <a:avLst/>
          </a:prstGeom>
        </p:spPr>
      </p:pic>
    </p:spTree>
    <p:extLst>
      <p:ext uri="{BB962C8B-B14F-4D97-AF65-F5344CB8AC3E}">
        <p14:creationId xmlns:p14="http://schemas.microsoft.com/office/powerpoint/2010/main" val="101192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986297"/>
            <a:ext cx="8228012" cy="4590917"/>
          </a:xfrm>
        </p:spPr>
        <p:txBody>
          <a:bodyPr>
            <a:noAutofit/>
          </a:bodyPr>
          <a:lstStyle/>
          <a:p>
            <a:r>
              <a:rPr lang="vi-VN" sz="1800">
                <a:latin typeface="Times New Roman" panose="02020603050405020304" pitchFamily="18" charset="0"/>
                <a:cs typeface="Times New Roman" panose="02020603050405020304" pitchFamily="18" charset="0"/>
              </a:rPr>
              <a:t/>
            </a:r>
            <a:br>
              <a:rPr lang="vi-VN" sz="1800">
                <a:latin typeface="Times New Roman" panose="02020603050405020304" pitchFamily="18" charset="0"/>
                <a:cs typeface="Times New Roman" panose="02020603050405020304" pitchFamily="18" charset="0"/>
              </a:rPr>
            </a:br>
            <a:endParaRPr lang="fr-FR" sz="1800" b="0" dirty="0">
              <a:latin typeface="Times New Roman" panose="02020603050405020304" pitchFamily="18" charset="0"/>
              <a:cs typeface="Times New Roman" panose="02020603050405020304" pitchFamily="18" charset="0"/>
            </a:endParaRPr>
          </a:p>
        </p:txBody>
      </p:sp>
      <p:sp>
        <p:nvSpPr>
          <p:cNvPr id="3" name="タイトル 2"/>
          <p:cNvSpPr>
            <a:spLocks noGrp="1"/>
          </p:cNvSpPr>
          <p:nvPr>
            <p:ph type="title"/>
          </p:nvPr>
        </p:nvSpPr>
        <p:spPr>
          <a:xfrm>
            <a:off x="440268" y="186260"/>
            <a:ext cx="7102258" cy="409641"/>
          </a:xfrm>
        </p:spPr>
        <p:txBody>
          <a:bodyPr>
            <a:noAutofit/>
          </a:bodyPr>
          <a:lstStyle/>
          <a:p>
            <a:pPr algn="l"/>
            <a:r>
              <a:rPr lang="fr-FR" sz="3200" dirty="0">
                <a:latin typeface="Times New Roman" pitchFamily="18" charset="0"/>
                <a:cs typeface="Times New Roman" pitchFamily="18" charset="0"/>
              </a:rPr>
              <a:t>1. C</a:t>
            </a:r>
            <a:r>
              <a:rPr lang="vi-VN" sz="3200" dirty="0">
                <a:latin typeface="Times New Roman" pitchFamily="18" charset="0"/>
                <a:cs typeface="Times New Roman" pitchFamily="18" charset="0"/>
              </a:rPr>
              <a:t>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chế</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bất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bộ</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trong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javascript</a:t>
            </a:r>
            <a:endParaRPr kumimoji="1" lang="ja-JP" altLang="en-US" sz="3200" b="1" dirty="0">
              <a:latin typeface="Times New Roman" pitchFamily="18" charset="0"/>
              <a:cs typeface="Times New Roman" pitchFamily="18" charset="0"/>
            </a:endParaRPr>
          </a:p>
        </p:txBody>
      </p:sp>
      <p:pic>
        <p:nvPicPr>
          <p:cNvPr id="7" name="Picture 4" descr="https://lh4.googleusercontent.com/coz8207eKljmPfnbOi3szNwIBWm5C3TyH4u4N7kl2TAYWIVkol0BA8v09ic-hct7eS8v9j7ux4VvRg8dafcpO7Xa4pbQyBJQ_hLzb-uBpUZ2g2OtHi-_jCQ4l-cizjxahSYlwufy">
            <a:extLst>
              <a:ext uri="{FF2B5EF4-FFF2-40B4-BE49-F238E27FC236}">
                <a16:creationId xmlns:a16="http://schemas.microsoft.com/office/drawing/2014/main" id="{C14E5406-C3F1-4B98-A535-FA3760721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843" y="2796984"/>
            <a:ext cx="2571157" cy="16023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lh6.googleusercontent.com/wJhr-XDynKcgff21HJ2P0IaMvzbbCNJ22STRYGjvfIk9V9X9FtK4eTfgo2zsxN8W13ld7q3GpeVytzlxfHp5kavMHX-oZKpnMSFJJnKay8-tA0y-notPZE8R1zX98uNUuqLyefJb">
            <a:extLst>
              <a:ext uri="{FF2B5EF4-FFF2-40B4-BE49-F238E27FC236}">
                <a16:creationId xmlns:a16="http://schemas.microsoft.com/office/drawing/2014/main" id="{A4A8C444-0A05-49C9-9A62-3A2DF7635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71" y="829834"/>
            <a:ext cx="2424873" cy="15103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lh6.googleusercontent.com/D1h6ik5U5RxzoZQ1Iqvrpkj2p6f2ELT6blaa_I0joCOnRxsnVwojjcHtxnpMgEszfrdrSqnl3339OldtFMCwCS7G_cGfdRpDEEqEDVBQ7h1_wqra1OsqfYrtdJ3V-pU9dqcPWAm7">
            <a:extLst>
              <a:ext uri="{FF2B5EF4-FFF2-40B4-BE49-F238E27FC236}">
                <a16:creationId xmlns:a16="http://schemas.microsoft.com/office/drawing/2014/main" id="{0B456523-A2D7-4805-95F9-653B689CAA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1336" y="873056"/>
            <a:ext cx="2429029" cy="14238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lh6.googleusercontent.com/FEMqU7hF536wzVYBk1iblxHrSsKy16UsH4-pjJyj_1494fiWW5YofiPRWjHEoPnuOHYVq4GNUJ0sQRWux-i3uZf7pzrSifgxD5TU4W4uwoqG_KxmID47EOeT5__8z4SLEUK7rIo8">
            <a:extLst>
              <a:ext uri="{FF2B5EF4-FFF2-40B4-BE49-F238E27FC236}">
                <a16:creationId xmlns:a16="http://schemas.microsoft.com/office/drawing/2014/main" id="{9B16582F-61E7-48BA-90EE-279A2EBAD4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321" y="829835"/>
            <a:ext cx="2426662" cy="15103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A0FBBF4-D791-4354-8598-AC431A128EA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6471" y="2844850"/>
            <a:ext cx="2403657" cy="14912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lh5.googleusercontent.com/Uqe1oN5sEo3jFetE8N7JLLrIn84iTR2av1T0KULjyylsjW2kqiy80rJr5opYwSLkj3cvh9gvO0ShnFPmoVCRZbk_Iqy9D4pDo4yNISoinuiEJqVZOO2CDiGlanuyCU0cfbfAxuGx">
            <a:extLst>
              <a:ext uri="{FF2B5EF4-FFF2-40B4-BE49-F238E27FC236}">
                <a16:creationId xmlns:a16="http://schemas.microsoft.com/office/drawing/2014/main" id="{868CDC0E-D601-4B35-B581-B564352321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1464" y="2843504"/>
            <a:ext cx="2410043" cy="15019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lh4.googleusercontent.com/mPOoh5i1Rjah3n6jr8qaz5SlqGmLlkGzzJ2_hOhHj1luiXld92f2BOply29AyWN9VU9L5cfivAzhhz6I-uZK-ISxEe8IPIUBhnBaWfzjRmBgIkevys9kTDitZHQA2uSJm8mo9rXo">
            <a:extLst>
              <a:ext uri="{FF2B5EF4-FFF2-40B4-BE49-F238E27FC236}">
                <a16:creationId xmlns:a16="http://schemas.microsoft.com/office/drawing/2014/main" id="{0327439D-9A43-431E-AC24-B1FB44BCD1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471" y="4840813"/>
            <a:ext cx="2466975"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lh6.googleusercontent.com/fb2fUYp7K7uHKNhPwYdIV9py2UoT_uYPY2y9HDrUap4EexUNnSYVUvZB2-YpwhLIA3lY1JIAqfBKsi_kZSQI9TZD_zlVe75jmB9-XZ0la-M39wzOw4SbAQDK_fzojquPyNFWOQoP">
            <a:extLst>
              <a:ext uri="{FF2B5EF4-FFF2-40B4-BE49-F238E27FC236}">
                <a16:creationId xmlns:a16="http://schemas.microsoft.com/office/drawing/2014/main" id="{35B0A407-70D2-4308-BD28-2E7ABD30BC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0322" y="4876400"/>
            <a:ext cx="2343180" cy="14623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lh3.googleusercontent.com/5vWT9W3q8bQ3Qzqxp99Mjbs-xmvG0TeFHIUrY_SPXEKK6lsQLFV2u4H5xFnnA0-TCR4OJVz_28rIk750_99WXJG-1XWRePOm31cH-wb1Ac34qzCc6bG8IFgWe09KE5teShdRaJQk">
            <a:extLst>
              <a:ext uri="{FF2B5EF4-FFF2-40B4-BE49-F238E27FC236}">
                <a16:creationId xmlns:a16="http://schemas.microsoft.com/office/drawing/2014/main" id="{8887051A-9271-4BBB-8065-D11FF616A5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6825" y="4824712"/>
            <a:ext cx="2515549" cy="156572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9" idx="3"/>
            <a:endCxn id="11" idx="1"/>
          </p:cNvCxnSpPr>
          <p:nvPr/>
        </p:nvCxnSpPr>
        <p:spPr>
          <a:xfrm>
            <a:off x="2521344" y="1584985"/>
            <a:ext cx="779992"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Elbow Connector 18"/>
          <p:cNvCxnSpPr>
            <a:stCxn id="12" idx="2"/>
            <a:endCxn id="13" idx="0"/>
          </p:cNvCxnSpPr>
          <p:nvPr/>
        </p:nvCxnSpPr>
        <p:spPr>
          <a:xfrm rot="5400000">
            <a:off x="4262292" y="-623857"/>
            <a:ext cx="503369" cy="6431352"/>
          </a:xfrm>
          <a:prstGeom prst="bent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Elbow Connector 19"/>
          <p:cNvCxnSpPr>
            <a:stCxn id="7" idx="2"/>
            <a:endCxn id="15" idx="0"/>
          </p:cNvCxnSpPr>
          <p:nvPr/>
        </p:nvCxnSpPr>
        <p:spPr>
          <a:xfrm rot="5400000">
            <a:off x="4373434" y="1355825"/>
            <a:ext cx="441514" cy="6528463"/>
          </a:xfrm>
          <a:prstGeom prst="bent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11" idx="3"/>
            <a:endCxn id="12" idx="1"/>
          </p:cNvCxnSpPr>
          <p:nvPr/>
        </p:nvCxnSpPr>
        <p:spPr>
          <a:xfrm>
            <a:off x="5730365" y="1584985"/>
            <a:ext cx="785956"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3" idx="3"/>
            <a:endCxn id="14" idx="1"/>
          </p:cNvCxnSpPr>
          <p:nvPr/>
        </p:nvCxnSpPr>
        <p:spPr>
          <a:xfrm>
            <a:off x="2500128" y="3590474"/>
            <a:ext cx="831336" cy="398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stCxn id="14" idx="3"/>
            <a:endCxn id="7" idx="1"/>
          </p:cNvCxnSpPr>
          <p:nvPr/>
        </p:nvCxnSpPr>
        <p:spPr>
          <a:xfrm>
            <a:off x="5741507" y="3594460"/>
            <a:ext cx="831336" cy="368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15" idx="3"/>
            <a:endCxn id="16" idx="1"/>
          </p:cNvCxnSpPr>
          <p:nvPr/>
        </p:nvCxnSpPr>
        <p:spPr>
          <a:xfrm flipV="1">
            <a:off x="2563446" y="5607575"/>
            <a:ext cx="756876"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6" idx="3"/>
            <a:endCxn id="17" idx="1"/>
          </p:cNvCxnSpPr>
          <p:nvPr/>
        </p:nvCxnSpPr>
        <p:spPr>
          <a:xfrm>
            <a:off x="5663502" y="5607575"/>
            <a:ext cx="88332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6324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p:txBody>
          <a:bodyPr>
            <a:normAutofit fontScale="92500" lnSpcReduction="20000"/>
          </a:bodyPr>
          <a:lstStyle/>
          <a:p>
            <a:pPr marL="285750" indent="-285750">
              <a:buFont typeface="Wingdings" panose="05000000000000000000" pitchFamily="2" charset="2"/>
              <a:buChar char="Ø"/>
            </a:pPr>
            <a:r>
              <a:rPr lang="vi-VN" sz="2200" b="0" dirty="0">
                <a:latin typeface="Calibri (Body)"/>
                <a:cs typeface="Times New Roman" panose="02020603050405020304" pitchFamily="18" charset="0"/>
              </a:rPr>
              <a:t>Callback</a:t>
            </a:r>
            <a:r>
              <a:rPr lang="en-US" sz="2200" b="0">
                <a:latin typeface="Calibri (Body)"/>
                <a:cs typeface="Times New Roman" panose="02020603050405020304" pitchFamily="18" charset="0"/>
              </a:rPr>
              <a:t>: </a:t>
            </a:r>
            <a:r>
              <a:rPr lang="vi-VN" sz="2200" b="0">
                <a:latin typeface="Calibri (Body)"/>
                <a:cs typeface="Times New Roman" panose="02020603050405020304" pitchFamily="18" charset="0"/>
              </a:rPr>
              <a:t> </a:t>
            </a:r>
            <a:r>
              <a:rPr lang="vi-VN" sz="2200" b="0" dirty="0">
                <a:latin typeface="Calibri (Body)"/>
                <a:cs typeface="Times New Roman" panose="02020603050405020304" pitchFamily="18" charset="0"/>
              </a:rPr>
              <a:t>là một </a:t>
            </a:r>
            <a:r>
              <a:rPr lang="en-US" sz="2200" b="0" dirty="0">
                <a:latin typeface="Calibri (Body)"/>
                <a:cs typeface="Times New Roman" panose="02020603050405020304" pitchFamily="18" charset="0"/>
              </a:rPr>
              <a:t>function </a:t>
            </a:r>
            <a:r>
              <a:rPr lang="en-US" sz="2200" b="0" dirty="0" err="1">
                <a:latin typeface="Calibri (Body)"/>
                <a:cs typeface="Times New Roman" panose="02020603050405020304" pitchFamily="18" charset="0"/>
              </a:rPr>
              <a:t>được</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gọi</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khi</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một</a:t>
            </a:r>
            <a:r>
              <a:rPr lang="en-US" sz="2200" b="0" dirty="0">
                <a:latin typeface="Calibri (Body)"/>
                <a:cs typeface="Times New Roman" panose="02020603050405020304" pitchFamily="18" charset="0"/>
              </a:rPr>
              <a:t> function </a:t>
            </a:r>
            <a:r>
              <a:rPr lang="en-US" sz="2200" b="0" dirty="0" err="1">
                <a:latin typeface="Calibri (Body)"/>
                <a:cs typeface="Times New Roman" panose="02020603050405020304" pitchFamily="18" charset="0"/>
              </a:rPr>
              <a:t>khác</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được</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thực</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thi</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xong</a:t>
            </a:r>
            <a:r>
              <a:rPr lang="en-US" sz="2200" b="0" dirty="0">
                <a:latin typeface="Calibri (Body)"/>
                <a:cs typeface="Times New Roman" panose="02020603050405020304" pitchFamily="18" charset="0"/>
              </a:rPr>
              <a:t>.</a:t>
            </a:r>
            <a:r>
              <a:rPr lang="en-US" sz="2200" dirty="0">
                <a:latin typeface="Calibri (Body)"/>
                <a:cs typeface="Times New Roman" panose="02020603050405020304" pitchFamily="18" charset="0"/>
              </a:rPr>
              <a:t>	</a:t>
            </a:r>
          </a:p>
          <a:p>
            <a:pPr marL="285750" indent="-285750">
              <a:buFont typeface="Wingdings" panose="05000000000000000000" pitchFamily="2" charset="2"/>
              <a:buChar char="Ø"/>
            </a:pPr>
            <a:r>
              <a:rPr lang="en-US" sz="2200" b="0" dirty="0" err="1">
                <a:latin typeface="Calibri (Body)"/>
                <a:cs typeface="Times New Roman" panose="02020603050405020304" pitchFamily="18" charset="0"/>
              </a:rPr>
              <a:t>Ví</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dụ</a:t>
            </a:r>
            <a:r>
              <a:rPr lang="en-US" sz="2200" b="0" dirty="0">
                <a:latin typeface="Calibri (Body)"/>
                <a:cs typeface="Times New Roman" panose="02020603050405020304" pitchFamily="18" charset="0"/>
              </a:rPr>
              <a:t>: function </a:t>
            </a:r>
            <a:r>
              <a:rPr lang="en-US" sz="2200" dirty="0">
                <a:latin typeface="Calibri (Body)"/>
                <a:cs typeface="Times New Roman" panose="02020603050405020304" pitchFamily="18" charset="0"/>
              </a:rPr>
              <a:t>console.log(‘This is the second line’) </a:t>
            </a:r>
            <a:r>
              <a:rPr lang="en-US" sz="2200" b="0" dirty="0" err="1">
                <a:latin typeface="Calibri (Body)"/>
                <a:cs typeface="Times New Roman" panose="02020603050405020304" pitchFamily="18" charset="0"/>
              </a:rPr>
              <a:t>là</a:t>
            </a:r>
            <a:r>
              <a:rPr lang="en-US" sz="2200" b="0" dirty="0">
                <a:latin typeface="Calibri (Body)"/>
                <a:cs typeface="Times New Roman" panose="02020603050405020304" pitchFamily="18" charset="0"/>
              </a:rPr>
              <a:t> callback </a:t>
            </a:r>
            <a:r>
              <a:rPr lang="en-US" sz="2200" b="0" dirty="0" err="1">
                <a:latin typeface="Calibri (Body)"/>
                <a:cs typeface="Times New Roman" panose="02020603050405020304" pitchFamily="18" charset="0"/>
              </a:rPr>
              <a:t>được</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gọi</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sau</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khi</a:t>
            </a:r>
            <a:r>
              <a:rPr lang="en-US" sz="2200" b="0" dirty="0">
                <a:latin typeface="Calibri (Body)"/>
                <a:cs typeface="Times New Roman" panose="02020603050405020304" pitchFamily="18" charset="0"/>
              </a:rPr>
              <a:t> function </a:t>
            </a:r>
            <a:r>
              <a:rPr lang="en-US" sz="2200" dirty="0" err="1">
                <a:latin typeface="Calibri (Body)"/>
                <a:cs typeface="Times New Roman" panose="02020603050405020304" pitchFamily="18" charset="0"/>
              </a:rPr>
              <a:t>setTimeout</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chạy</a:t>
            </a:r>
            <a:r>
              <a:rPr lang="en-US" sz="2200" b="0" dirty="0">
                <a:latin typeface="Calibri (Body)"/>
                <a:cs typeface="Times New Roman" panose="02020603050405020304" pitchFamily="18" charset="0"/>
              </a:rPr>
              <a:t> </a:t>
            </a:r>
            <a:r>
              <a:rPr lang="en-US" sz="2200" b="0" dirty="0" err="1">
                <a:latin typeface="Calibri (Body)"/>
                <a:cs typeface="Times New Roman" panose="02020603050405020304" pitchFamily="18" charset="0"/>
              </a:rPr>
              <a:t>xong</a:t>
            </a:r>
            <a:r>
              <a:rPr lang="en-US" sz="2200" b="0" dirty="0">
                <a:latin typeface="Calibri (Body)"/>
                <a:cs typeface="Times New Roman" panose="02020603050405020304" pitchFamily="18" charset="0"/>
              </a:rPr>
              <a:t>.</a:t>
            </a: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pPr marL="285750" indent="-285750">
              <a:buFont typeface="Wingdings" panose="05000000000000000000" pitchFamily="2" charset="2"/>
              <a:buChar char="Ø"/>
            </a:pPr>
            <a:endParaRPr lang="en-US" sz="2000" b="0" dirty="0">
              <a:latin typeface="Calibri (Body)"/>
              <a:cs typeface="Times New Roman" panose="02020603050405020304" pitchFamily="18" charset="0"/>
            </a:endParaRPr>
          </a:p>
          <a:p>
            <a:r>
              <a:rPr lang="en-US" sz="2000" b="0" dirty="0">
                <a:latin typeface="Calibri (Body)"/>
                <a:cs typeface="Times New Roman" panose="02020603050405020304" pitchFamily="18" charset="0"/>
              </a:rPr>
              <a:t>					</a:t>
            </a:r>
          </a:p>
          <a:p>
            <a:endParaRPr lang="en-US" sz="2000" dirty="0">
              <a:latin typeface="Calibri (Body)"/>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itchFamily="18" charset="0"/>
              </a:rPr>
              <a:t>2. Callback</a:t>
            </a:r>
          </a:p>
        </p:txBody>
      </p:sp>
      <p:pic>
        <p:nvPicPr>
          <p:cNvPr id="4" name="Picture 2" descr="https://lh6.googleusercontent.com/S1_NSwhqfn6KA81tv4zooxfGxgf1xnwcAgcTQO5A6Ull6cZSKjzRKxvzCnUdaWk9fWN3kDpLLyG4RScr0y47qgmHco6JqoQW9i7Vfbek2eoOdXZz09lVGVl0twnBi8eN27ZxbB7R">
            <a:extLst>
              <a:ext uri="{FF2B5EF4-FFF2-40B4-BE49-F238E27FC236}">
                <a16:creationId xmlns:a16="http://schemas.microsoft.com/office/drawing/2014/main" id="{BB5B57CC-5CB4-4044-8BBF-5B6D92002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02" y="2407296"/>
            <a:ext cx="7680614" cy="272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p:txBody>
          <a:bodyPr>
            <a:normAutofit/>
          </a:bodyPr>
          <a:lstStyle/>
          <a:p>
            <a:pPr marL="285750" indent="-285750">
              <a:buFont typeface="Wingdings" panose="05000000000000000000" pitchFamily="2" charset="2"/>
              <a:buChar char="Ø"/>
            </a:pPr>
            <a:r>
              <a:rPr lang="en-US" sz="2000" b="0" dirty="0">
                <a:latin typeface="+mj-lt"/>
                <a:cs typeface="Times New Roman" panose="02020603050405020304" pitchFamily="18" charset="0"/>
              </a:rPr>
              <a:t>Callback </a:t>
            </a:r>
            <a:r>
              <a:rPr lang="en-US" sz="2000" b="0" dirty="0" err="1">
                <a:latin typeface="+mj-lt"/>
                <a:cs typeface="Times New Roman" panose="02020603050405020304" pitchFamily="18" charset="0"/>
              </a:rPr>
              <a:t>được</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sử</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dụng</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để</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xử</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lý</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cơ</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chế</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bất</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đồng</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bộ</a:t>
            </a:r>
            <a:r>
              <a:rPr lang="en-US" sz="2000" b="0" dirty="0">
                <a:latin typeface="+mj-lt"/>
                <a:cs typeface="Times New Roman" panose="02020603050405020304" pitchFamily="18" charset="0"/>
              </a:rPr>
              <a:t>.</a:t>
            </a:r>
            <a:r>
              <a:rPr lang="en-US" sz="2000" b="0">
                <a:latin typeface="+mj-lt"/>
                <a:cs typeface="Times New Roman" panose="02020603050405020304" pitchFamily="18" charset="0"/>
              </a:rPr>
              <a:t>	</a:t>
            </a:r>
            <a:r>
              <a:rPr lang="en-US" sz="2000" b="0" dirty="0">
                <a:latin typeface="+mj-lt"/>
                <a:cs typeface="Times New Roman" panose="02020603050405020304" pitchFamily="18" charset="0"/>
              </a:rPr>
              <a:t>				</a:t>
            </a:r>
          </a:p>
          <a:p>
            <a:pPr marL="285750" indent="-285750">
              <a:buFont typeface="Wingdings" panose="05000000000000000000" pitchFamily="2" charset="2"/>
              <a:buChar char="Ø"/>
            </a:pPr>
            <a:r>
              <a:rPr lang="en-US" sz="2000" b="0" dirty="0" err="1">
                <a:latin typeface="+mj-lt"/>
                <a:cs typeface="Times New Roman" panose="02020603050405020304" pitchFamily="18" charset="0"/>
              </a:rPr>
              <a:t>Ví</a:t>
            </a:r>
            <a:r>
              <a:rPr lang="en-US" sz="2000" b="0" dirty="0">
                <a:latin typeface="+mj-lt"/>
                <a:cs typeface="Times New Roman" panose="02020603050405020304" pitchFamily="18" charset="0"/>
              </a:rPr>
              <a:t> </a:t>
            </a:r>
            <a:r>
              <a:rPr lang="en-US" sz="2000" b="0" dirty="0" err="1">
                <a:latin typeface="+mj-lt"/>
                <a:cs typeface="Times New Roman" panose="02020603050405020304" pitchFamily="18" charset="0"/>
              </a:rPr>
              <a:t>dụ</a:t>
            </a:r>
            <a:r>
              <a:rPr lang="en-US" sz="2000" b="0" dirty="0">
                <a:latin typeface="+mj-lt"/>
                <a:cs typeface="Times New Roman" panose="02020603050405020304" pitchFamily="18" charset="0"/>
              </a:rPr>
              <a:t>:</a:t>
            </a:r>
          </a:p>
          <a:p>
            <a:endParaRPr lang="en-US" sz="1800" dirty="0">
              <a:latin typeface="+mj-lt"/>
              <a:cs typeface="Times New Roman" panose="02020603050405020304" pitchFamily="18" charset="0"/>
            </a:endParaRPr>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itchFamily="18" charset="0"/>
              </a:rPr>
              <a:t>2. Callback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13" y="1859207"/>
            <a:ext cx="8458593" cy="3139586"/>
          </a:xfrm>
          <a:prstGeom prst="rect">
            <a:avLst/>
          </a:prstGeom>
        </p:spPr>
      </p:pic>
    </p:spTree>
    <p:extLst>
      <p:ext uri="{BB962C8B-B14F-4D97-AF65-F5344CB8AC3E}">
        <p14:creationId xmlns:p14="http://schemas.microsoft.com/office/powerpoint/2010/main" val="385374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DE312-2058-4458-A9E9-F16F077EA516}"/>
              </a:ext>
            </a:extLst>
          </p:cNvPr>
          <p:cNvSpPr>
            <a:spLocks noGrp="1"/>
          </p:cNvSpPr>
          <p:nvPr>
            <p:ph sz="quarter" idx="12"/>
          </p:nvPr>
        </p:nvSpPr>
        <p:spPr/>
        <p:txBody>
          <a:bodyPr/>
          <a:lstStyle/>
          <a:p>
            <a:pPr marL="285750" indent="-285750">
              <a:buFont typeface="Wingdings" panose="05000000000000000000" pitchFamily="2" charset="2"/>
              <a:buChar char="Ø"/>
            </a:pPr>
            <a:r>
              <a:rPr lang="en-US" sz="2000" dirty="0" err="1">
                <a:latin typeface="Calibri (Body)"/>
              </a:rPr>
              <a:t>Nh</a:t>
            </a:r>
            <a:r>
              <a:rPr lang="vi-VN" sz="2000" dirty="0">
                <a:latin typeface="Calibri (Body)"/>
              </a:rPr>
              <a:t>ư</a:t>
            </a:r>
            <a:r>
              <a:rPr lang="en-US" sz="2000" dirty="0" err="1">
                <a:latin typeface="Calibri (Body)"/>
              </a:rPr>
              <a:t>ợc</a:t>
            </a:r>
            <a:r>
              <a:rPr lang="en-US" sz="2000" dirty="0">
                <a:latin typeface="Calibri (Body)"/>
              </a:rPr>
              <a:t> </a:t>
            </a:r>
            <a:r>
              <a:rPr lang="en-US" sz="2000" dirty="0" err="1">
                <a:latin typeface="Calibri (Body)"/>
              </a:rPr>
              <a:t>điểm</a:t>
            </a:r>
            <a:r>
              <a:rPr lang="en-US" sz="2000" b="0" dirty="0">
                <a:latin typeface="Calibri (Body)"/>
              </a:rPr>
              <a:t>:</a:t>
            </a:r>
          </a:p>
          <a:p>
            <a:pPr marL="285750" indent="-285750">
              <a:buFont typeface="Arial" panose="020B0604020202020204" pitchFamily="34" charset="0"/>
              <a:buChar char="•"/>
            </a:pPr>
            <a:r>
              <a:rPr lang="en-US" sz="2000" b="0" dirty="0" err="1">
                <a:latin typeface="Calibri (Body)"/>
              </a:rPr>
              <a:t>Thời</a:t>
            </a:r>
            <a:r>
              <a:rPr lang="en-US" sz="2000" b="0" dirty="0">
                <a:latin typeface="Calibri (Body)"/>
              </a:rPr>
              <a:t> </a:t>
            </a:r>
            <a:r>
              <a:rPr lang="en-US" sz="2000" b="0" dirty="0" err="1">
                <a:latin typeface="Calibri (Body)"/>
              </a:rPr>
              <a:t>gian</a:t>
            </a:r>
            <a:r>
              <a:rPr lang="en-US" sz="2000" b="0" dirty="0">
                <a:latin typeface="Calibri (Body)"/>
              </a:rPr>
              <a:t> </a:t>
            </a:r>
            <a:r>
              <a:rPr lang="en-US" sz="2000" b="0" dirty="0" err="1">
                <a:latin typeface="Calibri (Body)"/>
              </a:rPr>
              <a:t>chạy</a:t>
            </a:r>
            <a:r>
              <a:rPr lang="en-US" sz="2000" b="0" dirty="0">
                <a:latin typeface="Calibri (Body)"/>
              </a:rPr>
              <a:t> code </a:t>
            </a:r>
            <a:r>
              <a:rPr lang="en-US" sz="2000" b="0" dirty="0" err="1">
                <a:latin typeface="Calibri (Body)"/>
              </a:rPr>
              <a:t>dài</a:t>
            </a:r>
            <a:r>
              <a:rPr lang="en-US" sz="2000" b="0" dirty="0">
                <a:latin typeface="Calibri (Body)"/>
              </a:rPr>
              <a:t> </a:t>
            </a:r>
            <a:r>
              <a:rPr lang="en-US" sz="2000" b="0" dirty="0" err="1">
                <a:latin typeface="Calibri (Body)"/>
              </a:rPr>
              <a:t>cho</a:t>
            </a:r>
            <a:r>
              <a:rPr lang="en-US" sz="2000" b="0" dirty="0">
                <a:latin typeface="Calibri (Body)"/>
              </a:rPr>
              <a:t> </a:t>
            </a:r>
            <a:r>
              <a:rPr lang="en-US" sz="2000" b="0" dirty="0" err="1">
                <a:latin typeface="Calibri (Body)"/>
              </a:rPr>
              <a:t>các</a:t>
            </a:r>
            <a:r>
              <a:rPr lang="en-US" sz="2000" b="0" dirty="0">
                <a:latin typeface="Calibri (Body)"/>
              </a:rPr>
              <a:t> callback </a:t>
            </a:r>
            <a:r>
              <a:rPr lang="en-US" sz="2000" b="0" dirty="0" err="1">
                <a:latin typeface="Calibri (Body)"/>
              </a:rPr>
              <a:t>thực</a:t>
            </a:r>
            <a:r>
              <a:rPr lang="en-US" sz="2000" b="0" dirty="0">
                <a:latin typeface="Calibri (Body)"/>
              </a:rPr>
              <a:t> </a:t>
            </a:r>
            <a:r>
              <a:rPr lang="en-US" sz="2000" b="0" dirty="0" err="1">
                <a:latin typeface="Calibri (Body)"/>
              </a:rPr>
              <a:t>hiện</a:t>
            </a:r>
            <a:r>
              <a:rPr lang="en-US" sz="2000" b="0" dirty="0">
                <a:latin typeface="Calibri (Body)"/>
              </a:rPr>
              <a:t> 1 </a:t>
            </a:r>
            <a:r>
              <a:rPr lang="en-US" sz="2000" b="0" dirty="0" err="1">
                <a:latin typeface="Calibri (Body)"/>
              </a:rPr>
              <a:t>cách</a:t>
            </a:r>
            <a:r>
              <a:rPr lang="en-US" sz="2000" b="0" dirty="0">
                <a:latin typeface="Calibri (Body)"/>
              </a:rPr>
              <a:t> </a:t>
            </a:r>
            <a:r>
              <a:rPr lang="en-US" sz="2000" b="0" dirty="0" err="1">
                <a:latin typeface="Calibri (Body)"/>
              </a:rPr>
              <a:t>tuần</a:t>
            </a:r>
            <a:r>
              <a:rPr lang="en-US" sz="2000" b="0" dirty="0">
                <a:latin typeface="Calibri (Body)"/>
              </a:rPr>
              <a:t> </a:t>
            </a:r>
            <a:r>
              <a:rPr lang="en-US" sz="2000" b="0" dirty="0" err="1">
                <a:latin typeface="Calibri (Body)"/>
              </a:rPr>
              <a:t>tự</a:t>
            </a:r>
            <a:r>
              <a:rPr lang="en-US" sz="2000" b="0" dirty="0" smtClean="0">
                <a:latin typeface="Calibri (Body)"/>
              </a:rPr>
              <a:t>.</a:t>
            </a:r>
          </a:p>
          <a:p>
            <a:pPr marL="285750" indent="-285750">
              <a:buFont typeface="Arial" panose="020B0604020202020204" pitchFamily="34" charset="0"/>
              <a:buChar char="•"/>
            </a:pPr>
            <a:r>
              <a:rPr lang="en-US" sz="2000" b="0" dirty="0" err="1" smtClean="0">
                <a:latin typeface="Calibri (Body)"/>
              </a:rPr>
              <a:t>Khó</a:t>
            </a:r>
            <a:r>
              <a:rPr lang="en-US" sz="2000" b="0" dirty="0" smtClean="0">
                <a:latin typeface="Calibri (Body)"/>
              </a:rPr>
              <a:t> </a:t>
            </a:r>
            <a:r>
              <a:rPr lang="en-US" sz="2000" b="0" dirty="0" err="1" smtClean="0">
                <a:latin typeface="Calibri (Body)"/>
              </a:rPr>
              <a:t>khăn</a:t>
            </a:r>
            <a:r>
              <a:rPr lang="en-US" sz="2000" b="0" dirty="0" smtClean="0">
                <a:latin typeface="Calibri (Body)"/>
              </a:rPr>
              <a:t> </a:t>
            </a:r>
            <a:r>
              <a:rPr lang="en-US" sz="2000" b="0" dirty="0" err="1" smtClean="0">
                <a:latin typeface="Calibri (Body)"/>
              </a:rPr>
              <a:t>trong</a:t>
            </a:r>
            <a:r>
              <a:rPr lang="en-US" sz="2000" b="0" dirty="0" smtClean="0">
                <a:latin typeface="Calibri (Body)"/>
              </a:rPr>
              <a:t> </a:t>
            </a:r>
            <a:r>
              <a:rPr lang="en-US" sz="2000" b="0" dirty="0" err="1" smtClean="0">
                <a:latin typeface="Calibri (Body)"/>
              </a:rPr>
              <a:t>việc</a:t>
            </a:r>
            <a:r>
              <a:rPr lang="en-US" sz="2000" b="0" dirty="0" smtClean="0">
                <a:latin typeface="Calibri (Body)"/>
              </a:rPr>
              <a:t> </a:t>
            </a:r>
            <a:r>
              <a:rPr lang="en-US" sz="2000" b="0" dirty="0" err="1" smtClean="0">
                <a:latin typeface="Calibri (Body)"/>
              </a:rPr>
              <a:t>kiểm</a:t>
            </a:r>
            <a:r>
              <a:rPr lang="en-US" sz="2000" b="0" dirty="0" smtClean="0">
                <a:latin typeface="Calibri (Body)"/>
              </a:rPr>
              <a:t> </a:t>
            </a:r>
            <a:r>
              <a:rPr lang="en-US" sz="2000" b="0" dirty="0" err="1" smtClean="0">
                <a:latin typeface="Calibri (Body)"/>
              </a:rPr>
              <a:t>soát</a:t>
            </a:r>
            <a:r>
              <a:rPr lang="en-US" sz="2000" b="0" dirty="0" smtClean="0">
                <a:latin typeface="Calibri (Body)"/>
              </a:rPr>
              <a:t> error.</a:t>
            </a:r>
            <a:endParaRPr lang="en-US" sz="2000" b="0" dirty="0">
              <a:latin typeface="Calibri (Body)"/>
            </a:endParaRPr>
          </a:p>
          <a:p>
            <a:pPr marL="285750" indent="-285750">
              <a:buFont typeface="Arial" panose="020B0604020202020204" pitchFamily="34" charset="0"/>
              <a:buChar char="•"/>
            </a:pPr>
            <a:r>
              <a:rPr lang="en-US" sz="2000" b="0" dirty="0" err="1">
                <a:latin typeface="Calibri (Body)"/>
              </a:rPr>
              <a:t>Rắc</a:t>
            </a:r>
            <a:r>
              <a:rPr lang="en-US" sz="2000" b="0" dirty="0">
                <a:latin typeface="Calibri (Body)"/>
              </a:rPr>
              <a:t> </a:t>
            </a:r>
            <a:r>
              <a:rPr lang="en-US" sz="2000" b="0" dirty="0" err="1">
                <a:latin typeface="Calibri (Body)"/>
              </a:rPr>
              <a:t>rối</a:t>
            </a:r>
            <a:r>
              <a:rPr lang="en-US" sz="2000" b="0" dirty="0">
                <a:latin typeface="Calibri (Body)"/>
              </a:rPr>
              <a:t>, </a:t>
            </a:r>
            <a:r>
              <a:rPr lang="en-US" sz="2000" b="0" dirty="0" err="1">
                <a:latin typeface="Calibri (Body)"/>
              </a:rPr>
              <a:t>khó</a:t>
            </a:r>
            <a:r>
              <a:rPr lang="en-US" sz="2000" b="0" dirty="0">
                <a:latin typeface="Calibri (Body)"/>
              </a:rPr>
              <a:t> </a:t>
            </a:r>
            <a:r>
              <a:rPr lang="en-US" sz="2000" b="0" dirty="0" err="1">
                <a:latin typeface="Calibri (Body)"/>
              </a:rPr>
              <a:t>bảo</a:t>
            </a:r>
            <a:r>
              <a:rPr lang="en-US" sz="2000" b="0" dirty="0">
                <a:latin typeface="Calibri (Body)"/>
              </a:rPr>
              <a:t> </a:t>
            </a:r>
            <a:r>
              <a:rPr lang="en-US" sz="2000" b="0" dirty="0" err="1">
                <a:latin typeface="Calibri (Body)"/>
              </a:rPr>
              <a:t>trì</a:t>
            </a:r>
            <a:r>
              <a:rPr lang="en-US" sz="2000" b="0" dirty="0">
                <a:latin typeface="Calibri (Body)"/>
              </a:rPr>
              <a:t> </a:t>
            </a:r>
            <a:r>
              <a:rPr lang="en-US" sz="2000" b="0" dirty="0" err="1">
                <a:latin typeface="Calibri (Body)"/>
              </a:rPr>
              <a:t>nếu</a:t>
            </a:r>
            <a:r>
              <a:rPr lang="en-US" sz="2000" b="0" dirty="0">
                <a:latin typeface="Calibri (Body)"/>
              </a:rPr>
              <a:t> </a:t>
            </a:r>
            <a:r>
              <a:rPr lang="en-US" sz="2000" b="0" dirty="0" err="1">
                <a:latin typeface="Calibri (Body)"/>
              </a:rPr>
              <a:t>sử</a:t>
            </a:r>
            <a:r>
              <a:rPr lang="en-US" sz="2000" b="0" dirty="0">
                <a:latin typeface="Calibri (Body)"/>
              </a:rPr>
              <a:t> </a:t>
            </a:r>
            <a:r>
              <a:rPr lang="en-US" sz="2000" b="0" dirty="0" err="1">
                <a:latin typeface="Calibri (Body)"/>
              </a:rPr>
              <a:t>dụng</a:t>
            </a:r>
            <a:r>
              <a:rPr lang="en-US" sz="2000" b="0" dirty="0">
                <a:latin typeface="Calibri (Body)"/>
              </a:rPr>
              <a:t> </a:t>
            </a:r>
            <a:r>
              <a:rPr lang="en-US" sz="2000" b="0" dirty="0" err="1">
                <a:latin typeface="Calibri (Body)"/>
              </a:rPr>
              <a:t>quá</a:t>
            </a:r>
            <a:r>
              <a:rPr lang="en-US" sz="2000" b="0" dirty="0">
                <a:latin typeface="Calibri (Body)"/>
              </a:rPr>
              <a:t> </a:t>
            </a:r>
            <a:r>
              <a:rPr lang="en-US" sz="2000" b="0" dirty="0" err="1">
                <a:latin typeface="Calibri (Body)"/>
              </a:rPr>
              <a:t>nhiều</a:t>
            </a:r>
            <a:r>
              <a:rPr lang="en-US" sz="2000" b="0" dirty="0">
                <a:latin typeface="Calibri (Body)"/>
              </a:rPr>
              <a:t> callback (callback hell):</a:t>
            </a:r>
          </a:p>
          <a:p>
            <a:endParaRPr lang="en-US" b="0" dirty="0"/>
          </a:p>
          <a:p>
            <a:r>
              <a:rPr lang="en-US" dirty="0"/>
              <a:t>							</a:t>
            </a:r>
          </a:p>
          <a:p>
            <a:endParaRPr lang="en-US" dirty="0"/>
          </a:p>
          <a:p>
            <a:endParaRPr lang="en-US" dirty="0"/>
          </a:p>
          <a:p>
            <a:endParaRPr lang="en-US" dirty="0"/>
          </a:p>
        </p:txBody>
      </p:sp>
      <p:sp>
        <p:nvSpPr>
          <p:cNvPr id="3" name="Title 2">
            <a:extLst>
              <a:ext uri="{FF2B5EF4-FFF2-40B4-BE49-F238E27FC236}">
                <a16:creationId xmlns:a16="http://schemas.microsoft.com/office/drawing/2014/main" id="{A7CD3EE5-C9E9-4C09-B5B2-1DA1FE3E69CD}"/>
              </a:ext>
            </a:extLst>
          </p:cNvPr>
          <p:cNvSpPr>
            <a:spLocks noGrp="1"/>
          </p:cNvSpPr>
          <p:nvPr>
            <p:ph type="title"/>
          </p:nvPr>
        </p:nvSpPr>
        <p:spPr/>
        <p:txBody>
          <a:bodyPr>
            <a:noAutofit/>
          </a:bodyPr>
          <a:lstStyle/>
          <a:p>
            <a:pPr algn="l"/>
            <a:r>
              <a:rPr lang="en-US" sz="3200" dirty="0">
                <a:latin typeface="Times New Roman" panose="02020603050405020304" pitchFamily="18" charset="0"/>
                <a:cs typeface="Times New Roman" pitchFamily="18" charset="0"/>
              </a:rPr>
              <a:t>2. Callback </a:t>
            </a:r>
            <a:r>
              <a:rPr lang="en-US" sz="3200" dirty="0" err="1">
                <a:latin typeface="Times New Roman" panose="02020603050405020304" pitchFamily="18" charset="0"/>
                <a:cs typeface="Times New Roman" pitchFamily="18" charset="0"/>
              </a:rPr>
              <a:t>và</a:t>
            </a:r>
            <a:r>
              <a:rPr lang="en-US" sz="3200" dirty="0">
                <a:latin typeface="Times New Roman" panose="02020603050405020304" pitchFamily="18" charset="0"/>
                <a:cs typeface="Times New Roman" pitchFamily="18" charset="0"/>
              </a:rPr>
              <a:t> Callback Hell</a:t>
            </a:r>
          </a:p>
        </p:txBody>
      </p:sp>
      <p:pic>
        <p:nvPicPr>
          <p:cNvPr id="6146" name="Picture 2" descr="https://lh4.googleusercontent.com/uUs1ocA6fd-LwtVeQnTWKgb6azoaOt8BP7MwQjnogSQCdVxneei6KCuACH5qAAJHuzTWCuP0i30FeDihicOlLudERxg4wDEvLliNaj-XZc2eRjPdQ3in6zmZo-E30icgLziT4E7V">
            <a:extLst>
              <a:ext uri="{FF2B5EF4-FFF2-40B4-BE49-F238E27FC236}">
                <a16:creationId xmlns:a16="http://schemas.microsoft.com/office/drawing/2014/main" id="{286A4969-CEA2-4D74-BB10-5488CA236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458" y="2757761"/>
            <a:ext cx="6410110" cy="361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315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6757</TotalTime>
  <Words>1161</Words>
  <Application>Microsoft Office PowerPoint</Application>
  <PresentationFormat>On-screen Show (4:3)</PresentationFormat>
  <Paragraphs>201</Paragraphs>
  <Slides>29</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ＭＳ Ｐゴシック</vt:lpstr>
      <vt:lpstr>Arial</vt:lpstr>
      <vt:lpstr>Calibri</vt:lpstr>
      <vt:lpstr>Calibri (Body)</vt:lpstr>
      <vt:lpstr>メイリオ</vt:lpstr>
      <vt:lpstr>Meiryo UI</vt:lpstr>
      <vt:lpstr>Symbol</vt:lpstr>
      <vt:lpstr>Times New Roman</vt:lpstr>
      <vt:lpstr>Wingdings</vt:lpstr>
      <vt:lpstr>Office Theme</vt:lpstr>
      <vt:lpstr>PowerPoint Presentation</vt:lpstr>
      <vt:lpstr>Tổng quan </vt:lpstr>
      <vt:lpstr>1. Cơ chế bất đồng bộ trong javascript</vt:lpstr>
      <vt:lpstr>1. Cơ chế bất đồng bộ trong javascript</vt:lpstr>
      <vt:lpstr>1. Cơ chế bất đồng bộ trong javascript</vt:lpstr>
      <vt:lpstr>1. Cơ chế bất đồng bộ trong javascript</vt:lpstr>
      <vt:lpstr>2. Callback</vt:lpstr>
      <vt:lpstr>2. Callback</vt:lpstr>
      <vt:lpstr>2. Callback và Callback Hell</vt:lpstr>
      <vt:lpstr>2. Callback</vt:lpstr>
      <vt:lpstr>3. Promise</vt:lpstr>
      <vt:lpstr>3. Promise</vt:lpstr>
      <vt:lpstr>3. Promise</vt:lpstr>
      <vt:lpstr>3. Promise</vt:lpstr>
      <vt:lpstr>3. Promise</vt:lpstr>
      <vt:lpstr>3. Promise – Promise All</vt:lpstr>
      <vt:lpstr>3. Promise – Promise All</vt:lpstr>
      <vt:lpstr>4. Async - await</vt:lpstr>
      <vt:lpstr>5. Một số lưu ý</vt:lpstr>
      <vt:lpstr>5. Một số lưu ý</vt:lpstr>
      <vt:lpstr>5. Một số lưu ý</vt:lpstr>
      <vt:lpstr>5. Một số lưu ý</vt:lpstr>
      <vt:lpstr>5. Một số lưu ý</vt:lpstr>
      <vt:lpstr>5. Một số lưu ý</vt:lpstr>
      <vt:lpstr>5. Một số lưu ý</vt:lpstr>
      <vt:lpstr>5. Một số lưu ý</vt:lpstr>
      <vt:lpstr>5. Kết luận</vt:lpstr>
      <vt:lpstr>6. Tài liệu tham khảo</vt:lpstr>
      <vt:lpstr>PowerPoint Presentation</vt:lpstr>
    </vt:vector>
  </TitlesOfParts>
  <Company>Vietsofrware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Thap</dc:creator>
  <cp:lastModifiedBy>Luna Eclipse</cp:lastModifiedBy>
  <cp:revision>145</cp:revision>
  <dcterms:created xsi:type="dcterms:W3CDTF">2017-07-10T15:58:43Z</dcterms:created>
  <dcterms:modified xsi:type="dcterms:W3CDTF">2018-10-18T18:06:37Z</dcterms:modified>
</cp:coreProperties>
</file>