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70" r:id="rId9"/>
    <p:sldId id="271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CDEFD-63DA-4E86-A04A-7A2FF72FA459}" type="datetimeFigureOut">
              <a:rPr lang="en-US" smtClean="0"/>
              <a:t>06/08/2023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79F9-5040-4FDE-A740-DB17FF542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979F9-5040-4FDE-A740-DB17FF542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4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09" y="293573"/>
            <a:ext cx="1105598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FAFBF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3947" y="0"/>
            <a:ext cx="11936618" cy="113085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9351" y="9716310"/>
            <a:ext cx="1159328" cy="11593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079" y="3896837"/>
            <a:ext cx="6558797" cy="33479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10349" y="3614410"/>
            <a:ext cx="7200265" cy="2800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50" spc="-75" dirty="0"/>
              <a:t>slides </a:t>
            </a:r>
            <a:r>
              <a:rPr sz="9050" spc="-25" dirty="0"/>
              <a:t>for</a:t>
            </a:r>
            <a:endParaRPr sz="905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50" spc="-50" dirty="0"/>
              <a:t>theory</a:t>
            </a:r>
            <a:r>
              <a:rPr sz="9050" spc="-70" dirty="0"/>
              <a:t> </a:t>
            </a:r>
            <a:r>
              <a:rPr sz="9050" spc="-10" dirty="0"/>
              <a:t>lectures</a:t>
            </a:r>
            <a:endParaRPr sz="9050"/>
          </a:p>
        </p:txBody>
      </p:sp>
      <p:sp>
        <p:nvSpPr>
          <p:cNvPr id="10" name="object 10"/>
          <p:cNvSpPr txBox="1"/>
          <p:nvPr/>
        </p:nvSpPr>
        <p:spPr>
          <a:xfrm>
            <a:off x="11610349" y="7110726"/>
            <a:ext cx="5123815" cy="65178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120"/>
              </a:lnSpc>
              <a:spcBef>
                <a:spcPts val="925"/>
              </a:spcBef>
              <a:tabLst>
                <a:tab pos="2110740" algn="l"/>
              </a:tabLst>
            </a:pPr>
            <a:endParaRPr sz="4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361440"/>
            <a:chOff x="0" y="0"/>
            <a:chExt cx="20104100" cy="136144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104099" cy="13612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009" y="390040"/>
              <a:ext cx="628253" cy="62825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17650" y="253497"/>
            <a:ext cx="1615440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58925" algn="l"/>
                <a:tab pos="2278380" algn="l"/>
                <a:tab pos="4796790" algn="l"/>
                <a:tab pos="6700520" algn="l"/>
              </a:tabLst>
            </a:pP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TABLE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OF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CONTENTS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: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THEORY</a:t>
            </a:r>
            <a:r>
              <a:rPr lang="en-US" sz="4950" b="1" dirty="0">
                <a:solidFill>
                  <a:srgbClr val="FAFBFB"/>
                </a:solidFill>
                <a:latin typeface="Calibri"/>
                <a:cs typeface="Calibri"/>
              </a:rPr>
              <a:t> </a:t>
            </a:r>
            <a:r>
              <a:rPr sz="4950" b="1" dirty="0">
                <a:solidFill>
                  <a:srgbClr val="FAFBFB"/>
                </a:solidFill>
                <a:latin typeface="Calibri"/>
                <a:cs typeface="Calibri"/>
              </a:rPr>
              <a:t>LECTURES</a:t>
            </a:r>
            <a:endParaRPr sz="49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622" y="2326184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7"/>
                </a:lnTo>
                <a:lnTo>
                  <a:pt x="89883" y="354475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5"/>
                </a:lnTo>
                <a:lnTo>
                  <a:pt x="326908" y="326907"/>
                </a:lnTo>
                <a:lnTo>
                  <a:pt x="354476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622" y="2820934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7"/>
                </a:lnTo>
                <a:lnTo>
                  <a:pt x="89883" y="354475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5"/>
                </a:lnTo>
                <a:lnTo>
                  <a:pt x="326908" y="326907"/>
                </a:lnTo>
                <a:lnTo>
                  <a:pt x="354476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622" y="3328708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8622" y="3834882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3"/>
                </a:lnTo>
                <a:lnTo>
                  <a:pt x="326908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8622" y="434105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3"/>
                </a:lnTo>
                <a:lnTo>
                  <a:pt x="326908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622" y="4835805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3"/>
                </a:lnTo>
                <a:lnTo>
                  <a:pt x="326908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8622" y="5343580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9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5"/>
                </a:lnTo>
                <a:lnTo>
                  <a:pt x="212066" y="382045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9"/>
                </a:lnTo>
                <a:lnTo>
                  <a:pt x="372855" y="128707"/>
                </a:lnTo>
                <a:lnTo>
                  <a:pt x="354476" y="89883"/>
                </a:lnTo>
                <a:lnTo>
                  <a:pt x="326908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622" y="585488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7"/>
                </a:lnTo>
                <a:lnTo>
                  <a:pt x="89883" y="354475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5"/>
                </a:lnTo>
                <a:lnTo>
                  <a:pt x="326908" y="326907"/>
                </a:lnTo>
                <a:lnTo>
                  <a:pt x="354476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622" y="6361061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622" y="6855810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622" y="7363585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622" y="7856733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8"/>
                </a:lnTo>
                <a:lnTo>
                  <a:pt x="0" y="169979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5"/>
                </a:lnTo>
                <a:lnTo>
                  <a:pt x="212066" y="382045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9"/>
                </a:lnTo>
                <a:lnTo>
                  <a:pt x="372855" y="128708"/>
                </a:lnTo>
                <a:lnTo>
                  <a:pt x="354476" y="89883"/>
                </a:lnTo>
                <a:lnTo>
                  <a:pt x="326908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622" y="8362908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8622" y="885765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622" y="9365432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2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622" y="9858581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3"/>
                </a:lnTo>
                <a:lnTo>
                  <a:pt x="326908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622" y="10366355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6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3" y="27568"/>
                </a:lnTo>
                <a:lnTo>
                  <a:pt x="55136" y="55136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3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6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8" y="326908"/>
                </a:lnTo>
                <a:lnTo>
                  <a:pt x="354476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6" y="89883"/>
                </a:lnTo>
                <a:lnTo>
                  <a:pt x="326908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6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2196" y="1827705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69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2"/>
                </a:lnTo>
                <a:lnTo>
                  <a:pt x="326907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72196" y="2333879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69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2"/>
                </a:lnTo>
                <a:lnTo>
                  <a:pt x="326907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72196" y="2828629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69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2"/>
                </a:lnTo>
                <a:lnTo>
                  <a:pt x="326907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72196" y="3336403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72196" y="384257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9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5"/>
                </a:lnTo>
                <a:lnTo>
                  <a:pt x="212065" y="382045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9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72196" y="4348751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9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5"/>
                </a:lnTo>
                <a:lnTo>
                  <a:pt x="212065" y="382045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9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72196" y="4843500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9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5"/>
                </a:lnTo>
                <a:lnTo>
                  <a:pt x="212065" y="382045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9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72196" y="5351275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7"/>
                </a:lnTo>
                <a:lnTo>
                  <a:pt x="89882" y="354475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5"/>
                </a:lnTo>
                <a:lnTo>
                  <a:pt x="326907" y="326907"/>
                </a:lnTo>
                <a:lnTo>
                  <a:pt x="354475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2"/>
                </a:lnTo>
                <a:lnTo>
                  <a:pt x="326907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72196" y="5862582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2"/>
                </a:lnTo>
                <a:lnTo>
                  <a:pt x="326907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72196" y="636875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72196" y="686350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2196" y="7371280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72196" y="7864430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2"/>
                </a:lnTo>
                <a:lnTo>
                  <a:pt x="326907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72196" y="8370603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72196" y="8865353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1"/>
                </a:lnTo>
                <a:lnTo>
                  <a:pt x="372855" y="253337"/>
                </a:lnTo>
                <a:lnTo>
                  <a:pt x="382044" y="212065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72196" y="937312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6"/>
                </a:lnTo>
                <a:lnTo>
                  <a:pt x="27568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2"/>
                </a:lnTo>
                <a:lnTo>
                  <a:pt x="326907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72196" y="986627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7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9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2"/>
                </a:lnTo>
                <a:lnTo>
                  <a:pt x="55136" y="326908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5"/>
                </a:lnTo>
                <a:lnTo>
                  <a:pt x="212065" y="382045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8"/>
                </a:lnTo>
                <a:lnTo>
                  <a:pt x="354475" y="292162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9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7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72196" y="10374051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70" h="382270">
                <a:moveTo>
                  <a:pt x="212065" y="0"/>
                </a:moveTo>
                <a:lnTo>
                  <a:pt x="169978" y="0"/>
                </a:lnTo>
                <a:lnTo>
                  <a:pt x="128707" y="9189"/>
                </a:lnTo>
                <a:lnTo>
                  <a:pt x="89882" y="27568"/>
                </a:lnTo>
                <a:lnTo>
                  <a:pt x="55136" y="55136"/>
                </a:lnTo>
                <a:lnTo>
                  <a:pt x="27568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8" y="292161"/>
                </a:lnTo>
                <a:lnTo>
                  <a:pt x="55136" y="326907"/>
                </a:lnTo>
                <a:lnTo>
                  <a:pt x="89882" y="354476"/>
                </a:lnTo>
                <a:lnTo>
                  <a:pt x="128707" y="372855"/>
                </a:lnTo>
                <a:lnTo>
                  <a:pt x="169978" y="382044"/>
                </a:lnTo>
                <a:lnTo>
                  <a:pt x="212065" y="382044"/>
                </a:lnTo>
                <a:lnTo>
                  <a:pt x="253337" y="372855"/>
                </a:lnTo>
                <a:lnTo>
                  <a:pt x="292161" y="354476"/>
                </a:lnTo>
                <a:lnTo>
                  <a:pt x="326907" y="326907"/>
                </a:lnTo>
                <a:lnTo>
                  <a:pt x="354475" y="292161"/>
                </a:lnTo>
                <a:lnTo>
                  <a:pt x="372855" y="253337"/>
                </a:lnTo>
                <a:lnTo>
                  <a:pt x="382044" y="212066"/>
                </a:lnTo>
                <a:lnTo>
                  <a:pt x="382044" y="169978"/>
                </a:lnTo>
                <a:lnTo>
                  <a:pt x="372855" y="128707"/>
                </a:lnTo>
                <a:lnTo>
                  <a:pt x="354475" y="89883"/>
                </a:lnTo>
                <a:lnTo>
                  <a:pt x="326907" y="55136"/>
                </a:lnTo>
                <a:lnTo>
                  <a:pt x="292161" y="27568"/>
                </a:lnTo>
                <a:lnTo>
                  <a:pt x="253337" y="9189"/>
                </a:lnTo>
                <a:lnTo>
                  <a:pt x="212065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44830" y="1820009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7"/>
                </a:lnTo>
                <a:lnTo>
                  <a:pt x="27567" y="89883"/>
                </a:lnTo>
                <a:lnTo>
                  <a:pt x="9189" y="128708"/>
                </a:lnTo>
                <a:lnTo>
                  <a:pt x="0" y="169979"/>
                </a:lnTo>
                <a:lnTo>
                  <a:pt x="0" y="212066"/>
                </a:lnTo>
                <a:lnTo>
                  <a:pt x="9189" y="253337"/>
                </a:lnTo>
                <a:lnTo>
                  <a:pt x="27567" y="292162"/>
                </a:lnTo>
                <a:lnTo>
                  <a:pt x="55134" y="326908"/>
                </a:lnTo>
                <a:lnTo>
                  <a:pt x="89880" y="354476"/>
                </a:lnTo>
                <a:lnTo>
                  <a:pt x="128705" y="372855"/>
                </a:lnTo>
                <a:lnTo>
                  <a:pt x="169976" y="382045"/>
                </a:lnTo>
                <a:lnTo>
                  <a:pt x="212064" y="382045"/>
                </a:lnTo>
                <a:lnTo>
                  <a:pt x="253336" y="372855"/>
                </a:lnTo>
                <a:lnTo>
                  <a:pt x="292161" y="354476"/>
                </a:lnTo>
                <a:lnTo>
                  <a:pt x="326906" y="326908"/>
                </a:lnTo>
                <a:lnTo>
                  <a:pt x="354474" y="292162"/>
                </a:lnTo>
                <a:lnTo>
                  <a:pt x="372852" y="253337"/>
                </a:lnTo>
                <a:lnTo>
                  <a:pt x="382041" y="212066"/>
                </a:lnTo>
                <a:lnTo>
                  <a:pt x="382041" y="169979"/>
                </a:lnTo>
                <a:lnTo>
                  <a:pt x="372852" y="128708"/>
                </a:lnTo>
                <a:lnTo>
                  <a:pt x="354474" y="89883"/>
                </a:lnTo>
                <a:lnTo>
                  <a:pt x="326906" y="55137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444830" y="2326184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6"/>
                </a:lnTo>
                <a:lnTo>
                  <a:pt x="27567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7" y="292161"/>
                </a:lnTo>
                <a:lnTo>
                  <a:pt x="55134" y="326907"/>
                </a:lnTo>
                <a:lnTo>
                  <a:pt x="89880" y="354475"/>
                </a:lnTo>
                <a:lnTo>
                  <a:pt x="128705" y="372855"/>
                </a:lnTo>
                <a:lnTo>
                  <a:pt x="169976" y="382044"/>
                </a:lnTo>
                <a:lnTo>
                  <a:pt x="212064" y="382044"/>
                </a:lnTo>
                <a:lnTo>
                  <a:pt x="253336" y="372855"/>
                </a:lnTo>
                <a:lnTo>
                  <a:pt x="292161" y="354475"/>
                </a:lnTo>
                <a:lnTo>
                  <a:pt x="326906" y="326907"/>
                </a:lnTo>
                <a:lnTo>
                  <a:pt x="354474" y="292161"/>
                </a:lnTo>
                <a:lnTo>
                  <a:pt x="372852" y="253337"/>
                </a:lnTo>
                <a:lnTo>
                  <a:pt x="382041" y="212065"/>
                </a:lnTo>
                <a:lnTo>
                  <a:pt x="382041" y="169978"/>
                </a:lnTo>
                <a:lnTo>
                  <a:pt x="372852" y="128707"/>
                </a:lnTo>
                <a:lnTo>
                  <a:pt x="354474" y="89882"/>
                </a:lnTo>
                <a:lnTo>
                  <a:pt x="326906" y="55136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444830" y="2820934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69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6"/>
                </a:lnTo>
                <a:lnTo>
                  <a:pt x="27567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7" y="292161"/>
                </a:lnTo>
                <a:lnTo>
                  <a:pt x="55134" y="326907"/>
                </a:lnTo>
                <a:lnTo>
                  <a:pt x="89880" y="354475"/>
                </a:lnTo>
                <a:lnTo>
                  <a:pt x="128705" y="372855"/>
                </a:lnTo>
                <a:lnTo>
                  <a:pt x="169976" y="382044"/>
                </a:lnTo>
                <a:lnTo>
                  <a:pt x="212064" y="382044"/>
                </a:lnTo>
                <a:lnTo>
                  <a:pt x="253336" y="372855"/>
                </a:lnTo>
                <a:lnTo>
                  <a:pt x="292161" y="354475"/>
                </a:lnTo>
                <a:lnTo>
                  <a:pt x="326906" y="326907"/>
                </a:lnTo>
                <a:lnTo>
                  <a:pt x="354474" y="292161"/>
                </a:lnTo>
                <a:lnTo>
                  <a:pt x="372852" y="253337"/>
                </a:lnTo>
                <a:lnTo>
                  <a:pt x="382041" y="212065"/>
                </a:lnTo>
                <a:lnTo>
                  <a:pt x="382041" y="169978"/>
                </a:lnTo>
                <a:lnTo>
                  <a:pt x="372852" y="128707"/>
                </a:lnTo>
                <a:lnTo>
                  <a:pt x="354474" y="89882"/>
                </a:lnTo>
                <a:lnTo>
                  <a:pt x="326906" y="55136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444830" y="3328708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6"/>
                </a:lnTo>
                <a:lnTo>
                  <a:pt x="27567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7" y="292162"/>
                </a:lnTo>
                <a:lnTo>
                  <a:pt x="55134" y="326908"/>
                </a:lnTo>
                <a:lnTo>
                  <a:pt x="89880" y="354476"/>
                </a:lnTo>
                <a:lnTo>
                  <a:pt x="128705" y="372855"/>
                </a:lnTo>
                <a:lnTo>
                  <a:pt x="169976" y="382044"/>
                </a:lnTo>
                <a:lnTo>
                  <a:pt x="212064" y="382044"/>
                </a:lnTo>
                <a:lnTo>
                  <a:pt x="253336" y="372855"/>
                </a:lnTo>
                <a:lnTo>
                  <a:pt x="292161" y="354476"/>
                </a:lnTo>
                <a:lnTo>
                  <a:pt x="326906" y="326908"/>
                </a:lnTo>
                <a:lnTo>
                  <a:pt x="354474" y="292162"/>
                </a:lnTo>
                <a:lnTo>
                  <a:pt x="372852" y="253337"/>
                </a:lnTo>
                <a:lnTo>
                  <a:pt x="382041" y="212066"/>
                </a:lnTo>
                <a:lnTo>
                  <a:pt x="382041" y="169978"/>
                </a:lnTo>
                <a:lnTo>
                  <a:pt x="372852" y="128707"/>
                </a:lnTo>
                <a:lnTo>
                  <a:pt x="354474" y="89882"/>
                </a:lnTo>
                <a:lnTo>
                  <a:pt x="326906" y="55136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44830" y="3834882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7"/>
                </a:lnTo>
                <a:lnTo>
                  <a:pt x="27567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7" y="292161"/>
                </a:lnTo>
                <a:lnTo>
                  <a:pt x="55134" y="326908"/>
                </a:lnTo>
                <a:lnTo>
                  <a:pt x="89880" y="354476"/>
                </a:lnTo>
                <a:lnTo>
                  <a:pt x="128705" y="372855"/>
                </a:lnTo>
                <a:lnTo>
                  <a:pt x="169976" y="382044"/>
                </a:lnTo>
                <a:lnTo>
                  <a:pt x="212064" y="382044"/>
                </a:lnTo>
                <a:lnTo>
                  <a:pt x="253336" y="372855"/>
                </a:lnTo>
                <a:lnTo>
                  <a:pt x="292161" y="354476"/>
                </a:lnTo>
                <a:lnTo>
                  <a:pt x="326906" y="326908"/>
                </a:lnTo>
                <a:lnTo>
                  <a:pt x="354474" y="292161"/>
                </a:lnTo>
                <a:lnTo>
                  <a:pt x="372852" y="253337"/>
                </a:lnTo>
                <a:lnTo>
                  <a:pt x="382041" y="212065"/>
                </a:lnTo>
                <a:lnTo>
                  <a:pt x="382041" y="169978"/>
                </a:lnTo>
                <a:lnTo>
                  <a:pt x="372852" y="128707"/>
                </a:lnTo>
                <a:lnTo>
                  <a:pt x="354474" y="89883"/>
                </a:lnTo>
                <a:lnTo>
                  <a:pt x="326906" y="55137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444830" y="4341056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7"/>
                </a:lnTo>
                <a:lnTo>
                  <a:pt x="27567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7" y="292161"/>
                </a:lnTo>
                <a:lnTo>
                  <a:pt x="55134" y="326908"/>
                </a:lnTo>
                <a:lnTo>
                  <a:pt x="89880" y="354476"/>
                </a:lnTo>
                <a:lnTo>
                  <a:pt x="128705" y="372855"/>
                </a:lnTo>
                <a:lnTo>
                  <a:pt x="169976" y="382044"/>
                </a:lnTo>
                <a:lnTo>
                  <a:pt x="212064" y="382044"/>
                </a:lnTo>
                <a:lnTo>
                  <a:pt x="253336" y="372855"/>
                </a:lnTo>
                <a:lnTo>
                  <a:pt x="292161" y="354476"/>
                </a:lnTo>
                <a:lnTo>
                  <a:pt x="326906" y="326908"/>
                </a:lnTo>
                <a:lnTo>
                  <a:pt x="354474" y="292161"/>
                </a:lnTo>
                <a:lnTo>
                  <a:pt x="372852" y="253337"/>
                </a:lnTo>
                <a:lnTo>
                  <a:pt x="382041" y="212065"/>
                </a:lnTo>
                <a:lnTo>
                  <a:pt x="382041" y="169978"/>
                </a:lnTo>
                <a:lnTo>
                  <a:pt x="372852" y="128707"/>
                </a:lnTo>
                <a:lnTo>
                  <a:pt x="354474" y="89883"/>
                </a:lnTo>
                <a:lnTo>
                  <a:pt x="326906" y="55137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444830" y="4835805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7"/>
                </a:lnTo>
                <a:lnTo>
                  <a:pt x="27567" y="89883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7" y="292161"/>
                </a:lnTo>
                <a:lnTo>
                  <a:pt x="55134" y="326908"/>
                </a:lnTo>
                <a:lnTo>
                  <a:pt x="89880" y="354476"/>
                </a:lnTo>
                <a:lnTo>
                  <a:pt x="128705" y="372855"/>
                </a:lnTo>
                <a:lnTo>
                  <a:pt x="169976" y="382044"/>
                </a:lnTo>
                <a:lnTo>
                  <a:pt x="212064" y="382044"/>
                </a:lnTo>
                <a:lnTo>
                  <a:pt x="253336" y="372855"/>
                </a:lnTo>
                <a:lnTo>
                  <a:pt x="292161" y="354476"/>
                </a:lnTo>
                <a:lnTo>
                  <a:pt x="326906" y="326908"/>
                </a:lnTo>
                <a:lnTo>
                  <a:pt x="354474" y="292161"/>
                </a:lnTo>
                <a:lnTo>
                  <a:pt x="372852" y="253337"/>
                </a:lnTo>
                <a:lnTo>
                  <a:pt x="382041" y="212065"/>
                </a:lnTo>
                <a:lnTo>
                  <a:pt x="382041" y="169978"/>
                </a:lnTo>
                <a:lnTo>
                  <a:pt x="372852" y="128707"/>
                </a:lnTo>
                <a:lnTo>
                  <a:pt x="354474" y="89883"/>
                </a:lnTo>
                <a:lnTo>
                  <a:pt x="326906" y="55137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444830" y="5343580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7"/>
                </a:lnTo>
                <a:lnTo>
                  <a:pt x="27567" y="89883"/>
                </a:lnTo>
                <a:lnTo>
                  <a:pt x="9189" y="128707"/>
                </a:lnTo>
                <a:lnTo>
                  <a:pt x="0" y="169979"/>
                </a:lnTo>
                <a:lnTo>
                  <a:pt x="0" y="212066"/>
                </a:lnTo>
                <a:lnTo>
                  <a:pt x="9189" y="253337"/>
                </a:lnTo>
                <a:lnTo>
                  <a:pt x="27567" y="292162"/>
                </a:lnTo>
                <a:lnTo>
                  <a:pt x="55134" y="326908"/>
                </a:lnTo>
                <a:lnTo>
                  <a:pt x="89880" y="354476"/>
                </a:lnTo>
                <a:lnTo>
                  <a:pt x="128705" y="372855"/>
                </a:lnTo>
                <a:lnTo>
                  <a:pt x="169976" y="382045"/>
                </a:lnTo>
                <a:lnTo>
                  <a:pt x="212064" y="382045"/>
                </a:lnTo>
                <a:lnTo>
                  <a:pt x="253336" y="372855"/>
                </a:lnTo>
                <a:lnTo>
                  <a:pt x="292161" y="354476"/>
                </a:lnTo>
                <a:lnTo>
                  <a:pt x="326906" y="326908"/>
                </a:lnTo>
                <a:lnTo>
                  <a:pt x="354474" y="292162"/>
                </a:lnTo>
                <a:lnTo>
                  <a:pt x="372852" y="253337"/>
                </a:lnTo>
                <a:lnTo>
                  <a:pt x="382041" y="212066"/>
                </a:lnTo>
                <a:lnTo>
                  <a:pt x="382041" y="169979"/>
                </a:lnTo>
                <a:lnTo>
                  <a:pt x="372852" y="128707"/>
                </a:lnTo>
                <a:lnTo>
                  <a:pt x="354474" y="89883"/>
                </a:lnTo>
                <a:lnTo>
                  <a:pt x="326906" y="55137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444830" y="5854887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6"/>
                </a:lnTo>
                <a:lnTo>
                  <a:pt x="27567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5"/>
                </a:lnTo>
                <a:lnTo>
                  <a:pt x="9189" y="253337"/>
                </a:lnTo>
                <a:lnTo>
                  <a:pt x="27567" y="292161"/>
                </a:lnTo>
                <a:lnTo>
                  <a:pt x="55134" y="326907"/>
                </a:lnTo>
                <a:lnTo>
                  <a:pt x="89880" y="354475"/>
                </a:lnTo>
                <a:lnTo>
                  <a:pt x="128705" y="372855"/>
                </a:lnTo>
                <a:lnTo>
                  <a:pt x="169976" y="382044"/>
                </a:lnTo>
                <a:lnTo>
                  <a:pt x="212064" y="382044"/>
                </a:lnTo>
                <a:lnTo>
                  <a:pt x="253336" y="372855"/>
                </a:lnTo>
                <a:lnTo>
                  <a:pt x="292161" y="354475"/>
                </a:lnTo>
                <a:lnTo>
                  <a:pt x="326906" y="326907"/>
                </a:lnTo>
                <a:lnTo>
                  <a:pt x="354474" y="292161"/>
                </a:lnTo>
                <a:lnTo>
                  <a:pt x="372852" y="253337"/>
                </a:lnTo>
                <a:lnTo>
                  <a:pt x="382041" y="212065"/>
                </a:lnTo>
                <a:lnTo>
                  <a:pt x="382041" y="169978"/>
                </a:lnTo>
                <a:lnTo>
                  <a:pt x="372852" y="128707"/>
                </a:lnTo>
                <a:lnTo>
                  <a:pt x="354474" y="89882"/>
                </a:lnTo>
                <a:lnTo>
                  <a:pt x="326906" y="55136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444830" y="6361061"/>
            <a:ext cx="382270" cy="382270"/>
          </a:xfrm>
          <a:custGeom>
            <a:avLst/>
            <a:gdLst/>
            <a:ahLst/>
            <a:cxnLst/>
            <a:rect l="l" t="t" r="r" b="b"/>
            <a:pathLst>
              <a:path w="382269" h="382270">
                <a:moveTo>
                  <a:pt x="212064" y="0"/>
                </a:moveTo>
                <a:lnTo>
                  <a:pt x="169976" y="0"/>
                </a:lnTo>
                <a:lnTo>
                  <a:pt x="128705" y="9189"/>
                </a:lnTo>
                <a:lnTo>
                  <a:pt x="89880" y="27568"/>
                </a:lnTo>
                <a:lnTo>
                  <a:pt x="55134" y="55136"/>
                </a:lnTo>
                <a:lnTo>
                  <a:pt x="27567" y="89882"/>
                </a:lnTo>
                <a:lnTo>
                  <a:pt x="9189" y="128707"/>
                </a:lnTo>
                <a:lnTo>
                  <a:pt x="0" y="169978"/>
                </a:lnTo>
                <a:lnTo>
                  <a:pt x="0" y="212066"/>
                </a:lnTo>
                <a:lnTo>
                  <a:pt x="9189" y="253337"/>
                </a:lnTo>
                <a:lnTo>
                  <a:pt x="27567" y="292162"/>
                </a:lnTo>
                <a:lnTo>
                  <a:pt x="55134" y="326908"/>
                </a:lnTo>
                <a:lnTo>
                  <a:pt x="89880" y="354476"/>
                </a:lnTo>
                <a:lnTo>
                  <a:pt x="128705" y="372855"/>
                </a:lnTo>
                <a:lnTo>
                  <a:pt x="169976" y="382044"/>
                </a:lnTo>
                <a:lnTo>
                  <a:pt x="212064" y="382044"/>
                </a:lnTo>
                <a:lnTo>
                  <a:pt x="253336" y="372855"/>
                </a:lnTo>
                <a:lnTo>
                  <a:pt x="292161" y="354476"/>
                </a:lnTo>
                <a:lnTo>
                  <a:pt x="326906" y="326908"/>
                </a:lnTo>
                <a:lnTo>
                  <a:pt x="354474" y="292162"/>
                </a:lnTo>
                <a:lnTo>
                  <a:pt x="372852" y="253337"/>
                </a:lnTo>
                <a:lnTo>
                  <a:pt x="382041" y="212066"/>
                </a:lnTo>
                <a:lnTo>
                  <a:pt x="382041" y="169978"/>
                </a:lnTo>
                <a:lnTo>
                  <a:pt x="372852" y="128707"/>
                </a:lnTo>
                <a:lnTo>
                  <a:pt x="354474" y="89882"/>
                </a:lnTo>
                <a:lnTo>
                  <a:pt x="326906" y="55136"/>
                </a:lnTo>
                <a:lnTo>
                  <a:pt x="292161" y="27568"/>
                </a:lnTo>
                <a:lnTo>
                  <a:pt x="253336" y="9189"/>
                </a:lnTo>
                <a:lnTo>
                  <a:pt x="212064" y="0"/>
                </a:lnTo>
                <a:close/>
              </a:path>
            </a:pathLst>
          </a:custGeom>
          <a:solidFill>
            <a:srgbClr val="F4DB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10324"/>
              </p:ext>
            </p:extLst>
          </p:nvPr>
        </p:nvGraphicFramePr>
        <p:xfrm>
          <a:off x="516275" y="1822712"/>
          <a:ext cx="19255105" cy="884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9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483234" algn="l"/>
                        </a:tabLst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Summary: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Which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Structure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Use?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sz="1800" spc="-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sz="180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Works:</a:t>
                      </a:r>
                      <a:r>
                        <a:rPr sz="180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Requests</a:t>
                      </a:r>
                      <a:r>
                        <a:rPr sz="1800" spc="-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94"/>
                        </a:spcBef>
                        <a:tabLst>
                          <a:tab pos="483234" algn="l"/>
                        </a:tabLst>
                      </a:pPr>
                      <a:r>
                        <a:rPr sz="2175" spc="-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1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Brief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r>
                        <a:rPr sz="1800" spc="5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First-Class</a:t>
                      </a:r>
                      <a:r>
                        <a:rPr sz="1800" spc="-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Higher-</a:t>
                      </a:r>
                      <a:r>
                        <a:rPr sz="1800" spc="-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Order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033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Promises</a:t>
                      </a:r>
                      <a:r>
                        <a:rPr sz="1800" spc="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Fetch</a:t>
                      </a:r>
                      <a:r>
                        <a:rPr sz="1800" spc="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API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66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0"/>
                        </a:spcBef>
                        <a:tabLst>
                          <a:tab pos="483234" algn="l"/>
                        </a:tabLst>
                      </a:pPr>
                      <a:r>
                        <a:rPr sz="2175" spc="-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1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Types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224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Closures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3462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Asynchronous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Behind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Scenes: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 Event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Loop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0"/>
                        </a:spcBef>
                        <a:tabLst>
                          <a:tab pos="483234" algn="l"/>
                        </a:tabLst>
                      </a:pPr>
                      <a:r>
                        <a:rPr sz="2175" spc="-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1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Boolean</a:t>
                      </a:r>
                      <a:r>
                        <a:rPr sz="1800" spc="-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Logic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859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Transformations: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map,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filter,</a:t>
                      </a:r>
                      <a:r>
                        <a:rPr sz="1800" spc="5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reduce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097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Overview</a:t>
                      </a:r>
                      <a:r>
                        <a:rPr sz="1800" spc="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Modern</a:t>
                      </a:r>
                      <a:r>
                        <a:rPr sz="1800" spc="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r>
                        <a:rPr sz="1800" spc="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Development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3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  <a:tabLst>
                          <a:tab pos="483234" algn="l"/>
                        </a:tabLst>
                      </a:pPr>
                      <a:r>
                        <a:rPr sz="2175" spc="-75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2175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Releases:</a:t>
                      </a:r>
                      <a:r>
                        <a:rPr sz="1800" spc="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ES5,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ES6+</a:t>
                      </a:r>
                      <a:r>
                        <a:rPr sz="1800" spc="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ESNext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986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Summary: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Which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Array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Method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Use?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20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160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Overview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Modules in</a:t>
                      </a:r>
                      <a:r>
                        <a:rPr sz="1800" spc="-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2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75"/>
                        </a:spcBef>
                        <a:tabLst>
                          <a:tab pos="483234" algn="l"/>
                        </a:tabLst>
                      </a:pPr>
                      <a:r>
                        <a:rPr sz="2175" spc="-75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2175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r>
                        <a:rPr sz="1800" spc="4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Calling</a:t>
                      </a:r>
                      <a:r>
                        <a:rPr sz="1800" spc="4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922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sz="180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DOM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Really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Works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160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Modern,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Clean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Declarative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Programming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  <a:tabLst>
                          <a:tab pos="483234" algn="l"/>
                        </a:tabLst>
                      </a:pPr>
                      <a:r>
                        <a:rPr sz="2175" spc="-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21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Reviewing</a:t>
                      </a:r>
                      <a:r>
                        <a:rPr sz="1800" spc="-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287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Event</a:t>
                      </a:r>
                      <a:r>
                        <a:rPr sz="1800" spc="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Propagation:</a:t>
                      </a:r>
                      <a:r>
                        <a:rPr sz="1800" spc="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Bubbling</a:t>
                      </a:r>
                      <a:r>
                        <a:rPr sz="1800" spc="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Capturing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Forkify: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Overview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Planning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5"/>
                        </a:spcBef>
                        <a:tabLst>
                          <a:tab pos="483234" algn="l"/>
                        </a:tabLst>
                      </a:pPr>
                      <a:r>
                        <a:rPr sz="2175" spc="-75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2175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176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Efficient</a:t>
                      </a:r>
                      <a:r>
                        <a:rPr sz="1800" spc="8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Script</a:t>
                      </a:r>
                      <a:r>
                        <a:rPr sz="1800" spc="9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Loading:</a:t>
                      </a:r>
                      <a:r>
                        <a:rPr sz="1800" spc="8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defer</a:t>
                      </a:r>
                      <a:r>
                        <a:rPr sz="1800" spc="9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8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async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414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8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MVC</a:t>
                      </a:r>
                      <a:r>
                        <a:rPr sz="1800" spc="-9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Architecture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858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30"/>
                        </a:spcBef>
                        <a:tabLst>
                          <a:tab pos="483234" algn="l"/>
                        </a:tabLst>
                      </a:pPr>
                      <a:r>
                        <a:rPr sz="1450" spc="-5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145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sz="1800" spc="-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Think</a:t>
                      </a:r>
                      <a:r>
                        <a:rPr sz="180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Like</a:t>
                      </a:r>
                      <a:r>
                        <a:rPr sz="180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Developer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256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sz="1800" spc="-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Object-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Oriented</a:t>
                      </a:r>
                      <a:r>
                        <a:rPr sz="1800" spc="-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Programming?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Event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Handlers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MVC: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Publisher-Subscriber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Pattern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23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  <a:tabLst>
                          <a:tab pos="483234" algn="l"/>
                        </a:tabLst>
                      </a:pPr>
                      <a:r>
                        <a:rPr sz="2175" spc="-37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175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Debugging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(Fixing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Errors)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065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4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OOP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in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3035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Forkify</a:t>
                      </a:r>
                      <a:r>
                        <a:rPr sz="1800" spc="7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Project:</a:t>
                      </a:r>
                      <a:r>
                        <a:rPr sz="1800" spc="8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Final</a:t>
                      </a:r>
                      <a:r>
                        <a:rPr sz="1800" spc="8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Considerations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91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5"/>
                        </a:spcBef>
                        <a:tabLst>
                          <a:tab pos="483234" algn="l"/>
                        </a:tabLst>
                      </a:pPr>
                      <a:r>
                        <a:rPr sz="2175" spc="-37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sz="21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What's</a:t>
                      </a:r>
                      <a:r>
                        <a:rPr sz="1800" spc="-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DOM</a:t>
                      </a:r>
                      <a:r>
                        <a:rPr sz="1800" spc="-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DOM</a:t>
                      </a:r>
                      <a:r>
                        <a:rPr sz="1800" spc="-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Manipulation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240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Prototypal</a:t>
                      </a:r>
                      <a:r>
                        <a:rPr sz="1800" spc="9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Inheritance</a:t>
                      </a:r>
                      <a:r>
                        <a:rPr sz="1800" spc="9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9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9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Prototype</a:t>
                      </a:r>
                      <a:r>
                        <a:rPr sz="1800" spc="9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Chain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5"/>
                        </a:spcBef>
                        <a:tabLst>
                          <a:tab pos="483234" algn="l"/>
                        </a:tabLst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12</a:t>
                      </a:r>
                      <a:r>
                        <a:rPr sz="145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800" spc="-6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high-level</a:t>
                      </a:r>
                      <a:r>
                        <a:rPr sz="1800" spc="-6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Overview</a:t>
                      </a:r>
                      <a:r>
                        <a:rPr sz="1800" spc="-6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5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6065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Object.create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5"/>
                        </a:spcBef>
                        <a:tabLst>
                          <a:tab pos="483234" algn="l"/>
                        </a:tabLst>
                      </a:pPr>
                      <a:r>
                        <a:rPr sz="2175" spc="-37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21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Engine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Runtime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4935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557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Inheritance</a:t>
                      </a:r>
                      <a:r>
                        <a:rPr sz="1800" spc="8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Between</a:t>
                      </a:r>
                      <a:r>
                        <a:rPr sz="1800" spc="8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"Classes":</a:t>
                      </a:r>
                      <a:r>
                        <a:rPr sz="1800" spc="8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Constructor</a:t>
                      </a:r>
                      <a:r>
                        <a:rPr sz="1800" spc="8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Functions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483234" algn="l"/>
                        </a:tabLst>
                      </a:pPr>
                      <a:r>
                        <a:rPr sz="2175" spc="-37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14</a:t>
                      </a:r>
                      <a:r>
                        <a:rPr sz="2175" baseline="3831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Execution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Contexts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Call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Stack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Inheritance</a:t>
                      </a:r>
                      <a:r>
                        <a:rPr sz="1800" spc="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Between</a:t>
                      </a:r>
                      <a:r>
                        <a:rPr sz="1800" spc="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"Classes":</a:t>
                      </a:r>
                      <a:r>
                        <a:rPr sz="1800" spc="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Object.create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25"/>
                        </a:spcBef>
                        <a:tabLst>
                          <a:tab pos="483234" algn="l"/>
                        </a:tabLst>
                      </a:pPr>
                      <a:r>
                        <a:rPr sz="2175" spc="-37" baseline="5747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15</a:t>
                      </a:r>
                      <a:r>
                        <a:rPr sz="2175" baseline="5747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Scope</a:t>
                      </a:r>
                      <a:r>
                        <a:rPr sz="1800" spc="-7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Scope</a:t>
                      </a:r>
                      <a:r>
                        <a:rPr sz="1800" spc="-7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Chain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ES6</a:t>
                      </a:r>
                      <a:r>
                        <a:rPr sz="1800" spc="-6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Classes</a:t>
                      </a:r>
                      <a:r>
                        <a:rPr sz="1800" spc="-9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0"/>
                        </a:spcBef>
                        <a:tabLst>
                          <a:tab pos="483234" algn="l"/>
                        </a:tabLst>
                      </a:pPr>
                      <a:r>
                        <a:rPr sz="2175" spc="-37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2175" baseline="191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Variable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environment: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Hoisting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TDZ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795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5176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Mapty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Project: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Plan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sz="1800" spc="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68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483234" algn="l"/>
                        </a:tabLst>
                      </a:pPr>
                      <a:r>
                        <a:rPr sz="2175" spc="-37" baseline="5747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2175" baseline="5747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800" spc="-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Keyword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0970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Mapty</a:t>
                      </a:r>
                      <a:r>
                        <a:rPr sz="1800" spc="9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Project:</a:t>
                      </a:r>
                      <a:r>
                        <a:rPr sz="1800" spc="9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Final</a:t>
                      </a:r>
                      <a:r>
                        <a:rPr sz="1800" spc="9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Considerations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90"/>
                        </a:spcBef>
                        <a:tabLst>
                          <a:tab pos="483234" algn="l"/>
                        </a:tabLst>
                      </a:pPr>
                      <a:r>
                        <a:rPr sz="2175" spc="-37" baseline="5747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18</a:t>
                      </a:r>
                      <a:r>
                        <a:rPr sz="2175" baseline="5747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Primitives</a:t>
                      </a:r>
                      <a:r>
                        <a:rPr sz="1800" spc="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vs.</a:t>
                      </a:r>
                      <a:r>
                        <a:rPr sz="1800" spc="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Objects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(Primitive</a:t>
                      </a:r>
                      <a:r>
                        <a:rPr sz="1800" spc="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vs.</a:t>
                      </a:r>
                      <a:r>
                        <a:rPr sz="1800" spc="6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Reference</a:t>
                      </a:r>
                      <a:r>
                        <a:rPr sz="1800" spc="7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Types)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50" spc="-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Asynchronous</a:t>
                      </a:r>
                      <a:r>
                        <a:rPr sz="1800" spc="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JavaScript,</a:t>
                      </a:r>
                      <a:r>
                        <a:rPr sz="1800" spc="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AJAX</a:t>
                      </a:r>
                      <a:r>
                        <a:rPr sz="1800" spc="3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25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444444"/>
                          </a:solidFill>
                          <a:latin typeface="Arial"/>
                          <a:cs typeface="Arial"/>
                        </a:rPr>
                        <a:t>APIs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660" y="4054475"/>
            <a:ext cx="18432780" cy="20746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05985" marR="5080" indent="-4693920" algn="ctr">
              <a:lnSpc>
                <a:spcPct val="109800"/>
              </a:lnSpc>
              <a:spcBef>
                <a:spcPts val="105"/>
              </a:spcBef>
            </a:pPr>
            <a:r>
              <a:rPr sz="13200" b="0" spc="-16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13200" b="0" spc="-325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3200" b="0" spc="-16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endParaRPr sz="1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637"/>
            <a:ext cx="20104099" cy="13612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16306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4295" algn="l"/>
                <a:tab pos="2792730" algn="l"/>
                <a:tab pos="6553834" algn="l"/>
                <a:tab pos="8288655" algn="l"/>
                <a:tab pos="9206230" algn="l"/>
              </a:tabLst>
            </a:pPr>
            <a:r>
              <a:rPr dirty="0"/>
              <a:t>SOME</a:t>
            </a:r>
            <a:r>
              <a:rPr lang="en-US" dirty="0"/>
              <a:t> </a:t>
            </a:r>
            <a:r>
              <a:rPr dirty="0"/>
              <a:t>QUICK</a:t>
            </a:r>
            <a:r>
              <a:rPr lang="en-US" dirty="0"/>
              <a:t> </a:t>
            </a:r>
            <a:r>
              <a:rPr dirty="0"/>
              <a:t>CONSIDERATIONS	</a:t>
            </a:r>
            <a:r>
              <a:rPr lang="en-US" dirty="0"/>
              <a:t> </a:t>
            </a:r>
            <a:r>
              <a:rPr dirty="0"/>
              <a:t>BEFORE</a:t>
            </a:r>
            <a:r>
              <a:rPr lang="en-US" dirty="0"/>
              <a:t> </a:t>
            </a:r>
            <a:r>
              <a:rPr dirty="0"/>
              <a:t>WE</a:t>
            </a:r>
            <a:r>
              <a:rPr lang="en-US" dirty="0"/>
              <a:t> </a:t>
            </a:r>
            <a:r>
              <a:rPr dirty="0"/>
              <a:t>START...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85106" y="445466"/>
            <a:ext cx="628253" cy="6282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0893" y="2810604"/>
            <a:ext cx="439777" cy="4397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36446" y="2855882"/>
            <a:ext cx="1599819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course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material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stick,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take</a:t>
            </a:r>
            <a:r>
              <a:rPr sz="23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notes.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Notes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syntax,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notes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theory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concepts,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notes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everything!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96363" y="6181990"/>
            <a:ext cx="3293745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Totally</a:t>
            </a:r>
            <a:r>
              <a:rPr sz="21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non-coding...</a:t>
            </a:r>
            <a:r>
              <a:rPr sz="21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2425D"/>
                </a:solidFill>
                <a:latin typeface="Arial"/>
                <a:cs typeface="Arial"/>
              </a:rPr>
              <a:t>Try</a:t>
            </a:r>
            <a:r>
              <a:rPr sz="2150" spc="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50" dirty="0">
                <a:solidFill>
                  <a:srgbClr val="F2425D"/>
                </a:solidFill>
                <a:latin typeface="Arial"/>
                <a:cs typeface="Arial"/>
              </a:rPr>
              <a:t>to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understand</a:t>
            </a:r>
            <a:r>
              <a:rPr sz="2150" spc="1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</a:t>
            </a:r>
            <a:r>
              <a:rPr sz="2150" spc="1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single</a:t>
            </a:r>
            <a:r>
              <a:rPr sz="2150" spc="2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-20" dirty="0">
                <a:solidFill>
                  <a:srgbClr val="F2425D"/>
                </a:solidFill>
                <a:latin typeface="Arial"/>
                <a:cs typeface="Arial"/>
              </a:rPr>
              <a:t>word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60799" y="6611432"/>
            <a:ext cx="272243" cy="2722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3030649" y="6531748"/>
            <a:ext cx="1317625" cy="497205"/>
            <a:chOff x="13030649" y="6531748"/>
            <a:chExt cx="1317625" cy="497205"/>
          </a:xfrm>
        </p:grpSpPr>
        <p:sp>
          <p:nvSpPr>
            <p:cNvPr id="10" name="object 10"/>
            <p:cNvSpPr/>
            <p:nvPr/>
          </p:nvSpPr>
          <p:spPr>
            <a:xfrm>
              <a:off x="13132942" y="6552690"/>
              <a:ext cx="1194435" cy="360045"/>
            </a:xfrm>
            <a:custGeom>
              <a:avLst/>
              <a:gdLst/>
              <a:ahLst/>
              <a:cxnLst/>
              <a:rect l="l" t="t" r="r" b="b"/>
              <a:pathLst>
                <a:path w="1194434" h="360045">
                  <a:moveTo>
                    <a:pt x="1194232" y="15352"/>
                  </a:moveTo>
                  <a:lnTo>
                    <a:pt x="1136477" y="9290"/>
                  </a:lnTo>
                  <a:lnTo>
                    <a:pt x="1079711" y="4723"/>
                  </a:lnTo>
                  <a:lnTo>
                    <a:pt x="1023933" y="1653"/>
                  </a:lnTo>
                  <a:lnTo>
                    <a:pt x="969144" y="78"/>
                  </a:lnTo>
                  <a:lnTo>
                    <a:pt x="915342" y="0"/>
                  </a:lnTo>
                  <a:lnTo>
                    <a:pt x="862530" y="1417"/>
                  </a:lnTo>
                  <a:lnTo>
                    <a:pt x="810705" y="4330"/>
                  </a:lnTo>
                  <a:lnTo>
                    <a:pt x="759869" y="8740"/>
                  </a:lnTo>
                  <a:lnTo>
                    <a:pt x="710021" y="14645"/>
                  </a:lnTo>
                  <a:lnTo>
                    <a:pt x="661162" y="22046"/>
                  </a:lnTo>
                  <a:lnTo>
                    <a:pt x="613291" y="30944"/>
                  </a:lnTo>
                  <a:lnTo>
                    <a:pt x="566408" y="41337"/>
                  </a:lnTo>
                  <a:lnTo>
                    <a:pt x="520514" y="53226"/>
                  </a:lnTo>
                  <a:lnTo>
                    <a:pt x="475608" y="66612"/>
                  </a:lnTo>
                  <a:lnTo>
                    <a:pt x="431690" y="81493"/>
                  </a:lnTo>
                  <a:lnTo>
                    <a:pt x="388761" y="97870"/>
                  </a:lnTo>
                  <a:lnTo>
                    <a:pt x="346820" y="115743"/>
                  </a:lnTo>
                  <a:lnTo>
                    <a:pt x="305867" y="135113"/>
                  </a:lnTo>
                  <a:lnTo>
                    <a:pt x="265903" y="155978"/>
                  </a:lnTo>
                  <a:lnTo>
                    <a:pt x="226927" y="178339"/>
                  </a:lnTo>
                  <a:lnTo>
                    <a:pt x="188939" y="202196"/>
                  </a:lnTo>
                  <a:lnTo>
                    <a:pt x="151940" y="227549"/>
                  </a:lnTo>
                  <a:lnTo>
                    <a:pt x="115929" y="254399"/>
                  </a:lnTo>
                  <a:lnTo>
                    <a:pt x="80907" y="282744"/>
                  </a:lnTo>
                  <a:lnTo>
                    <a:pt x="46873" y="312585"/>
                  </a:lnTo>
                  <a:lnTo>
                    <a:pt x="13827" y="343922"/>
                  </a:lnTo>
                  <a:lnTo>
                    <a:pt x="0" y="35965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30649" y="6838560"/>
              <a:ext cx="182245" cy="190500"/>
            </a:xfrm>
            <a:custGeom>
              <a:avLst/>
              <a:gdLst/>
              <a:ahLst/>
              <a:cxnLst/>
              <a:rect l="l" t="t" r="r" b="b"/>
              <a:pathLst>
                <a:path w="182244" h="190500">
                  <a:moveTo>
                    <a:pt x="50050" y="0"/>
                  </a:moveTo>
                  <a:lnTo>
                    <a:pt x="0" y="190200"/>
                  </a:lnTo>
                  <a:lnTo>
                    <a:pt x="182193" y="116115"/>
                  </a:lnTo>
                  <a:lnTo>
                    <a:pt x="5005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76152" y="4780931"/>
            <a:ext cx="7111221" cy="49948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0893" y="2810604"/>
            <a:ext cx="439777" cy="4397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36446" y="2704054"/>
            <a:ext cx="15639415" cy="1033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this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first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time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ever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programming,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please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get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overwhelmed.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2300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100%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normal</a:t>
            </a:r>
            <a:r>
              <a:rPr sz="2300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will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understand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everything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at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beginning.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105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30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155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30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110" dirty="0">
                <a:solidFill>
                  <a:srgbClr val="444444"/>
                </a:solidFill>
                <a:latin typeface="Arial"/>
                <a:cs typeface="Arial"/>
              </a:rPr>
              <a:t>think</a:t>
            </a:r>
            <a:r>
              <a:rPr sz="230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175" dirty="0">
                <a:solidFill>
                  <a:srgbClr val="444444"/>
                </a:solidFill>
                <a:latin typeface="Arial"/>
                <a:cs typeface="Arial"/>
              </a:rPr>
              <a:t>“I</a:t>
            </a:r>
            <a:r>
              <a:rPr sz="2300" b="1" i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175" dirty="0">
                <a:solidFill>
                  <a:srgbClr val="444444"/>
                </a:solidFill>
                <a:latin typeface="Arial"/>
                <a:cs typeface="Arial"/>
              </a:rPr>
              <a:t>guess</a:t>
            </a:r>
            <a:r>
              <a:rPr sz="230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165" dirty="0">
                <a:solidFill>
                  <a:srgbClr val="444444"/>
                </a:solidFill>
                <a:latin typeface="Arial"/>
                <a:cs typeface="Arial"/>
              </a:rPr>
              <a:t>coding</a:t>
            </a:r>
            <a:r>
              <a:rPr sz="230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120" dirty="0">
                <a:solidFill>
                  <a:srgbClr val="444444"/>
                </a:solidFill>
                <a:latin typeface="Arial"/>
                <a:cs typeface="Arial"/>
              </a:rPr>
              <a:t>is</a:t>
            </a:r>
            <a:r>
              <a:rPr sz="230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120" dirty="0">
                <a:solidFill>
                  <a:srgbClr val="444444"/>
                </a:solidFill>
                <a:latin typeface="Arial"/>
                <a:cs typeface="Arial"/>
              </a:rPr>
              <a:t>not</a:t>
            </a:r>
            <a:r>
              <a:rPr sz="230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100" dirty="0">
                <a:solidFill>
                  <a:srgbClr val="444444"/>
                </a:solidFill>
                <a:latin typeface="Arial"/>
                <a:cs typeface="Arial"/>
              </a:rPr>
              <a:t>for</a:t>
            </a:r>
            <a:r>
              <a:rPr sz="2300" b="1" i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i="1" spc="-20" dirty="0">
                <a:solidFill>
                  <a:srgbClr val="444444"/>
                </a:solidFill>
                <a:latin typeface="Arial"/>
                <a:cs typeface="Arial"/>
              </a:rPr>
              <a:t>me”!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7958" y="5157759"/>
            <a:ext cx="6408181" cy="4272121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664B26CF-387D-74B8-4012-C3EB07215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16306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4295" algn="l"/>
                <a:tab pos="2792730" algn="l"/>
                <a:tab pos="6553834" algn="l"/>
                <a:tab pos="8288655" algn="l"/>
                <a:tab pos="9206230" algn="l"/>
              </a:tabLst>
            </a:pPr>
            <a:r>
              <a:rPr dirty="0"/>
              <a:t>SOME</a:t>
            </a:r>
            <a:r>
              <a:rPr lang="en-US" dirty="0"/>
              <a:t> </a:t>
            </a:r>
            <a:r>
              <a:rPr dirty="0"/>
              <a:t>QUICK</a:t>
            </a:r>
            <a:r>
              <a:rPr lang="en-US" dirty="0"/>
              <a:t> </a:t>
            </a:r>
            <a:r>
              <a:rPr dirty="0"/>
              <a:t>CONSIDERATIONS	</a:t>
            </a:r>
            <a:r>
              <a:rPr lang="en-US" dirty="0"/>
              <a:t> </a:t>
            </a:r>
            <a:r>
              <a:rPr dirty="0"/>
              <a:t>BEFORE</a:t>
            </a:r>
            <a:r>
              <a:rPr lang="en-US" dirty="0"/>
              <a:t> </a:t>
            </a:r>
            <a:r>
              <a:rPr dirty="0"/>
              <a:t>WE</a:t>
            </a:r>
            <a:r>
              <a:rPr lang="en-US" dirty="0"/>
              <a:t> </a:t>
            </a:r>
            <a:r>
              <a:rPr dirty="0"/>
              <a:t>START...</a:t>
            </a: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F8DA6A7D-FC0B-1251-75E1-744572B454B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85106" y="445466"/>
            <a:ext cx="628253" cy="6282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0893" y="2810604"/>
            <a:ext cx="439777" cy="4397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36446" y="2704054"/>
            <a:ext cx="15909290" cy="153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b="1" spc="-1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1" spc="-10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444444"/>
                </a:solidFill>
                <a:latin typeface="Arial"/>
                <a:cs typeface="Arial"/>
              </a:rPr>
              <a:t>first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sections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of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course,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444444"/>
                </a:solidFill>
                <a:latin typeface="Arial"/>
                <a:cs typeface="Arial"/>
              </a:rPr>
              <a:t>don’t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bother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understanding</a:t>
            </a:r>
            <a:r>
              <a:rPr sz="2300" b="1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WHY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things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work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way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they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do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JavaScript.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00" dirty="0">
                <a:solidFill>
                  <a:srgbClr val="444444"/>
                </a:solidFill>
                <a:latin typeface="Arial"/>
                <a:cs typeface="Arial"/>
              </a:rPr>
              <a:t>Also,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444444"/>
                </a:solidFill>
                <a:latin typeface="Arial"/>
                <a:cs typeface="Arial"/>
              </a:rPr>
              <a:t>don’t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stress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about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444444"/>
                </a:solidFill>
                <a:latin typeface="Arial"/>
                <a:cs typeface="Arial"/>
              </a:rPr>
              <a:t>efficient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code,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fast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code,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1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clean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spc="-8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While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learning,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just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want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things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45" dirty="0">
                <a:solidFill>
                  <a:srgbClr val="444444"/>
                </a:solidFill>
                <a:latin typeface="Arial"/>
                <a:cs typeface="Arial"/>
              </a:rPr>
              <a:t>WORK</a:t>
            </a:r>
            <a:r>
              <a:rPr sz="2300" spc="-145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3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45" dirty="0">
                <a:solidFill>
                  <a:srgbClr val="444444"/>
                </a:solidFill>
                <a:latin typeface="Arial"/>
                <a:cs typeface="Arial"/>
              </a:rPr>
              <a:t>will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WHY</a:t>
            </a:r>
            <a:r>
              <a:rPr sz="2300" b="1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later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5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course.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9704" y="5395686"/>
            <a:ext cx="11139983" cy="4095182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5D0877BB-C3A6-7F47-8CCF-3D19383CD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16306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4295" algn="l"/>
                <a:tab pos="2792730" algn="l"/>
                <a:tab pos="6553834" algn="l"/>
                <a:tab pos="8288655" algn="l"/>
                <a:tab pos="9206230" algn="l"/>
              </a:tabLst>
            </a:pPr>
            <a:r>
              <a:rPr dirty="0"/>
              <a:t>SOME</a:t>
            </a:r>
            <a:r>
              <a:rPr lang="en-US" dirty="0"/>
              <a:t> </a:t>
            </a:r>
            <a:r>
              <a:rPr dirty="0"/>
              <a:t>QUICK</a:t>
            </a:r>
            <a:r>
              <a:rPr lang="en-US" dirty="0"/>
              <a:t> </a:t>
            </a:r>
            <a:r>
              <a:rPr dirty="0"/>
              <a:t>CONSIDERATIONS	</a:t>
            </a:r>
            <a:r>
              <a:rPr lang="en-US" dirty="0"/>
              <a:t> </a:t>
            </a:r>
            <a:r>
              <a:rPr dirty="0"/>
              <a:t>BEFORE</a:t>
            </a:r>
            <a:r>
              <a:rPr lang="en-US" dirty="0"/>
              <a:t> </a:t>
            </a:r>
            <a:r>
              <a:rPr dirty="0"/>
              <a:t>WE</a:t>
            </a:r>
            <a:r>
              <a:rPr lang="en-US" dirty="0"/>
              <a:t> </a:t>
            </a:r>
            <a:r>
              <a:rPr dirty="0"/>
              <a:t>START...</a:t>
            </a: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5C7B684-D453-6FCB-5D4F-5827F4BFC17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85106" y="445466"/>
            <a:ext cx="628253" cy="6282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0893" y="2810604"/>
            <a:ext cx="439777" cy="4397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36446" y="2704054"/>
            <a:ext cx="16015335" cy="1033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Before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moving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40" dirty="0">
                <a:solidFill>
                  <a:srgbClr val="444444"/>
                </a:solidFill>
                <a:latin typeface="Arial"/>
                <a:cs typeface="Arial"/>
              </a:rPr>
              <a:t>from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section,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make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sure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444444"/>
                </a:solidFill>
                <a:latin typeface="Arial"/>
                <a:cs typeface="Arial"/>
              </a:rPr>
              <a:t>understand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0" dirty="0">
                <a:solidFill>
                  <a:srgbClr val="444444"/>
                </a:solidFill>
                <a:latin typeface="Arial"/>
                <a:cs typeface="Arial"/>
              </a:rPr>
              <a:t>exactly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444444"/>
                </a:solidFill>
                <a:latin typeface="Arial"/>
                <a:cs typeface="Arial"/>
              </a:rPr>
              <a:t>what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was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444444"/>
                </a:solidFill>
                <a:latin typeface="Arial"/>
                <a:cs typeface="Arial"/>
              </a:rPr>
              <a:t>covered.</a:t>
            </a:r>
            <a:r>
              <a:rPr sz="2300" b="1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55" dirty="0">
                <a:solidFill>
                  <a:srgbClr val="444444"/>
                </a:solidFill>
                <a:latin typeface="Arial"/>
                <a:cs typeface="Arial"/>
              </a:rPr>
              <a:t>Take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30" dirty="0">
                <a:solidFill>
                  <a:srgbClr val="444444"/>
                </a:solidFill>
                <a:latin typeface="Arial"/>
                <a:cs typeface="Arial"/>
              </a:rPr>
              <a:t>break,</a:t>
            </a:r>
            <a:r>
              <a:rPr sz="23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review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code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wrote,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review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your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notes,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review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projects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built,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maybe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even </a:t>
            </a:r>
            <a:r>
              <a:rPr sz="2300" spc="50" dirty="0">
                <a:solidFill>
                  <a:srgbClr val="444444"/>
                </a:solidFill>
                <a:latin typeface="Arial"/>
                <a:cs typeface="Arial"/>
              </a:rPr>
              <a:t>write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some</a:t>
            </a:r>
            <a:r>
              <a:rPr sz="23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code</a:t>
            </a:r>
            <a:r>
              <a:rPr sz="23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yourself.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1710" y="5256545"/>
            <a:ext cx="4775835" cy="3809365"/>
            <a:chOff x="2311710" y="5256545"/>
            <a:chExt cx="4775835" cy="38093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1710" y="5256545"/>
              <a:ext cx="4775340" cy="3354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32919" y="8332607"/>
              <a:ext cx="732961" cy="73296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368785" y="5237451"/>
            <a:ext cx="4725670" cy="3828415"/>
            <a:chOff x="7368785" y="5237451"/>
            <a:chExt cx="4725670" cy="382841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8785" y="5237451"/>
              <a:ext cx="4725319" cy="33544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4962" y="8332607"/>
              <a:ext cx="732961" cy="73296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2358304" y="5237450"/>
            <a:ext cx="5434330" cy="3828415"/>
            <a:chOff x="12358304" y="5237450"/>
            <a:chExt cx="5434330" cy="382841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58304" y="5237450"/>
              <a:ext cx="5434084" cy="33542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08861" y="8332606"/>
              <a:ext cx="732961" cy="732961"/>
            </a:xfrm>
            <a:prstGeom prst="rect">
              <a:avLst/>
            </a:prstGeom>
          </p:spPr>
        </p:pic>
      </p:grpSp>
      <p:sp>
        <p:nvSpPr>
          <p:cNvPr id="18" name="object 3">
            <a:extLst>
              <a:ext uri="{FF2B5EF4-FFF2-40B4-BE49-F238E27FC236}">
                <a16:creationId xmlns:a16="http://schemas.microsoft.com/office/drawing/2014/main" id="{58ED5ABD-CA65-7C77-7810-D147A66D2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16306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4295" algn="l"/>
                <a:tab pos="2792730" algn="l"/>
                <a:tab pos="6553834" algn="l"/>
                <a:tab pos="8288655" algn="l"/>
                <a:tab pos="9206230" algn="l"/>
              </a:tabLst>
            </a:pPr>
            <a:r>
              <a:rPr dirty="0"/>
              <a:t>SOME</a:t>
            </a:r>
            <a:r>
              <a:rPr lang="en-US" dirty="0"/>
              <a:t> </a:t>
            </a:r>
            <a:r>
              <a:rPr dirty="0"/>
              <a:t>QUICK</a:t>
            </a:r>
            <a:r>
              <a:rPr lang="en-US" dirty="0"/>
              <a:t> </a:t>
            </a:r>
            <a:r>
              <a:rPr dirty="0"/>
              <a:t>CONSIDERATIONS	</a:t>
            </a:r>
            <a:r>
              <a:rPr lang="en-US" dirty="0"/>
              <a:t> </a:t>
            </a:r>
            <a:r>
              <a:rPr dirty="0"/>
              <a:t>BEFORE</a:t>
            </a:r>
            <a:r>
              <a:rPr lang="en-US" dirty="0"/>
              <a:t> </a:t>
            </a:r>
            <a:r>
              <a:rPr dirty="0"/>
              <a:t>WE</a:t>
            </a:r>
            <a:r>
              <a:rPr lang="en-US" dirty="0"/>
              <a:t> </a:t>
            </a:r>
            <a:r>
              <a:rPr dirty="0"/>
              <a:t>START...</a:t>
            </a:r>
          </a:p>
        </p:txBody>
      </p:sp>
      <p:pic>
        <p:nvPicPr>
          <p:cNvPr id="19" name="object 4">
            <a:extLst>
              <a:ext uri="{FF2B5EF4-FFF2-40B4-BE49-F238E27FC236}">
                <a16:creationId xmlns:a16="http://schemas.microsoft.com/office/drawing/2014/main" id="{244F5BB0-6D57-CFA7-CF06-BB8C98FB34C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127695" y="457271"/>
            <a:ext cx="628253" cy="6282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190" y="5818554"/>
            <a:ext cx="5156425" cy="29004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104099" cy="13612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0893" y="2810604"/>
            <a:ext cx="439777" cy="43977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36446" y="2704054"/>
            <a:ext cx="14942185" cy="10331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95"/>
              </a:spcBef>
            </a:pPr>
            <a:r>
              <a:rPr sz="2300" b="1" dirty="0">
                <a:solidFill>
                  <a:srgbClr val="444444"/>
                </a:solidFill>
                <a:latin typeface="Arial"/>
                <a:cs typeface="Arial"/>
              </a:rPr>
              <a:t>Most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444444"/>
                </a:solidFill>
                <a:latin typeface="Arial"/>
                <a:cs typeface="Arial"/>
              </a:rPr>
              <a:t>importantly,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95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444444"/>
                </a:solidFill>
                <a:latin typeface="Arial"/>
                <a:cs typeface="Arial"/>
              </a:rPr>
              <a:t>fun!</a:t>
            </a:r>
            <a:r>
              <a:rPr sz="2300" b="1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It’s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rewarding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85" dirty="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see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something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5" dirty="0">
                <a:solidFill>
                  <a:srgbClr val="444444"/>
                </a:solidFill>
                <a:latin typeface="Arial"/>
                <a:cs typeface="Arial"/>
              </a:rPr>
              <a:t>that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50" dirty="0">
                <a:solidFill>
                  <a:srgbClr val="444444"/>
                </a:solidFill>
                <a:latin typeface="Arial"/>
                <a:cs typeface="Arial"/>
              </a:rPr>
              <a:t>YOU</a:t>
            </a:r>
            <a:r>
              <a:rPr sz="23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have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70" dirty="0">
                <a:solidFill>
                  <a:srgbClr val="444444"/>
                </a:solidFill>
                <a:latin typeface="Arial"/>
                <a:cs typeface="Arial"/>
              </a:rPr>
              <a:t>built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b="1" spc="-140" dirty="0">
                <a:solidFill>
                  <a:srgbClr val="444444"/>
                </a:solidFill>
                <a:latin typeface="Arial"/>
                <a:cs typeface="Arial"/>
              </a:rPr>
              <a:t>YOURSELF</a:t>
            </a:r>
            <a:r>
              <a:rPr sz="2300" spc="-140" dirty="0">
                <a:solidFill>
                  <a:srgbClr val="444444"/>
                </a:solidFill>
                <a:latin typeface="Arial"/>
                <a:cs typeface="Arial"/>
              </a:rPr>
              <a:t>!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105" dirty="0">
                <a:solidFill>
                  <a:srgbClr val="444444"/>
                </a:solidFill>
                <a:latin typeface="Arial"/>
                <a:cs typeface="Arial"/>
              </a:rPr>
              <a:t>if</a:t>
            </a:r>
            <a:r>
              <a:rPr sz="2300" spc="-4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you’re</a:t>
            </a:r>
            <a:r>
              <a:rPr sz="23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feeling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frustrated,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60" dirty="0">
                <a:solidFill>
                  <a:srgbClr val="444444"/>
                </a:solidFill>
                <a:latin typeface="Arial"/>
                <a:cs typeface="Arial"/>
              </a:rPr>
              <a:t>stop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whatever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you’re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doing,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come</a:t>
            </a:r>
            <a:r>
              <a:rPr sz="23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44444"/>
                </a:solidFill>
                <a:latin typeface="Arial"/>
                <a:cs typeface="Arial"/>
              </a:rPr>
              <a:t>back</a:t>
            </a:r>
            <a:r>
              <a:rPr sz="2300" spc="1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444444"/>
                </a:solidFill>
                <a:latin typeface="Arial"/>
                <a:cs typeface="Arial"/>
              </a:rPr>
              <a:t>later!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8622" y="4977639"/>
            <a:ext cx="6086796" cy="45823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032432" y="6162669"/>
            <a:ext cx="260413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And</a:t>
            </a:r>
            <a:r>
              <a:rPr sz="2150" spc="-7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I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dirty="0">
                <a:solidFill>
                  <a:srgbClr val="F2425D"/>
                </a:solidFill>
                <a:latin typeface="Arial"/>
                <a:cs typeface="Arial"/>
              </a:rPr>
              <a:t>mean</a:t>
            </a:r>
            <a:r>
              <a:rPr sz="2150" spc="-70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b="1" spc="-185" dirty="0">
                <a:solidFill>
                  <a:srgbClr val="F2425D"/>
                </a:solidFill>
                <a:latin typeface="Arial"/>
                <a:cs typeface="Arial"/>
              </a:rPr>
              <a:t>REAL</a:t>
            </a:r>
            <a:r>
              <a:rPr sz="2150" b="1" spc="-65" dirty="0">
                <a:solidFill>
                  <a:srgbClr val="F2425D"/>
                </a:solidFill>
                <a:latin typeface="Arial"/>
                <a:cs typeface="Arial"/>
              </a:rPr>
              <a:t> </a:t>
            </a:r>
            <a:r>
              <a:rPr sz="2150" spc="30" dirty="0">
                <a:solidFill>
                  <a:srgbClr val="F2425D"/>
                </a:solidFill>
                <a:latin typeface="Arial"/>
                <a:cs typeface="Arial"/>
              </a:rPr>
              <a:t>fun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94267" y="6206781"/>
            <a:ext cx="272243" cy="27224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3466709" y="6305103"/>
            <a:ext cx="1317625" cy="497205"/>
            <a:chOff x="13466709" y="6305103"/>
            <a:chExt cx="1317625" cy="497205"/>
          </a:xfrm>
        </p:grpSpPr>
        <p:sp>
          <p:nvSpPr>
            <p:cNvPr id="12" name="object 12"/>
            <p:cNvSpPr/>
            <p:nvPr/>
          </p:nvSpPr>
          <p:spPr>
            <a:xfrm>
              <a:off x="13569002" y="6326045"/>
              <a:ext cx="1194435" cy="360045"/>
            </a:xfrm>
            <a:custGeom>
              <a:avLst/>
              <a:gdLst/>
              <a:ahLst/>
              <a:cxnLst/>
              <a:rect l="l" t="t" r="r" b="b"/>
              <a:pathLst>
                <a:path w="1194434" h="360045">
                  <a:moveTo>
                    <a:pt x="1194232" y="15352"/>
                  </a:moveTo>
                  <a:lnTo>
                    <a:pt x="1136477" y="9290"/>
                  </a:lnTo>
                  <a:lnTo>
                    <a:pt x="1079711" y="4723"/>
                  </a:lnTo>
                  <a:lnTo>
                    <a:pt x="1023933" y="1653"/>
                  </a:lnTo>
                  <a:lnTo>
                    <a:pt x="969144" y="78"/>
                  </a:lnTo>
                  <a:lnTo>
                    <a:pt x="915342" y="0"/>
                  </a:lnTo>
                  <a:lnTo>
                    <a:pt x="862530" y="1417"/>
                  </a:lnTo>
                  <a:lnTo>
                    <a:pt x="810705" y="4330"/>
                  </a:lnTo>
                  <a:lnTo>
                    <a:pt x="759869" y="8740"/>
                  </a:lnTo>
                  <a:lnTo>
                    <a:pt x="710021" y="14645"/>
                  </a:lnTo>
                  <a:lnTo>
                    <a:pt x="661162" y="22046"/>
                  </a:lnTo>
                  <a:lnTo>
                    <a:pt x="613291" y="30944"/>
                  </a:lnTo>
                  <a:lnTo>
                    <a:pt x="566408" y="41337"/>
                  </a:lnTo>
                  <a:lnTo>
                    <a:pt x="520514" y="53226"/>
                  </a:lnTo>
                  <a:lnTo>
                    <a:pt x="475608" y="66612"/>
                  </a:lnTo>
                  <a:lnTo>
                    <a:pt x="431690" y="81493"/>
                  </a:lnTo>
                  <a:lnTo>
                    <a:pt x="388761" y="97870"/>
                  </a:lnTo>
                  <a:lnTo>
                    <a:pt x="346820" y="115743"/>
                  </a:lnTo>
                  <a:lnTo>
                    <a:pt x="305867" y="135113"/>
                  </a:lnTo>
                  <a:lnTo>
                    <a:pt x="265903" y="155978"/>
                  </a:lnTo>
                  <a:lnTo>
                    <a:pt x="226927" y="178339"/>
                  </a:lnTo>
                  <a:lnTo>
                    <a:pt x="188939" y="202196"/>
                  </a:lnTo>
                  <a:lnTo>
                    <a:pt x="151940" y="227549"/>
                  </a:lnTo>
                  <a:lnTo>
                    <a:pt x="115929" y="254399"/>
                  </a:lnTo>
                  <a:lnTo>
                    <a:pt x="80907" y="282744"/>
                  </a:lnTo>
                  <a:lnTo>
                    <a:pt x="46873" y="312585"/>
                  </a:lnTo>
                  <a:lnTo>
                    <a:pt x="13827" y="343922"/>
                  </a:lnTo>
                  <a:lnTo>
                    <a:pt x="0" y="359658"/>
                  </a:lnTo>
                </a:path>
              </a:pathLst>
            </a:custGeom>
            <a:ln w="41883">
              <a:solidFill>
                <a:srgbClr val="F242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66709" y="6611915"/>
              <a:ext cx="182245" cy="190500"/>
            </a:xfrm>
            <a:custGeom>
              <a:avLst/>
              <a:gdLst/>
              <a:ahLst/>
              <a:cxnLst/>
              <a:rect l="l" t="t" r="r" b="b"/>
              <a:pathLst>
                <a:path w="182244" h="190500">
                  <a:moveTo>
                    <a:pt x="50050" y="0"/>
                  </a:moveTo>
                  <a:lnTo>
                    <a:pt x="0" y="190200"/>
                  </a:lnTo>
                  <a:lnTo>
                    <a:pt x="182193" y="116115"/>
                  </a:lnTo>
                  <a:lnTo>
                    <a:pt x="50050" y="0"/>
                  </a:lnTo>
                  <a:close/>
                </a:path>
              </a:pathLst>
            </a:custGeom>
            <a:solidFill>
              <a:srgbClr val="F242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3">
            <a:extLst>
              <a:ext uri="{FF2B5EF4-FFF2-40B4-BE49-F238E27FC236}">
                <a16:creationId xmlns:a16="http://schemas.microsoft.com/office/drawing/2014/main" id="{5275191D-BE3A-42D0-B925-7221CC18C7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309" y="293573"/>
            <a:ext cx="16306741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4295" algn="l"/>
                <a:tab pos="2792730" algn="l"/>
                <a:tab pos="6553834" algn="l"/>
                <a:tab pos="8288655" algn="l"/>
                <a:tab pos="9206230" algn="l"/>
              </a:tabLst>
            </a:pPr>
            <a:r>
              <a:rPr dirty="0"/>
              <a:t>SOME</a:t>
            </a:r>
            <a:r>
              <a:rPr lang="en-US" dirty="0"/>
              <a:t> </a:t>
            </a:r>
            <a:r>
              <a:rPr dirty="0"/>
              <a:t>QUICK</a:t>
            </a:r>
            <a:r>
              <a:rPr lang="en-US" dirty="0"/>
              <a:t> </a:t>
            </a:r>
            <a:r>
              <a:rPr dirty="0"/>
              <a:t>CONSIDERATIONS	</a:t>
            </a:r>
            <a:r>
              <a:rPr lang="en-US" dirty="0"/>
              <a:t> </a:t>
            </a:r>
            <a:r>
              <a:rPr dirty="0"/>
              <a:t>BEFORE</a:t>
            </a:r>
            <a:r>
              <a:rPr lang="en-US" dirty="0"/>
              <a:t> </a:t>
            </a:r>
            <a:r>
              <a:rPr dirty="0"/>
              <a:t>WE</a:t>
            </a:r>
            <a:r>
              <a:rPr lang="en-US" dirty="0"/>
              <a:t> </a:t>
            </a:r>
            <a:r>
              <a:rPr dirty="0"/>
              <a:t>START...</a:t>
            </a:r>
          </a:p>
        </p:txBody>
      </p:sp>
      <p:pic>
        <p:nvPicPr>
          <p:cNvPr id="17" name="object 4">
            <a:extLst>
              <a:ext uri="{FF2B5EF4-FFF2-40B4-BE49-F238E27FC236}">
                <a16:creationId xmlns:a16="http://schemas.microsoft.com/office/drawing/2014/main" id="{088E3406-4F92-7839-9F71-ECD07DEF907D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885106" y="445466"/>
            <a:ext cx="628253" cy="6282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660" y="4054475"/>
            <a:ext cx="18432780" cy="20746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05985" marR="5080" indent="-4693920" algn="ctr">
              <a:lnSpc>
                <a:spcPct val="109800"/>
              </a:lnSpc>
              <a:spcBef>
                <a:spcPts val="105"/>
              </a:spcBef>
            </a:pPr>
            <a:r>
              <a:rPr lang="en-US" sz="13200" b="0" spc="-160" dirty="0">
                <a:solidFill>
                  <a:srgbClr val="444444"/>
                </a:solidFill>
                <a:latin typeface="Arial"/>
                <a:cs typeface="Arial"/>
              </a:rPr>
              <a:t>THANK YOU</a:t>
            </a:r>
            <a:endParaRPr sz="1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71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444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588</Words>
  <Application>Microsoft Office PowerPoint</Application>
  <PresentationFormat>Custom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slides for theory lectures</vt:lpstr>
      <vt:lpstr>PowerPoint Presentation</vt:lpstr>
      <vt:lpstr>WELCOME</vt:lpstr>
      <vt:lpstr>SOME QUICK CONSIDERATIONS  BEFORE WE START...</vt:lpstr>
      <vt:lpstr>SOME QUICK CONSIDERATIONS  BEFORE WE START...</vt:lpstr>
      <vt:lpstr>SOME QUICK CONSIDERATIONS  BEFORE WE START...</vt:lpstr>
      <vt:lpstr>SOME QUICK CONSIDERATIONS  BEFORE WE START...</vt:lpstr>
      <vt:lpstr>SOME QUICK CONSIDERATIONS  BEFORE WE START...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theory-lectures-v2</dc:title>
  <cp:lastModifiedBy>Nguyễn Trọng Tiến</cp:lastModifiedBy>
  <cp:revision>2</cp:revision>
  <dcterms:created xsi:type="dcterms:W3CDTF">2023-08-06T02:32:59Z</dcterms:created>
  <dcterms:modified xsi:type="dcterms:W3CDTF">2023-08-06T03:34:56Z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2023-08-06T00:00:00Z</vt:filetime>
  </property>
  <property fmtid="{D5CDD505-2E9C-101B-9397-08002B2CF9AE}" pid="3" name="Creator">
    <vt:lpwstr>Keynote</vt:lpwstr>
  </property>
  <property fmtid="{D5CDD505-2E9C-101B-9397-08002B2CF9AE}" pid="4" name="LastSaved">
    <vt:filetime>2023-08-06T00:00:00Z</vt:filetime>
  </property>
  <property fmtid="{D5CDD505-2E9C-101B-9397-08002B2CF9AE}" pid="5" name="Producer">
    <vt:lpwstr>macOS Version 11.0.1 (Build 20B29) Quartz PDFContext</vt:lpwstr>
  </property>
</Properties>
</file>