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2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2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2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6620" y="3313277"/>
            <a:ext cx="17806670" cy="444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200" b="0" i="0">
                <a:solidFill>
                  <a:srgbClr val="44444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71795" marR="5080" indent="-3101340">
              <a:lnSpc>
                <a:spcPct val="109800"/>
              </a:lnSpc>
              <a:spcBef>
                <a:spcPts val="105"/>
              </a:spcBef>
            </a:pPr>
            <a:r>
              <a:rPr spc="90" dirty="0"/>
              <a:t>WOR</a:t>
            </a:r>
            <a:r>
              <a:rPr spc="95" dirty="0"/>
              <a:t>K</a:t>
            </a:r>
            <a:r>
              <a:rPr spc="85" dirty="0"/>
              <a:t>I</a:t>
            </a:r>
            <a:r>
              <a:rPr spc="90" dirty="0"/>
              <a:t>N</a:t>
            </a:r>
            <a:r>
              <a:rPr spc="-565" dirty="0"/>
              <a:t>G</a:t>
            </a:r>
            <a:r>
              <a:rPr spc="-40" dirty="0"/>
              <a:t> </a:t>
            </a:r>
            <a:r>
              <a:rPr spc="275" dirty="0"/>
              <a:t>W</a:t>
            </a:r>
            <a:r>
              <a:rPr spc="85" dirty="0"/>
              <a:t>I</a:t>
            </a:r>
            <a:r>
              <a:rPr spc="280" dirty="0"/>
              <a:t>T</a:t>
            </a:r>
            <a:r>
              <a:rPr spc="-380" dirty="0"/>
              <a:t>H</a:t>
            </a:r>
            <a:r>
              <a:rPr spc="65" dirty="0"/>
              <a:t> </a:t>
            </a:r>
            <a:r>
              <a:rPr spc="114" dirty="0"/>
              <a:t>A</a:t>
            </a:r>
            <a:r>
              <a:rPr spc="110" dirty="0"/>
              <a:t>RR</a:t>
            </a:r>
            <a:r>
              <a:rPr spc="114" dirty="0"/>
              <a:t>A</a:t>
            </a:r>
            <a:r>
              <a:rPr spc="10" dirty="0"/>
              <a:t>Y</a:t>
            </a:r>
            <a:r>
              <a:rPr spc="-545" dirty="0"/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03930" y="2517449"/>
            <a:ext cx="7896920" cy="62454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WORKING WITH ARRAYS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DATA TRANSFORMATIONS: MAP, FILTER, REDUCE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1366" y="1361215"/>
            <a:ext cx="6701790" cy="9947910"/>
          </a:xfrm>
          <a:custGeom>
            <a:avLst/>
            <a:gdLst/>
            <a:ahLst/>
            <a:cxnLst/>
            <a:rect l="l" t="t" r="r" b="b"/>
            <a:pathLst>
              <a:path w="6701790" h="9947910">
                <a:moveTo>
                  <a:pt x="6701366" y="0"/>
                </a:moveTo>
                <a:lnTo>
                  <a:pt x="0" y="0"/>
                </a:lnTo>
                <a:lnTo>
                  <a:pt x="0" y="9947341"/>
                </a:lnTo>
                <a:lnTo>
                  <a:pt x="6701366" y="9947341"/>
                </a:lnTo>
                <a:lnTo>
                  <a:pt x="67013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399" y="4443991"/>
            <a:ext cx="3754567" cy="834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00847" y="4536016"/>
            <a:ext cx="1476277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MAP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412" y="4443991"/>
            <a:ext cx="3754567" cy="834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49840" y="4536016"/>
            <a:ext cx="1728650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FILTER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3778" y="4443991"/>
            <a:ext cx="3754567" cy="8344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107153" y="4536016"/>
            <a:ext cx="2237177" cy="58349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1" dirty="0">
                <a:solidFill>
                  <a:srgbClr val="FAFBFB"/>
                </a:solidFill>
                <a:latin typeface="Calibri"/>
                <a:cs typeface="Calibri"/>
              </a:rPr>
              <a:t>REDUCE</a:t>
            </a:r>
            <a:endParaRPr sz="37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88975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3825" algn="l"/>
                <a:tab pos="5721350" algn="l"/>
                <a:tab pos="7103109" algn="l"/>
                <a:tab pos="8333105" algn="l"/>
                <a:tab pos="9984105" algn="l"/>
                <a:tab pos="11035665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DATA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TRANSFORMATIONS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WITH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MAP,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FILTER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AND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REDUCE</a:t>
            </a:r>
            <a:endParaRPr sz="495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94" y="9151261"/>
            <a:ext cx="261772" cy="2617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4396" y="8985599"/>
            <a:ext cx="4559935" cy="142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2700"/>
              </a:lnSpc>
              <a:spcBef>
                <a:spcPts val="100"/>
              </a:spcBef>
            </a:pPr>
            <a:r>
              <a:rPr sz="2300" spc="-245" dirty="0">
                <a:solidFill>
                  <a:srgbClr val="444444"/>
                </a:solidFill>
                <a:latin typeface="Courier New"/>
                <a:cs typeface="Courier New"/>
              </a:rPr>
              <a:t>map</a:t>
            </a:r>
            <a:r>
              <a:rPr sz="2300" spc="-10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returns</a:t>
            </a:r>
            <a:r>
              <a:rPr sz="2300" spc="-1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3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b="1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containing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results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applying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operation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original</a:t>
            </a:r>
            <a:r>
              <a:rPr sz="23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0691" y="2282475"/>
            <a:ext cx="4580255" cy="1162050"/>
          </a:xfrm>
          <a:custGeom>
            <a:avLst/>
            <a:gdLst/>
            <a:ahLst/>
            <a:cxnLst/>
            <a:rect l="l" t="t" r="r" b="b"/>
            <a:pathLst>
              <a:path w="4580255" h="1162050">
                <a:moveTo>
                  <a:pt x="4579975" y="0"/>
                </a:moveTo>
                <a:lnTo>
                  <a:pt x="0" y="0"/>
                </a:lnTo>
                <a:lnTo>
                  <a:pt x="0" y="1065885"/>
                </a:lnTo>
                <a:lnTo>
                  <a:pt x="0" y="1161948"/>
                </a:lnTo>
                <a:lnTo>
                  <a:pt x="1414970" y="1161948"/>
                </a:lnTo>
                <a:lnTo>
                  <a:pt x="1414970" y="1065885"/>
                </a:lnTo>
                <a:lnTo>
                  <a:pt x="1467319" y="1065885"/>
                </a:lnTo>
                <a:lnTo>
                  <a:pt x="1467319" y="1161948"/>
                </a:lnTo>
                <a:lnTo>
                  <a:pt x="2263813" y="1161948"/>
                </a:lnTo>
                <a:lnTo>
                  <a:pt x="2263813" y="1065885"/>
                </a:lnTo>
                <a:lnTo>
                  <a:pt x="2316162" y="1065885"/>
                </a:lnTo>
                <a:lnTo>
                  <a:pt x="2316162" y="1161948"/>
                </a:lnTo>
                <a:lnTo>
                  <a:pt x="3112655" y="1161948"/>
                </a:lnTo>
                <a:lnTo>
                  <a:pt x="3112655" y="1065885"/>
                </a:lnTo>
                <a:lnTo>
                  <a:pt x="3165005" y="1065885"/>
                </a:lnTo>
                <a:lnTo>
                  <a:pt x="3165005" y="1161948"/>
                </a:lnTo>
                <a:lnTo>
                  <a:pt x="3961485" y="1161948"/>
                </a:lnTo>
                <a:lnTo>
                  <a:pt x="3961485" y="1065885"/>
                </a:lnTo>
                <a:lnTo>
                  <a:pt x="4013847" y="1065885"/>
                </a:lnTo>
                <a:lnTo>
                  <a:pt x="4013847" y="1161948"/>
                </a:lnTo>
                <a:lnTo>
                  <a:pt x="4579975" y="1161948"/>
                </a:lnTo>
                <a:lnTo>
                  <a:pt x="4579975" y="1065885"/>
                </a:lnTo>
                <a:lnTo>
                  <a:pt x="457997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8873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7715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6556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398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4240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0698" y="6387255"/>
            <a:ext cx="4580255" cy="2018664"/>
            <a:chOff x="1060698" y="6387255"/>
            <a:chExt cx="4580255" cy="2018664"/>
          </a:xfrm>
        </p:grpSpPr>
        <p:sp>
          <p:nvSpPr>
            <p:cNvPr id="20" name="object 20"/>
            <p:cNvSpPr/>
            <p:nvPr/>
          </p:nvSpPr>
          <p:spPr>
            <a:xfrm>
              <a:off x="1060698" y="7243523"/>
              <a:ext cx="4580255" cy="1162050"/>
            </a:xfrm>
            <a:custGeom>
              <a:avLst/>
              <a:gdLst/>
              <a:ahLst/>
              <a:cxnLst/>
              <a:rect l="l" t="t" r="r" b="b"/>
              <a:pathLst>
                <a:path w="4580255" h="1162050">
                  <a:moveTo>
                    <a:pt x="4579970" y="0"/>
                  </a:moveTo>
                  <a:lnTo>
                    <a:pt x="0" y="0"/>
                  </a:lnTo>
                  <a:lnTo>
                    <a:pt x="0" y="1161947"/>
                  </a:lnTo>
                  <a:lnTo>
                    <a:pt x="4579970" y="1161947"/>
                  </a:lnTo>
                  <a:lnTo>
                    <a:pt x="457997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2999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6196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546196" y="3348353"/>
            <a:ext cx="3609340" cy="934719"/>
            <a:chOff x="1546196" y="3348353"/>
            <a:chExt cx="3609340" cy="934719"/>
          </a:xfrm>
        </p:grpSpPr>
        <p:sp>
          <p:nvSpPr>
            <p:cNvPr id="24" name="object 24"/>
            <p:cNvSpPr/>
            <p:nvPr/>
          </p:nvSpPr>
          <p:spPr>
            <a:xfrm>
              <a:off x="1652999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6196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1842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5039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0683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3880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99524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92721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48366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41563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38873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6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395039" y="6413607"/>
            <a:ext cx="2760345" cy="937260"/>
            <a:chOff x="2395039" y="6413607"/>
            <a:chExt cx="2760345" cy="937260"/>
          </a:xfrm>
        </p:grpSpPr>
        <p:sp>
          <p:nvSpPr>
            <p:cNvPr id="36" name="object 36"/>
            <p:cNvSpPr/>
            <p:nvPr/>
          </p:nvSpPr>
          <p:spPr>
            <a:xfrm>
              <a:off x="2501842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95039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0683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3880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9524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92721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8366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41563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187715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36556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8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85398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6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4240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73399" y="5267945"/>
            <a:ext cx="3754754" cy="961390"/>
          </a:xfrm>
          <a:custGeom>
            <a:avLst/>
            <a:gdLst/>
            <a:ahLst/>
            <a:cxnLst/>
            <a:rect l="l" t="t" r="r" b="b"/>
            <a:pathLst>
              <a:path w="3754754" h="961389">
                <a:moveTo>
                  <a:pt x="3754567" y="0"/>
                </a:moveTo>
                <a:lnTo>
                  <a:pt x="0" y="0"/>
                </a:lnTo>
                <a:lnTo>
                  <a:pt x="0" y="961141"/>
                </a:lnTo>
                <a:lnTo>
                  <a:pt x="3754567" y="961141"/>
                </a:lnTo>
                <a:lnTo>
                  <a:pt x="3754567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473399" y="5267945"/>
            <a:ext cx="3754754" cy="96139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70"/>
              </a:spcBef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current</a:t>
            </a:r>
            <a:r>
              <a:rPr sz="2950" b="1" spc="1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dirty="0">
                <a:solidFill>
                  <a:srgbClr val="444444"/>
                </a:solidFill>
                <a:latin typeface="Courier New"/>
                <a:cs typeface="Courier New"/>
              </a:rPr>
              <a:t>*</a:t>
            </a:r>
            <a:r>
              <a:rPr sz="2950" b="1" spc="1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-50" dirty="0">
                <a:solidFill>
                  <a:srgbClr val="444444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86999" y="1715029"/>
            <a:ext cx="705485" cy="456565"/>
            <a:chOff x="3886999" y="1715029"/>
            <a:chExt cx="705485" cy="456565"/>
          </a:xfrm>
        </p:grpSpPr>
        <p:sp>
          <p:nvSpPr>
            <p:cNvPr id="51" name="object 51"/>
            <p:cNvSpPr/>
            <p:nvPr/>
          </p:nvSpPr>
          <p:spPr>
            <a:xfrm>
              <a:off x="3966727" y="1735971"/>
              <a:ext cx="605155" cy="285750"/>
            </a:xfrm>
            <a:custGeom>
              <a:avLst/>
              <a:gdLst/>
              <a:ahLst/>
              <a:cxnLst/>
              <a:rect l="l" t="t" r="r" b="b"/>
              <a:pathLst>
                <a:path w="605154" h="285750">
                  <a:moveTo>
                    <a:pt x="604807" y="5438"/>
                  </a:moveTo>
                  <a:lnTo>
                    <a:pt x="543997" y="1178"/>
                  </a:lnTo>
                  <a:lnTo>
                    <a:pt x="486165" y="0"/>
                  </a:lnTo>
                  <a:lnTo>
                    <a:pt x="431311" y="1902"/>
                  </a:lnTo>
                  <a:lnTo>
                    <a:pt x="379435" y="6885"/>
                  </a:lnTo>
                  <a:lnTo>
                    <a:pt x="330536" y="14950"/>
                  </a:lnTo>
                  <a:lnTo>
                    <a:pt x="284616" y="26096"/>
                  </a:lnTo>
                  <a:lnTo>
                    <a:pt x="241674" y="40323"/>
                  </a:lnTo>
                  <a:lnTo>
                    <a:pt x="201709" y="57631"/>
                  </a:lnTo>
                  <a:lnTo>
                    <a:pt x="164722" y="78020"/>
                  </a:lnTo>
                  <a:lnTo>
                    <a:pt x="130714" y="101491"/>
                  </a:lnTo>
                  <a:lnTo>
                    <a:pt x="99683" y="128042"/>
                  </a:lnTo>
                  <a:lnTo>
                    <a:pt x="71630" y="157675"/>
                  </a:lnTo>
                  <a:lnTo>
                    <a:pt x="46555" y="190389"/>
                  </a:lnTo>
                  <a:lnTo>
                    <a:pt x="24458" y="226184"/>
                  </a:lnTo>
                  <a:lnTo>
                    <a:pt x="5339" y="265061"/>
                  </a:lnTo>
                  <a:lnTo>
                    <a:pt x="0" y="285347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6999" y="1978679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39">
                  <a:moveTo>
                    <a:pt x="0" y="0"/>
                  </a:moveTo>
                  <a:lnTo>
                    <a:pt x="40281" y="192505"/>
                  </a:lnTo>
                  <a:lnTo>
                    <a:pt x="170117" y="44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702945" y="1563900"/>
            <a:ext cx="15367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Original</a:t>
            </a:r>
            <a:r>
              <a:rPr sz="1950" spc="9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array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7108" y="9151261"/>
            <a:ext cx="261772" cy="261772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7943409" y="8985599"/>
            <a:ext cx="4439920" cy="142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filter</a:t>
            </a:r>
            <a:r>
              <a:rPr sz="2300" spc="-81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returns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array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containing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that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passed</a:t>
            </a:r>
            <a:r>
              <a:rPr sz="2300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1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specified</a:t>
            </a:r>
            <a:r>
              <a:rPr sz="2300" spc="-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test</a:t>
            </a:r>
            <a:r>
              <a:rPr sz="2300" b="1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condition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709700" y="2282475"/>
            <a:ext cx="4580255" cy="1162050"/>
          </a:xfrm>
          <a:custGeom>
            <a:avLst/>
            <a:gdLst/>
            <a:ahLst/>
            <a:cxnLst/>
            <a:rect l="l" t="t" r="r" b="b"/>
            <a:pathLst>
              <a:path w="4580255" h="1162050">
                <a:moveTo>
                  <a:pt x="4579975" y="0"/>
                </a:moveTo>
                <a:lnTo>
                  <a:pt x="0" y="0"/>
                </a:lnTo>
                <a:lnTo>
                  <a:pt x="0" y="1065885"/>
                </a:lnTo>
                <a:lnTo>
                  <a:pt x="0" y="1161948"/>
                </a:lnTo>
                <a:lnTo>
                  <a:pt x="1414970" y="1161948"/>
                </a:lnTo>
                <a:lnTo>
                  <a:pt x="1414970" y="1065885"/>
                </a:lnTo>
                <a:lnTo>
                  <a:pt x="1467319" y="1065885"/>
                </a:lnTo>
                <a:lnTo>
                  <a:pt x="1467319" y="1161948"/>
                </a:lnTo>
                <a:lnTo>
                  <a:pt x="2263813" y="1161948"/>
                </a:lnTo>
                <a:lnTo>
                  <a:pt x="2263813" y="1065885"/>
                </a:lnTo>
                <a:lnTo>
                  <a:pt x="2316162" y="1065885"/>
                </a:lnTo>
                <a:lnTo>
                  <a:pt x="2316162" y="1161948"/>
                </a:lnTo>
                <a:lnTo>
                  <a:pt x="3112655" y="1161948"/>
                </a:lnTo>
                <a:lnTo>
                  <a:pt x="3112655" y="1065885"/>
                </a:lnTo>
                <a:lnTo>
                  <a:pt x="3165005" y="1065885"/>
                </a:lnTo>
                <a:lnTo>
                  <a:pt x="3165005" y="1161948"/>
                </a:lnTo>
                <a:lnTo>
                  <a:pt x="3961498" y="1161948"/>
                </a:lnTo>
                <a:lnTo>
                  <a:pt x="3961498" y="1065885"/>
                </a:lnTo>
                <a:lnTo>
                  <a:pt x="4013847" y="1065885"/>
                </a:lnTo>
                <a:lnTo>
                  <a:pt x="4013847" y="1161948"/>
                </a:lnTo>
                <a:lnTo>
                  <a:pt x="4579975" y="1161948"/>
                </a:lnTo>
                <a:lnTo>
                  <a:pt x="4579975" y="1065885"/>
                </a:lnTo>
                <a:lnTo>
                  <a:pt x="457997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987886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36728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685570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534412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383255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709711" y="6387255"/>
            <a:ext cx="4580255" cy="2018664"/>
            <a:chOff x="7709711" y="6387255"/>
            <a:chExt cx="4580255" cy="2018664"/>
          </a:xfrm>
        </p:grpSpPr>
        <p:sp>
          <p:nvSpPr>
            <p:cNvPr id="63" name="object 63"/>
            <p:cNvSpPr/>
            <p:nvPr/>
          </p:nvSpPr>
          <p:spPr>
            <a:xfrm>
              <a:off x="7709711" y="7243523"/>
              <a:ext cx="4580255" cy="1162050"/>
            </a:xfrm>
            <a:custGeom>
              <a:avLst/>
              <a:gdLst/>
              <a:ahLst/>
              <a:cxnLst/>
              <a:rect l="l" t="t" r="r" b="b"/>
              <a:pathLst>
                <a:path w="4580255" h="1162050">
                  <a:moveTo>
                    <a:pt x="4579970" y="0"/>
                  </a:moveTo>
                  <a:lnTo>
                    <a:pt x="0" y="0"/>
                  </a:lnTo>
                  <a:lnTo>
                    <a:pt x="0" y="1161947"/>
                  </a:lnTo>
                  <a:lnTo>
                    <a:pt x="4579970" y="1161947"/>
                  </a:lnTo>
                  <a:lnTo>
                    <a:pt x="457997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02012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95209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8195209" y="3348353"/>
            <a:ext cx="3609340" cy="934719"/>
            <a:chOff x="8195209" y="3348353"/>
            <a:chExt cx="3609340" cy="934719"/>
          </a:xfrm>
        </p:grpSpPr>
        <p:sp>
          <p:nvSpPr>
            <p:cNvPr id="67" name="object 67"/>
            <p:cNvSpPr/>
            <p:nvPr/>
          </p:nvSpPr>
          <p:spPr>
            <a:xfrm>
              <a:off x="8302012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95209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999696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892893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848538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741735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50854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44051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697381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590578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987886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8122412" y="5267945"/>
            <a:ext cx="3754754" cy="2082800"/>
            <a:chOff x="8122412" y="5267945"/>
            <a:chExt cx="3754754" cy="2082800"/>
          </a:xfrm>
        </p:grpSpPr>
        <p:sp>
          <p:nvSpPr>
            <p:cNvPr id="79" name="object 79"/>
            <p:cNvSpPr/>
            <p:nvPr/>
          </p:nvSpPr>
          <p:spPr>
            <a:xfrm>
              <a:off x="8122412" y="5267953"/>
              <a:ext cx="3754754" cy="961390"/>
            </a:xfrm>
            <a:custGeom>
              <a:avLst/>
              <a:gdLst/>
              <a:ahLst/>
              <a:cxnLst/>
              <a:rect l="l" t="t" r="r" b="b"/>
              <a:pathLst>
                <a:path w="3754754" h="961389">
                  <a:moveTo>
                    <a:pt x="3754564" y="0"/>
                  </a:moveTo>
                  <a:lnTo>
                    <a:pt x="0" y="0"/>
                  </a:lnTo>
                  <a:lnTo>
                    <a:pt x="0" y="795934"/>
                  </a:lnTo>
                  <a:lnTo>
                    <a:pt x="0" y="804189"/>
                  </a:lnTo>
                  <a:lnTo>
                    <a:pt x="0" y="961136"/>
                  </a:lnTo>
                  <a:lnTo>
                    <a:pt x="3754564" y="961136"/>
                  </a:lnTo>
                  <a:lnTo>
                    <a:pt x="3754564" y="804189"/>
                  </a:lnTo>
                  <a:lnTo>
                    <a:pt x="3754564" y="795934"/>
                  </a:lnTo>
                  <a:lnTo>
                    <a:pt x="3754564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999696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892893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848539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41736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685570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534412" y="7518626"/>
            <a:ext cx="628650" cy="62865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702562" y="5490573"/>
            <a:ext cx="25888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current</a:t>
            </a:r>
            <a:r>
              <a:rPr sz="2950" b="1" spc="13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dirty="0">
                <a:solidFill>
                  <a:srgbClr val="444444"/>
                </a:solidFill>
                <a:latin typeface="Courier New"/>
                <a:cs typeface="Courier New"/>
              </a:rPr>
              <a:t>&gt;</a:t>
            </a:r>
            <a:r>
              <a:rPr sz="2950" b="1" spc="1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-50" dirty="0">
                <a:solidFill>
                  <a:srgbClr val="444444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0901960" y="8502607"/>
            <a:ext cx="643255" cy="363220"/>
            <a:chOff x="10901960" y="8502607"/>
            <a:chExt cx="643255" cy="363220"/>
          </a:xfrm>
        </p:grpSpPr>
        <p:sp>
          <p:nvSpPr>
            <p:cNvPr id="88" name="object 88"/>
            <p:cNvSpPr/>
            <p:nvPr/>
          </p:nvSpPr>
          <p:spPr>
            <a:xfrm>
              <a:off x="10981608" y="8652401"/>
              <a:ext cx="542925" cy="193040"/>
            </a:xfrm>
            <a:custGeom>
              <a:avLst/>
              <a:gdLst/>
              <a:ahLst/>
              <a:cxnLst/>
              <a:rect l="l" t="t" r="r" b="b"/>
              <a:pathLst>
                <a:path w="542925" h="193040">
                  <a:moveTo>
                    <a:pt x="542369" y="189502"/>
                  </a:moveTo>
                  <a:lnTo>
                    <a:pt x="474493" y="192464"/>
                  </a:lnTo>
                  <a:lnTo>
                    <a:pt x="410821" y="192324"/>
                  </a:lnTo>
                  <a:lnTo>
                    <a:pt x="351355" y="189081"/>
                  </a:lnTo>
                  <a:lnTo>
                    <a:pt x="296093" y="182735"/>
                  </a:lnTo>
                  <a:lnTo>
                    <a:pt x="245036" y="173286"/>
                  </a:lnTo>
                  <a:lnTo>
                    <a:pt x="198184" y="160735"/>
                  </a:lnTo>
                  <a:lnTo>
                    <a:pt x="155537" y="145081"/>
                  </a:lnTo>
                  <a:lnTo>
                    <a:pt x="117094" y="126324"/>
                  </a:lnTo>
                  <a:lnTo>
                    <a:pt x="82857" y="104464"/>
                  </a:lnTo>
                  <a:lnTo>
                    <a:pt x="52824" y="79502"/>
                  </a:lnTo>
                  <a:lnTo>
                    <a:pt x="26996" y="51437"/>
                  </a:lnTo>
                  <a:lnTo>
                    <a:pt x="5373" y="2027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01960" y="8502607"/>
              <a:ext cx="170180" cy="193040"/>
            </a:xfrm>
            <a:custGeom>
              <a:avLst/>
              <a:gdLst/>
              <a:ahLst/>
              <a:cxnLst/>
              <a:rect l="l" t="t" r="r" b="b"/>
              <a:pathLst>
                <a:path w="170179" h="193040">
                  <a:moveTo>
                    <a:pt x="39935" y="0"/>
                  </a:moveTo>
                  <a:lnTo>
                    <a:pt x="0" y="192576"/>
                  </a:lnTo>
                  <a:lnTo>
                    <a:pt x="170036" y="147498"/>
                  </a:lnTo>
                  <a:lnTo>
                    <a:pt x="39935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1647792" y="8650829"/>
            <a:ext cx="15201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Filtered</a:t>
            </a:r>
            <a:r>
              <a:rPr sz="1950" spc="1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array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48469" y="9151261"/>
            <a:ext cx="261772" cy="261772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14644780" y="8985599"/>
            <a:ext cx="4457700" cy="142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00"/>
              </a:spcBef>
            </a:pPr>
            <a:r>
              <a:rPr sz="2300" dirty="0">
                <a:solidFill>
                  <a:srgbClr val="444444"/>
                </a:solidFill>
                <a:latin typeface="Courier New"/>
                <a:cs typeface="Courier New"/>
              </a:rPr>
              <a:t>reduce</a:t>
            </a:r>
            <a:r>
              <a:rPr sz="2300" spc="-819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boils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(“reduces”)</a:t>
            </a:r>
            <a:r>
              <a:rPr sz="230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array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down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one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single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value 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(e.g.</a:t>
            </a:r>
            <a:r>
              <a:rPr sz="2300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adding</a:t>
            </a: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</a:t>
            </a:r>
            <a:r>
              <a:rPr sz="230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elements</a:t>
            </a:r>
            <a:r>
              <a:rPr sz="2300" spc="-1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together)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4411072" y="2282475"/>
            <a:ext cx="4580255" cy="1162050"/>
          </a:xfrm>
          <a:custGeom>
            <a:avLst/>
            <a:gdLst/>
            <a:ahLst/>
            <a:cxnLst/>
            <a:rect l="l" t="t" r="r" b="b"/>
            <a:pathLst>
              <a:path w="4580255" h="1162050">
                <a:moveTo>
                  <a:pt x="4579975" y="0"/>
                </a:moveTo>
                <a:lnTo>
                  <a:pt x="0" y="0"/>
                </a:lnTo>
                <a:lnTo>
                  <a:pt x="0" y="1065885"/>
                </a:lnTo>
                <a:lnTo>
                  <a:pt x="0" y="1161948"/>
                </a:lnTo>
                <a:lnTo>
                  <a:pt x="1414970" y="1161948"/>
                </a:lnTo>
                <a:lnTo>
                  <a:pt x="1414970" y="1065885"/>
                </a:lnTo>
                <a:lnTo>
                  <a:pt x="1467319" y="1065885"/>
                </a:lnTo>
                <a:lnTo>
                  <a:pt x="1467319" y="1161948"/>
                </a:lnTo>
                <a:lnTo>
                  <a:pt x="2263813" y="1161948"/>
                </a:lnTo>
                <a:lnTo>
                  <a:pt x="2263813" y="1065885"/>
                </a:lnTo>
                <a:lnTo>
                  <a:pt x="2316162" y="1065885"/>
                </a:lnTo>
                <a:lnTo>
                  <a:pt x="2316162" y="1161948"/>
                </a:lnTo>
                <a:lnTo>
                  <a:pt x="3112655" y="1161948"/>
                </a:lnTo>
                <a:lnTo>
                  <a:pt x="3112655" y="1065885"/>
                </a:lnTo>
                <a:lnTo>
                  <a:pt x="3165005" y="1065885"/>
                </a:lnTo>
                <a:lnTo>
                  <a:pt x="3165005" y="1161948"/>
                </a:lnTo>
                <a:lnTo>
                  <a:pt x="3961498" y="1161948"/>
                </a:lnTo>
                <a:lnTo>
                  <a:pt x="3961498" y="1065885"/>
                </a:lnTo>
                <a:lnTo>
                  <a:pt x="4013847" y="1065885"/>
                </a:lnTo>
                <a:lnTo>
                  <a:pt x="4013847" y="1161948"/>
                </a:lnTo>
                <a:lnTo>
                  <a:pt x="4579975" y="1161948"/>
                </a:lnTo>
                <a:lnTo>
                  <a:pt x="4579975" y="1065885"/>
                </a:lnTo>
                <a:lnTo>
                  <a:pt x="4579975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4689249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538091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6386936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235778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8084621" y="2549320"/>
            <a:ext cx="628650" cy="628650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610"/>
              </a:spcBef>
            </a:pPr>
            <a:r>
              <a:rPr sz="2950" b="1" spc="1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4823778" y="5267945"/>
            <a:ext cx="3754754" cy="961390"/>
          </a:xfrm>
          <a:custGeom>
            <a:avLst/>
            <a:gdLst/>
            <a:ahLst/>
            <a:cxnLst/>
            <a:rect l="l" t="t" r="r" b="b"/>
            <a:pathLst>
              <a:path w="3754755" h="961389">
                <a:moveTo>
                  <a:pt x="3754567" y="0"/>
                </a:moveTo>
                <a:lnTo>
                  <a:pt x="0" y="0"/>
                </a:lnTo>
                <a:lnTo>
                  <a:pt x="0" y="961141"/>
                </a:lnTo>
                <a:lnTo>
                  <a:pt x="3754567" y="961141"/>
                </a:lnTo>
                <a:lnTo>
                  <a:pt x="3754567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14977198" y="6387430"/>
            <a:ext cx="1407160" cy="949325"/>
            <a:chOff x="14977198" y="6387430"/>
            <a:chExt cx="1407160" cy="949325"/>
          </a:xfrm>
        </p:grpSpPr>
        <p:sp>
          <p:nvSpPr>
            <p:cNvPr id="101" name="object 101"/>
            <p:cNvSpPr/>
            <p:nvPr/>
          </p:nvSpPr>
          <p:spPr>
            <a:xfrm>
              <a:off x="15003376" y="6413607"/>
              <a:ext cx="943610" cy="802005"/>
            </a:xfrm>
            <a:custGeom>
              <a:avLst/>
              <a:gdLst/>
              <a:ahLst/>
              <a:cxnLst/>
              <a:rect l="l" t="t" r="r" b="b"/>
              <a:pathLst>
                <a:path w="943609" h="802004">
                  <a:moveTo>
                    <a:pt x="0" y="0"/>
                  </a:moveTo>
                  <a:lnTo>
                    <a:pt x="923434" y="784531"/>
                  </a:lnTo>
                  <a:lnTo>
                    <a:pt x="943383" y="80147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857664" y="7116744"/>
              <a:ext cx="232410" cy="219710"/>
            </a:xfrm>
            <a:custGeom>
              <a:avLst/>
              <a:gdLst/>
              <a:ahLst/>
              <a:cxnLst/>
              <a:rect l="l" t="t" r="r" b="b"/>
              <a:pathLst>
                <a:path w="232409" h="219709">
                  <a:moveTo>
                    <a:pt x="138299" y="0"/>
                  </a:moveTo>
                  <a:lnTo>
                    <a:pt x="0" y="162788"/>
                  </a:lnTo>
                  <a:lnTo>
                    <a:pt x="231940" y="219696"/>
                  </a:lnTo>
                  <a:lnTo>
                    <a:pt x="13829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909107" y="6413607"/>
              <a:ext cx="389255" cy="756285"/>
            </a:xfrm>
            <a:custGeom>
              <a:avLst/>
              <a:gdLst/>
              <a:ahLst/>
              <a:cxnLst/>
              <a:rect l="l" t="t" r="r" b="b"/>
              <a:pathLst>
                <a:path w="389255" h="756284">
                  <a:moveTo>
                    <a:pt x="0" y="0"/>
                  </a:moveTo>
                  <a:lnTo>
                    <a:pt x="377044" y="732889"/>
                  </a:lnTo>
                  <a:lnTo>
                    <a:pt x="389019" y="756166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191182" y="7097638"/>
              <a:ext cx="193040" cy="239395"/>
            </a:xfrm>
            <a:custGeom>
              <a:avLst/>
              <a:gdLst/>
              <a:ahLst/>
              <a:cxnLst/>
              <a:rect l="l" t="t" r="r" b="b"/>
              <a:pathLst>
                <a:path w="193040" h="239395">
                  <a:moveTo>
                    <a:pt x="189941" y="0"/>
                  </a:moveTo>
                  <a:lnTo>
                    <a:pt x="0" y="97718"/>
                  </a:lnTo>
                  <a:lnTo>
                    <a:pt x="192685" y="238803"/>
                  </a:lnTo>
                  <a:lnTo>
                    <a:pt x="18994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14896572" y="3348353"/>
            <a:ext cx="3609340" cy="934719"/>
            <a:chOff x="14896572" y="3348353"/>
            <a:chExt cx="3609340" cy="934719"/>
          </a:xfrm>
        </p:grpSpPr>
        <p:sp>
          <p:nvSpPr>
            <p:cNvPr id="106" name="object 106"/>
            <p:cNvSpPr/>
            <p:nvPr/>
          </p:nvSpPr>
          <p:spPr>
            <a:xfrm>
              <a:off x="15003375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896572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852219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745416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6701062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6594259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49905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443102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398749" y="3348353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5">
                  <a:moveTo>
                    <a:pt x="0" y="0"/>
                  </a:moveTo>
                  <a:lnTo>
                    <a:pt x="0" y="720632"/>
                  </a:lnTo>
                  <a:lnTo>
                    <a:pt x="0" y="746809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291945" y="406898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15173014" y="5490573"/>
            <a:ext cx="306387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solidFill>
                  <a:srgbClr val="444444"/>
                </a:solidFill>
                <a:latin typeface="Courier New"/>
                <a:cs typeface="Courier New"/>
              </a:rPr>
              <a:t>acc</a:t>
            </a:r>
            <a:r>
              <a:rPr sz="2950" b="1" spc="1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dirty="0">
                <a:solidFill>
                  <a:srgbClr val="444444"/>
                </a:solidFill>
                <a:latin typeface="Courier New"/>
                <a:cs typeface="Courier New"/>
              </a:rPr>
              <a:t>+</a:t>
            </a:r>
            <a:r>
              <a:rPr sz="2950" b="1" spc="18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2950" b="1" spc="45" dirty="0">
                <a:solidFill>
                  <a:srgbClr val="444444"/>
                </a:solidFill>
                <a:latin typeface="Courier New"/>
                <a:cs typeface="Courier New"/>
              </a:rPr>
              <a:t>current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4818767" y="5467172"/>
            <a:ext cx="701040" cy="333375"/>
            <a:chOff x="4818767" y="5467172"/>
            <a:chExt cx="701040" cy="333375"/>
          </a:xfrm>
        </p:grpSpPr>
        <p:sp>
          <p:nvSpPr>
            <p:cNvPr id="118" name="object 118"/>
            <p:cNvSpPr/>
            <p:nvPr/>
          </p:nvSpPr>
          <p:spPr>
            <a:xfrm>
              <a:off x="4909502" y="5488114"/>
              <a:ext cx="589280" cy="186690"/>
            </a:xfrm>
            <a:custGeom>
              <a:avLst/>
              <a:gdLst/>
              <a:ahLst/>
              <a:cxnLst/>
              <a:rect l="l" t="t" r="r" b="b"/>
              <a:pathLst>
                <a:path w="589279" h="186689">
                  <a:moveTo>
                    <a:pt x="588817" y="6431"/>
                  </a:moveTo>
                  <a:lnTo>
                    <a:pt x="531812" y="1782"/>
                  </a:lnTo>
                  <a:lnTo>
                    <a:pt x="476916" y="0"/>
                  </a:lnTo>
                  <a:lnTo>
                    <a:pt x="424130" y="1085"/>
                  </a:lnTo>
                  <a:lnTo>
                    <a:pt x="373453" y="5037"/>
                  </a:lnTo>
                  <a:lnTo>
                    <a:pt x="324886" y="11856"/>
                  </a:lnTo>
                  <a:lnTo>
                    <a:pt x="278427" y="21543"/>
                  </a:lnTo>
                  <a:lnTo>
                    <a:pt x="234078" y="34097"/>
                  </a:lnTo>
                  <a:lnTo>
                    <a:pt x="191839" y="49518"/>
                  </a:lnTo>
                  <a:lnTo>
                    <a:pt x="151708" y="67807"/>
                  </a:lnTo>
                  <a:lnTo>
                    <a:pt x="113687" y="88963"/>
                  </a:lnTo>
                  <a:lnTo>
                    <a:pt x="77775" y="112986"/>
                  </a:lnTo>
                  <a:lnTo>
                    <a:pt x="43973" y="139876"/>
                  </a:lnTo>
                  <a:lnTo>
                    <a:pt x="12279" y="169633"/>
                  </a:lnTo>
                  <a:lnTo>
                    <a:pt x="0" y="18663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18767" y="5606275"/>
              <a:ext cx="174625" cy="194310"/>
            </a:xfrm>
            <a:custGeom>
              <a:avLst/>
              <a:gdLst/>
              <a:ahLst/>
              <a:cxnLst/>
              <a:rect l="l" t="t" r="r" b="b"/>
              <a:pathLst>
                <a:path w="174625" h="194310">
                  <a:moveTo>
                    <a:pt x="31694" y="0"/>
                  </a:moveTo>
                  <a:lnTo>
                    <a:pt x="0" y="194104"/>
                  </a:lnTo>
                  <a:lnTo>
                    <a:pt x="174299" y="102996"/>
                  </a:lnTo>
                  <a:lnTo>
                    <a:pt x="3169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5606923" y="5319236"/>
            <a:ext cx="9937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836728" y="6063886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628253" y="0"/>
                </a:moveTo>
                <a:lnTo>
                  <a:pt x="0" y="0"/>
                </a:lnTo>
                <a:lnTo>
                  <a:pt x="0" y="628253"/>
                </a:lnTo>
                <a:lnTo>
                  <a:pt x="628253" y="628253"/>
                </a:lnTo>
                <a:lnTo>
                  <a:pt x="62825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9025068" y="6126283"/>
            <a:ext cx="2520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1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1383255" y="6072142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628253" y="0"/>
                </a:moveTo>
                <a:lnTo>
                  <a:pt x="0" y="0"/>
                </a:lnTo>
                <a:lnTo>
                  <a:pt x="0" y="628253"/>
                </a:lnTo>
                <a:lnTo>
                  <a:pt x="628253" y="628253"/>
                </a:lnTo>
                <a:lnTo>
                  <a:pt x="628253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1571596" y="6134540"/>
            <a:ext cx="25209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0" dirty="0">
                <a:solidFill>
                  <a:srgbClr val="444444"/>
                </a:solidFill>
                <a:latin typeface="Courier New"/>
                <a:cs typeface="Courier New"/>
              </a:rPr>
              <a:t>2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6587976" y="7675815"/>
            <a:ext cx="226695" cy="5505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950" b="1" spc="-1839" dirty="0">
                <a:solidFill>
                  <a:srgbClr val="444444"/>
                </a:solidFill>
                <a:latin typeface="Courier New"/>
                <a:cs typeface="Courier New"/>
              </a:rPr>
              <a:t>34</a:t>
            </a:r>
            <a:r>
              <a:rPr sz="2950" b="1" spc="-55" dirty="0">
                <a:solidFill>
                  <a:srgbClr val="444444"/>
                </a:solidFill>
                <a:latin typeface="Courier New"/>
                <a:cs typeface="Courier New"/>
              </a:rPr>
              <a:t>8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16594258" y="6413607"/>
            <a:ext cx="213995" cy="937260"/>
            <a:chOff x="16594258" y="6413607"/>
            <a:chExt cx="213995" cy="937260"/>
          </a:xfrm>
        </p:grpSpPr>
        <p:sp>
          <p:nvSpPr>
            <p:cNvPr id="127" name="object 127"/>
            <p:cNvSpPr/>
            <p:nvPr/>
          </p:nvSpPr>
          <p:spPr>
            <a:xfrm>
              <a:off x="16701061" y="6413607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4">
                  <a:moveTo>
                    <a:pt x="0" y="0"/>
                  </a:moveTo>
                  <a:lnTo>
                    <a:pt x="0" y="723347"/>
                  </a:lnTo>
                  <a:lnTo>
                    <a:pt x="0" y="749524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594258" y="713695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16474890" y="7675815"/>
            <a:ext cx="452755" cy="5505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2950" b="1" spc="-25" dirty="0">
                <a:solidFill>
                  <a:srgbClr val="444444"/>
                </a:solidFill>
                <a:latin typeface="Courier New"/>
                <a:cs typeface="Courier New"/>
              </a:rPr>
              <a:t>11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7015189" y="6360093"/>
            <a:ext cx="1410335" cy="986790"/>
            <a:chOff x="17015189" y="6360093"/>
            <a:chExt cx="1410335" cy="986790"/>
          </a:xfrm>
        </p:grpSpPr>
        <p:sp>
          <p:nvSpPr>
            <p:cNvPr id="131" name="object 131"/>
            <p:cNvSpPr/>
            <p:nvPr/>
          </p:nvSpPr>
          <p:spPr>
            <a:xfrm>
              <a:off x="17108392" y="6413607"/>
              <a:ext cx="441959" cy="770890"/>
            </a:xfrm>
            <a:custGeom>
              <a:avLst/>
              <a:gdLst/>
              <a:ahLst/>
              <a:cxnLst/>
              <a:rect l="l" t="t" r="r" b="b"/>
              <a:pathLst>
                <a:path w="441959" h="770890">
                  <a:moveTo>
                    <a:pt x="441513" y="0"/>
                  </a:moveTo>
                  <a:lnTo>
                    <a:pt x="13017" y="747616"/>
                  </a:lnTo>
                  <a:lnTo>
                    <a:pt x="0" y="770327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7015189" y="7108115"/>
              <a:ext cx="199390" cy="238760"/>
            </a:xfrm>
            <a:custGeom>
              <a:avLst/>
              <a:gdLst/>
              <a:ahLst/>
              <a:cxnLst/>
              <a:rect l="l" t="t" r="r" b="b"/>
              <a:pathLst>
                <a:path w="199390" h="238759">
                  <a:moveTo>
                    <a:pt x="13559" y="0"/>
                  </a:moveTo>
                  <a:lnTo>
                    <a:pt x="0" y="238433"/>
                  </a:lnTo>
                  <a:lnTo>
                    <a:pt x="198883" y="106218"/>
                  </a:lnTo>
                  <a:lnTo>
                    <a:pt x="1355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455957" y="6386270"/>
              <a:ext cx="942975" cy="793750"/>
            </a:xfrm>
            <a:custGeom>
              <a:avLst/>
              <a:gdLst/>
              <a:ahLst/>
              <a:cxnLst/>
              <a:rect l="l" t="t" r="r" b="b"/>
              <a:pathLst>
                <a:path w="942975" h="793750">
                  <a:moveTo>
                    <a:pt x="942791" y="0"/>
                  </a:moveTo>
                  <a:lnTo>
                    <a:pt x="20028" y="776591"/>
                  </a:lnTo>
                  <a:lnTo>
                    <a:pt x="0" y="793447"/>
                  </a:lnTo>
                </a:path>
              </a:pathLst>
            </a:custGeom>
            <a:ln w="52354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12551" y="7081146"/>
              <a:ext cx="232410" cy="219710"/>
            </a:xfrm>
            <a:custGeom>
              <a:avLst/>
              <a:gdLst/>
              <a:ahLst/>
              <a:cxnLst/>
              <a:rect l="l" t="t" r="r" b="b"/>
              <a:pathLst>
                <a:path w="232409" h="219709">
                  <a:moveTo>
                    <a:pt x="94656" y="0"/>
                  </a:moveTo>
                  <a:lnTo>
                    <a:pt x="0" y="219257"/>
                  </a:lnTo>
                  <a:lnTo>
                    <a:pt x="232202" y="163430"/>
                  </a:lnTo>
                  <a:lnTo>
                    <a:pt x="9465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16282226" y="7518626"/>
            <a:ext cx="838200" cy="838200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8161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430"/>
              </a:spcBef>
            </a:pPr>
            <a:r>
              <a:rPr sz="2950" b="1" spc="-25" dirty="0">
                <a:solidFill>
                  <a:srgbClr val="444444"/>
                </a:solidFill>
                <a:latin typeface="Courier New"/>
                <a:cs typeface="Courier New"/>
              </a:rPr>
              <a:t>13</a:t>
            </a:r>
            <a:endParaRPr sz="2950">
              <a:latin typeface="Courier New"/>
              <a:cs typeface="Courier New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14365385" y="5479360"/>
            <a:ext cx="721995" cy="299085"/>
            <a:chOff x="14365385" y="5479360"/>
            <a:chExt cx="721995" cy="299085"/>
          </a:xfrm>
        </p:grpSpPr>
        <p:sp>
          <p:nvSpPr>
            <p:cNvPr id="137" name="object 137"/>
            <p:cNvSpPr/>
            <p:nvPr/>
          </p:nvSpPr>
          <p:spPr>
            <a:xfrm>
              <a:off x="14386326" y="5500301"/>
              <a:ext cx="588010" cy="172085"/>
            </a:xfrm>
            <a:custGeom>
              <a:avLst/>
              <a:gdLst/>
              <a:ahLst/>
              <a:cxnLst/>
              <a:rect l="l" t="t" r="r" b="b"/>
              <a:pathLst>
                <a:path w="588009" h="172085">
                  <a:moveTo>
                    <a:pt x="0" y="25106"/>
                  </a:moveTo>
                  <a:lnTo>
                    <a:pt x="45324" y="13342"/>
                  </a:lnTo>
                  <a:lnTo>
                    <a:pt x="90431" y="5236"/>
                  </a:lnTo>
                  <a:lnTo>
                    <a:pt x="135319" y="788"/>
                  </a:lnTo>
                  <a:lnTo>
                    <a:pt x="179990" y="0"/>
                  </a:lnTo>
                  <a:lnTo>
                    <a:pt x="224442" y="2869"/>
                  </a:lnTo>
                  <a:lnTo>
                    <a:pt x="268675" y="9397"/>
                  </a:lnTo>
                  <a:lnTo>
                    <a:pt x="312691" y="19583"/>
                  </a:lnTo>
                  <a:lnTo>
                    <a:pt x="356489" y="33427"/>
                  </a:lnTo>
                  <a:lnTo>
                    <a:pt x="400068" y="50930"/>
                  </a:lnTo>
                  <a:lnTo>
                    <a:pt x="443429" y="72091"/>
                  </a:lnTo>
                  <a:lnTo>
                    <a:pt x="486572" y="96911"/>
                  </a:lnTo>
                  <a:lnTo>
                    <a:pt x="529497" y="125389"/>
                  </a:lnTo>
                  <a:lnTo>
                    <a:pt x="572203" y="157525"/>
                  </a:lnTo>
                  <a:lnTo>
                    <a:pt x="587500" y="17183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898457" y="5593586"/>
              <a:ext cx="188595" cy="184785"/>
            </a:xfrm>
            <a:custGeom>
              <a:avLst/>
              <a:gdLst/>
              <a:ahLst/>
              <a:cxnLst/>
              <a:rect l="l" t="t" r="r" b="b"/>
              <a:pathLst>
                <a:path w="188594" h="184785">
                  <a:moveTo>
                    <a:pt x="120153" y="0"/>
                  </a:moveTo>
                  <a:lnTo>
                    <a:pt x="0" y="128482"/>
                  </a:lnTo>
                  <a:lnTo>
                    <a:pt x="188559" y="184395"/>
                  </a:lnTo>
                  <a:lnTo>
                    <a:pt x="120153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12753392" y="5334626"/>
            <a:ext cx="14719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F2425D"/>
                </a:solidFill>
                <a:latin typeface="Arial"/>
                <a:cs typeface="Arial"/>
              </a:rPr>
              <a:t>Accumulator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7299347" y="8147377"/>
            <a:ext cx="613410" cy="260350"/>
            <a:chOff x="17299347" y="8147377"/>
            <a:chExt cx="613410" cy="260350"/>
          </a:xfrm>
        </p:grpSpPr>
        <p:sp>
          <p:nvSpPr>
            <p:cNvPr id="141" name="object 141"/>
            <p:cNvSpPr/>
            <p:nvPr/>
          </p:nvSpPr>
          <p:spPr>
            <a:xfrm>
              <a:off x="17401017" y="8264332"/>
              <a:ext cx="490855" cy="122555"/>
            </a:xfrm>
            <a:custGeom>
              <a:avLst/>
              <a:gdLst/>
              <a:ahLst/>
              <a:cxnLst/>
              <a:rect l="l" t="t" r="r" b="b"/>
              <a:pathLst>
                <a:path w="490855" h="122554">
                  <a:moveTo>
                    <a:pt x="490574" y="103162"/>
                  </a:moveTo>
                  <a:lnTo>
                    <a:pt x="432996" y="113751"/>
                  </a:lnTo>
                  <a:lnTo>
                    <a:pt x="377616" y="120046"/>
                  </a:lnTo>
                  <a:lnTo>
                    <a:pt x="324435" y="122046"/>
                  </a:lnTo>
                  <a:lnTo>
                    <a:pt x="273454" y="119752"/>
                  </a:lnTo>
                  <a:lnTo>
                    <a:pt x="224671" y="113164"/>
                  </a:lnTo>
                  <a:lnTo>
                    <a:pt x="178088" y="102282"/>
                  </a:lnTo>
                  <a:lnTo>
                    <a:pt x="133703" y="87105"/>
                  </a:lnTo>
                  <a:lnTo>
                    <a:pt x="91518" y="67634"/>
                  </a:lnTo>
                  <a:lnTo>
                    <a:pt x="51531" y="43869"/>
                  </a:lnTo>
                  <a:lnTo>
                    <a:pt x="13743" y="1581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99347" y="8147377"/>
              <a:ext cx="182245" cy="190500"/>
            </a:xfrm>
            <a:custGeom>
              <a:avLst/>
              <a:gdLst/>
              <a:ahLst/>
              <a:cxnLst/>
              <a:rect l="l" t="t" r="r" b="b"/>
              <a:pathLst>
                <a:path w="182244" h="190500">
                  <a:moveTo>
                    <a:pt x="0" y="0"/>
                  </a:moveTo>
                  <a:lnTo>
                    <a:pt x="49024" y="190465"/>
                  </a:lnTo>
                  <a:lnTo>
                    <a:pt x="181785" y="75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18025023" y="8179372"/>
            <a:ext cx="168211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F2425D"/>
                </a:solidFill>
                <a:latin typeface="Arial"/>
                <a:cs typeface="Arial"/>
              </a:rPr>
              <a:t>Reduced</a:t>
            </a:r>
            <a:r>
              <a:rPr sz="1950" spc="-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F2425D"/>
                </a:solidFill>
                <a:latin typeface="Arial"/>
                <a:cs typeface="Arial"/>
              </a:rPr>
              <a:t>value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8250" y="2517449"/>
            <a:ext cx="8376860" cy="62077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WORKING WITH ARRAYS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 marR="5080">
              <a:lnSpc>
                <a:spcPts val="5280"/>
              </a:lnSpc>
              <a:spcBef>
                <a:spcPts val="180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SUMMARY: WHICH ARRAY METHOD TO USE?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1640" y="1361215"/>
            <a:ext cx="4020820" cy="9947910"/>
          </a:xfrm>
          <a:custGeom>
            <a:avLst/>
            <a:gdLst/>
            <a:ahLst/>
            <a:cxnLst/>
            <a:rect l="l" t="t" r="r" b="b"/>
            <a:pathLst>
              <a:path w="4020820" h="9947910">
                <a:moveTo>
                  <a:pt x="4020819" y="0"/>
                </a:moveTo>
                <a:lnTo>
                  <a:pt x="0" y="0"/>
                </a:lnTo>
                <a:lnTo>
                  <a:pt x="0" y="9947341"/>
                </a:lnTo>
                <a:lnTo>
                  <a:pt x="4020819" y="9947341"/>
                </a:lnTo>
                <a:lnTo>
                  <a:pt x="402081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83280" y="1361215"/>
            <a:ext cx="4020820" cy="9947910"/>
          </a:xfrm>
          <a:custGeom>
            <a:avLst/>
            <a:gdLst/>
            <a:ahLst/>
            <a:cxnLst/>
            <a:rect l="l" t="t" r="r" b="b"/>
            <a:pathLst>
              <a:path w="4020819" h="9947910">
                <a:moveTo>
                  <a:pt x="4020819" y="0"/>
                </a:moveTo>
                <a:lnTo>
                  <a:pt x="0" y="0"/>
                </a:lnTo>
                <a:lnTo>
                  <a:pt x="0" y="9947341"/>
                </a:lnTo>
                <a:lnTo>
                  <a:pt x="4020819" y="9947341"/>
                </a:lnTo>
                <a:lnTo>
                  <a:pt x="402081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5" name="object 5"/>
            <p:cNvSpPr/>
            <p:nvPr/>
          </p:nvSpPr>
          <p:spPr>
            <a:xfrm>
              <a:off x="0" y="1361215"/>
              <a:ext cx="4020820" cy="9947910"/>
            </a:xfrm>
            <a:custGeom>
              <a:avLst/>
              <a:gdLst/>
              <a:ahLst/>
              <a:cxnLst/>
              <a:rect l="l" t="t" r="r" b="b"/>
              <a:pathLst>
                <a:path w="4020820" h="9947910">
                  <a:moveTo>
                    <a:pt x="4020819" y="0"/>
                  </a:moveTo>
                  <a:lnTo>
                    <a:pt x="0" y="0"/>
                  </a:lnTo>
                  <a:lnTo>
                    <a:pt x="0" y="9947341"/>
                  </a:lnTo>
                  <a:lnTo>
                    <a:pt x="4020819" y="9947341"/>
                  </a:lnTo>
                  <a:lnTo>
                    <a:pt x="4020819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3308" y="293573"/>
            <a:ext cx="14088243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314" algn="l"/>
                <a:tab pos="3338829" algn="l"/>
                <a:tab pos="5239385" algn="l"/>
                <a:tab pos="6014720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WHICH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ARRAY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METHOD	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TO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USE?</a:t>
            </a:r>
            <a:endParaRPr sz="49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92050" y="410882"/>
            <a:ext cx="857885" cy="7605395"/>
            <a:chOff x="7840920" y="390040"/>
            <a:chExt cx="857885" cy="7605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0920" y="390040"/>
              <a:ext cx="628253" cy="628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386" y="7754121"/>
              <a:ext cx="240830" cy="2408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386" y="4089689"/>
              <a:ext cx="240830" cy="2408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7386" y="2545391"/>
              <a:ext cx="240830" cy="2408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10852" y="8212273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.find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10852" y="2989145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.indexOf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10852" y="4539128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.findIndex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63521" y="4052080"/>
            <a:ext cx="27673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test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condition: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63521" y="2507781"/>
            <a:ext cx="1807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value: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4791" y="1684734"/>
            <a:ext cx="16732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endParaRPr sz="24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97516" y="1733161"/>
            <a:ext cx="31508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30" dirty="0">
                <a:solidFill>
                  <a:srgbClr val="444444"/>
                </a:solidFill>
                <a:latin typeface="Arial"/>
                <a:cs typeface="Arial"/>
              </a:rPr>
              <a:t>Know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includes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31706" y="1733161"/>
            <a:ext cx="204088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55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index</a:t>
            </a:r>
            <a:endParaRPr sz="2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72481" y="1684734"/>
            <a:ext cx="30429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transform</a:t>
            </a:r>
            <a:r>
              <a:rPr sz="2450" b="1" spc="-1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45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43583" y="6995270"/>
            <a:ext cx="2787015" cy="1048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55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r>
              <a:rPr sz="245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element</a:t>
            </a:r>
            <a:endParaRPr sz="245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274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test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condition: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31672" y="4539128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.some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31672" y="2989145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.includes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31672" y="5274098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.every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634727" y="0"/>
            <a:ext cx="8098516" cy="7994952"/>
            <a:chOff x="9634727" y="0"/>
            <a:chExt cx="8098516" cy="7994952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8206" y="2545391"/>
              <a:ext cx="240830" cy="2408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8206" y="4089689"/>
              <a:ext cx="240830" cy="2408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78206" y="7754122"/>
              <a:ext cx="240830" cy="2408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8905" y="7754122"/>
              <a:ext cx="240830" cy="2408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99026" y="2545391"/>
              <a:ext cx="240830" cy="2408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4727" y="0"/>
              <a:ext cx="4931160" cy="2184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8007" y="155370"/>
              <a:ext cx="3465236" cy="99565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884342" y="2507781"/>
            <a:ext cx="1807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value: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84342" y="4052080"/>
            <a:ext cx="27673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70" dirty="0">
                <a:solidFill>
                  <a:srgbClr val="444444"/>
                </a:solidFill>
                <a:latin typeface="Arial"/>
                <a:cs typeface="Arial"/>
              </a:rPr>
              <a:t>test</a:t>
            </a:r>
            <a:r>
              <a:rPr sz="19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condition: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31672" y="8212273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.join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884342" y="6995270"/>
            <a:ext cx="3006725" cy="1048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20"/>
              </a:spcBef>
            </a:pPr>
            <a:r>
              <a:rPr sz="2450" b="1" spc="-2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new</a:t>
            </a:r>
            <a:r>
              <a:rPr sz="245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44444"/>
                </a:solidFill>
                <a:latin typeface="Arial"/>
                <a:cs typeface="Arial"/>
              </a:rPr>
              <a:t>string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separator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string:</a:t>
            </a:r>
            <a:endParaRPr sz="1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152494" y="8212273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.forEach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745041" y="6995270"/>
            <a:ext cx="2581910" cy="1048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20"/>
              </a:spcBef>
            </a:pPr>
            <a:r>
              <a:rPr sz="2450" b="1" spc="-1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40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45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80" dirty="0">
                <a:solidFill>
                  <a:srgbClr val="444444"/>
                </a:solidFill>
                <a:latin typeface="Arial"/>
                <a:cs typeface="Arial"/>
              </a:rPr>
              <a:t>loop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callback: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666331" y="9109694"/>
            <a:ext cx="285559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 marR="5080" indent="-564515">
              <a:lnSpc>
                <a:spcPct val="132800"/>
              </a:lnSpc>
              <a:spcBef>
                <a:spcPts val="95"/>
              </a:spcBef>
            </a:pPr>
            <a:r>
              <a:rPr sz="1800" i="1" spc="60" dirty="0">
                <a:solidFill>
                  <a:srgbClr val="444444"/>
                </a:solidFill>
                <a:latin typeface="Calibri"/>
                <a:cs typeface="Calibri"/>
              </a:rPr>
              <a:t>(Does</a:t>
            </a:r>
            <a:r>
              <a:rPr sz="180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not</a:t>
            </a:r>
            <a:r>
              <a:rPr sz="180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create</a:t>
            </a:r>
            <a:r>
              <a:rPr sz="180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a</a:t>
            </a:r>
            <a:r>
              <a:rPr sz="1800" i="1" spc="9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new</a:t>
            </a:r>
            <a:r>
              <a:rPr sz="1800" i="1" spc="9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444444"/>
                </a:solidFill>
                <a:latin typeface="Calibri"/>
                <a:cs typeface="Calibri"/>
              </a:rPr>
              <a:t>array, </a:t>
            </a:r>
            <a:r>
              <a:rPr sz="1800" i="1" spc="55" dirty="0">
                <a:solidFill>
                  <a:srgbClr val="444444"/>
                </a:solidFill>
                <a:latin typeface="Calibri"/>
                <a:cs typeface="Calibri"/>
              </a:rPr>
              <a:t>just</a:t>
            </a:r>
            <a:r>
              <a:rPr sz="1800" i="1" spc="6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65" dirty="0">
                <a:solidFill>
                  <a:srgbClr val="444444"/>
                </a:solidFill>
                <a:latin typeface="Calibri"/>
                <a:cs typeface="Calibri"/>
              </a:rPr>
              <a:t>loops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over</a:t>
            </a:r>
            <a:r>
              <a:rPr sz="1800" i="1" spc="6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444444"/>
                </a:solidFill>
                <a:latin typeface="Calibri"/>
                <a:cs typeface="Calibri"/>
              </a:rPr>
              <a:t>it)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152494" y="2989145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.reduce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05161" y="2507781"/>
            <a:ext cx="26123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Based</a:t>
            </a:r>
            <a:r>
              <a:rPr sz="195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195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accumulator: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722056" y="3902500"/>
            <a:ext cx="2743835" cy="148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32800"/>
              </a:lnSpc>
              <a:spcBef>
                <a:spcPts val="95"/>
              </a:spcBef>
            </a:pP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(Boil</a:t>
            </a:r>
            <a:r>
              <a:rPr sz="1800" i="1" spc="11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down</a:t>
            </a:r>
            <a:r>
              <a:rPr sz="1800" i="1" spc="114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array</a:t>
            </a:r>
            <a:r>
              <a:rPr sz="1800" i="1" spc="114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sz="1800" i="1" spc="114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45" dirty="0">
                <a:solidFill>
                  <a:srgbClr val="444444"/>
                </a:solidFill>
                <a:latin typeface="Calibri"/>
                <a:cs typeface="Calibri"/>
              </a:rPr>
              <a:t>single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value</a:t>
            </a:r>
            <a:r>
              <a:rPr sz="1800" i="1" spc="1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of</a:t>
            </a:r>
            <a:r>
              <a:rPr sz="1800" i="1" spc="1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any</a:t>
            </a:r>
            <a:r>
              <a:rPr sz="1800" i="1" spc="1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type:</a:t>
            </a:r>
            <a:r>
              <a:rPr sz="1800" i="1" spc="1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number,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string,</a:t>
            </a:r>
            <a:r>
              <a:rPr sz="1800" i="1" spc="1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boolean,</a:t>
            </a:r>
            <a:r>
              <a:rPr sz="1800" i="1" spc="1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or</a:t>
            </a:r>
            <a:r>
              <a:rPr sz="1800" i="1" spc="13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even</a:t>
            </a:r>
            <a:r>
              <a:rPr sz="1800" i="1" spc="1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444444"/>
                </a:solidFill>
                <a:latin typeface="Calibri"/>
                <a:cs typeface="Calibri"/>
              </a:rPr>
              <a:t>new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array</a:t>
            </a:r>
            <a:r>
              <a:rPr sz="1800" i="1" spc="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44444"/>
                </a:solidFill>
                <a:latin typeface="Calibri"/>
                <a:cs typeface="Calibri"/>
              </a:rPr>
              <a:t>or</a:t>
            </a:r>
            <a:r>
              <a:rPr sz="1800" i="1" spc="35" dirty="0">
                <a:solidFill>
                  <a:srgbClr val="444444"/>
                </a:solidFill>
                <a:latin typeface="Calibri"/>
                <a:cs typeface="Calibri"/>
              </a:rPr>
              <a:t> object)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677688" y="410882"/>
            <a:ext cx="4034683" cy="6463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9105" algn="l"/>
              </a:tabLst>
            </a:pPr>
            <a:r>
              <a:rPr sz="4100" b="1" dirty="0">
                <a:solidFill>
                  <a:srgbClr val="FAFBFB"/>
                </a:solidFill>
                <a:latin typeface="Calibri"/>
                <a:cs typeface="Calibri"/>
              </a:rPr>
              <a:t>“I	WANT...:”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69212" y="6796671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.splice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58741" y="8363429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.reverse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9212" y="9096391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.sort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69212" y="2989145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.push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9212" y="5330747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900"/>
              </a:spcBef>
            </a:pPr>
            <a:r>
              <a:rPr sz="2200" b="1" spc="-20" dirty="0">
                <a:solidFill>
                  <a:srgbClr val="444444"/>
                </a:solidFill>
                <a:latin typeface="Courier New"/>
                <a:cs typeface="Courier New"/>
              </a:rPr>
              <a:t>.pop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9212" y="6063709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.shift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212" y="3722107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.unshift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080" y="2503508"/>
            <a:ext cx="240830" cy="24083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318712" y="1733161"/>
            <a:ext cx="3383915" cy="1059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spc="-1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45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444444"/>
                </a:solidFill>
                <a:latin typeface="Arial"/>
                <a:cs typeface="Arial"/>
              </a:rPr>
              <a:t>mutate</a:t>
            </a:r>
            <a:r>
              <a:rPr sz="2450" b="1" spc="-1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60" dirty="0">
                <a:solidFill>
                  <a:srgbClr val="444444"/>
                </a:solidFill>
                <a:latin typeface="Arial"/>
                <a:cs typeface="Arial"/>
              </a:rPr>
              <a:t>original</a:t>
            </a:r>
            <a:r>
              <a:rPr sz="2450" b="1" spc="-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444444"/>
                </a:solidFill>
                <a:latin typeface="Arial"/>
                <a:cs typeface="Arial"/>
              </a:rPr>
              <a:t>array</a:t>
            </a:r>
            <a:endParaRPr sz="2450">
              <a:latin typeface="Arial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283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Add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original: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8080" y="2503508"/>
            <a:ext cx="4357370" cy="6614159"/>
            <a:chOff x="368080" y="2503508"/>
            <a:chExt cx="4357370" cy="6614159"/>
          </a:xfrm>
        </p:grpSpPr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080" y="4857182"/>
              <a:ext cx="240830" cy="24083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080" y="7917779"/>
              <a:ext cx="240830" cy="24083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6566" y="2503508"/>
              <a:ext cx="240830" cy="24083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4232" y="4082336"/>
              <a:ext cx="240830" cy="24083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4232" y="5676141"/>
              <a:ext cx="240830" cy="24083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6566" y="7261342"/>
              <a:ext cx="240830" cy="2408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6566" y="8876453"/>
              <a:ext cx="240830" cy="24083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74215" y="4819572"/>
            <a:ext cx="25069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Remove</a:t>
            </a:r>
            <a:r>
              <a:rPr sz="19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1950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original:</a:t>
            </a:r>
            <a:endParaRPr sz="1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16230" y="3123437"/>
            <a:ext cx="5334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(end)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63590" y="3856398"/>
            <a:ext cx="63881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(start)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6701" y="5465038"/>
            <a:ext cx="53340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(end)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74061" y="6198000"/>
            <a:ext cx="63881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(start)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21012" y="6930962"/>
            <a:ext cx="5238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(any)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4215" y="7880170"/>
            <a:ext cx="83946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Others: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58741" y="9832184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.fill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90032" y="6116064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.slice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090032" y="7743994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.concat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90032" y="2989145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900"/>
              </a:spcBef>
            </a:pPr>
            <a:r>
              <a:rPr sz="2200" b="1" spc="-20" dirty="0">
                <a:solidFill>
                  <a:srgbClr val="444444"/>
                </a:solidFill>
                <a:latin typeface="Courier New"/>
                <a:cs typeface="Courier New"/>
              </a:rPr>
              <a:t>.map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90032" y="4555902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.filter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90032" y="9340053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.flat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90032" y="10074109"/>
            <a:ext cx="1882775" cy="575945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1143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900"/>
              </a:spcBef>
            </a:pPr>
            <a:r>
              <a:rPr sz="2200" b="1" spc="-10" dirty="0">
                <a:solidFill>
                  <a:srgbClr val="444444"/>
                </a:solidFill>
                <a:latin typeface="Courier New"/>
                <a:cs typeface="Courier New"/>
              </a:rPr>
              <a:t>.flatMap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842702" y="2465897"/>
            <a:ext cx="275907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Computed</a:t>
            </a:r>
            <a:r>
              <a:rPr sz="1950" spc="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1950" spc="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original: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890367" y="4044727"/>
            <a:ext cx="27508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Filtered</a:t>
            </a:r>
            <a:r>
              <a:rPr sz="1950" spc="1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using</a:t>
            </a:r>
            <a:r>
              <a:rPr sz="1950" spc="1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condition: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15408" y="3123437"/>
            <a:ext cx="59753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-10" dirty="0">
                <a:solidFill>
                  <a:srgbClr val="444444"/>
                </a:solidFill>
                <a:latin typeface="Calibri"/>
                <a:cs typeface="Calibri"/>
              </a:rPr>
              <a:t>(loop)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90367" y="5638531"/>
            <a:ext cx="21120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Portion</a:t>
            </a:r>
            <a:r>
              <a:rPr sz="1950" spc="9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original:</a:t>
            </a:r>
            <a:endParaRPr sz="1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842702" y="7223733"/>
            <a:ext cx="27165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Adding</a:t>
            </a:r>
            <a:r>
              <a:rPr sz="19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original</a:t>
            </a:r>
            <a:r>
              <a:rPr sz="1950" spc="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950" spc="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other:</a:t>
            </a:r>
            <a:endParaRPr sz="1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842702" y="8838844"/>
            <a:ext cx="25654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Flattening</a:t>
            </a:r>
            <a:r>
              <a:rPr sz="1950" spc="2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950" spc="2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444444"/>
                </a:solidFill>
                <a:latin typeface="Arial"/>
                <a:cs typeface="Arial"/>
              </a:rPr>
              <a:t>original: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92445" marR="5080" indent="-5580380">
              <a:lnSpc>
                <a:spcPct val="109800"/>
              </a:lnSpc>
              <a:spcBef>
                <a:spcPts val="105"/>
              </a:spcBef>
            </a:pPr>
            <a:r>
              <a:rPr spc="160" dirty="0"/>
              <a:t>A</a:t>
            </a:r>
            <a:r>
              <a:rPr spc="10" dirty="0"/>
              <a:t>D</a:t>
            </a:r>
            <a:r>
              <a:rPr spc="-330" dirty="0"/>
              <a:t>V</a:t>
            </a:r>
            <a:r>
              <a:rPr spc="160" dirty="0"/>
              <a:t>ANC</a:t>
            </a:r>
            <a:r>
              <a:rPr spc="155" dirty="0"/>
              <a:t>E</a:t>
            </a:r>
            <a:r>
              <a:rPr spc="-500" dirty="0"/>
              <a:t>D</a:t>
            </a:r>
            <a:r>
              <a:rPr spc="90" dirty="0"/>
              <a:t> </a:t>
            </a:r>
            <a:r>
              <a:rPr spc="215" dirty="0"/>
              <a:t>DO</a:t>
            </a:r>
            <a:r>
              <a:rPr spc="-440" dirty="0"/>
              <a:t>M</a:t>
            </a:r>
            <a:r>
              <a:rPr spc="95" dirty="0"/>
              <a:t> </a:t>
            </a:r>
            <a:r>
              <a:rPr spc="195" dirty="0"/>
              <a:t>AN</a:t>
            </a:r>
            <a:r>
              <a:rPr spc="-465" dirty="0"/>
              <a:t>D</a:t>
            </a:r>
            <a:r>
              <a:rPr spc="-25" dirty="0"/>
              <a:t> </a:t>
            </a:r>
            <a:r>
              <a:rPr spc="140" dirty="0"/>
              <a:t>E</a:t>
            </a:r>
            <a:r>
              <a:rPr spc="145" dirty="0"/>
              <a:t>V</a:t>
            </a:r>
            <a:r>
              <a:rPr spc="140" dirty="0"/>
              <a:t>E</a:t>
            </a:r>
            <a:r>
              <a:rPr spc="-40" dirty="0"/>
              <a:t>N</a:t>
            </a:r>
            <a:r>
              <a:rPr spc="45" dirty="0"/>
              <a:t>T</a:t>
            </a:r>
            <a:r>
              <a:rPr spc="-515" dirty="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481" y="0"/>
            <a:ext cx="11936618" cy="1130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2050" y="2517449"/>
            <a:ext cx="9220200" cy="555280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80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SECTION</a:t>
            </a:r>
            <a:endParaRPr sz="5100" dirty="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880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ADVANCED DOM AND EVENTS</a:t>
            </a: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5100" b="1" dirty="0">
                <a:solidFill>
                  <a:srgbClr val="FAFBFB"/>
                </a:solidFill>
                <a:latin typeface="Calibri"/>
                <a:cs typeface="Calibri"/>
              </a:rPr>
              <a:t>LECTURE</a:t>
            </a:r>
            <a:endParaRPr sz="51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925"/>
              </a:spcBef>
            </a:pPr>
            <a:r>
              <a:rPr sz="5100" dirty="0">
                <a:solidFill>
                  <a:srgbClr val="FAFBFB"/>
                </a:solidFill>
                <a:latin typeface="Calibri"/>
                <a:cs typeface="Calibri"/>
              </a:rPr>
              <a:t>HOW THE DOM REALLY WORKS</a:t>
            </a:r>
            <a:endParaRPr sz="51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12013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6439" algn="l"/>
                <a:tab pos="3546475" algn="l"/>
                <a:tab pos="4153535" algn="l"/>
                <a:tab pos="5177790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REVIEW: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WHAT	IS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THE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DOM?</a:t>
            </a:r>
            <a:endParaRPr sz="49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74742" y="3032038"/>
            <a:ext cx="1670685" cy="327025"/>
            <a:chOff x="7574742" y="3032038"/>
            <a:chExt cx="1670685" cy="327025"/>
          </a:xfrm>
        </p:grpSpPr>
        <p:sp>
          <p:nvSpPr>
            <p:cNvPr id="5" name="object 5"/>
            <p:cNvSpPr/>
            <p:nvPr/>
          </p:nvSpPr>
          <p:spPr>
            <a:xfrm>
              <a:off x="7859550" y="3195384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>
                  <a:moveTo>
                    <a:pt x="0" y="0"/>
                  </a:moveTo>
                  <a:lnTo>
                    <a:pt x="1385269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4742" y="303203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163345"/>
                  </a:lnTo>
                  <a:lnTo>
                    <a:pt x="326691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080432" y="3032038"/>
            <a:ext cx="1449070" cy="327025"/>
            <a:chOff x="11080432" y="3032038"/>
            <a:chExt cx="1449070" cy="327025"/>
          </a:xfrm>
        </p:grpSpPr>
        <p:sp>
          <p:nvSpPr>
            <p:cNvPr id="8" name="object 8"/>
            <p:cNvSpPr/>
            <p:nvPr/>
          </p:nvSpPr>
          <p:spPr>
            <a:xfrm>
              <a:off x="11080432" y="3195384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90">
                  <a:moveTo>
                    <a:pt x="0" y="0"/>
                  </a:moveTo>
                  <a:lnTo>
                    <a:pt x="1164115" y="0"/>
                  </a:lnTo>
                </a:path>
              </a:pathLst>
            </a:custGeom>
            <a:ln w="83767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02664" y="303203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0" y="0"/>
                  </a:moveTo>
                  <a:lnTo>
                    <a:pt x="0" y="326691"/>
                  </a:lnTo>
                  <a:lnTo>
                    <a:pt x="326691" y="163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86715" y="2000350"/>
            <a:ext cx="2919095" cy="2390140"/>
            <a:chOff x="4286715" y="2000350"/>
            <a:chExt cx="2919095" cy="2390140"/>
          </a:xfrm>
        </p:grpSpPr>
        <p:sp>
          <p:nvSpPr>
            <p:cNvPr id="11" name="object 11"/>
            <p:cNvSpPr/>
            <p:nvPr/>
          </p:nvSpPr>
          <p:spPr>
            <a:xfrm>
              <a:off x="4286715" y="2000350"/>
              <a:ext cx="2919095" cy="2390140"/>
            </a:xfrm>
            <a:custGeom>
              <a:avLst/>
              <a:gdLst/>
              <a:ahLst/>
              <a:cxnLst/>
              <a:rect l="l" t="t" r="r" b="b"/>
              <a:pathLst>
                <a:path w="2919095" h="2390140">
                  <a:moveTo>
                    <a:pt x="2918703" y="0"/>
                  </a:moveTo>
                  <a:lnTo>
                    <a:pt x="0" y="0"/>
                  </a:lnTo>
                  <a:lnTo>
                    <a:pt x="0" y="2390066"/>
                  </a:lnTo>
                  <a:lnTo>
                    <a:pt x="2918703" y="2390066"/>
                  </a:lnTo>
                  <a:lnTo>
                    <a:pt x="2918703" y="0"/>
                  </a:lnTo>
                  <a:close/>
                </a:path>
              </a:pathLst>
            </a:custGeom>
            <a:solidFill>
              <a:srgbClr val="F9D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4237" y="2686237"/>
              <a:ext cx="1123761" cy="101813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898685" y="2000350"/>
            <a:ext cx="2919095" cy="2390140"/>
          </a:xfrm>
          <a:custGeom>
            <a:avLst/>
            <a:gdLst/>
            <a:ahLst/>
            <a:cxnLst/>
            <a:rect l="l" t="t" r="r" b="b"/>
            <a:pathLst>
              <a:path w="2919094" h="2390140">
                <a:moveTo>
                  <a:pt x="2918703" y="0"/>
                </a:moveTo>
                <a:lnTo>
                  <a:pt x="0" y="0"/>
                </a:lnTo>
                <a:lnTo>
                  <a:pt x="0" y="2390066"/>
                </a:lnTo>
                <a:lnTo>
                  <a:pt x="2918703" y="2390066"/>
                </a:lnTo>
                <a:lnTo>
                  <a:pt x="2918703" y="0"/>
                </a:lnTo>
                <a:close/>
              </a:path>
            </a:pathLst>
          </a:custGeom>
          <a:solidFill>
            <a:srgbClr val="384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898685" y="2000350"/>
            <a:ext cx="2919095" cy="2390140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2315"/>
              </a:spcBef>
            </a:pPr>
            <a:r>
              <a:rPr sz="3100" spc="-35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01673" y="3016735"/>
            <a:ext cx="1113155" cy="1118870"/>
            <a:chOff x="13801673" y="3016735"/>
            <a:chExt cx="1113155" cy="111887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1673" y="3016735"/>
              <a:ext cx="537043" cy="5370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1616" y="3665414"/>
              <a:ext cx="457707" cy="4584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04346" y="3654238"/>
              <a:ext cx="510039" cy="4809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14597" y="3041440"/>
              <a:ext cx="489537" cy="48763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77638" y="4181327"/>
            <a:ext cx="197040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-175" dirty="0">
                <a:solidFill>
                  <a:srgbClr val="444444"/>
                </a:solidFill>
                <a:latin typeface="Arial"/>
                <a:cs typeface="Arial"/>
              </a:rPr>
              <a:t>INTERFACE</a:t>
            </a:r>
            <a:endParaRPr sz="2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4820" y="2455402"/>
            <a:ext cx="1835785" cy="1480185"/>
          </a:xfrm>
          <a:prstGeom prst="rect">
            <a:avLst/>
          </a:prstGeom>
          <a:solidFill>
            <a:srgbClr val="6BCB70">
              <a:alpha val="94819"/>
            </a:srgbClr>
          </a:solidFill>
        </p:spPr>
        <p:txBody>
          <a:bodyPr vert="horz" wrap="square" lIns="0" tIns="44958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3540"/>
              </a:spcBef>
            </a:pPr>
            <a:r>
              <a:rPr sz="3700" b="1" spc="-25" dirty="0">
                <a:solidFill>
                  <a:srgbClr val="333333"/>
                </a:solidFill>
                <a:latin typeface="Arial"/>
                <a:cs typeface="Arial"/>
              </a:rPr>
              <a:t>DOM</a:t>
            </a:r>
            <a:endParaRPr sz="37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443" y="5352908"/>
            <a:ext cx="261772" cy="26177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90744" y="5301331"/>
            <a:ext cx="734314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us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interact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browser;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443" y="6079587"/>
            <a:ext cx="261772" cy="2617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690744" y="5914926"/>
            <a:ext cx="915797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JavaScript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create,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modify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delete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elements;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set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styles,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classes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attributes;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listen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respond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 events;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443" y="7271174"/>
            <a:ext cx="261772" cy="26177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690744" y="7219598"/>
            <a:ext cx="89115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tree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generated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HTML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document,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which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can</a:t>
            </a:r>
            <a:r>
              <a:rPr sz="2300" spc="-3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then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90744" y="7684505"/>
            <a:ext cx="175323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interact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444444"/>
                </a:solidFill>
                <a:latin typeface="Arial"/>
                <a:cs typeface="Arial"/>
              </a:rPr>
              <a:t>with;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4443" y="8462760"/>
            <a:ext cx="261772" cy="26177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690744" y="8298099"/>
            <a:ext cx="809815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100"/>
              </a:spcBef>
            </a:pP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very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complex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API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contains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lots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and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properties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interact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444444"/>
                </a:solidFill>
                <a:latin typeface="Arial"/>
                <a:cs typeface="Arial"/>
              </a:rPr>
              <a:t>with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 </a:t>
            </a:r>
            <a:r>
              <a:rPr sz="2300" spc="-10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tree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069730" y="8049779"/>
            <a:ext cx="916305" cy="354965"/>
            <a:chOff x="9069730" y="8049779"/>
            <a:chExt cx="916305" cy="354965"/>
          </a:xfrm>
        </p:grpSpPr>
        <p:sp>
          <p:nvSpPr>
            <p:cNvPr id="32" name="object 32"/>
            <p:cNvSpPr/>
            <p:nvPr/>
          </p:nvSpPr>
          <p:spPr>
            <a:xfrm>
              <a:off x="9168090" y="8070720"/>
              <a:ext cx="796925" cy="213995"/>
            </a:xfrm>
            <a:custGeom>
              <a:avLst/>
              <a:gdLst/>
              <a:ahLst/>
              <a:cxnLst/>
              <a:rect l="l" t="t" r="r" b="b"/>
              <a:pathLst>
                <a:path w="796925" h="213995">
                  <a:moveTo>
                    <a:pt x="796400" y="4981"/>
                  </a:moveTo>
                  <a:lnTo>
                    <a:pt x="734928" y="1569"/>
                  </a:lnTo>
                  <a:lnTo>
                    <a:pt x="675383" y="0"/>
                  </a:lnTo>
                  <a:lnTo>
                    <a:pt x="617763" y="272"/>
                  </a:lnTo>
                  <a:lnTo>
                    <a:pt x="562070" y="2386"/>
                  </a:lnTo>
                  <a:lnTo>
                    <a:pt x="508302" y="6341"/>
                  </a:lnTo>
                  <a:lnTo>
                    <a:pt x="456459" y="12139"/>
                  </a:lnTo>
                  <a:lnTo>
                    <a:pt x="406543" y="19778"/>
                  </a:lnTo>
                  <a:lnTo>
                    <a:pt x="358553" y="29260"/>
                  </a:lnTo>
                  <a:lnTo>
                    <a:pt x="312488" y="40583"/>
                  </a:lnTo>
                  <a:lnTo>
                    <a:pt x="268349" y="53748"/>
                  </a:lnTo>
                  <a:lnTo>
                    <a:pt x="226136" y="68754"/>
                  </a:lnTo>
                  <a:lnTo>
                    <a:pt x="185849" y="85603"/>
                  </a:lnTo>
                  <a:lnTo>
                    <a:pt x="147487" y="104293"/>
                  </a:lnTo>
                  <a:lnTo>
                    <a:pt x="111052" y="124825"/>
                  </a:lnTo>
                  <a:lnTo>
                    <a:pt x="76542" y="147199"/>
                  </a:lnTo>
                  <a:lnTo>
                    <a:pt x="43958" y="171415"/>
                  </a:lnTo>
                  <a:lnTo>
                    <a:pt x="13300" y="197472"/>
                  </a:lnTo>
                  <a:lnTo>
                    <a:pt x="0" y="213665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69730" y="8212378"/>
              <a:ext cx="179705" cy="191770"/>
            </a:xfrm>
            <a:custGeom>
              <a:avLst/>
              <a:gdLst/>
              <a:ahLst/>
              <a:cxnLst/>
              <a:rect l="l" t="t" r="r" b="b"/>
              <a:pathLst>
                <a:path w="179704" h="191770">
                  <a:moveTo>
                    <a:pt x="43684" y="0"/>
                  </a:moveTo>
                  <a:lnTo>
                    <a:pt x="0" y="191760"/>
                  </a:lnTo>
                  <a:lnTo>
                    <a:pt x="179619" y="111652"/>
                  </a:lnTo>
                  <a:lnTo>
                    <a:pt x="43684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108127" y="7921232"/>
            <a:ext cx="366204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Application</a:t>
            </a:r>
            <a:r>
              <a:rPr sz="1800" spc="2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Programming</a:t>
            </a:r>
            <a:r>
              <a:rPr sz="1800" spc="28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84988" y="9541391"/>
            <a:ext cx="7825105" cy="94678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8034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420"/>
              </a:spcBef>
            </a:pP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.querySelector()</a:t>
            </a:r>
            <a:r>
              <a:rPr sz="1650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650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.addEventListener()</a:t>
            </a:r>
            <a:r>
              <a:rPr sz="1650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650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.createElement()</a:t>
            </a:r>
            <a:r>
              <a:rPr sz="1650" spc="-11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spc="-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endParaRPr sz="1650">
              <a:latin typeface="Courier New"/>
              <a:cs typeface="Courier New"/>
            </a:endParaRPr>
          </a:p>
          <a:p>
            <a:pPr marL="203835">
              <a:lnSpc>
                <a:spcPct val="100000"/>
              </a:lnSpc>
              <a:spcBef>
                <a:spcPts val="490"/>
              </a:spcBef>
            </a:pP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.innerHTML</a:t>
            </a:r>
            <a:r>
              <a:rPr sz="16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6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.textContent</a:t>
            </a:r>
            <a:r>
              <a:rPr sz="16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6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.children</a:t>
            </a:r>
            <a:r>
              <a:rPr sz="16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/</a:t>
            </a:r>
            <a:r>
              <a:rPr sz="1650" spc="-55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444444"/>
                </a:solidFill>
                <a:latin typeface="Courier New"/>
                <a:cs typeface="Courier New"/>
              </a:rPr>
              <a:t>etc</a:t>
            </a:r>
            <a:r>
              <a:rPr sz="1650" spc="-6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650" spc="-25" dirty="0">
                <a:solidFill>
                  <a:srgbClr val="444444"/>
                </a:solidFill>
                <a:latin typeface="Courier New"/>
                <a:cs typeface="Courier New"/>
              </a:rPr>
              <a:t>...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196482" y="8778298"/>
            <a:ext cx="704215" cy="853440"/>
            <a:chOff x="17196482" y="8778298"/>
            <a:chExt cx="704215" cy="853440"/>
          </a:xfrm>
        </p:grpSpPr>
        <p:sp>
          <p:nvSpPr>
            <p:cNvPr id="37" name="object 37"/>
            <p:cNvSpPr/>
            <p:nvPr/>
          </p:nvSpPr>
          <p:spPr>
            <a:xfrm>
              <a:off x="17284010" y="8933238"/>
              <a:ext cx="595630" cy="677545"/>
            </a:xfrm>
            <a:custGeom>
              <a:avLst/>
              <a:gdLst/>
              <a:ahLst/>
              <a:cxnLst/>
              <a:rect l="l" t="t" r="r" b="b"/>
              <a:pathLst>
                <a:path w="595630" h="677545">
                  <a:moveTo>
                    <a:pt x="595328" y="677355"/>
                  </a:moveTo>
                  <a:lnTo>
                    <a:pt x="541938" y="665977"/>
                  </a:lnTo>
                  <a:lnTo>
                    <a:pt x="491037" y="652343"/>
                  </a:lnTo>
                  <a:lnTo>
                    <a:pt x="442624" y="636451"/>
                  </a:lnTo>
                  <a:lnTo>
                    <a:pt x="396700" y="618302"/>
                  </a:lnTo>
                  <a:lnTo>
                    <a:pt x="353265" y="597896"/>
                  </a:lnTo>
                  <a:lnTo>
                    <a:pt x="312319" y="575232"/>
                  </a:lnTo>
                  <a:lnTo>
                    <a:pt x="273862" y="550312"/>
                  </a:lnTo>
                  <a:lnTo>
                    <a:pt x="237894" y="523134"/>
                  </a:lnTo>
                  <a:lnTo>
                    <a:pt x="204414" y="493699"/>
                  </a:lnTo>
                  <a:lnTo>
                    <a:pt x="173423" y="462007"/>
                  </a:lnTo>
                  <a:lnTo>
                    <a:pt x="144922" y="428057"/>
                  </a:lnTo>
                  <a:lnTo>
                    <a:pt x="118909" y="391851"/>
                  </a:lnTo>
                  <a:lnTo>
                    <a:pt x="95384" y="353387"/>
                  </a:lnTo>
                  <a:lnTo>
                    <a:pt x="74349" y="312666"/>
                  </a:lnTo>
                  <a:lnTo>
                    <a:pt x="55803" y="269687"/>
                  </a:lnTo>
                  <a:lnTo>
                    <a:pt x="39745" y="224452"/>
                  </a:lnTo>
                  <a:lnTo>
                    <a:pt x="26176" y="176959"/>
                  </a:lnTo>
                  <a:lnTo>
                    <a:pt x="15097" y="127209"/>
                  </a:lnTo>
                  <a:lnTo>
                    <a:pt x="6506" y="75202"/>
                  </a:lnTo>
                  <a:lnTo>
                    <a:pt x="403" y="2093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196482" y="8778298"/>
              <a:ext cx="175895" cy="177800"/>
            </a:xfrm>
            <a:custGeom>
              <a:avLst/>
              <a:gdLst/>
              <a:ahLst/>
              <a:cxnLst/>
              <a:rect l="l" t="t" r="r" b="b"/>
              <a:pathLst>
                <a:path w="175894" h="177800">
                  <a:moveTo>
                    <a:pt x="84541" y="0"/>
                  </a:moveTo>
                  <a:lnTo>
                    <a:pt x="0" y="177574"/>
                  </a:lnTo>
                  <a:lnTo>
                    <a:pt x="175879" y="174182"/>
                  </a:lnTo>
                  <a:lnTo>
                    <a:pt x="84541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30772" y="9088304"/>
            <a:ext cx="141795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“Types”</a:t>
            </a:r>
            <a:r>
              <a:rPr sz="1900" spc="-1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F2425D"/>
                </a:solidFill>
                <a:latin typeface="Arial"/>
                <a:cs typeface="Arial"/>
              </a:rPr>
              <a:t>of </a:t>
            </a:r>
            <a:r>
              <a:rPr sz="1900" spc="-95" dirty="0">
                <a:solidFill>
                  <a:srgbClr val="F2425D"/>
                </a:solidFill>
                <a:latin typeface="Arial"/>
                <a:cs typeface="Arial"/>
              </a:rPr>
              <a:t>DOM</a:t>
            </a:r>
            <a:r>
              <a:rPr sz="190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2425D"/>
                </a:solidFill>
                <a:latin typeface="Arial"/>
                <a:cs typeface="Arial"/>
              </a:rPr>
              <a:t>objects </a:t>
            </a:r>
            <a:r>
              <a:rPr sz="1900" dirty="0">
                <a:solidFill>
                  <a:srgbClr val="F2425D"/>
                </a:solidFill>
                <a:latin typeface="Arial"/>
                <a:cs typeface="Arial"/>
              </a:rPr>
              <a:t>(next</a:t>
            </a:r>
            <a:r>
              <a:rPr sz="190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2425D"/>
                </a:solidFill>
                <a:latin typeface="Arial"/>
                <a:cs typeface="Arial"/>
              </a:rPr>
              <a:t>slide)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319638" y="5927203"/>
            <a:ext cx="4211357" cy="259791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482630" y="8951067"/>
            <a:ext cx="704215" cy="853440"/>
            <a:chOff x="1482630" y="8951067"/>
            <a:chExt cx="704215" cy="853440"/>
          </a:xfrm>
        </p:grpSpPr>
        <p:sp>
          <p:nvSpPr>
            <p:cNvPr id="42" name="object 42"/>
            <p:cNvSpPr/>
            <p:nvPr/>
          </p:nvSpPr>
          <p:spPr>
            <a:xfrm>
              <a:off x="1570165" y="9106007"/>
              <a:ext cx="595630" cy="677545"/>
            </a:xfrm>
            <a:custGeom>
              <a:avLst/>
              <a:gdLst/>
              <a:ahLst/>
              <a:cxnLst/>
              <a:rect l="l" t="t" r="r" b="b"/>
              <a:pathLst>
                <a:path w="595630" h="677545">
                  <a:moveTo>
                    <a:pt x="595328" y="677355"/>
                  </a:moveTo>
                  <a:lnTo>
                    <a:pt x="541938" y="665977"/>
                  </a:lnTo>
                  <a:lnTo>
                    <a:pt x="491037" y="652343"/>
                  </a:lnTo>
                  <a:lnTo>
                    <a:pt x="442624" y="636451"/>
                  </a:lnTo>
                  <a:lnTo>
                    <a:pt x="396700" y="618302"/>
                  </a:lnTo>
                  <a:lnTo>
                    <a:pt x="353265" y="597896"/>
                  </a:lnTo>
                  <a:lnTo>
                    <a:pt x="312319" y="575232"/>
                  </a:lnTo>
                  <a:lnTo>
                    <a:pt x="273862" y="550312"/>
                  </a:lnTo>
                  <a:lnTo>
                    <a:pt x="237894" y="523134"/>
                  </a:lnTo>
                  <a:lnTo>
                    <a:pt x="204414" y="493699"/>
                  </a:lnTo>
                  <a:lnTo>
                    <a:pt x="173423" y="462007"/>
                  </a:lnTo>
                  <a:lnTo>
                    <a:pt x="144922" y="428057"/>
                  </a:lnTo>
                  <a:lnTo>
                    <a:pt x="118909" y="391851"/>
                  </a:lnTo>
                  <a:lnTo>
                    <a:pt x="95384" y="353387"/>
                  </a:lnTo>
                  <a:lnTo>
                    <a:pt x="74349" y="312666"/>
                  </a:lnTo>
                  <a:lnTo>
                    <a:pt x="55803" y="269687"/>
                  </a:lnTo>
                  <a:lnTo>
                    <a:pt x="39745" y="224452"/>
                  </a:lnTo>
                  <a:lnTo>
                    <a:pt x="26176" y="176959"/>
                  </a:lnTo>
                  <a:lnTo>
                    <a:pt x="15097" y="127209"/>
                  </a:lnTo>
                  <a:lnTo>
                    <a:pt x="6506" y="75202"/>
                  </a:lnTo>
                  <a:lnTo>
                    <a:pt x="403" y="2093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82630" y="8951067"/>
              <a:ext cx="175895" cy="177800"/>
            </a:xfrm>
            <a:custGeom>
              <a:avLst/>
              <a:gdLst/>
              <a:ahLst/>
              <a:cxnLst/>
              <a:rect l="l" t="t" r="r" b="b"/>
              <a:pathLst>
                <a:path w="175894" h="177800">
                  <a:moveTo>
                    <a:pt x="84546" y="0"/>
                  </a:moveTo>
                  <a:lnTo>
                    <a:pt x="0" y="177574"/>
                  </a:lnTo>
                  <a:lnTo>
                    <a:pt x="175878" y="174182"/>
                  </a:lnTo>
                  <a:lnTo>
                    <a:pt x="84546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71442" y="5482040"/>
            <a:ext cx="3515360" cy="3069590"/>
            <a:chOff x="771442" y="5482040"/>
            <a:chExt cx="3515360" cy="306959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442" y="5482040"/>
              <a:ext cx="3515166" cy="30690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44022" y="6265381"/>
              <a:ext cx="1154430" cy="560705"/>
            </a:xfrm>
            <a:custGeom>
              <a:avLst/>
              <a:gdLst/>
              <a:ahLst/>
              <a:cxnLst/>
              <a:rect l="l" t="t" r="r" b="b"/>
              <a:pathLst>
                <a:path w="1154429" h="560704">
                  <a:moveTo>
                    <a:pt x="985775" y="81864"/>
                  </a:moveTo>
                  <a:lnTo>
                    <a:pt x="1033862" y="108287"/>
                  </a:lnTo>
                  <a:lnTo>
                    <a:pt x="1073934" y="136754"/>
                  </a:lnTo>
                  <a:lnTo>
                    <a:pt x="1105992" y="166894"/>
                  </a:lnTo>
                  <a:lnTo>
                    <a:pt x="1130035" y="198334"/>
                  </a:lnTo>
                  <a:lnTo>
                    <a:pt x="1154078" y="263632"/>
                  </a:lnTo>
                  <a:lnTo>
                    <a:pt x="1154078" y="296745"/>
                  </a:lnTo>
                  <a:lnTo>
                    <a:pt x="1130035" y="362043"/>
                  </a:lnTo>
                  <a:lnTo>
                    <a:pt x="1105992" y="393484"/>
                  </a:lnTo>
                  <a:lnTo>
                    <a:pt x="1073934" y="423624"/>
                  </a:lnTo>
                  <a:lnTo>
                    <a:pt x="1033862" y="452091"/>
                  </a:lnTo>
                  <a:lnTo>
                    <a:pt x="985775" y="478513"/>
                  </a:lnTo>
                  <a:lnTo>
                    <a:pt x="944540" y="496705"/>
                  </a:lnTo>
                  <a:lnTo>
                    <a:pt x="900736" y="512624"/>
                  </a:lnTo>
                  <a:lnTo>
                    <a:pt x="854704" y="526268"/>
                  </a:lnTo>
                  <a:lnTo>
                    <a:pt x="806789" y="537638"/>
                  </a:lnTo>
                  <a:lnTo>
                    <a:pt x="757332" y="546734"/>
                  </a:lnTo>
                  <a:lnTo>
                    <a:pt x="706676" y="553556"/>
                  </a:lnTo>
                  <a:lnTo>
                    <a:pt x="655164" y="558104"/>
                  </a:lnTo>
                  <a:lnTo>
                    <a:pt x="603137" y="560378"/>
                  </a:lnTo>
                  <a:lnTo>
                    <a:pt x="550940" y="560378"/>
                  </a:lnTo>
                  <a:lnTo>
                    <a:pt x="498914" y="558104"/>
                  </a:lnTo>
                  <a:lnTo>
                    <a:pt x="447401" y="553556"/>
                  </a:lnTo>
                  <a:lnTo>
                    <a:pt x="396745" y="546734"/>
                  </a:lnTo>
                  <a:lnTo>
                    <a:pt x="347288" y="537638"/>
                  </a:lnTo>
                  <a:lnTo>
                    <a:pt x="299373" y="526268"/>
                  </a:lnTo>
                  <a:lnTo>
                    <a:pt x="253342" y="512624"/>
                  </a:lnTo>
                  <a:lnTo>
                    <a:pt x="209537" y="496705"/>
                  </a:lnTo>
                  <a:lnTo>
                    <a:pt x="168302" y="478513"/>
                  </a:lnTo>
                  <a:lnTo>
                    <a:pt x="120216" y="452091"/>
                  </a:lnTo>
                  <a:lnTo>
                    <a:pt x="80144" y="423624"/>
                  </a:lnTo>
                  <a:lnTo>
                    <a:pt x="48086" y="393484"/>
                  </a:lnTo>
                  <a:lnTo>
                    <a:pt x="24043" y="362043"/>
                  </a:lnTo>
                  <a:lnTo>
                    <a:pt x="0" y="296745"/>
                  </a:lnTo>
                  <a:lnTo>
                    <a:pt x="0" y="263632"/>
                  </a:lnTo>
                  <a:lnTo>
                    <a:pt x="24043" y="198334"/>
                  </a:lnTo>
                  <a:lnTo>
                    <a:pt x="48086" y="166894"/>
                  </a:lnTo>
                  <a:lnTo>
                    <a:pt x="80144" y="136754"/>
                  </a:lnTo>
                  <a:lnTo>
                    <a:pt x="120216" y="108287"/>
                  </a:lnTo>
                  <a:lnTo>
                    <a:pt x="168302" y="81864"/>
                  </a:lnTo>
                  <a:lnTo>
                    <a:pt x="209537" y="63672"/>
                  </a:lnTo>
                  <a:lnTo>
                    <a:pt x="253342" y="47754"/>
                  </a:lnTo>
                  <a:lnTo>
                    <a:pt x="299373" y="34110"/>
                  </a:lnTo>
                  <a:lnTo>
                    <a:pt x="347288" y="22740"/>
                  </a:lnTo>
                  <a:lnTo>
                    <a:pt x="396745" y="13644"/>
                  </a:lnTo>
                  <a:lnTo>
                    <a:pt x="447401" y="6822"/>
                  </a:lnTo>
                  <a:lnTo>
                    <a:pt x="498914" y="2274"/>
                  </a:lnTo>
                  <a:lnTo>
                    <a:pt x="550940" y="0"/>
                  </a:lnTo>
                  <a:lnTo>
                    <a:pt x="603137" y="0"/>
                  </a:lnTo>
                  <a:lnTo>
                    <a:pt x="655164" y="2274"/>
                  </a:lnTo>
                  <a:lnTo>
                    <a:pt x="706676" y="6822"/>
                  </a:lnTo>
                  <a:lnTo>
                    <a:pt x="757332" y="13644"/>
                  </a:lnTo>
                  <a:lnTo>
                    <a:pt x="806789" y="22740"/>
                  </a:lnTo>
                  <a:lnTo>
                    <a:pt x="854704" y="34110"/>
                  </a:lnTo>
                  <a:lnTo>
                    <a:pt x="900736" y="47754"/>
                  </a:lnTo>
                  <a:lnTo>
                    <a:pt x="944540" y="63672"/>
                  </a:lnTo>
                  <a:lnTo>
                    <a:pt x="985775" y="81864"/>
                  </a:lnTo>
                  <a:close/>
                </a:path>
              </a:pathLst>
            </a:custGeom>
            <a:ln w="52354">
              <a:solidFill>
                <a:srgbClr val="F3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316926" y="9600331"/>
            <a:ext cx="10414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95" dirty="0">
                <a:solidFill>
                  <a:srgbClr val="F2425D"/>
                </a:solidFill>
                <a:latin typeface="Arial"/>
                <a:cs typeface="Arial"/>
              </a:rPr>
              <a:t>DOM</a:t>
            </a:r>
            <a:r>
              <a:rPr sz="1900" spc="-5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F2425D"/>
                </a:solidFill>
                <a:latin typeface="Arial"/>
                <a:cs typeface="Arial"/>
              </a:rPr>
              <a:t>tree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4142" y="5762635"/>
            <a:ext cx="7499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50" dirty="0">
                <a:solidFill>
                  <a:srgbClr val="F2425D"/>
                </a:solidFill>
                <a:latin typeface="Arial"/>
                <a:cs typeface="Arial"/>
              </a:rPr>
              <a:t>Nodes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597472" y="5837176"/>
            <a:ext cx="1154430" cy="560705"/>
          </a:xfrm>
          <a:custGeom>
            <a:avLst/>
            <a:gdLst/>
            <a:ahLst/>
            <a:cxnLst/>
            <a:rect l="l" t="t" r="r" b="b"/>
            <a:pathLst>
              <a:path w="1154430" h="560704">
                <a:moveTo>
                  <a:pt x="985775" y="81864"/>
                </a:moveTo>
                <a:lnTo>
                  <a:pt x="1033862" y="108287"/>
                </a:lnTo>
                <a:lnTo>
                  <a:pt x="1073934" y="136754"/>
                </a:lnTo>
                <a:lnTo>
                  <a:pt x="1105992" y="166894"/>
                </a:lnTo>
                <a:lnTo>
                  <a:pt x="1130035" y="198334"/>
                </a:lnTo>
                <a:lnTo>
                  <a:pt x="1154078" y="263632"/>
                </a:lnTo>
                <a:lnTo>
                  <a:pt x="1154078" y="296745"/>
                </a:lnTo>
                <a:lnTo>
                  <a:pt x="1130035" y="362043"/>
                </a:lnTo>
                <a:lnTo>
                  <a:pt x="1105992" y="393484"/>
                </a:lnTo>
                <a:lnTo>
                  <a:pt x="1073934" y="423624"/>
                </a:lnTo>
                <a:lnTo>
                  <a:pt x="1033862" y="452091"/>
                </a:lnTo>
                <a:lnTo>
                  <a:pt x="985775" y="478513"/>
                </a:lnTo>
                <a:lnTo>
                  <a:pt x="944540" y="496705"/>
                </a:lnTo>
                <a:lnTo>
                  <a:pt x="900736" y="512624"/>
                </a:lnTo>
                <a:lnTo>
                  <a:pt x="854704" y="526268"/>
                </a:lnTo>
                <a:lnTo>
                  <a:pt x="806789" y="537638"/>
                </a:lnTo>
                <a:lnTo>
                  <a:pt x="757332" y="546734"/>
                </a:lnTo>
                <a:lnTo>
                  <a:pt x="706676" y="553556"/>
                </a:lnTo>
                <a:lnTo>
                  <a:pt x="655164" y="558104"/>
                </a:lnTo>
                <a:lnTo>
                  <a:pt x="603137" y="560378"/>
                </a:lnTo>
                <a:lnTo>
                  <a:pt x="550940" y="560378"/>
                </a:lnTo>
                <a:lnTo>
                  <a:pt x="498914" y="558104"/>
                </a:lnTo>
                <a:lnTo>
                  <a:pt x="447401" y="553556"/>
                </a:lnTo>
                <a:lnTo>
                  <a:pt x="396745" y="546734"/>
                </a:lnTo>
                <a:lnTo>
                  <a:pt x="347288" y="537638"/>
                </a:lnTo>
                <a:lnTo>
                  <a:pt x="299373" y="526268"/>
                </a:lnTo>
                <a:lnTo>
                  <a:pt x="253342" y="512624"/>
                </a:lnTo>
                <a:lnTo>
                  <a:pt x="209537" y="496705"/>
                </a:lnTo>
                <a:lnTo>
                  <a:pt x="168302" y="478513"/>
                </a:lnTo>
                <a:lnTo>
                  <a:pt x="120216" y="452091"/>
                </a:lnTo>
                <a:lnTo>
                  <a:pt x="80144" y="423624"/>
                </a:lnTo>
                <a:lnTo>
                  <a:pt x="48086" y="393484"/>
                </a:lnTo>
                <a:lnTo>
                  <a:pt x="24043" y="362043"/>
                </a:lnTo>
                <a:lnTo>
                  <a:pt x="0" y="296745"/>
                </a:lnTo>
                <a:lnTo>
                  <a:pt x="0" y="263632"/>
                </a:lnTo>
                <a:lnTo>
                  <a:pt x="24043" y="198334"/>
                </a:lnTo>
                <a:lnTo>
                  <a:pt x="48086" y="166894"/>
                </a:lnTo>
                <a:lnTo>
                  <a:pt x="80144" y="136754"/>
                </a:lnTo>
                <a:lnTo>
                  <a:pt x="120216" y="108287"/>
                </a:lnTo>
                <a:lnTo>
                  <a:pt x="168302" y="81864"/>
                </a:lnTo>
                <a:lnTo>
                  <a:pt x="209537" y="63672"/>
                </a:lnTo>
                <a:lnTo>
                  <a:pt x="253342" y="47754"/>
                </a:lnTo>
                <a:lnTo>
                  <a:pt x="299373" y="34110"/>
                </a:lnTo>
                <a:lnTo>
                  <a:pt x="347288" y="22740"/>
                </a:lnTo>
                <a:lnTo>
                  <a:pt x="396745" y="13644"/>
                </a:lnTo>
                <a:lnTo>
                  <a:pt x="447401" y="6822"/>
                </a:lnTo>
                <a:lnTo>
                  <a:pt x="498914" y="2274"/>
                </a:lnTo>
                <a:lnTo>
                  <a:pt x="550940" y="0"/>
                </a:lnTo>
                <a:lnTo>
                  <a:pt x="603137" y="0"/>
                </a:lnTo>
                <a:lnTo>
                  <a:pt x="655164" y="2274"/>
                </a:lnTo>
                <a:lnTo>
                  <a:pt x="706676" y="6822"/>
                </a:lnTo>
                <a:lnTo>
                  <a:pt x="757332" y="13644"/>
                </a:lnTo>
                <a:lnTo>
                  <a:pt x="806789" y="22740"/>
                </a:lnTo>
                <a:lnTo>
                  <a:pt x="854704" y="34110"/>
                </a:lnTo>
                <a:lnTo>
                  <a:pt x="900736" y="47754"/>
                </a:lnTo>
                <a:lnTo>
                  <a:pt x="944540" y="63672"/>
                </a:lnTo>
                <a:lnTo>
                  <a:pt x="985775" y="81864"/>
                </a:lnTo>
                <a:close/>
              </a:path>
            </a:pathLst>
          </a:custGeom>
          <a:ln w="52354">
            <a:solidFill>
              <a:srgbClr val="F342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59543"/>
            <a:ext cx="1920234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9835" algn="l"/>
                <a:tab pos="2244090" algn="l"/>
                <a:tab pos="3326129" algn="l"/>
                <a:tab pos="4232910" algn="l"/>
                <a:tab pos="4840605" algn="l"/>
                <a:tab pos="7391400" algn="l"/>
                <a:tab pos="9039860" algn="l"/>
                <a:tab pos="10063480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HOW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THE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DOM	API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IS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ORGANIZED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BEHIND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THE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SCENES</a:t>
            </a:r>
            <a:endParaRPr sz="49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169" y="1798299"/>
            <a:ext cx="3211511" cy="822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11567" y="3962348"/>
            <a:ext cx="2411730" cy="893444"/>
          </a:xfrm>
          <a:prstGeom prst="rect">
            <a:avLst/>
          </a:prstGeom>
          <a:solidFill>
            <a:srgbClr val="F4DB1D"/>
          </a:solidFill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2400" b="1" spc="-20" dirty="0">
                <a:solidFill>
                  <a:srgbClr val="444444"/>
                </a:solidFill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9501" y="10495295"/>
            <a:ext cx="3618229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(THIS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4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TREE)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7034" y="2174070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EventTarget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39174" y="3262897"/>
            <a:ext cx="493395" cy="493395"/>
            <a:chOff x="9939174" y="3262897"/>
            <a:chExt cx="493395" cy="493395"/>
          </a:xfrm>
        </p:grpSpPr>
        <p:sp>
          <p:nvSpPr>
            <p:cNvPr id="9" name="object 9"/>
            <p:cNvSpPr/>
            <p:nvPr/>
          </p:nvSpPr>
          <p:spPr>
            <a:xfrm>
              <a:off x="10117612" y="3299545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29">
                  <a:moveTo>
                    <a:pt x="277841" y="0"/>
                  </a:moveTo>
                  <a:lnTo>
                    <a:pt x="25914" y="251927"/>
                  </a:lnTo>
                  <a:lnTo>
                    <a:pt x="0" y="277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39174" y="344929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02175" y="0"/>
                  </a:moveTo>
                  <a:lnTo>
                    <a:pt x="0" y="306527"/>
                  </a:lnTo>
                  <a:lnTo>
                    <a:pt x="306527" y="204351"/>
                  </a:lnTo>
                  <a:lnTo>
                    <a:pt x="10217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02502" y="3962348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93289" y="3262897"/>
            <a:ext cx="493395" cy="493395"/>
            <a:chOff x="11293289" y="3262897"/>
            <a:chExt cx="493395" cy="493395"/>
          </a:xfrm>
        </p:grpSpPr>
        <p:sp>
          <p:nvSpPr>
            <p:cNvPr id="13" name="object 13"/>
            <p:cNvSpPr/>
            <p:nvPr/>
          </p:nvSpPr>
          <p:spPr>
            <a:xfrm>
              <a:off x="11329937" y="3299545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29">
                  <a:moveTo>
                    <a:pt x="0" y="0"/>
                  </a:moveTo>
                  <a:lnTo>
                    <a:pt x="251927" y="251927"/>
                  </a:lnTo>
                  <a:lnTo>
                    <a:pt x="277841" y="277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79692" y="344929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204349" y="0"/>
                  </a:moveTo>
                  <a:lnTo>
                    <a:pt x="0" y="204351"/>
                  </a:lnTo>
                  <a:lnTo>
                    <a:pt x="306524" y="306527"/>
                  </a:lnTo>
                  <a:lnTo>
                    <a:pt x="20434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92179" y="6911282"/>
            <a:ext cx="289560" cy="570230"/>
            <a:chOff x="5292179" y="6911282"/>
            <a:chExt cx="289560" cy="570230"/>
          </a:xfrm>
        </p:grpSpPr>
        <p:sp>
          <p:nvSpPr>
            <p:cNvPr id="16" name="object 16"/>
            <p:cNvSpPr/>
            <p:nvPr/>
          </p:nvSpPr>
          <p:spPr>
            <a:xfrm>
              <a:off x="5436677" y="6911282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h="318134">
                  <a:moveTo>
                    <a:pt x="0" y="0"/>
                  </a:moveTo>
                  <a:lnTo>
                    <a:pt x="0" y="281084"/>
                  </a:lnTo>
                  <a:lnTo>
                    <a:pt x="0" y="317732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92179" y="7192366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1016" y="7644273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HTMLElement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5963" y="9408231"/>
            <a:ext cx="3249295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HTMLButtonElement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8398" y="9408231"/>
            <a:ext cx="3249295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HTMLDivElement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49730" y="9263820"/>
            <a:ext cx="5740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25" dirty="0">
                <a:solidFill>
                  <a:srgbClr val="444444"/>
                </a:solidFill>
                <a:latin typeface="Arial"/>
                <a:cs typeface="Arial"/>
              </a:rPr>
              <a:t>...</a:t>
            </a:r>
            <a:endParaRPr sz="49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99030" y="8720940"/>
            <a:ext cx="493395" cy="493395"/>
            <a:chOff x="4199030" y="8720940"/>
            <a:chExt cx="493395" cy="493395"/>
          </a:xfrm>
        </p:grpSpPr>
        <p:sp>
          <p:nvSpPr>
            <p:cNvPr id="23" name="object 23"/>
            <p:cNvSpPr/>
            <p:nvPr/>
          </p:nvSpPr>
          <p:spPr>
            <a:xfrm>
              <a:off x="4377467" y="8757588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29">
                  <a:moveTo>
                    <a:pt x="277841" y="0"/>
                  </a:moveTo>
                  <a:lnTo>
                    <a:pt x="25914" y="251927"/>
                  </a:lnTo>
                  <a:lnTo>
                    <a:pt x="0" y="277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99030" y="890734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02175" y="0"/>
                  </a:moveTo>
                  <a:lnTo>
                    <a:pt x="0" y="306526"/>
                  </a:lnTo>
                  <a:lnTo>
                    <a:pt x="306526" y="204350"/>
                  </a:lnTo>
                  <a:lnTo>
                    <a:pt x="10217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181397" y="8720940"/>
            <a:ext cx="493395" cy="493395"/>
            <a:chOff x="6181397" y="8720940"/>
            <a:chExt cx="493395" cy="493395"/>
          </a:xfrm>
        </p:grpSpPr>
        <p:sp>
          <p:nvSpPr>
            <p:cNvPr id="26" name="object 26"/>
            <p:cNvSpPr/>
            <p:nvPr/>
          </p:nvSpPr>
          <p:spPr>
            <a:xfrm>
              <a:off x="6218045" y="8757588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29">
                  <a:moveTo>
                    <a:pt x="0" y="0"/>
                  </a:moveTo>
                  <a:lnTo>
                    <a:pt x="251927" y="251927"/>
                  </a:lnTo>
                  <a:lnTo>
                    <a:pt x="277841" y="277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7797" y="8907341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204350" y="0"/>
                  </a:moveTo>
                  <a:lnTo>
                    <a:pt x="0" y="204350"/>
                  </a:lnTo>
                  <a:lnTo>
                    <a:pt x="306526" y="306526"/>
                  </a:lnTo>
                  <a:lnTo>
                    <a:pt x="20435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007092" y="8726438"/>
            <a:ext cx="859790" cy="542290"/>
            <a:chOff x="5007092" y="8726438"/>
            <a:chExt cx="859790" cy="542290"/>
          </a:xfrm>
        </p:grpSpPr>
        <p:sp>
          <p:nvSpPr>
            <p:cNvPr id="29" name="object 29"/>
            <p:cNvSpPr/>
            <p:nvPr/>
          </p:nvSpPr>
          <p:spPr>
            <a:xfrm>
              <a:off x="5123718" y="8763086"/>
              <a:ext cx="118110" cy="261620"/>
            </a:xfrm>
            <a:custGeom>
              <a:avLst/>
              <a:gdLst/>
              <a:ahLst/>
              <a:cxnLst/>
              <a:rect l="l" t="t" r="r" b="b"/>
              <a:pathLst>
                <a:path w="118110" h="261620">
                  <a:moveTo>
                    <a:pt x="117906" y="0"/>
                  </a:moveTo>
                  <a:lnTo>
                    <a:pt x="15077" y="227813"/>
                  </a:lnTo>
                  <a:lnTo>
                    <a:pt x="0" y="261216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7092" y="8931453"/>
              <a:ext cx="263525" cy="323215"/>
            </a:xfrm>
            <a:custGeom>
              <a:avLst/>
              <a:gdLst/>
              <a:ahLst/>
              <a:cxnLst/>
              <a:rect l="l" t="t" r="r" b="b"/>
              <a:pathLst>
                <a:path w="263525" h="323215">
                  <a:moveTo>
                    <a:pt x="0" y="0"/>
                  </a:moveTo>
                  <a:lnTo>
                    <a:pt x="12807" y="322852"/>
                  </a:lnTo>
                  <a:lnTo>
                    <a:pt x="263406" y="118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1729" y="8763086"/>
              <a:ext cx="118110" cy="261620"/>
            </a:xfrm>
            <a:custGeom>
              <a:avLst/>
              <a:gdLst/>
              <a:ahLst/>
              <a:cxnLst/>
              <a:rect l="l" t="t" r="r" b="b"/>
              <a:pathLst>
                <a:path w="118110" h="261620">
                  <a:moveTo>
                    <a:pt x="0" y="0"/>
                  </a:moveTo>
                  <a:lnTo>
                    <a:pt x="102829" y="227813"/>
                  </a:lnTo>
                  <a:lnTo>
                    <a:pt x="117906" y="261216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2856" y="8931453"/>
              <a:ext cx="263525" cy="323215"/>
            </a:xfrm>
            <a:custGeom>
              <a:avLst/>
              <a:gdLst/>
              <a:ahLst/>
              <a:cxnLst/>
              <a:rect l="l" t="t" r="r" b="b"/>
              <a:pathLst>
                <a:path w="263525" h="323215">
                  <a:moveTo>
                    <a:pt x="263405" y="0"/>
                  </a:moveTo>
                  <a:lnTo>
                    <a:pt x="0" y="118894"/>
                  </a:lnTo>
                  <a:lnTo>
                    <a:pt x="250597" y="322854"/>
                  </a:lnTo>
                  <a:lnTo>
                    <a:pt x="263405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0009" y="8763086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5">
                  <a:moveTo>
                    <a:pt x="0" y="0"/>
                  </a:moveTo>
                  <a:lnTo>
                    <a:pt x="0" y="216223"/>
                  </a:lnTo>
                  <a:lnTo>
                    <a:pt x="0" y="25287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95510" y="897931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60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341781" y="5842077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839000" y="4996581"/>
            <a:ext cx="2451735" cy="716280"/>
            <a:chOff x="9839000" y="4996581"/>
            <a:chExt cx="2451735" cy="716280"/>
          </a:xfrm>
        </p:grpSpPr>
        <p:sp>
          <p:nvSpPr>
            <p:cNvPr id="37" name="object 37"/>
            <p:cNvSpPr/>
            <p:nvPr/>
          </p:nvSpPr>
          <p:spPr>
            <a:xfrm>
              <a:off x="10448911" y="5033229"/>
              <a:ext cx="1603375" cy="554990"/>
            </a:xfrm>
            <a:custGeom>
              <a:avLst/>
              <a:gdLst/>
              <a:ahLst/>
              <a:cxnLst/>
              <a:rect l="l" t="t" r="r" b="b"/>
              <a:pathLst>
                <a:path w="1603375" h="554989">
                  <a:moveTo>
                    <a:pt x="0" y="0"/>
                  </a:moveTo>
                  <a:lnTo>
                    <a:pt x="1568130" y="542630"/>
                  </a:lnTo>
                  <a:lnTo>
                    <a:pt x="1602763" y="554614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969792" y="5439306"/>
              <a:ext cx="320675" cy="273685"/>
            </a:xfrm>
            <a:custGeom>
              <a:avLst/>
              <a:gdLst/>
              <a:ahLst/>
              <a:cxnLst/>
              <a:rect l="l" t="t" r="r" b="b"/>
              <a:pathLst>
                <a:path w="320675" h="273685">
                  <a:moveTo>
                    <a:pt x="94499" y="0"/>
                  </a:moveTo>
                  <a:lnTo>
                    <a:pt x="0" y="273106"/>
                  </a:lnTo>
                  <a:lnTo>
                    <a:pt x="320356" y="231058"/>
                  </a:lnTo>
                  <a:lnTo>
                    <a:pt x="94499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75648" y="5087821"/>
              <a:ext cx="382905" cy="382905"/>
            </a:xfrm>
            <a:custGeom>
              <a:avLst/>
              <a:gdLst/>
              <a:ahLst/>
              <a:cxnLst/>
              <a:rect l="l" t="t" r="r" b="b"/>
              <a:pathLst>
                <a:path w="382904" h="382904">
                  <a:moveTo>
                    <a:pt x="0" y="0"/>
                  </a:moveTo>
                  <a:lnTo>
                    <a:pt x="356927" y="356927"/>
                  </a:lnTo>
                  <a:lnTo>
                    <a:pt x="382841" y="382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30400" y="5342574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204350" y="0"/>
                  </a:moveTo>
                  <a:lnTo>
                    <a:pt x="0" y="204350"/>
                  </a:lnTo>
                  <a:lnTo>
                    <a:pt x="306526" y="306526"/>
                  </a:lnTo>
                  <a:lnTo>
                    <a:pt x="204350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174969" y="1934171"/>
            <a:ext cx="3211830" cy="948055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2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.addEventListener()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.removeEventListener()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520833" y="3818378"/>
            <a:ext cx="2065655" cy="150622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25095" rIns="0" bIns="0" rtlCol="0">
            <a:spAutoFit/>
          </a:bodyPr>
          <a:lstStyle/>
          <a:p>
            <a:pPr marL="167005" marR="205740">
              <a:lnSpc>
                <a:spcPct val="119100"/>
              </a:lnSpc>
              <a:spcBef>
                <a:spcPts val="985"/>
              </a:spcBef>
            </a:pPr>
            <a:r>
              <a:rPr sz="1650" b="1" spc="-80" dirty="0">
                <a:solidFill>
                  <a:srgbClr val="444444"/>
                </a:solidFill>
                <a:latin typeface="Arial"/>
                <a:cs typeface="Arial"/>
              </a:rPr>
              <a:t>Global</a:t>
            </a:r>
            <a:r>
              <a:rPr sz="165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444444"/>
                </a:solidFill>
                <a:latin typeface="Arial"/>
                <a:cs typeface="Arial"/>
              </a:rPr>
              <a:t>object</a:t>
            </a:r>
            <a:r>
              <a:rPr sz="1650" spc="-6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30" dirty="0">
                <a:solidFill>
                  <a:srgbClr val="444444"/>
                </a:solidFill>
                <a:latin typeface="Arial"/>
                <a:cs typeface="Arial"/>
              </a:rPr>
              <a:t>lots </a:t>
            </a:r>
            <a:r>
              <a:rPr sz="1650" spc="60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165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methods</a:t>
            </a:r>
            <a:r>
              <a:rPr sz="165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properties,</a:t>
            </a:r>
            <a:r>
              <a:rPr sz="1650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444444"/>
                </a:solidFill>
                <a:latin typeface="Arial"/>
                <a:cs typeface="Arial"/>
              </a:rPr>
              <a:t>many 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unrelated</a:t>
            </a:r>
            <a:r>
              <a:rPr sz="1650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16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444444"/>
                </a:solidFill>
                <a:latin typeface="Arial"/>
                <a:cs typeface="Arial"/>
              </a:rPr>
              <a:t>DOM</a:t>
            </a:r>
            <a:endParaRPr sz="1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1298" y="3025209"/>
            <a:ext cx="2411730" cy="1649730"/>
          </a:xfrm>
          <a:prstGeom prst="rect">
            <a:avLst/>
          </a:prstGeom>
          <a:solidFill>
            <a:srgbClr val="E7E7E7"/>
          </a:solidFill>
        </p:spPr>
        <p:txBody>
          <a:bodyPr vert="horz" wrap="square" lIns="0" tIns="1625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2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.textContent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.childNodes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.parentNode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.cloneNode()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2438" y="3000634"/>
            <a:ext cx="3053080" cy="4455795"/>
          </a:xfrm>
          <a:custGeom>
            <a:avLst/>
            <a:gdLst/>
            <a:ahLst/>
            <a:cxnLst/>
            <a:rect l="l" t="t" r="r" b="b"/>
            <a:pathLst>
              <a:path w="3053079" h="4455795">
                <a:moveTo>
                  <a:pt x="3052494" y="0"/>
                </a:moveTo>
                <a:lnTo>
                  <a:pt x="0" y="0"/>
                </a:lnTo>
                <a:lnTo>
                  <a:pt x="0" y="4455361"/>
                </a:lnTo>
                <a:lnTo>
                  <a:pt x="3052494" y="4455361"/>
                </a:lnTo>
                <a:lnTo>
                  <a:pt x="3052494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52438" y="3051177"/>
            <a:ext cx="3053080" cy="42348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8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.innerHTML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.classList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.children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.parentElement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.append()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.remove()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.insertAdjacentHTML()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.querySelector()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.closest()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.matches()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.scrollIntoView()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.setAttribute()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110525" y="2505409"/>
            <a:ext cx="289560" cy="7513955"/>
            <a:chOff x="16110525" y="2505409"/>
            <a:chExt cx="289560" cy="7513955"/>
          </a:xfrm>
        </p:grpSpPr>
        <p:sp>
          <p:nvSpPr>
            <p:cNvPr id="47" name="object 47"/>
            <p:cNvSpPr/>
            <p:nvPr/>
          </p:nvSpPr>
          <p:spPr>
            <a:xfrm>
              <a:off x="16255023" y="2505409"/>
              <a:ext cx="0" cy="7261225"/>
            </a:xfrm>
            <a:custGeom>
              <a:avLst/>
              <a:gdLst/>
              <a:ahLst/>
              <a:cxnLst/>
              <a:rect l="l" t="t" r="r" b="b"/>
              <a:pathLst>
                <a:path h="7261225">
                  <a:moveTo>
                    <a:pt x="0" y="0"/>
                  </a:moveTo>
                  <a:lnTo>
                    <a:pt x="0" y="7224340"/>
                  </a:lnTo>
                  <a:lnTo>
                    <a:pt x="0" y="7260988"/>
                  </a:lnTo>
                </a:path>
              </a:pathLst>
            </a:custGeom>
            <a:ln w="73296">
              <a:solidFill>
                <a:srgbClr val="F242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110525" y="9729750"/>
              <a:ext cx="289560" cy="289560"/>
            </a:xfrm>
            <a:custGeom>
              <a:avLst/>
              <a:gdLst/>
              <a:ahLst/>
              <a:cxnLst/>
              <a:rect l="l" t="t" r="r" b="b"/>
              <a:pathLst>
                <a:path w="289559" h="289559">
                  <a:moveTo>
                    <a:pt x="288996" y="0"/>
                  </a:moveTo>
                  <a:lnTo>
                    <a:pt x="0" y="0"/>
                  </a:lnTo>
                  <a:lnTo>
                    <a:pt x="144498" y="288996"/>
                  </a:lnTo>
                  <a:lnTo>
                    <a:pt x="288996" y="0"/>
                  </a:lnTo>
                  <a:close/>
                </a:path>
              </a:pathLst>
            </a:custGeom>
            <a:solidFill>
              <a:srgbClr val="F24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6538796" y="4692231"/>
            <a:ext cx="232156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21600"/>
              </a:lnSpc>
              <a:spcBef>
                <a:spcPts val="95"/>
              </a:spcBef>
            </a:pPr>
            <a:r>
              <a:rPr sz="2300" b="1" spc="-120" dirty="0">
                <a:solidFill>
                  <a:srgbClr val="F2425B"/>
                </a:solidFill>
                <a:latin typeface="Arial"/>
                <a:cs typeface="Arial"/>
              </a:rPr>
              <a:t>INHERITANCE</a:t>
            </a:r>
            <a:r>
              <a:rPr sz="2300" b="1" spc="5" dirty="0">
                <a:solidFill>
                  <a:srgbClr val="F2425B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F2425B"/>
                </a:solidFill>
                <a:latin typeface="Arial"/>
                <a:cs typeface="Arial"/>
              </a:rPr>
              <a:t>OF </a:t>
            </a:r>
            <a:r>
              <a:rPr sz="2300" b="1" spc="-100" dirty="0">
                <a:solidFill>
                  <a:srgbClr val="F2425B"/>
                </a:solidFill>
                <a:latin typeface="Arial"/>
                <a:cs typeface="Arial"/>
              </a:rPr>
              <a:t>METHODS</a:t>
            </a:r>
            <a:r>
              <a:rPr sz="2300" b="1" spc="-45" dirty="0">
                <a:solidFill>
                  <a:srgbClr val="F2425B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F2425B"/>
                </a:solidFill>
                <a:latin typeface="Arial"/>
                <a:cs typeface="Arial"/>
              </a:rPr>
              <a:t>AND PROPERTIES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696289" y="6614666"/>
            <a:ext cx="2710180" cy="19996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F2425D"/>
                </a:solidFill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 marR="309880">
              <a:lnSpc>
                <a:spcPct val="110900"/>
              </a:lnSpc>
              <a:spcBef>
                <a:spcPts val="1480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Any</a:t>
            </a:r>
            <a:r>
              <a:rPr sz="1800" spc="-5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Courier New"/>
                <a:cs typeface="Courier New"/>
              </a:rPr>
              <a:t>HTMLElement</a:t>
            </a:r>
            <a:r>
              <a:rPr sz="1800" spc="-630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800" spc="35" dirty="0">
                <a:solidFill>
                  <a:srgbClr val="F2425D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access</a:t>
            </a:r>
            <a:r>
              <a:rPr sz="1800" spc="-2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2425D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1800" spc="-10" dirty="0">
                <a:solidFill>
                  <a:srgbClr val="F2425D"/>
                </a:solidFill>
                <a:latin typeface="Courier New"/>
                <a:cs typeface="Courier New"/>
              </a:rPr>
              <a:t>.addEventListener()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solidFill>
                  <a:srgbClr val="F2425D"/>
                </a:solidFill>
                <a:latin typeface="Courier New"/>
                <a:cs typeface="Courier New"/>
              </a:rPr>
              <a:t>.cloneNode()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2425D"/>
                </a:solidFill>
                <a:latin typeface="Courier New"/>
                <a:cs typeface="Courier New"/>
              </a:rPr>
              <a:t>.closest()</a:t>
            </a:r>
            <a:r>
              <a:rPr sz="1800" spc="-605" dirty="0">
                <a:solidFill>
                  <a:srgbClr val="F2425D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34604" y="5855333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60"/>
              </a:spcBef>
            </a:pP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674324" y="4996581"/>
            <a:ext cx="2522220" cy="771525"/>
            <a:chOff x="6674324" y="4996581"/>
            <a:chExt cx="2522220" cy="771525"/>
          </a:xfrm>
        </p:grpSpPr>
        <p:sp>
          <p:nvSpPr>
            <p:cNvPr id="53" name="object 53"/>
            <p:cNvSpPr/>
            <p:nvPr/>
          </p:nvSpPr>
          <p:spPr>
            <a:xfrm>
              <a:off x="8776548" y="5087821"/>
              <a:ext cx="382905" cy="382905"/>
            </a:xfrm>
            <a:custGeom>
              <a:avLst/>
              <a:gdLst/>
              <a:ahLst/>
              <a:cxnLst/>
              <a:rect l="l" t="t" r="r" b="b"/>
              <a:pathLst>
                <a:path w="382904" h="382904">
                  <a:moveTo>
                    <a:pt x="382841" y="0"/>
                  </a:moveTo>
                  <a:lnTo>
                    <a:pt x="25914" y="356927"/>
                  </a:lnTo>
                  <a:lnTo>
                    <a:pt x="0" y="382841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98110" y="5342574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02174" y="0"/>
                  </a:moveTo>
                  <a:lnTo>
                    <a:pt x="0" y="306526"/>
                  </a:lnTo>
                  <a:lnTo>
                    <a:pt x="306526" y="204350"/>
                  </a:lnTo>
                  <a:lnTo>
                    <a:pt x="102174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11375" y="5033229"/>
              <a:ext cx="1674495" cy="611505"/>
            </a:xfrm>
            <a:custGeom>
              <a:avLst/>
              <a:gdLst/>
              <a:ahLst/>
              <a:cxnLst/>
              <a:rect l="l" t="t" r="r" b="b"/>
              <a:pathLst>
                <a:path w="1674495" h="611504">
                  <a:moveTo>
                    <a:pt x="1674168" y="0"/>
                  </a:moveTo>
                  <a:lnTo>
                    <a:pt x="34426" y="598513"/>
                  </a:lnTo>
                  <a:lnTo>
                    <a:pt x="0" y="611079"/>
                  </a:lnTo>
                </a:path>
              </a:pathLst>
            </a:custGeom>
            <a:ln w="73296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74324" y="5496004"/>
              <a:ext cx="321310" cy="271780"/>
            </a:xfrm>
            <a:custGeom>
              <a:avLst/>
              <a:gdLst/>
              <a:ahLst/>
              <a:cxnLst/>
              <a:rect l="l" t="t" r="r" b="b"/>
              <a:pathLst>
                <a:path w="321309" h="271779">
                  <a:moveTo>
                    <a:pt x="221932" y="0"/>
                  </a:moveTo>
                  <a:lnTo>
                    <a:pt x="0" y="234829"/>
                  </a:lnTo>
                  <a:lnTo>
                    <a:pt x="321022" y="271477"/>
                  </a:lnTo>
                  <a:lnTo>
                    <a:pt x="221932" y="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638193" y="5855333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53975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Comment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31016" y="5855334"/>
            <a:ext cx="2411730" cy="893444"/>
          </a:xfrm>
          <a:prstGeom prst="rect">
            <a:avLst/>
          </a:prstGeom>
          <a:solidFill>
            <a:srgbClr val="38464D"/>
          </a:solidFill>
        </p:spPr>
        <p:txBody>
          <a:bodyPr vert="horz" wrap="square" lIns="0" tIns="26162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206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739717" y="9369981"/>
            <a:ext cx="224091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1800" b="1" spc="-65" dirty="0">
                <a:solidFill>
                  <a:srgbClr val="444444"/>
                </a:solidFill>
                <a:latin typeface="Arial"/>
                <a:cs typeface="Arial"/>
              </a:rPr>
              <a:t>(One</a:t>
            </a:r>
            <a:r>
              <a:rPr sz="18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different</a:t>
            </a:r>
            <a:r>
              <a:rPr sz="1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444444"/>
                </a:solidFill>
                <a:latin typeface="Arial"/>
                <a:cs typeface="Arial"/>
              </a:rPr>
              <a:t>type</a:t>
            </a:r>
            <a:r>
              <a:rPr sz="18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444444"/>
                </a:solidFill>
                <a:latin typeface="Courier New"/>
                <a:cs typeface="Courier New"/>
              </a:rPr>
              <a:t>HTMLElement</a:t>
            </a:r>
            <a:r>
              <a:rPr sz="1800" b="1" spc="-630" dirty="0">
                <a:solidFill>
                  <a:srgbClr val="444444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444444"/>
                </a:solidFill>
                <a:latin typeface="Arial"/>
                <a:cs typeface="Arial"/>
              </a:rPr>
              <a:t>per HTML</a:t>
            </a:r>
            <a:r>
              <a:rPr sz="1800" b="1" spc="-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44444"/>
                </a:solidFill>
                <a:latin typeface="Arial"/>
                <a:cs typeface="Arial"/>
              </a:rPr>
              <a:t>element...)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342360" y="2283835"/>
            <a:ext cx="980440" cy="1508760"/>
            <a:chOff x="8342360" y="2283835"/>
            <a:chExt cx="980440" cy="1508760"/>
          </a:xfrm>
        </p:grpSpPr>
        <p:sp>
          <p:nvSpPr>
            <p:cNvPr id="61" name="object 61"/>
            <p:cNvSpPr/>
            <p:nvPr/>
          </p:nvSpPr>
          <p:spPr>
            <a:xfrm>
              <a:off x="8363302" y="2304776"/>
              <a:ext cx="871219" cy="1332865"/>
            </a:xfrm>
            <a:custGeom>
              <a:avLst/>
              <a:gdLst/>
              <a:ahLst/>
              <a:cxnLst/>
              <a:rect l="l" t="t" r="r" b="b"/>
              <a:pathLst>
                <a:path w="871220" h="1332864">
                  <a:moveTo>
                    <a:pt x="0" y="0"/>
                  </a:moveTo>
                  <a:lnTo>
                    <a:pt x="46198" y="14161"/>
                  </a:lnTo>
                  <a:lnTo>
                    <a:pt x="91138" y="29596"/>
                  </a:lnTo>
                  <a:lnTo>
                    <a:pt x="134822" y="46304"/>
                  </a:lnTo>
                  <a:lnTo>
                    <a:pt x="177248" y="64286"/>
                  </a:lnTo>
                  <a:lnTo>
                    <a:pt x="218417" y="83540"/>
                  </a:lnTo>
                  <a:lnTo>
                    <a:pt x="258328" y="104067"/>
                  </a:lnTo>
                  <a:lnTo>
                    <a:pt x="296983" y="125867"/>
                  </a:lnTo>
                  <a:lnTo>
                    <a:pt x="334380" y="148940"/>
                  </a:lnTo>
                  <a:lnTo>
                    <a:pt x="370519" y="173286"/>
                  </a:lnTo>
                  <a:lnTo>
                    <a:pt x="405402" y="198906"/>
                  </a:lnTo>
                  <a:lnTo>
                    <a:pt x="439027" y="225798"/>
                  </a:lnTo>
                  <a:lnTo>
                    <a:pt x="471394" y="253963"/>
                  </a:lnTo>
                  <a:lnTo>
                    <a:pt x="502505" y="283401"/>
                  </a:lnTo>
                  <a:lnTo>
                    <a:pt x="532358" y="314113"/>
                  </a:lnTo>
                  <a:lnTo>
                    <a:pt x="560954" y="346097"/>
                  </a:lnTo>
                  <a:lnTo>
                    <a:pt x="588292" y="379355"/>
                  </a:lnTo>
                  <a:lnTo>
                    <a:pt x="614373" y="413885"/>
                  </a:lnTo>
                  <a:lnTo>
                    <a:pt x="639197" y="449689"/>
                  </a:lnTo>
                  <a:lnTo>
                    <a:pt x="662764" y="486765"/>
                  </a:lnTo>
                  <a:lnTo>
                    <a:pt x="685073" y="525115"/>
                  </a:lnTo>
                  <a:lnTo>
                    <a:pt x="706125" y="564737"/>
                  </a:lnTo>
                  <a:lnTo>
                    <a:pt x="725920" y="605633"/>
                  </a:lnTo>
                  <a:lnTo>
                    <a:pt x="744457" y="647802"/>
                  </a:lnTo>
                  <a:lnTo>
                    <a:pt x="761737" y="691243"/>
                  </a:lnTo>
                  <a:lnTo>
                    <a:pt x="777760" y="735958"/>
                  </a:lnTo>
                  <a:lnTo>
                    <a:pt x="792525" y="781946"/>
                  </a:lnTo>
                  <a:lnTo>
                    <a:pt x="806033" y="829207"/>
                  </a:lnTo>
                  <a:lnTo>
                    <a:pt x="818284" y="877740"/>
                  </a:lnTo>
                  <a:lnTo>
                    <a:pt x="829278" y="927547"/>
                  </a:lnTo>
                  <a:lnTo>
                    <a:pt x="839014" y="978627"/>
                  </a:lnTo>
                  <a:lnTo>
                    <a:pt x="847493" y="1030980"/>
                  </a:lnTo>
                  <a:lnTo>
                    <a:pt x="854714" y="1084606"/>
                  </a:lnTo>
                  <a:lnTo>
                    <a:pt x="860679" y="1139505"/>
                  </a:lnTo>
                  <a:lnTo>
                    <a:pt x="865386" y="1195677"/>
                  </a:lnTo>
                  <a:lnTo>
                    <a:pt x="868835" y="1253122"/>
                  </a:lnTo>
                  <a:lnTo>
                    <a:pt x="871028" y="1311840"/>
                  </a:lnTo>
                  <a:lnTo>
                    <a:pt x="870944" y="1332782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146374" y="361626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87254" y="176259"/>
                  </a:lnTo>
                  <a:lnTo>
                    <a:pt x="175909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382635" y="1963291"/>
            <a:ext cx="183578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95"/>
              </a:spcBef>
            </a:pP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Represented</a:t>
            </a:r>
            <a:r>
              <a:rPr sz="1800" spc="-10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2425D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F2425D"/>
                </a:solidFill>
                <a:latin typeface="Arial"/>
                <a:cs typeface="Arial"/>
              </a:rPr>
              <a:t>JavaScript</a:t>
            </a:r>
            <a:r>
              <a:rPr sz="1800" spc="2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2425D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82124" y="5370228"/>
            <a:ext cx="20986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444444"/>
                </a:solidFill>
                <a:latin typeface="Courier New"/>
                <a:cs typeface="Courier New"/>
              </a:rPr>
              <a:t>&lt;p&gt;</a:t>
            </a:r>
            <a:r>
              <a:rPr sz="1800" b="1" spc="-10" dirty="0">
                <a:solidFill>
                  <a:srgbClr val="BBBBBB"/>
                </a:solidFill>
                <a:latin typeface="Courier New"/>
                <a:cs typeface="Courier New"/>
              </a:rPr>
              <a:t>Paragraph</a:t>
            </a:r>
            <a:r>
              <a:rPr sz="1800" b="1" spc="-10" dirty="0">
                <a:solidFill>
                  <a:srgbClr val="444444"/>
                </a:solidFill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38066" y="6941039"/>
            <a:ext cx="209867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solidFill>
                  <a:srgbClr val="BBBBBB"/>
                </a:solidFill>
                <a:latin typeface="Courier New"/>
                <a:cs typeface="Courier New"/>
              </a:rPr>
              <a:t>&lt;p&gt;</a:t>
            </a:r>
            <a:r>
              <a:rPr sz="1800" b="1" spc="-10" dirty="0">
                <a:solidFill>
                  <a:srgbClr val="444444"/>
                </a:solidFill>
                <a:latin typeface="Courier New"/>
                <a:cs typeface="Courier New"/>
              </a:rPr>
              <a:t>Paragraph</a:t>
            </a:r>
            <a:r>
              <a:rPr sz="1800" b="1" spc="-10" dirty="0">
                <a:solidFill>
                  <a:srgbClr val="BBBBBB"/>
                </a:solidFill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808142" y="6941039"/>
            <a:ext cx="196088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BBBBBB"/>
                </a:solidFill>
                <a:latin typeface="Courier New"/>
                <a:cs typeface="Courier New"/>
              </a:rPr>
              <a:t>&lt;!--</a:t>
            </a:r>
            <a:r>
              <a:rPr sz="1800" b="1" dirty="0">
                <a:solidFill>
                  <a:srgbClr val="444444"/>
                </a:solidFill>
                <a:latin typeface="Courier New"/>
                <a:cs typeface="Courier New"/>
              </a:rPr>
              <a:t>Comment</a:t>
            </a:r>
            <a:r>
              <a:rPr sz="1800" b="1" dirty="0">
                <a:solidFill>
                  <a:srgbClr val="BBBBBB"/>
                </a:solidFill>
                <a:latin typeface="Courier New"/>
                <a:cs typeface="Courier New"/>
              </a:rPr>
              <a:t>--</a:t>
            </a:r>
            <a:r>
              <a:rPr sz="1800" b="1" spc="-50" dirty="0">
                <a:solidFill>
                  <a:srgbClr val="BBBBBB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2935354" y="6871489"/>
            <a:ext cx="2472690" cy="1298575"/>
          </a:xfrm>
          <a:custGeom>
            <a:avLst/>
            <a:gdLst/>
            <a:ahLst/>
            <a:cxnLst/>
            <a:rect l="l" t="t" r="r" b="b"/>
            <a:pathLst>
              <a:path w="2472690" h="1298575">
                <a:moveTo>
                  <a:pt x="2472132" y="0"/>
                </a:moveTo>
                <a:lnTo>
                  <a:pt x="0" y="0"/>
                </a:lnTo>
                <a:lnTo>
                  <a:pt x="0" y="1298389"/>
                </a:lnTo>
                <a:lnTo>
                  <a:pt x="2472132" y="1298389"/>
                </a:lnTo>
                <a:lnTo>
                  <a:pt x="247213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2935354" y="6922033"/>
            <a:ext cx="2472690" cy="10782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8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.querySelector()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5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.createElement()</a:t>
            </a:r>
            <a:endParaRPr sz="16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780"/>
              </a:spcBef>
            </a:pPr>
            <a:r>
              <a:rPr sz="1650" spc="-10" dirty="0">
                <a:solidFill>
                  <a:srgbClr val="444444"/>
                </a:solidFill>
                <a:latin typeface="Courier New"/>
                <a:cs typeface="Courier New"/>
              </a:rPr>
              <a:t>.getElementById()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78635" y="5698208"/>
            <a:ext cx="734060" cy="213995"/>
            <a:chOff x="478635" y="5698208"/>
            <a:chExt cx="734060" cy="213995"/>
          </a:xfrm>
        </p:grpSpPr>
        <p:sp>
          <p:nvSpPr>
            <p:cNvPr id="70" name="object 70"/>
            <p:cNvSpPr/>
            <p:nvPr/>
          </p:nvSpPr>
          <p:spPr>
            <a:xfrm>
              <a:off x="504812" y="5804956"/>
              <a:ext cx="520700" cy="1270"/>
            </a:xfrm>
            <a:custGeom>
              <a:avLst/>
              <a:gdLst/>
              <a:ahLst/>
              <a:cxnLst/>
              <a:rect l="l" t="t" r="r" b="b"/>
              <a:pathLst>
                <a:path w="520700" h="1270">
                  <a:moveTo>
                    <a:pt x="0" y="1106"/>
                  </a:moveTo>
                  <a:lnTo>
                    <a:pt x="494220" y="55"/>
                  </a:lnTo>
                  <a:lnTo>
                    <a:pt x="52039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98805" y="5698208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454" y="213605"/>
                  </a:lnTo>
                  <a:lnTo>
                    <a:pt x="213832" y="106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12358890" y="7092281"/>
            <a:ext cx="734060" cy="213995"/>
            <a:chOff x="12358890" y="7092281"/>
            <a:chExt cx="734060" cy="213995"/>
          </a:xfrm>
        </p:grpSpPr>
        <p:sp>
          <p:nvSpPr>
            <p:cNvPr id="73" name="object 73"/>
            <p:cNvSpPr/>
            <p:nvPr/>
          </p:nvSpPr>
          <p:spPr>
            <a:xfrm>
              <a:off x="12385067" y="7199029"/>
              <a:ext cx="520700" cy="1270"/>
            </a:xfrm>
            <a:custGeom>
              <a:avLst/>
              <a:gdLst/>
              <a:ahLst/>
              <a:cxnLst/>
              <a:rect l="l" t="t" r="r" b="b"/>
              <a:pathLst>
                <a:path w="520700" h="1270">
                  <a:moveTo>
                    <a:pt x="0" y="1106"/>
                  </a:moveTo>
                  <a:lnTo>
                    <a:pt x="494220" y="55"/>
                  </a:lnTo>
                  <a:lnTo>
                    <a:pt x="520397" y="0"/>
                  </a:lnTo>
                </a:path>
              </a:pathLst>
            </a:custGeom>
            <a:ln w="52354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879063" y="709228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450" y="213606"/>
                  </a:lnTo>
                  <a:lnTo>
                    <a:pt x="213836" y="106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640</Words>
  <Application>Microsoft Office PowerPoint</Application>
  <PresentationFormat>Custom</PresentationFormat>
  <Paragraphs>181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WORKING WITH ARRAYS</vt:lpstr>
      <vt:lpstr>PowerPoint Presentation</vt:lpstr>
      <vt:lpstr>DATA TRANSFORMATIONS WITH MAP, FILTER AND REDUCE</vt:lpstr>
      <vt:lpstr>PowerPoint Presentation</vt:lpstr>
      <vt:lpstr>WHICH ARRAY METHOD  TO  USE?</vt:lpstr>
      <vt:lpstr>ADVANCED DOM AND EVENTS</vt:lpstr>
      <vt:lpstr>PowerPoint Presentation</vt:lpstr>
      <vt:lpstr>REVIEW: WHAT IS THE DOM?</vt:lpstr>
      <vt:lpstr>HOW THE DOM API IS ORGANIZED BEHIND THE SCENES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14</cp:revision>
  <dcterms:created xsi:type="dcterms:W3CDTF">2023-08-06T02:54:05Z</dcterms:created>
  <dcterms:modified xsi:type="dcterms:W3CDTF">2023-08-06T14:00:03Z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