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081849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4393" y="5167939"/>
            <a:ext cx="10940415" cy="389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jpg"/><Relationship Id="rId7" Type="http://schemas.openxmlformats.org/officeDocument/2006/relationships/image" Target="../media/image4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4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jp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30.jpg"/><Relationship Id="rId7" Type="http://schemas.openxmlformats.org/officeDocument/2006/relationships/image" Target="../media/image4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31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3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6.jpg"/><Relationship Id="rId10" Type="http://schemas.openxmlformats.org/officeDocument/2006/relationships/image" Target="../media/image14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jpg"/><Relationship Id="rId7" Type="http://schemas.openxmlformats.org/officeDocument/2006/relationships/image" Target="../media/image25.png"/><Relationship Id="rId12" Type="http://schemas.openxmlformats.org/officeDocument/2006/relationships/image" Target="../media/image30.jpg"/><Relationship Id="rId2" Type="http://schemas.openxmlformats.org/officeDocument/2006/relationships/image" Target="../media/image21.jp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6.jp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85450" y="2517449"/>
            <a:ext cx="9093229" cy="62454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ADVANCED DOM AND EVENTS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EVENT PROPAGATION: BUBBLING AND CAPTURING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4401" y="6524552"/>
            <a:ext cx="5228414" cy="34455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4249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6319" algn="l"/>
                <a:tab pos="1493520" algn="l"/>
                <a:tab pos="4780915" algn="l"/>
                <a:tab pos="5774690" algn="l"/>
              </a:tabLst>
            </a:pPr>
            <a:r>
              <a:rPr dirty="0"/>
              <a:t>THE	</a:t>
            </a:r>
            <a:r>
              <a:rPr lang="en-US" dirty="0"/>
              <a:t> </a:t>
            </a:r>
            <a:r>
              <a:rPr dirty="0"/>
              <a:t>4</a:t>
            </a:r>
            <a:r>
              <a:rPr lang="en-US" dirty="0"/>
              <a:t> </a:t>
            </a:r>
            <a:r>
              <a:rPr dirty="0"/>
              <a:t>FUNDAMENTAL	OOP</a:t>
            </a:r>
            <a:r>
              <a:rPr lang="en-US" dirty="0"/>
              <a:t> </a:t>
            </a:r>
            <a:r>
              <a:rPr dirty="0"/>
              <a:t>PRINCIPLES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374008"/>
            <a:ext cx="4791075" cy="9934575"/>
          </a:xfrm>
          <a:custGeom>
            <a:avLst/>
            <a:gdLst/>
            <a:ahLst/>
            <a:cxnLst/>
            <a:rect l="l" t="t" r="r" b="b"/>
            <a:pathLst>
              <a:path w="4791075" h="9934575">
                <a:moveTo>
                  <a:pt x="4790493" y="0"/>
                </a:moveTo>
                <a:lnTo>
                  <a:pt x="0" y="0"/>
                </a:lnTo>
                <a:lnTo>
                  <a:pt x="0" y="9934547"/>
                </a:lnTo>
                <a:lnTo>
                  <a:pt x="4790493" y="9934547"/>
                </a:lnTo>
                <a:lnTo>
                  <a:pt x="47904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842" y="3588141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580"/>
              </a:spcBef>
            </a:pP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Abstraction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42" y="6931966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Polymorphism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42" y="5813728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842" y="4702360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Encapsulation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25774" y="3175256"/>
            <a:ext cx="10866120" cy="3583304"/>
            <a:chOff x="5325774" y="3175256"/>
            <a:chExt cx="10866120" cy="3583304"/>
          </a:xfrm>
        </p:grpSpPr>
        <p:sp>
          <p:nvSpPr>
            <p:cNvPr id="11" name="object 11"/>
            <p:cNvSpPr/>
            <p:nvPr/>
          </p:nvSpPr>
          <p:spPr>
            <a:xfrm>
              <a:off x="5433847" y="3196198"/>
              <a:ext cx="1635760" cy="459105"/>
            </a:xfrm>
            <a:custGeom>
              <a:avLst/>
              <a:gdLst/>
              <a:ahLst/>
              <a:cxnLst/>
              <a:rect l="l" t="t" r="r" b="b"/>
              <a:pathLst>
                <a:path w="1635759" h="459104">
                  <a:moveTo>
                    <a:pt x="1635736" y="12183"/>
                  </a:moveTo>
                  <a:lnTo>
                    <a:pt x="1575786" y="7777"/>
                  </a:lnTo>
                  <a:lnTo>
                    <a:pt x="1516638" y="4356"/>
                  </a:lnTo>
                  <a:lnTo>
                    <a:pt x="1458291" y="1919"/>
                  </a:lnTo>
                  <a:lnTo>
                    <a:pt x="1400747" y="467"/>
                  </a:lnTo>
                  <a:lnTo>
                    <a:pt x="1344004" y="0"/>
                  </a:lnTo>
                  <a:lnTo>
                    <a:pt x="1288063" y="517"/>
                  </a:lnTo>
                  <a:lnTo>
                    <a:pt x="1232924" y="2018"/>
                  </a:lnTo>
                  <a:lnTo>
                    <a:pt x="1178587" y="4505"/>
                  </a:lnTo>
                  <a:lnTo>
                    <a:pt x="1125052" y="7976"/>
                  </a:lnTo>
                  <a:lnTo>
                    <a:pt x="1072319" y="12431"/>
                  </a:lnTo>
                  <a:lnTo>
                    <a:pt x="1020387" y="17872"/>
                  </a:lnTo>
                  <a:lnTo>
                    <a:pt x="969258" y="24296"/>
                  </a:lnTo>
                  <a:lnTo>
                    <a:pt x="918930" y="31706"/>
                  </a:lnTo>
                  <a:lnTo>
                    <a:pt x="869405" y="40100"/>
                  </a:lnTo>
                  <a:lnTo>
                    <a:pt x="820681" y="49478"/>
                  </a:lnTo>
                  <a:lnTo>
                    <a:pt x="772759" y="59842"/>
                  </a:lnTo>
                  <a:lnTo>
                    <a:pt x="725639" y="71189"/>
                  </a:lnTo>
                  <a:lnTo>
                    <a:pt x="679321" y="83522"/>
                  </a:lnTo>
                  <a:lnTo>
                    <a:pt x="633805" y="96839"/>
                  </a:lnTo>
                  <a:lnTo>
                    <a:pt x="589091" y="111141"/>
                  </a:lnTo>
                  <a:lnTo>
                    <a:pt x="545178" y="126427"/>
                  </a:lnTo>
                  <a:lnTo>
                    <a:pt x="502068" y="142698"/>
                  </a:lnTo>
                  <a:lnTo>
                    <a:pt x="459759" y="159953"/>
                  </a:lnTo>
                  <a:lnTo>
                    <a:pt x="418253" y="178193"/>
                  </a:lnTo>
                  <a:lnTo>
                    <a:pt x="377548" y="197418"/>
                  </a:lnTo>
                  <a:lnTo>
                    <a:pt x="337645" y="217627"/>
                  </a:lnTo>
                  <a:lnTo>
                    <a:pt x="298544" y="238821"/>
                  </a:lnTo>
                  <a:lnTo>
                    <a:pt x="260245" y="261000"/>
                  </a:lnTo>
                  <a:lnTo>
                    <a:pt x="222748" y="284163"/>
                  </a:lnTo>
                  <a:lnTo>
                    <a:pt x="186052" y="308311"/>
                  </a:lnTo>
                  <a:lnTo>
                    <a:pt x="150159" y="333443"/>
                  </a:lnTo>
                  <a:lnTo>
                    <a:pt x="115067" y="359560"/>
                  </a:lnTo>
                  <a:lnTo>
                    <a:pt x="80778" y="386662"/>
                  </a:lnTo>
                  <a:lnTo>
                    <a:pt x="47290" y="414748"/>
                  </a:lnTo>
                  <a:lnTo>
                    <a:pt x="14604" y="443819"/>
                  </a:lnTo>
                  <a:lnTo>
                    <a:pt x="0" y="45882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25774" y="3578679"/>
              <a:ext cx="186055" cy="187960"/>
            </a:xfrm>
            <a:custGeom>
              <a:avLst/>
              <a:gdLst/>
              <a:ahLst/>
              <a:cxnLst/>
              <a:rect l="l" t="t" r="r" b="b"/>
              <a:pathLst>
                <a:path w="186054" h="187960">
                  <a:moveTo>
                    <a:pt x="59640" y="0"/>
                  </a:moveTo>
                  <a:lnTo>
                    <a:pt x="0" y="187413"/>
                  </a:lnTo>
                  <a:lnTo>
                    <a:pt x="185714" y="122676"/>
                  </a:lnTo>
                  <a:lnTo>
                    <a:pt x="5964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16940" y="4764453"/>
              <a:ext cx="8275320" cy="1993900"/>
            </a:xfrm>
            <a:custGeom>
              <a:avLst/>
              <a:gdLst/>
              <a:ahLst/>
              <a:cxnLst/>
              <a:rect l="l" t="t" r="r" b="b"/>
              <a:pathLst>
                <a:path w="8275319" h="1993900">
                  <a:moveTo>
                    <a:pt x="8274755" y="0"/>
                  </a:moveTo>
                  <a:lnTo>
                    <a:pt x="0" y="0"/>
                  </a:lnTo>
                  <a:lnTo>
                    <a:pt x="0" y="1993839"/>
                  </a:lnTo>
                  <a:lnTo>
                    <a:pt x="8274755" y="1993839"/>
                  </a:lnTo>
                  <a:lnTo>
                    <a:pt x="827475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728" y="5252587"/>
              <a:ext cx="439777" cy="4397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457309" y="2576154"/>
            <a:ext cx="2810510" cy="120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15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2425D"/>
                </a:solidFill>
                <a:latin typeface="Arial"/>
                <a:cs typeface="Arial"/>
              </a:rPr>
              <a:t>4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fundamental </a:t>
            </a:r>
            <a:r>
              <a:rPr sz="2150" b="1" spc="-85" dirty="0">
                <a:solidFill>
                  <a:srgbClr val="F2425D"/>
                </a:solidFill>
                <a:latin typeface="Arial"/>
                <a:cs typeface="Arial"/>
              </a:rPr>
              <a:t>principles</a:t>
            </a:r>
            <a:r>
              <a:rPr sz="21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2150" b="1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Object- </a:t>
            </a: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Oriented</a:t>
            </a:r>
            <a:r>
              <a:rPr sz="2150" b="1" spc="-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80" dirty="0">
                <a:solidFill>
                  <a:srgbClr val="F2425D"/>
                </a:solidFill>
                <a:latin typeface="Arial"/>
                <a:cs typeface="Arial"/>
              </a:rPr>
              <a:t>Programming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6940" y="4764453"/>
            <a:ext cx="8275320" cy="1993900"/>
          </a:xfrm>
          <a:prstGeom prst="rect">
            <a:avLst/>
          </a:prstGeom>
        </p:spPr>
        <p:txBody>
          <a:bodyPr vert="horz" wrap="square" lIns="0" tIns="353060" rIns="0" bIns="0" rtlCol="0">
            <a:spAutoFit/>
          </a:bodyPr>
          <a:lstStyle/>
          <a:p>
            <a:pPr marL="717550" marR="426720" indent="439420">
              <a:lnSpc>
                <a:spcPct val="132900"/>
              </a:lnSpc>
              <a:spcBef>
                <a:spcPts val="2780"/>
              </a:spcBef>
            </a:pPr>
            <a:r>
              <a:rPr sz="2950" i="1" spc="-55" dirty="0">
                <a:solidFill>
                  <a:srgbClr val="444444"/>
                </a:solidFill>
                <a:latin typeface="Arial"/>
                <a:cs typeface="Arial"/>
              </a:rPr>
              <a:t>“How</a:t>
            </a:r>
            <a:r>
              <a:rPr sz="2950" i="1" spc="-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5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950" i="1" spc="-125" dirty="0">
                <a:solidFill>
                  <a:srgbClr val="444444"/>
                </a:solidFill>
                <a:latin typeface="Arial"/>
                <a:cs typeface="Arial"/>
              </a:rPr>
              <a:t> we</a:t>
            </a:r>
            <a:r>
              <a:rPr sz="2950" i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dirty="0">
                <a:solidFill>
                  <a:srgbClr val="444444"/>
                </a:solidFill>
                <a:latin typeface="Arial"/>
                <a:cs typeface="Arial"/>
              </a:rPr>
              <a:t>actually</a:t>
            </a:r>
            <a:r>
              <a:rPr sz="2950" i="1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55" dirty="0">
                <a:solidFill>
                  <a:srgbClr val="444444"/>
                </a:solidFill>
                <a:latin typeface="Arial"/>
                <a:cs typeface="Arial"/>
              </a:rPr>
              <a:t>design</a:t>
            </a:r>
            <a:r>
              <a:rPr sz="2950" i="1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85" dirty="0">
                <a:solidFill>
                  <a:srgbClr val="444444"/>
                </a:solidFill>
                <a:latin typeface="Arial"/>
                <a:cs typeface="Arial"/>
              </a:rPr>
              <a:t>classes?</a:t>
            </a:r>
            <a:r>
              <a:rPr sz="2950" i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25" dirty="0">
                <a:solidFill>
                  <a:srgbClr val="444444"/>
                </a:solidFill>
                <a:latin typeface="Arial"/>
                <a:cs typeface="Arial"/>
              </a:rPr>
              <a:t>How </a:t>
            </a:r>
            <a:r>
              <a:rPr sz="2950" i="1" spc="-5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950" i="1" spc="-125" dirty="0">
                <a:solidFill>
                  <a:srgbClr val="444444"/>
                </a:solidFill>
                <a:latin typeface="Arial"/>
                <a:cs typeface="Arial"/>
              </a:rPr>
              <a:t> we</a:t>
            </a:r>
            <a:r>
              <a:rPr sz="2950" i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5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950" i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65" dirty="0">
                <a:solidFill>
                  <a:srgbClr val="444444"/>
                </a:solidFill>
                <a:latin typeface="Arial"/>
                <a:cs typeface="Arial"/>
              </a:rPr>
              <a:t>real-</a:t>
            </a:r>
            <a:r>
              <a:rPr sz="2950" i="1" spc="-10" dirty="0">
                <a:solidFill>
                  <a:srgbClr val="444444"/>
                </a:solidFill>
                <a:latin typeface="Arial"/>
                <a:cs typeface="Arial"/>
              </a:rPr>
              <a:t>world</a:t>
            </a:r>
            <a:r>
              <a:rPr sz="2950" i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25" dirty="0">
                <a:solidFill>
                  <a:srgbClr val="444444"/>
                </a:solidFill>
                <a:latin typeface="Arial"/>
                <a:cs typeface="Arial"/>
              </a:rPr>
              <a:t>data</a:t>
            </a:r>
            <a:r>
              <a:rPr sz="2950" i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dirty="0">
                <a:solidFill>
                  <a:srgbClr val="444444"/>
                </a:solidFill>
                <a:latin typeface="Arial"/>
                <a:cs typeface="Arial"/>
              </a:rPr>
              <a:t>into</a:t>
            </a:r>
            <a:r>
              <a:rPr sz="2950" i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950" i="1" spc="-10" dirty="0">
                <a:solidFill>
                  <a:srgbClr val="444444"/>
                </a:solidFill>
                <a:latin typeface="Arial"/>
                <a:cs typeface="Arial"/>
              </a:rPr>
              <a:t>classes?”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9601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1400" algn="l"/>
                <a:tab pos="2806700" algn="l"/>
              </a:tabLst>
            </a:pPr>
            <a:r>
              <a:rPr dirty="0"/>
              <a:t>PRINCIPLE	1:	ABSTRACTION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374008"/>
            <a:ext cx="4791075" cy="9934575"/>
          </a:xfrm>
          <a:custGeom>
            <a:avLst/>
            <a:gdLst/>
            <a:ahLst/>
            <a:cxnLst/>
            <a:rect l="l" t="t" r="r" b="b"/>
            <a:pathLst>
              <a:path w="4791075" h="9934575">
                <a:moveTo>
                  <a:pt x="4790493" y="0"/>
                </a:moveTo>
                <a:lnTo>
                  <a:pt x="0" y="0"/>
                </a:lnTo>
                <a:lnTo>
                  <a:pt x="0" y="9934547"/>
                </a:lnTo>
                <a:lnTo>
                  <a:pt x="4790493" y="9934547"/>
                </a:lnTo>
                <a:lnTo>
                  <a:pt x="47904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842" y="6931966"/>
            <a:ext cx="3665220" cy="788670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Polymorphism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5813728"/>
            <a:ext cx="3665220" cy="788670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91417" y="3400982"/>
            <a:ext cx="10902950" cy="7110095"/>
            <a:chOff x="6991417" y="3400982"/>
            <a:chExt cx="10902950" cy="71100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6994" y="3400982"/>
              <a:ext cx="1906261" cy="3256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89050" y="3400982"/>
              <a:ext cx="1864750" cy="34456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91417" y="8634281"/>
              <a:ext cx="10902950" cy="1876425"/>
            </a:xfrm>
            <a:custGeom>
              <a:avLst/>
              <a:gdLst/>
              <a:ahLst/>
              <a:cxnLst/>
              <a:rect l="l" t="t" r="r" b="b"/>
              <a:pathLst>
                <a:path w="10902950" h="1876425">
                  <a:moveTo>
                    <a:pt x="10902589" y="0"/>
                  </a:moveTo>
                  <a:lnTo>
                    <a:pt x="0" y="0"/>
                  </a:lnTo>
                  <a:lnTo>
                    <a:pt x="0" y="1876382"/>
                  </a:lnTo>
                  <a:lnTo>
                    <a:pt x="10902589" y="1876382"/>
                  </a:lnTo>
                  <a:lnTo>
                    <a:pt x="1090258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3189" y="8937281"/>
              <a:ext cx="303655" cy="3036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2842" y="3588141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580"/>
              </a:spcBef>
            </a:pP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Abstraction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842" y="4702360"/>
            <a:ext cx="3665220" cy="788670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Encapsulation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1417" y="8634281"/>
            <a:ext cx="10902950" cy="18764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70255" marR="478155">
              <a:lnSpc>
                <a:spcPct val="130500"/>
              </a:lnSpc>
              <a:spcBef>
                <a:spcPts val="1265"/>
              </a:spcBef>
            </a:pPr>
            <a:r>
              <a:rPr sz="2400" b="1" spc="-90" dirty="0">
                <a:solidFill>
                  <a:srgbClr val="444444"/>
                </a:solidFill>
                <a:latin typeface="Arial"/>
                <a:cs typeface="Arial"/>
              </a:rPr>
              <a:t>Abstraction:</a:t>
            </a:r>
            <a:r>
              <a:rPr sz="2400" b="1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Ignoring</a:t>
            </a:r>
            <a:r>
              <a:rPr sz="24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hiding</a:t>
            </a:r>
            <a:r>
              <a:rPr sz="24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details</a:t>
            </a:r>
            <a:r>
              <a:rPr sz="24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400" b="1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444444"/>
                </a:solidFill>
                <a:latin typeface="Arial"/>
                <a:cs typeface="Arial"/>
              </a:rPr>
              <a:t>matter</a:t>
            </a:r>
            <a:r>
              <a:rPr sz="2400" spc="-7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allowing</a:t>
            </a:r>
            <a:r>
              <a:rPr sz="24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4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44444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444444"/>
                </a:solidFill>
                <a:latin typeface="Arial"/>
                <a:cs typeface="Arial"/>
              </a:rPr>
              <a:t>overview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perspective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the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44444"/>
                </a:solidFill>
                <a:latin typeface="Source Sans 3"/>
                <a:cs typeface="Source Sans 3"/>
              </a:rPr>
              <a:t>thing</a:t>
            </a:r>
            <a:r>
              <a:rPr sz="2400" i="1" spc="180" dirty="0">
                <a:solidFill>
                  <a:srgbClr val="444444"/>
                </a:solidFill>
                <a:latin typeface="Source Sans 3"/>
                <a:cs typeface="Source Sans 3"/>
              </a:rPr>
              <a:t> </a:t>
            </a:r>
            <a:r>
              <a:rPr sz="2400" spc="-25" dirty="0">
                <a:solidFill>
                  <a:srgbClr val="444444"/>
                </a:solidFill>
                <a:latin typeface="Arial"/>
                <a:cs typeface="Arial"/>
              </a:rPr>
              <a:t>we’re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implementing,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instead </a:t>
            </a:r>
            <a:r>
              <a:rPr sz="2400" spc="5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messing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details </a:t>
            </a:r>
            <a:r>
              <a:rPr sz="2400" spc="7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don’t really </a:t>
            </a:r>
            <a:r>
              <a:rPr sz="2400" spc="50" dirty="0">
                <a:solidFill>
                  <a:srgbClr val="444444"/>
                </a:solidFill>
                <a:latin typeface="Arial"/>
                <a:cs typeface="Arial"/>
              </a:rPr>
              <a:t>matter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our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implementation.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48312" y="1983157"/>
            <a:ext cx="11589385" cy="6092190"/>
            <a:chOff x="6648312" y="1983157"/>
            <a:chExt cx="11589385" cy="6092190"/>
          </a:xfrm>
        </p:grpSpPr>
        <p:sp>
          <p:nvSpPr>
            <p:cNvPr id="16" name="object 16"/>
            <p:cNvSpPr/>
            <p:nvPr/>
          </p:nvSpPr>
          <p:spPr>
            <a:xfrm>
              <a:off x="10498168" y="2545717"/>
              <a:ext cx="467359" cy="560070"/>
            </a:xfrm>
            <a:custGeom>
              <a:avLst/>
              <a:gdLst/>
              <a:ahLst/>
              <a:cxnLst/>
              <a:rect l="l" t="t" r="r" b="b"/>
              <a:pathLst>
                <a:path w="467359" h="560069">
                  <a:moveTo>
                    <a:pt x="467068" y="0"/>
                  </a:moveTo>
                  <a:lnTo>
                    <a:pt x="414044" y="12130"/>
                  </a:lnTo>
                  <a:lnTo>
                    <a:pt x="364196" y="27134"/>
                  </a:lnTo>
                  <a:lnTo>
                    <a:pt x="317527" y="45010"/>
                  </a:lnTo>
                  <a:lnTo>
                    <a:pt x="274035" y="65759"/>
                  </a:lnTo>
                  <a:lnTo>
                    <a:pt x="233722" y="89380"/>
                  </a:lnTo>
                  <a:lnTo>
                    <a:pt x="196585" y="115875"/>
                  </a:lnTo>
                  <a:lnTo>
                    <a:pt x="162627" y="145242"/>
                  </a:lnTo>
                  <a:lnTo>
                    <a:pt x="131846" y="177482"/>
                  </a:lnTo>
                  <a:lnTo>
                    <a:pt x="104243" y="212594"/>
                  </a:lnTo>
                  <a:lnTo>
                    <a:pt x="79818" y="250579"/>
                  </a:lnTo>
                  <a:lnTo>
                    <a:pt x="58571" y="291438"/>
                  </a:lnTo>
                  <a:lnTo>
                    <a:pt x="40501" y="335168"/>
                  </a:lnTo>
                  <a:lnTo>
                    <a:pt x="25609" y="381772"/>
                  </a:lnTo>
                  <a:lnTo>
                    <a:pt x="13895" y="431248"/>
                  </a:lnTo>
                  <a:lnTo>
                    <a:pt x="5358" y="483597"/>
                  </a:lnTo>
                  <a:lnTo>
                    <a:pt x="0" y="538819"/>
                  </a:lnTo>
                  <a:lnTo>
                    <a:pt x="284" y="55976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10225" y="3083343"/>
              <a:ext cx="175895" cy="177165"/>
            </a:xfrm>
            <a:custGeom>
              <a:avLst/>
              <a:gdLst/>
              <a:ahLst/>
              <a:cxnLst/>
              <a:rect l="l" t="t" r="r" b="b"/>
              <a:pathLst>
                <a:path w="175895" h="177164">
                  <a:moveTo>
                    <a:pt x="175892" y="0"/>
                  </a:moveTo>
                  <a:lnTo>
                    <a:pt x="0" y="2388"/>
                  </a:lnTo>
                  <a:lnTo>
                    <a:pt x="90334" y="177088"/>
                  </a:lnTo>
                  <a:lnTo>
                    <a:pt x="17589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25017" y="2545717"/>
              <a:ext cx="467359" cy="560070"/>
            </a:xfrm>
            <a:custGeom>
              <a:avLst/>
              <a:gdLst/>
              <a:ahLst/>
              <a:cxnLst/>
              <a:rect l="l" t="t" r="r" b="b"/>
              <a:pathLst>
                <a:path w="467359" h="560069">
                  <a:moveTo>
                    <a:pt x="467068" y="0"/>
                  </a:moveTo>
                  <a:lnTo>
                    <a:pt x="414044" y="12130"/>
                  </a:lnTo>
                  <a:lnTo>
                    <a:pt x="364196" y="27134"/>
                  </a:lnTo>
                  <a:lnTo>
                    <a:pt x="317527" y="45010"/>
                  </a:lnTo>
                  <a:lnTo>
                    <a:pt x="274035" y="65759"/>
                  </a:lnTo>
                  <a:lnTo>
                    <a:pt x="233722" y="89380"/>
                  </a:lnTo>
                  <a:lnTo>
                    <a:pt x="196585" y="115875"/>
                  </a:lnTo>
                  <a:lnTo>
                    <a:pt x="162627" y="145242"/>
                  </a:lnTo>
                  <a:lnTo>
                    <a:pt x="131846" y="177482"/>
                  </a:lnTo>
                  <a:lnTo>
                    <a:pt x="104243" y="212594"/>
                  </a:lnTo>
                  <a:lnTo>
                    <a:pt x="79818" y="250579"/>
                  </a:lnTo>
                  <a:lnTo>
                    <a:pt x="58571" y="291438"/>
                  </a:lnTo>
                  <a:lnTo>
                    <a:pt x="40501" y="335168"/>
                  </a:lnTo>
                  <a:lnTo>
                    <a:pt x="25609" y="381772"/>
                  </a:lnTo>
                  <a:lnTo>
                    <a:pt x="13895" y="431248"/>
                  </a:lnTo>
                  <a:lnTo>
                    <a:pt x="5358" y="483597"/>
                  </a:lnTo>
                  <a:lnTo>
                    <a:pt x="0" y="538819"/>
                  </a:lnTo>
                  <a:lnTo>
                    <a:pt x="284" y="55976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37067" y="3083343"/>
              <a:ext cx="175895" cy="177165"/>
            </a:xfrm>
            <a:custGeom>
              <a:avLst/>
              <a:gdLst/>
              <a:ahLst/>
              <a:cxnLst/>
              <a:rect l="l" t="t" r="r" b="b"/>
              <a:pathLst>
                <a:path w="175894" h="177164">
                  <a:moveTo>
                    <a:pt x="175900" y="0"/>
                  </a:moveTo>
                  <a:lnTo>
                    <a:pt x="0" y="2388"/>
                  </a:lnTo>
                  <a:lnTo>
                    <a:pt x="90342" y="177088"/>
                  </a:lnTo>
                  <a:lnTo>
                    <a:pt x="17590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12699" y="7698842"/>
              <a:ext cx="1023619" cy="159385"/>
            </a:xfrm>
            <a:custGeom>
              <a:avLst/>
              <a:gdLst/>
              <a:ahLst/>
              <a:cxnLst/>
              <a:rect l="l" t="t" r="r" b="b"/>
              <a:pathLst>
                <a:path w="1023620" h="159384">
                  <a:moveTo>
                    <a:pt x="1023064" y="68171"/>
                  </a:moveTo>
                  <a:lnTo>
                    <a:pt x="972645" y="86816"/>
                  </a:lnTo>
                  <a:lnTo>
                    <a:pt x="922479" y="103326"/>
                  </a:lnTo>
                  <a:lnTo>
                    <a:pt x="872568" y="117700"/>
                  </a:lnTo>
                  <a:lnTo>
                    <a:pt x="822911" y="129939"/>
                  </a:lnTo>
                  <a:lnTo>
                    <a:pt x="773509" y="140042"/>
                  </a:lnTo>
                  <a:lnTo>
                    <a:pt x="724361" y="148011"/>
                  </a:lnTo>
                  <a:lnTo>
                    <a:pt x="675467" y="153844"/>
                  </a:lnTo>
                  <a:lnTo>
                    <a:pt x="626828" y="157542"/>
                  </a:lnTo>
                  <a:lnTo>
                    <a:pt x="578443" y="159105"/>
                  </a:lnTo>
                  <a:lnTo>
                    <a:pt x="530313" y="158532"/>
                  </a:lnTo>
                  <a:lnTo>
                    <a:pt x="482437" y="155825"/>
                  </a:lnTo>
                  <a:lnTo>
                    <a:pt x="434816" y="150982"/>
                  </a:lnTo>
                  <a:lnTo>
                    <a:pt x="387448" y="144003"/>
                  </a:lnTo>
                  <a:lnTo>
                    <a:pt x="340336" y="134890"/>
                  </a:lnTo>
                  <a:lnTo>
                    <a:pt x="293477" y="123641"/>
                  </a:lnTo>
                  <a:lnTo>
                    <a:pt x="246873" y="110257"/>
                  </a:lnTo>
                  <a:lnTo>
                    <a:pt x="200524" y="94738"/>
                  </a:lnTo>
                  <a:lnTo>
                    <a:pt x="154429" y="77083"/>
                  </a:lnTo>
                  <a:lnTo>
                    <a:pt x="108588" y="57293"/>
                  </a:lnTo>
                  <a:lnTo>
                    <a:pt x="63002" y="35368"/>
                  </a:lnTo>
                  <a:lnTo>
                    <a:pt x="17670" y="1130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82172" y="7615307"/>
              <a:ext cx="195580" cy="168910"/>
            </a:xfrm>
            <a:custGeom>
              <a:avLst/>
              <a:gdLst/>
              <a:ahLst/>
              <a:cxnLst/>
              <a:rect l="l" t="t" r="r" b="b"/>
              <a:pathLst>
                <a:path w="195579" h="168909">
                  <a:moveTo>
                    <a:pt x="0" y="0"/>
                  </a:moveTo>
                  <a:lnTo>
                    <a:pt x="100755" y="168906"/>
                  </a:lnTo>
                  <a:lnTo>
                    <a:pt x="195578" y="20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1104" y="6805013"/>
              <a:ext cx="548005" cy="478790"/>
            </a:xfrm>
            <a:custGeom>
              <a:avLst/>
              <a:gdLst/>
              <a:ahLst/>
              <a:cxnLst/>
              <a:rect l="l" t="t" r="r" b="b"/>
              <a:pathLst>
                <a:path w="548005" h="478790">
                  <a:moveTo>
                    <a:pt x="547766" y="478376"/>
                  </a:moveTo>
                  <a:lnTo>
                    <a:pt x="492369" y="478118"/>
                  </a:lnTo>
                  <a:lnTo>
                    <a:pt x="439877" y="474528"/>
                  </a:lnTo>
                  <a:lnTo>
                    <a:pt x="390290" y="467607"/>
                  </a:lnTo>
                  <a:lnTo>
                    <a:pt x="343609" y="457355"/>
                  </a:lnTo>
                  <a:lnTo>
                    <a:pt x="299832" y="443771"/>
                  </a:lnTo>
                  <a:lnTo>
                    <a:pt x="258961" y="426856"/>
                  </a:lnTo>
                  <a:lnTo>
                    <a:pt x="220995" y="406609"/>
                  </a:lnTo>
                  <a:lnTo>
                    <a:pt x="185934" y="383031"/>
                  </a:lnTo>
                  <a:lnTo>
                    <a:pt x="153778" y="356121"/>
                  </a:lnTo>
                  <a:lnTo>
                    <a:pt x="124528" y="325880"/>
                  </a:lnTo>
                  <a:lnTo>
                    <a:pt x="98182" y="292308"/>
                  </a:lnTo>
                  <a:lnTo>
                    <a:pt x="74742" y="255404"/>
                  </a:lnTo>
                  <a:lnTo>
                    <a:pt x="54207" y="215169"/>
                  </a:lnTo>
                  <a:lnTo>
                    <a:pt x="36577" y="171603"/>
                  </a:lnTo>
                  <a:lnTo>
                    <a:pt x="21852" y="124705"/>
                  </a:lnTo>
                  <a:lnTo>
                    <a:pt x="10033" y="74476"/>
                  </a:lnTo>
                  <a:lnTo>
                    <a:pt x="1119" y="20915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74393" y="6650265"/>
              <a:ext cx="175895" cy="180975"/>
            </a:xfrm>
            <a:custGeom>
              <a:avLst/>
              <a:gdLst/>
              <a:ahLst/>
              <a:cxnLst/>
              <a:rect l="l" t="t" r="r" b="b"/>
              <a:pathLst>
                <a:path w="175894" h="180975">
                  <a:moveTo>
                    <a:pt x="78437" y="0"/>
                  </a:moveTo>
                  <a:lnTo>
                    <a:pt x="0" y="180359"/>
                  </a:lnTo>
                  <a:lnTo>
                    <a:pt x="175659" y="170960"/>
                  </a:lnTo>
                  <a:lnTo>
                    <a:pt x="7843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8312" y="1983157"/>
              <a:ext cx="2706489" cy="609200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9725" y="1983158"/>
              <a:ext cx="1906222" cy="42819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8312" y="4543241"/>
              <a:ext cx="2311774" cy="3391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4670" y="2377132"/>
              <a:ext cx="190680" cy="39789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4200" y="2659043"/>
              <a:ext cx="190680" cy="3978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9110" y="2977718"/>
              <a:ext cx="190680" cy="3978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9161" y="3260432"/>
              <a:ext cx="190680" cy="3978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30710" y="3820471"/>
              <a:ext cx="2706408" cy="26065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62122" y="3820471"/>
              <a:ext cx="1906222" cy="42819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30710" y="5717435"/>
              <a:ext cx="2311774" cy="33917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93146" y="4484526"/>
              <a:ext cx="190674" cy="3978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57262" y="4145348"/>
              <a:ext cx="190674" cy="39789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134918" y="2345809"/>
            <a:ext cx="13646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i="1" dirty="0">
                <a:solidFill>
                  <a:srgbClr val="F2425D"/>
                </a:solidFill>
                <a:latin typeface="Calibri"/>
                <a:cs typeface="Calibri"/>
              </a:rPr>
              <a:t>Real</a:t>
            </a:r>
            <a:r>
              <a:rPr sz="2150" b="1" i="1" spc="130" dirty="0">
                <a:solidFill>
                  <a:srgbClr val="F2425D"/>
                </a:solidFill>
                <a:latin typeface="Calibri"/>
                <a:cs typeface="Calibri"/>
              </a:rPr>
              <a:t> </a:t>
            </a:r>
            <a:r>
              <a:rPr sz="2150" b="1" spc="-90" dirty="0">
                <a:solidFill>
                  <a:srgbClr val="F2425D"/>
                </a:solidFill>
                <a:latin typeface="Arial"/>
                <a:cs typeface="Arial"/>
              </a:rPr>
              <a:t>phone</a:t>
            </a:r>
            <a:endParaRPr sz="2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861757" y="2345809"/>
            <a:ext cx="212153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i="1" dirty="0">
                <a:solidFill>
                  <a:srgbClr val="F2425D"/>
                </a:solidFill>
                <a:latin typeface="Calibri"/>
                <a:cs typeface="Calibri"/>
              </a:rPr>
              <a:t>Abstracted</a:t>
            </a:r>
            <a:r>
              <a:rPr sz="2150" b="1" i="1" spc="215" dirty="0">
                <a:solidFill>
                  <a:srgbClr val="F2425D"/>
                </a:solidFill>
                <a:latin typeface="Calibri"/>
                <a:cs typeface="Calibri"/>
              </a:rPr>
              <a:t> </a:t>
            </a:r>
            <a:r>
              <a:rPr sz="2150" b="1" spc="-75" dirty="0">
                <a:solidFill>
                  <a:srgbClr val="F2425D"/>
                </a:solidFill>
                <a:latin typeface="Arial"/>
                <a:cs typeface="Arial"/>
              </a:rPr>
              <a:t>phone</a:t>
            </a:r>
            <a:endParaRPr sz="21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51727" y="7577649"/>
            <a:ext cx="49637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Do we </a:t>
            </a:r>
            <a:r>
              <a:rPr sz="1950" i="1" spc="-10" dirty="0">
                <a:solidFill>
                  <a:srgbClr val="F2425D"/>
                </a:solidFill>
                <a:latin typeface="Arial"/>
                <a:cs typeface="Arial"/>
              </a:rPr>
              <a:t>really</a:t>
            </a:r>
            <a:r>
              <a:rPr sz="1950" i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i="1" spc="-65" dirty="0">
                <a:solidFill>
                  <a:srgbClr val="F2425D"/>
                </a:solidFill>
                <a:latin typeface="Arial"/>
                <a:cs typeface="Arial"/>
              </a:rPr>
              <a:t>need</a:t>
            </a:r>
            <a:r>
              <a:rPr sz="1950" i="1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all these</a:t>
            </a:r>
            <a:r>
              <a:rPr sz="19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low-level 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details?</a:t>
            </a:r>
            <a:endParaRPr sz="1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76579" y="6936019"/>
            <a:ext cx="2020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Details</a:t>
            </a:r>
            <a:r>
              <a:rPr sz="19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have</a:t>
            </a:r>
            <a:r>
              <a:rPr sz="19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been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abstracted</a:t>
            </a:r>
            <a:r>
              <a:rPr sz="1950" spc="3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away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63476" y="1888245"/>
            <a:ext cx="4730750" cy="6219190"/>
            <a:chOff x="9763476" y="1888245"/>
            <a:chExt cx="4730750" cy="6219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3587" y="1888245"/>
              <a:ext cx="4730110" cy="62190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6884" y="1888245"/>
              <a:ext cx="3690824" cy="5330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3587" y="3126462"/>
              <a:ext cx="4730110" cy="1283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3587" y="3503065"/>
              <a:ext cx="4730110" cy="1283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3476" y="6677225"/>
              <a:ext cx="4730110" cy="12839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1582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1400" algn="l"/>
                <a:tab pos="2860040" algn="l"/>
              </a:tabLst>
            </a:pPr>
            <a:r>
              <a:rPr dirty="0"/>
              <a:t>PRINCIPLE	2:	ENCAPSULATION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1374008"/>
            <a:ext cx="4791075" cy="9934575"/>
          </a:xfrm>
          <a:custGeom>
            <a:avLst/>
            <a:gdLst/>
            <a:ahLst/>
            <a:cxnLst/>
            <a:rect l="l" t="t" r="r" b="b"/>
            <a:pathLst>
              <a:path w="4791075" h="9934575">
                <a:moveTo>
                  <a:pt x="4790493" y="0"/>
                </a:moveTo>
                <a:lnTo>
                  <a:pt x="0" y="0"/>
                </a:lnTo>
                <a:lnTo>
                  <a:pt x="0" y="9934547"/>
                </a:lnTo>
                <a:lnTo>
                  <a:pt x="4790493" y="9934547"/>
                </a:lnTo>
                <a:lnTo>
                  <a:pt x="47904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2842" y="6931966"/>
            <a:ext cx="3665220" cy="788670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Polymorphism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842" y="5813728"/>
            <a:ext cx="3665220" cy="788670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91417" y="2224421"/>
            <a:ext cx="10902950" cy="8286750"/>
            <a:chOff x="6991417" y="2224421"/>
            <a:chExt cx="10902950" cy="8286750"/>
          </a:xfrm>
        </p:grpSpPr>
        <p:sp>
          <p:nvSpPr>
            <p:cNvPr id="14" name="object 14"/>
            <p:cNvSpPr/>
            <p:nvPr/>
          </p:nvSpPr>
          <p:spPr>
            <a:xfrm>
              <a:off x="13817099" y="2245376"/>
              <a:ext cx="1487170" cy="381000"/>
            </a:xfrm>
            <a:custGeom>
              <a:avLst/>
              <a:gdLst/>
              <a:ahLst/>
              <a:cxnLst/>
              <a:rect l="l" t="t" r="r" b="b"/>
              <a:pathLst>
                <a:path w="1487169" h="381000">
                  <a:moveTo>
                    <a:pt x="1487058" y="22757"/>
                  </a:moveTo>
                  <a:lnTo>
                    <a:pt x="1428130" y="16174"/>
                  </a:lnTo>
                  <a:lnTo>
                    <a:pt x="1370036" y="10707"/>
                  </a:lnTo>
                  <a:lnTo>
                    <a:pt x="1312775" y="6356"/>
                  </a:lnTo>
                  <a:lnTo>
                    <a:pt x="1256348" y="3121"/>
                  </a:lnTo>
                  <a:lnTo>
                    <a:pt x="1200755" y="1002"/>
                  </a:lnTo>
                  <a:lnTo>
                    <a:pt x="1145995" y="0"/>
                  </a:lnTo>
                  <a:lnTo>
                    <a:pt x="1092069" y="113"/>
                  </a:lnTo>
                  <a:lnTo>
                    <a:pt x="1038977" y="1342"/>
                  </a:lnTo>
                  <a:lnTo>
                    <a:pt x="986718" y="3688"/>
                  </a:lnTo>
                  <a:lnTo>
                    <a:pt x="935293" y="7150"/>
                  </a:lnTo>
                  <a:lnTo>
                    <a:pt x="884701" y="11728"/>
                  </a:lnTo>
                  <a:lnTo>
                    <a:pt x="834944" y="17422"/>
                  </a:lnTo>
                  <a:lnTo>
                    <a:pt x="786019" y="24231"/>
                  </a:lnTo>
                  <a:lnTo>
                    <a:pt x="737929" y="32158"/>
                  </a:lnTo>
                  <a:lnTo>
                    <a:pt x="690672" y="41200"/>
                  </a:lnTo>
                  <a:lnTo>
                    <a:pt x="644248" y="51358"/>
                  </a:lnTo>
                  <a:lnTo>
                    <a:pt x="598659" y="62632"/>
                  </a:lnTo>
                  <a:lnTo>
                    <a:pt x="553903" y="75023"/>
                  </a:lnTo>
                  <a:lnTo>
                    <a:pt x="509980" y="88529"/>
                  </a:lnTo>
                  <a:lnTo>
                    <a:pt x="466891" y="103152"/>
                  </a:lnTo>
                  <a:lnTo>
                    <a:pt x="424636" y="118890"/>
                  </a:lnTo>
                  <a:lnTo>
                    <a:pt x="383215" y="135745"/>
                  </a:lnTo>
                  <a:lnTo>
                    <a:pt x="342627" y="153716"/>
                  </a:lnTo>
                  <a:lnTo>
                    <a:pt x="302872" y="172803"/>
                  </a:lnTo>
                  <a:lnTo>
                    <a:pt x="263952" y="193006"/>
                  </a:lnTo>
                  <a:lnTo>
                    <a:pt x="225865" y="214325"/>
                  </a:lnTo>
                  <a:lnTo>
                    <a:pt x="188611" y="236760"/>
                  </a:lnTo>
                  <a:lnTo>
                    <a:pt x="152191" y="260311"/>
                  </a:lnTo>
                  <a:lnTo>
                    <a:pt x="116605" y="284979"/>
                  </a:lnTo>
                  <a:lnTo>
                    <a:pt x="81853" y="310762"/>
                  </a:lnTo>
                  <a:lnTo>
                    <a:pt x="47934" y="337662"/>
                  </a:lnTo>
                  <a:lnTo>
                    <a:pt x="14848" y="365677"/>
                  </a:lnTo>
                  <a:lnTo>
                    <a:pt x="0" y="38044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07216" y="2548687"/>
              <a:ext cx="187325" cy="186690"/>
            </a:xfrm>
            <a:custGeom>
              <a:avLst/>
              <a:gdLst/>
              <a:ahLst/>
              <a:cxnLst/>
              <a:rect l="l" t="t" r="r" b="b"/>
              <a:pathLst>
                <a:path w="187325" h="186689">
                  <a:moveTo>
                    <a:pt x="62710" y="0"/>
                  </a:moveTo>
                  <a:lnTo>
                    <a:pt x="0" y="186408"/>
                  </a:lnTo>
                  <a:lnTo>
                    <a:pt x="186748" y="124732"/>
                  </a:lnTo>
                  <a:lnTo>
                    <a:pt x="6271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16821" y="2743371"/>
              <a:ext cx="1367790" cy="885825"/>
            </a:xfrm>
            <a:custGeom>
              <a:avLst/>
              <a:gdLst/>
              <a:ahLst/>
              <a:cxnLst/>
              <a:rect l="l" t="t" r="r" b="b"/>
              <a:pathLst>
                <a:path w="1367790" h="885825">
                  <a:moveTo>
                    <a:pt x="0" y="0"/>
                  </a:moveTo>
                  <a:lnTo>
                    <a:pt x="1367562" y="0"/>
                  </a:lnTo>
                  <a:lnTo>
                    <a:pt x="1367562" y="885470"/>
                  </a:lnTo>
                  <a:lnTo>
                    <a:pt x="0" y="885470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16821" y="6291719"/>
              <a:ext cx="1367790" cy="502920"/>
            </a:xfrm>
            <a:custGeom>
              <a:avLst/>
              <a:gdLst/>
              <a:ahLst/>
              <a:cxnLst/>
              <a:rect l="l" t="t" r="r" b="b"/>
              <a:pathLst>
                <a:path w="1367790" h="502920">
                  <a:moveTo>
                    <a:pt x="0" y="0"/>
                  </a:moveTo>
                  <a:lnTo>
                    <a:pt x="1367562" y="0"/>
                  </a:lnTo>
                  <a:lnTo>
                    <a:pt x="1367562" y="502766"/>
                  </a:lnTo>
                  <a:lnTo>
                    <a:pt x="0" y="50276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1417" y="8634281"/>
              <a:ext cx="10902950" cy="1876425"/>
            </a:xfrm>
            <a:custGeom>
              <a:avLst/>
              <a:gdLst/>
              <a:ahLst/>
              <a:cxnLst/>
              <a:rect l="l" t="t" r="r" b="b"/>
              <a:pathLst>
                <a:path w="10902950" h="1876425">
                  <a:moveTo>
                    <a:pt x="10902589" y="0"/>
                  </a:moveTo>
                  <a:lnTo>
                    <a:pt x="0" y="0"/>
                  </a:lnTo>
                  <a:lnTo>
                    <a:pt x="0" y="1876382"/>
                  </a:lnTo>
                  <a:lnTo>
                    <a:pt x="10902589" y="1876382"/>
                  </a:lnTo>
                  <a:lnTo>
                    <a:pt x="1090258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53189" y="8937281"/>
              <a:ext cx="303655" cy="30365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551015" y="1737320"/>
            <a:ext cx="3655060" cy="1062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95"/>
              </a:spcBef>
            </a:pP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Again,</a:t>
            </a:r>
            <a:r>
              <a:rPr sz="20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b="1" spc="-12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050" b="1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actually</a:t>
            </a:r>
            <a:r>
              <a:rPr sz="2050" spc="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JavaScript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syntax</a:t>
            </a:r>
            <a:r>
              <a:rPr sz="20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(the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Courier New"/>
                <a:cs typeface="Courier New"/>
              </a:rPr>
              <a:t>private</a:t>
            </a:r>
            <a:r>
              <a:rPr sz="2050" spc="-61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keyword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doesn’t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exist)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842" y="3588141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580"/>
              </a:spcBef>
            </a:pP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Abstraction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842" y="4702360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Encapsulation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1417" y="8634281"/>
            <a:ext cx="10902950" cy="18764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70255" marR="302260">
              <a:lnSpc>
                <a:spcPct val="130500"/>
              </a:lnSpc>
              <a:spcBef>
                <a:spcPts val="1265"/>
              </a:spcBef>
            </a:pPr>
            <a:r>
              <a:rPr sz="2400" b="1" spc="-100" dirty="0">
                <a:solidFill>
                  <a:srgbClr val="444444"/>
                </a:solidFill>
                <a:latin typeface="Arial"/>
                <a:cs typeface="Arial"/>
              </a:rPr>
              <a:t>Encapsulation: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Keeping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properties and methods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444444"/>
                </a:solidFill>
                <a:latin typeface="Arial"/>
                <a:cs typeface="Arial"/>
              </a:rPr>
              <a:t>private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inside the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class,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4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444444"/>
                </a:solidFill>
                <a:latin typeface="Arial"/>
                <a:cs typeface="Arial"/>
              </a:rPr>
              <a:t>accessible</a:t>
            </a:r>
            <a:r>
              <a:rPr sz="24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4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444444"/>
                </a:solidFill>
                <a:latin typeface="Arial"/>
                <a:cs typeface="Arial"/>
              </a:rPr>
              <a:t>outside</a:t>
            </a:r>
            <a:r>
              <a:rPr sz="24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400" spc="-7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Some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methods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400" spc="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444444"/>
                </a:solidFill>
                <a:latin typeface="Arial"/>
                <a:cs typeface="Arial"/>
              </a:rPr>
              <a:t>exposed</a:t>
            </a:r>
            <a:r>
              <a:rPr sz="2400" b="1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as</a:t>
            </a:r>
            <a:r>
              <a:rPr sz="24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public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interface</a:t>
            </a:r>
            <a:r>
              <a:rPr sz="24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(API).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540879" y="2812585"/>
            <a:ext cx="2807335" cy="3949065"/>
            <a:chOff x="8540879" y="2812585"/>
            <a:chExt cx="2807335" cy="3949065"/>
          </a:xfrm>
        </p:grpSpPr>
        <p:sp>
          <p:nvSpPr>
            <p:cNvPr id="25" name="object 25"/>
            <p:cNvSpPr/>
            <p:nvPr/>
          </p:nvSpPr>
          <p:spPr>
            <a:xfrm>
              <a:off x="8563370" y="2833540"/>
              <a:ext cx="1336675" cy="198120"/>
            </a:xfrm>
            <a:custGeom>
              <a:avLst/>
              <a:gdLst/>
              <a:ahLst/>
              <a:cxnLst/>
              <a:rect l="l" t="t" r="r" b="b"/>
              <a:pathLst>
                <a:path w="1336675" h="198119">
                  <a:moveTo>
                    <a:pt x="0" y="76595"/>
                  </a:moveTo>
                  <a:lnTo>
                    <a:pt x="54297" y="62727"/>
                  </a:lnTo>
                  <a:lnTo>
                    <a:pt x="108173" y="50239"/>
                  </a:lnTo>
                  <a:lnTo>
                    <a:pt x="161630" y="39133"/>
                  </a:lnTo>
                  <a:lnTo>
                    <a:pt x="214665" y="29408"/>
                  </a:lnTo>
                  <a:lnTo>
                    <a:pt x="267280" y="21064"/>
                  </a:lnTo>
                  <a:lnTo>
                    <a:pt x="319475" y="14101"/>
                  </a:lnTo>
                  <a:lnTo>
                    <a:pt x="371249" y="8519"/>
                  </a:lnTo>
                  <a:lnTo>
                    <a:pt x="422602" y="4317"/>
                  </a:lnTo>
                  <a:lnTo>
                    <a:pt x="473535" y="1497"/>
                  </a:lnTo>
                  <a:lnTo>
                    <a:pt x="524047" y="58"/>
                  </a:lnTo>
                  <a:lnTo>
                    <a:pt x="574139" y="0"/>
                  </a:lnTo>
                  <a:lnTo>
                    <a:pt x="623810" y="1322"/>
                  </a:lnTo>
                  <a:lnTo>
                    <a:pt x="673061" y="4026"/>
                  </a:lnTo>
                  <a:lnTo>
                    <a:pt x="721891" y="8110"/>
                  </a:lnTo>
                  <a:lnTo>
                    <a:pt x="770301" y="13576"/>
                  </a:lnTo>
                  <a:lnTo>
                    <a:pt x="818289" y="20423"/>
                  </a:lnTo>
                  <a:lnTo>
                    <a:pt x="865858" y="28650"/>
                  </a:lnTo>
                  <a:lnTo>
                    <a:pt x="913006" y="38259"/>
                  </a:lnTo>
                  <a:lnTo>
                    <a:pt x="959733" y="49248"/>
                  </a:lnTo>
                  <a:lnTo>
                    <a:pt x="1006040" y="61619"/>
                  </a:lnTo>
                  <a:lnTo>
                    <a:pt x="1051926" y="75370"/>
                  </a:lnTo>
                  <a:lnTo>
                    <a:pt x="1097392" y="90503"/>
                  </a:lnTo>
                  <a:lnTo>
                    <a:pt x="1142437" y="107016"/>
                  </a:lnTo>
                  <a:lnTo>
                    <a:pt x="1187061" y="124911"/>
                  </a:lnTo>
                  <a:lnTo>
                    <a:pt x="1231265" y="144186"/>
                  </a:lnTo>
                  <a:lnTo>
                    <a:pt x="1275049" y="164842"/>
                  </a:lnTo>
                  <a:lnTo>
                    <a:pt x="1318412" y="186880"/>
                  </a:lnTo>
                  <a:lnTo>
                    <a:pt x="1336452" y="19759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36895" y="2944824"/>
              <a:ext cx="196215" cy="165735"/>
            </a:xfrm>
            <a:custGeom>
              <a:avLst/>
              <a:gdLst/>
              <a:ahLst/>
              <a:cxnLst/>
              <a:rect l="l" t="t" r="r" b="b"/>
              <a:pathLst>
                <a:path w="196215" h="165735">
                  <a:moveTo>
                    <a:pt x="89848" y="0"/>
                  </a:moveTo>
                  <a:lnTo>
                    <a:pt x="0" y="151235"/>
                  </a:lnTo>
                  <a:lnTo>
                    <a:pt x="196159" y="165466"/>
                  </a:lnTo>
                  <a:lnTo>
                    <a:pt x="8984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52647" y="4161897"/>
              <a:ext cx="2455545" cy="318770"/>
            </a:xfrm>
            <a:custGeom>
              <a:avLst/>
              <a:gdLst/>
              <a:ahLst/>
              <a:cxnLst/>
              <a:rect l="l" t="t" r="r" b="b"/>
              <a:pathLst>
                <a:path w="2455545" h="318770">
                  <a:moveTo>
                    <a:pt x="0" y="112670"/>
                  </a:moveTo>
                  <a:lnTo>
                    <a:pt x="52554" y="101014"/>
                  </a:lnTo>
                  <a:lnTo>
                    <a:pt x="104952" y="89994"/>
                  </a:lnTo>
                  <a:lnTo>
                    <a:pt x="157194" y="79611"/>
                  </a:lnTo>
                  <a:lnTo>
                    <a:pt x="209279" y="69863"/>
                  </a:lnTo>
                  <a:lnTo>
                    <a:pt x="261208" y="60752"/>
                  </a:lnTo>
                  <a:lnTo>
                    <a:pt x="312981" y="52277"/>
                  </a:lnTo>
                  <a:lnTo>
                    <a:pt x="364598" y="44439"/>
                  </a:lnTo>
                  <a:lnTo>
                    <a:pt x="416058" y="37236"/>
                  </a:lnTo>
                  <a:lnTo>
                    <a:pt x="467362" y="30670"/>
                  </a:lnTo>
                  <a:lnTo>
                    <a:pt x="518510" y="24740"/>
                  </a:lnTo>
                  <a:lnTo>
                    <a:pt x="569501" y="19446"/>
                  </a:lnTo>
                  <a:lnTo>
                    <a:pt x="620336" y="14788"/>
                  </a:lnTo>
                  <a:lnTo>
                    <a:pt x="671015" y="10767"/>
                  </a:lnTo>
                  <a:lnTo>
                    <a:pt x="721537" y="7382"/>
                  </a:lnTo>
                  <a:lnTo>
                    <a:pt x="771903" y="4633"/>
                  </a:lnTo>
                  <a:lnTo>
                    <a:pt x="822113" y="2520"/>
                  </a:lnTo>
                  <a:lnTo>
                    <a:pt x="872167" y="1044"/>
                  </a:lnTo>
                  <a:lnTo>
                    <a:pt x="922064" y="204"/>
                  </a:lnTo>
                  <a:lnTo>
                    <a:pt x="971805" y="0"/>
                  </a:lnTo>
                  <a:lnTo>
                    <a:pt x="1021389" y="432"/>
                  </a:lnTo>
                  <a:lnTo>
                    <a:pt x="1070818" y="1500"/>
                  </a:lnTo>
                  <a:lnTo>
                    <a:pt x="1120090" y="3205"/>
                  </a:lnTo>
                  <a:lnTo>
                    <a:pt x="1169205" y="5546"/>
                  </a:lnTo>
                  <a:lnTo>
                    <a:pt x="1218165" y="8523"/>
                  </a:lnTo>
                  <a:lnTo>
                    <a:pt x="1266968" y="12136"/>
                  </a:lnTo>
                  <a:lnTo>
                    <a:pt x="1315615" y="16386"/>
                  </a:lnTo>
                  <a:lnTo>
                    <a:pt x="1364105" y="21271"/>
                  </a:lnTo>
                  <a:lnTo>
                    <a:pt x="1412439" y="26793"/>
                  </a:lnTo>
                  <a:lnTo>
                    <a:pt x="1460617" y="32952"/>
                  </a:lnTo>
                  <a:lnTo>
                    <a:pt x="1508639" y="39746"/>
                  </a:lnTo>
                  <a:lnTo>
                    <a:pt x="1556504" y="47177"/>
                  </a:lnTo>
                  <a:lnTo>
                    <a:pt x="1604213" y="55244"/>
                  </a:lnTo>
                  <a:lnTo>
                    <a:pt x="1651766" y="63947"/>
                  </a:lnTo>
                  <a:lnTo>
                    <a:pt x="1699162" y="73286"/>
                  </a:lnTo>
                  <a:lnTo>
                    <a:pt x="1746402" y="83262"/>
                  </a:lnTo>
                  <a:lnTo>
                    <a:pt x="1793486" y="93874"/>
                  </a:lnTo>
                  <a:lnTo>
                    <a:pt x="1840414" y="105122"/>
                  </a:lnTo>
                  <a:lnTo>
                    <a:pt x="1887185" y="117006"/>
                  </a:lnTo>
                  <a:lnTo>
                    <a:pt x="1933800" y="129526"/>
                  </a:lnTo>
                  <a:lnTo>
                    <a:pt x="1980258" y="142683"/>
                  </a:lnTo>
                  <a:lnTo>
                    <a:pt x="2026561" y="156476"/>
                  </a:lnTo>
                  <a:lnTo>
                    <a:pt x="2072707" y="170905"/>
                  </a:lnTo>
                  <a:lnTo>
                    <a:pt x="2118696" y="185971"/>
                  </a:lnTo>
                  <a:lnTo>
                    <a:pt x="2164530" y="201672"/>
                  </a:lnTo>
                  <a:lnTo>
                    <a:pt x="2210207" y="218010"/>
                  </a:lnTo>
                  <a:lnTo>
                    <a:pt x="2255728" y="234984"/>
                  </a:lnTo>
                  <a:lnTo>
                    <a:pt x="2301092" y="252594"/>
                  </a:lnTo>
                  <a:lnTo>
                    <a:pt x="2346300" y="270841"/>
                  </a:lnTo>
                  <a:lnTo>
                    <a:pt x="2391352" y="289724"/>
                  </a:lnTo>
                  <a:lnTo>
                    <a:pt x="2436248" y="309243"/>
                  </a:lnTo>
                  <a:lnTo>
                    <a:pt x="2455238" y="31818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51461" y="4391586"/>
              <a:ext cx="196850" cy="159385"/>
            </a:xfrm>
            <a:custGeom>
              <a:avLst/>
              <a:gdLst/>
              <a:ahLst/>
              <a:cxnLst/>
              <a:rect l="l" t="t" r="r" b="b"/>
              <a:pathLst>
                <a:path w="196850" h="159385">
                  <a:moveTo>
                    <a:pt x="74950" y="0"/>
                  </a:moveTo>
                  <a:lnTo>
                    <a:pt x="0" y="159146"/>
                  </a:lnTo>
                  <a:lnTo>
                    <a:pt x="196622" y="154519"/>
                  </a:lnTo>
                  <a:lnTo>
                    <a:pt x="7495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61834" y="6555334"/>
              <a:ext cx="1325880" cy="185420"/>
            </a:xfrm>
            <a:custGeom>
              <a:avLst/>
              <a:gdLst/>
              <a:ahLst/>
              <a:cxnLst/>
              <a:rect l="l" t="t" r="r" b="b"/>
              <a:pathLst>
                <a:path w="1325879" h="185420">
                  <a:moveTo>
                    <a:pt x="0" y="0"/>
                  </a:moveTo>
                  <a:lnTo>
                    <a:pt x="48765" y="21965"/>
                  </a:lnTo>
                  <a:lnTo>
                    <a:pt x="97498" y="42543"/>
                  </a:lnTo>
                  <a:lnTo>
                    <a:pt x="146200" y="61733"/>
                  </a:lnTo>
                  <a:lnTo>
                    <a:pt x="194871" y="79535"/>
                  </a:lnTo>
                  <a:lnTo>
                    <a:pt x="243511" y="95950"/>
                  </a:lnTo>
                  <a:lnTo>
                    <a:pt x="292119" y="110977"/>
                  </a:lnTo>
                  <a:lnTo>
                    <a:pt x="340696" y="124616"/>
                  </a:lnTo>
                  <a:lnTo>
                    <a:pt x="389241" y="136867"/>
                  </a:lnTo>
                  <a:lnTo>
                    <a:pt x="437755" y="147731"/>
                  </a:lnTo>
                  <a:lnTo>
                    <a:pt x="486237" y="157207"/>
                  </a:lnTo>
                  <a:lnTo>
                    <a:pt x="534688" y="165295"/>
                  </a:lnTo>
                  <a:lnTo>
                    <a:pt x="583108" y="171995"/>
                  </a:lnTo>
                  <a:lnTo>
                    <a:pt x="631497" y="177308"/>
                  </a:lnTo>
                  <a:lnTo>
                    <a:pt x="679854" y="181233"/>
                  </a:lnTo>
                  <a:lnTo>
                    <a:pt x="728179" y="183770"/>
                  </a:lnTo>
                  <a:lnTo>
                    <a:pt x="776473" y="184919"/>
                  </a:lnTo>
                  <a:lnTo>
                    <a:pt x="824736" y="184681"/>
                  </a:lnTo>
                  <a:lnTo>
                    <a:pt x="872968" y="183055"/>
                  </a:lnTo>
                  <a:lnTo>
                    <a:pt x="921168" y="180041"/>
                  </a:lnTo>
                  <a:lnTo>
                    <a:pt x="969336" y="175639"/>
                  </a:lnTo>
                  <a:lnTo>
                    <a:pt x="1017474" y="169850"/>
                  </a:lnTo>
                  <a:lnTo>
                    <a:pt x="1065580" y="162673"/>
                  </a:lnTo>
                  <a:lnTo>
                    <a:pt x="1113654" y="154108"/>
                  </a:lnTo>
                  <a:lnTo>
                    <a:pt x="1161697" y="144156"/>
                  </a:lnTo>
                  <a:lnTo>
                    <a:pt x="1209709" y="132815"/>
                  </a:lnTo>
                  <a:lnTo>
                    <a:pt x="1257689" y="120087"/>
                  </a:lnTo>
                  <a:lnTo>
                    <a:pt x="1305638" y="105971"/>
                  </a:lnTo>
                  <a:lnTo>
                    <a:pt x="1325385" y="98874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37761" y="6578521"/>
              <a:ext cx="195580" cy="165735"/>
            </a:xfrm>
            <a:custGeom>
              <a:avLst/>
              <a:gdLst/>
              <a:ahLst/>
              <a:cxnLst/>
              <a:rect l="l" t="t" r="r" b="b"/>
              <a:pathLst>
                <a:path w="195579" h="165734">
                  <a:moveTo>
                    <a:pt x="0" y="0"/>
                  </a:moveTo>
                  <a:lnTo>
                    <a:pt x="59501" y="165542"/>
                  </a:lnTo>
                  <a:lnTo>
                    <a:pt x="195293" y="23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98227" y="5667179"/>
              <a:ext cx="2491740" cy="389890"/>
            </a:xfrm>
            <a:custGeom>
              <a:avLst/>
              <a:gdLst/>
              <a:ahLst/>
              <a:cxnLst/>
              <a:rect l="l" t="t" r="r" b="b"/>
              <a:pathLst>
                <a:path w="2491740" h="389889">
                  <a:moveTo>
                    <a:pt x="0" y="0"/>
                  </a:moveTo>
                  <a:lnTo>
                    <a:pt x="55276" y="46095"/>
                  </a:lnTo>
                  <a:lnTo>
                    <a:pt x="113732" y="89288"/>
                  </a:lnTo>
                  <a:lnTo>
                    <a:pt x="175369" y="129579"/>
                  </a:lnTo>
                  <a:lnTo>
                    <a:pt x="240185" y="166969"/>
                  </a:lnTo>
                  <a:lnTo>
                    <a:pt x="308182" y="201457"/>
                  </a:lnTo>
                  <a:lnTo>
                    <a:pt x="343372" y="217613"/>
                  </a:lnTo>
                  <a:lnTo>
                    <a:pt x="379358" y="233044"/>
                  </a:lnTo>
                  <a:lnTo>
                    <a:pt x="416138" y="247749"/>
                  </a:lnTo>
                  <a:lnTo>
                    <a:pt x="453714" y="261729"/>
                  </a:lnTo>
                  <a:lnTo>
                    <a:pt x="492085" y="274983"/>
                  </a:lnTo>
                  <a:lnTo>
                    <a:pt x="531250" y="287512"/>
                  </a:lnTo>
                  <a:lnTo>
                    <a:pt x="571211" y="299315"/>
                  </a:lnTo>
                  <a:lnTo>
                    <a:pt x="611966" y="310393"/>
                  </a:lnTo>
                  <a:lnTo>
                    <a:pt x="653517" y="320746"/>
                  </a:lnTo>
                  <a:lnTo>
                    <a:pt x="695862" y="330373"/>
                  </a:lnTo>
                  <a:lnTo>
                    <a:pt x="739003" y="339274"/>
                  </a:lnTo>
                  <a:lnTo>
                    <a:pt x="782939" y="347451"/>
                  </a:lnTo>
                  <a:lnTo>
                    <a:pt x="827669" y="354902"/>
                  </a:lnTo>
                  <a:lnTo>
                    <a:pt x="873195" y="361627"/>
                  </a:lnTo>
                  <a:lnTo>
                    <a:pt x="919515" y="367627"/>
                  </a:lnTo>
                  <a:lnTo>
                    <a:pt x="966630" y="372902"/>
                  </a:lnTo>
                  <a:lnTo>
                    <a:pt x="1014541" y="377451"/>
                  </a:lnTo>
                  <a:lnTo>
                    <a:pt x="1063246" y="381274"/>
                  </a:lnTo>
                  <a:lnTo>
                    <a:pt x="1112747" y="384373"/>
                  </a:lnTo>
                  <a:lnTo>
                    <a:pt x="1163042" y="386745"/>
                  </a:lnTo>
                  <a:lnTo>
                    <a:pt x="1214133" y="388393"/>
                  </a:lnTo>
                  <a:lnTo>
                    <a:pt x="1266018" y="389315"/>
                  </a:lnTo>
                  <a:lnTo>
                    <a:pt x="1318699" y="389511"/>
                  </a:lnTo>
                  <a:lnTo>
                    <a:pt x="1372174" y="388983"/>
                  </a:lnTo>
                  <a:lnTo>
                    <a:pt x="1426444" y="387728"/>
                  </a:lnTo>
                  <a:lnTo>
                    <a:pt x="1481510" y="385749"/>
                  </a:lnTo>
                  <a:lnTo>
                    <a:pt x="1537370" y="383044"/>
                  </a:lnTo>
                  <a:lnTo>
                    <a:pt x="1594025" y="379613"/>
                  </a:lnTo>
                  <a:lnTo>
                    <a:pt x="1651476" y="375457"/>
                  </a:lnTo>
                  <a:lnTo>
                    <a:pt x="1709721" y="370576"/>
                  </a:lnTo>
                  <a:lnTo>
                    <a:pt x="1768761" y="364969"/>
                  </a:lnTo>
                  <a:lnTo>
                    <a:pt x="1828597" y="358636"/>
                  </a:lnTo>
                  <a:lnTo>
                    <a:pt x="1889227" y="351579"/>
                  </a:lnTo>
                  <a:lnTo>
                    <a:pt x="1950652" y="343796"/>
                  </a:lnTo>
                  <a:lnTo>
                    <a:pt x="2012872" y="335287"/>
                  </a:lnTo>
                  <a:lnTo>
                    <a:pt x="2075888" y="326053"/>
                  </a:lnTo>
                  <a:lnTo>
                    <a:pt x="2139698" y="316094"/>
                  </a:lnTo>
                  <a:lnTo>
                    <a:pt x="2204303" y="305409"/>
                  </a:lnTo>
                  <a:lnTo>
                    <a:pt x="2269703" y="293999"/>
                  </a:lnTo>
                  <a:lnTo>
                    <a:pt x="2335899" y="281863"/>
                  </a:lnTo>
                  <a:lnTo>
                    <a:pt x="2402889" y="269002"/>
                  </a:lnTo>
                  <a:lnTo>
                    <a:pt x="2470674" y="255415"/>
                  </a:lnTo>
                  <a:lnTo>
                    <a:pt x="2491170" y="25101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50456" y="5836595"/>
              <a:ext cx="190500" cy="172085"/>
            </a:xfrm>
            <a:custGeom>
              <a:avLst/>
              <a:gdLst/>
              <a:ahLst/>
              <a:cxnLst/>
              <a:rect l="l" t="t" r="r" b="b"/>
              <a:pathLst>
                <a:path w="190500" h="172085">
                  <a:moveTo>
                    <a:pt x="0" y="0"/>
                  </a:moveTo>
                  <a:lnTo>
                    <a:pt x="36930" y="171991"/>
                  </a:lnTo>
                  <a:lnTo>
                    <a:pt x="190454" y="490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94577" y="2553136"/>
            <a:ext cx="2477770" cy="7169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50" spc="-11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0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accessible</a:t>
            </a:r>
            <a:r>
              <a:rPr sz="20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50" b="1" spc="-70" dirty="0">
                <a:solidFill>
                  <a:srgbClr val="F2425D"/>
                </a:solidFill>
                <a:latin typeface="Arial"/>
                <a:cs typeface="Arial"/>
              </a:rPr>
              <a:t>outside</a:t>
            </a:r>
            <a:r>
              <a:rPr sz="2050" b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0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class!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94577" y="3921097"/>
            <a:ext cx="2639695" cy="7169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50" spc="-30" dirty="0">
                <a:solidFill>
                  <a:srgbClr val="F2425D"/>
                </a:solidFill>
                <a:latin typeface="Arial"/>
                <a:cs typeface="Arial"/>
              </a:rPr>
              <a:t>STILL</a:t>
            </a:r>
            <a:r>
              <a:rPr sz="20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accessible</a:t>
            </a:r>
            <a:r>
              <a:rPr sz="20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50" b="1" spc="-50" dirty="0">
                <a:solidFill>
                  <a:srgbClr val="F2425D"/>
                </a:solidFill>
                <a:latin typeface="Arial"/>
                <a:cs typeface="Arial"/>
              </a:rPr>
              <a:t>within</a:t>
            </a:r>
            <a:r>
              <a:rPr sz="2050" b="1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 class!</a:t>
            </a:r>
            <a:endParaRPr sz="2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94577" y="5209218"/>
            <a:ext cx="2639695" cy="165671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50" spc="-30" dirty="0">
                <a:solidFill>
                  <a:srgbClr val="F2425D"/>
                </a:solidFill>
                <a:latin typeface="Arial"/>
                <a:cs typeface="Arial"/>
              </a:rPr>
              <a:t>STILL</a:t>
            </a:r>
            <a:r>
              <a:rPr sz="20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accessible</a:t>
            </a:r>
            <a:r>
              <a:rPr sz="20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50" b="1" spc="-50" dirty="0">
                <a:solidFill>
                  <a:srgbClr val="F2425D"/>
                </a:solidFill>
                <a:latin typeface="Arial"/>
                <a:cs typeface="Arial"/>
              </a:rPr>
              <a:t>within</a:t>
            </a:r>
            <a:r>
              <a:rPr sz="2050" b="1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 class!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050" spc="-110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0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accessible</a:t>
            </a:r>
            <a:r>
              <a:rPr sz="2050" spc="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50" b="1" spc="-70" dirty="0">
                <a:solidFill>
                  <a:srgbClr val="F2425D"/>
                </a:solidFill>
                <a:latin typeface="Arial"/>
                <a:cs typeface="Arial"/>
              </a:rPr>
              <a:t>outside</a:t>
            </a:r>
            <a:r>
              <a:rPr sz="2050" b="1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20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class!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351292" y="4087074"/>
            <a:ext cx="3108325" cy="2998470"/>
            <a:chOff x="15351292" y="4087074"/>
            <a:chExt cx="3108325" cy="2998470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51292" y="5327973"/>
              <a:ext cx="261772" cy="2617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51292" y="6823216"/>
              <a:ext cx="261772" cy="2617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71473" y="4087074"/>
              <a:ext cx="2187807" cy="75712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5847592" y="5194206"/>
            <a:ext cx="3334385" cy="1269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95"/>
              </a:spcBef>
            </a:pP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Prevents</a:t>
            </a:r>
            <a:r>
              <a:rPr sz="20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external</a:t>
            </a:r>
            <a:r>
              <a:rPr sz="20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05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444444"/>
                </a:solidFill>
                <a:latin typeface="Arial"/>
                <a:cs typeface="Arial"/>
              </a:rPr>
              <a:t>from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accidentally</a:t>
            </a:r>
            <a:r>
              <a:rPr sz="2050" spc="3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manipulating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internal</a:t>
            </a:r>
            <a:r>
              <a:rPr sz="2050" spc="1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444444"/>
                </a:solidFill>
                <a:latin typeface="Arial"/>
                <a:cs typeface="Arial"/>
              </a:rPr>
              <a:t>properties/state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47592" y="6689449"/>
            <a:ext cx="3490595" cy="1269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95"/>
              </a:spcBef>
            </a:pP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Allows</a:t>
            </a:r>
            <a:r>
              <a:rPr sz="20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change</a:t>
            </a:r>
            <a:r>
              <a:rPr sz="20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Arial"/>
                <a:cs typeface="Arial"/>
              </a:rPr>
              <a:t>internal </a:t>
            </a:r>
            <a:r>
              <a:rPr sz="2050" spc="10" dirty="0">
                <a:solidFill>
                  <a:srgbClr val="444444"/>
                </a:solidFill>
                <a:latin typeface="Arial"/>
                <a:cs typeface="Arial"/>
              </a:rPr>
              <a:t>implementation</a:t>
            </a:r>
            <a:r>
              <a:rPr sz="2050" spc="1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444444"/>
                </a:solidFill>
                <a:latin typeface="Arial"/>
                <a:cs typeface="Arial"/>
              </a:rPr>
              <a:t>without</a:t>
            </a:r>
            <a:r>
              <a:rPr sz="2050" spc="1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risk</a:t>
            </a:r>
            <a:r>
              <a:rPr sz="20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0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breaking</a:t>
            </a:r>
            <a:r>
              <a:rPr sz="20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444444"/>
                </a:solidFill>
                <a:latin typeface="Arial"/>
                <a:cs typeface="Arial"/>
              </a:rPr>
              <a:t>external</a:t>
            </a:r>
            <a:r>
              <a:rPr sz="20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97287" y="4169322"/>
            <a:ext cx="9455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390" dirty="0">
                <a:solidFill>
                  <a:srgbClr val="FAFBFB"/>
                </a:solidFill>
                <a:latin typeface="Calibri"/>
                <a:cs typeface="Calibri"/>
              </a:rPr>
              <a:t>WHY?</a:t>
            </a:r>
            <a:endParaRPr sz="3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2338443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1400" algn="l"/>
                <a:tab pos="2860040" algn="l"/>
              </a:tabLst>
            </a:pPr>
            <a:r>
              <a:rPr dirty="0"/>
              <a:t>PRINCIPLE	3:	INHERITANCE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374008"/>
            <a:ext cx="4791075" cy="9934575"/>
          </a:xfrm>
          <a:custGeom>
            <a:avLst/>
            <a:gdLst/>
            <a:ahLst/>
            <a:cxnLst/>
            <a:rect l="l" t="t" r="r" b="b"/>
            <a:pathLst>
              <a:path w="4791075" h="9934575">
                <a:moveTo>
                  <a:pt x="4790493" y="0"/>
                </a:moveTo>
                <a:lnTo>
                  <a:pt x="0" y="0"/>
                </a:lnTo>
                <a:lnTo>
                  <a:pt x="0" y="9934547"/>
                </a:lnTo>
                <a:lnTo>
                  <a:pt x="4790493" y="9934547"/>
                </a:lnTo>
                <a:lnTo>
                  <a:pt x="47904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842" y="6931966"/>
            <a:ext cx="3665220" cy="788670"/>
          </a:xfrm>
          <a:prstGeom prst="rect">
            <a:avLst/>
          </a:prstGeom>
          <a:solidFill>
            <a:srgbClr val="CACACA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Polymorphism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842" y="5813728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88901" y="1775697"/>
            <a:ext cx="12707620" cy="8739505"/>
            <a:chOff x="6088901" y="1775697"/>
            <a:chExt cx="12707620" cy="87395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8901" y="1775706"/>
              <a:ext cx="3277387" cy="44710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0785" y="1775697"/>
              <a:ext cx="2351038" cy="4960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8512" y="2408819"/>
              <a:ext cx="3277387" cy="47295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81336" y="2408820"/>
              <a:ext cx="2370854" cy="4901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42816" y="5626438"/>
              <a:ext cx="2874583" cy="10616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18512" y="6698721"/>
              <a:ext cx="3277387" cy="149752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18149" y="2178460"/>
              <a:ext cx="2756535" cy="1158875"/>
            </a:xfrm>
            <a:custGeom>
              <a:avLst/>
              <a:gdLst/>
              <a:ahLst/>
              <a:cxnLst/>
              <a:rect l="l" t="t" r="r" b="b"/>
              <a:pathLst>
                <a:path w="2756534" h="1158875">
                  <a:moveTo>
                    <a:pt x="0" y="0"/>
                  </a:moveTo>
                  <a:lnTo>
                    <a:pt x="2756066" y="0"/>
                  </a:lnTo>
                  <a:lnTo>
                    <a:pt x="2756066" y="1158371"/>
                  </a:lnTo>
                  <a:lnTo>
                    <a:pt x="0" y="1158371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8149" y="3599930"/>
              <a:ext cx="2756535" cy="2271395"/>
            </a:xfrm>
            <a:custGeom>
              <a:avLst/>
              <a:gdLst/>
              <a:ahLst/>
              <a:cxnLst/>
              <a:rect l="l" t="t" r="r" b="b"/>
              <a:pathLst>
                <a:path w="2756534" h="2271395">
                  <a:moveTo>
                    <a:pt x="0" y="0"/>
                  </a:moveTo>
                  <a:lnTo>
                    <a:pt x="2756066" y="0"/>
                  </a:lnTo>
                  <a:lnTo>
                    <a:pt x="2756066" y="2271317"/>
                  </a:lnTo>
                  <a:lnTo>
                    <a:pt x="0" y="227131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9174" y="2908278"/>
              <a:ext cx="2756535" cy="932815"/>
            </a:xfrm>
            <a:custGeom>
              <a:avLst/>
              <a:gdLst/>
              <a:ahLst/>
              <a:cxnLst/>
              <a:rect l="l" t="t" r="r" b="b"/>
              <a:pathLst>
                <a:path w="2756534" h="932814">
                  <a:moveTo>
                    <a:pt x="0" y="0"/>
                  </a:moveTo>
                  <a:lnTo>
                    <a:pt x="2756066" y="0"/>
                  </a:lnTo>
                  <a:lnTo>
                    <a:pt x="2756066" y="932263"/>
                  </a:lnTo>
                  <a:lnTo>
                    <a:pt x="0" y="932263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79174" y="4521234"/>
              <a:ext cx="2756535" cy="2088514"/>
            </a:xfrm>
            <a:custGeom>
              <a:avLst/>
              <a:gdLst/>
              <a:ahLst/>
              <a:cxnLst/>
              <a:rect l="l" t="t" r="r" b="b"/>
              <a:pathLst>
                <a:path w="2756534" h="2088515">
                  <a:moveTo>
                    <a:pt x="0" y="0"/>
                  </a:moveTo>
                  <a:lnTo>
                    <a:pt x="2756066" y="0"/>
                  </a:lnTo>
                  <a:lnTo>
                    <a:pt x="2756066" y="2088509"/>
                  </a:lnTo>
                  <a:lnTo>
                    <a:pt x="0" y="2088509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79174" y="3903367"/>
              <a:ext cx="2756535" cy="370840"/>
            </a:xfrm>
            <a:custGeom>
              <a:avLst/>
              <a:gdLst/>
              <a:ahLst/>
              <a:cxnLst/>
              <a:rect l="l" t="t" r="r" b="b"/>
              <a:pathLst>
                <a:path w="2756534" h="370839">
                  <a:moveTo>
                    <a:pt x="0" y="0"/>
                  </a:moveTo>
                  <a:lnTo>
                    <a:pt x="2756066" y="0"/>
                  </a:lnTo>
                  <a:lnTo>
                    <a:pt x="2756066" y="370486"/>
                  </a:lnTo>
                  <a:lnTo>
                    <a:pt x="0" y="37048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79174" y="6672569"/>
              <a:ext cx="2756535" cy="1003935"/>
            </a:xfrm>
            <a:custGeom>
              <a:avLst/>
              <a:gdLst/>
              <a:ahLst/>
              <a:cxnLst/>
              <a:rect l="l" t="t" r="r" b="b"/>
              <a:pathLst>
                <a:path w="2756534" h="1003934">
                  <a:moveTo>
                    <a:pt x="0" y="0"/>
                  </a:moveTo>
                  <a:lnTo>
                    <a:pt x="2756066" y="0"/>
                  </a:lnTo>
                  <a:lnTo>
                    <a:pt x="2756066" y="1003818"/>
                  </a:lnTo>
                  <a:lnTo>
                    <a:pt x="0" y="1003818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36050" y="8638818"/>
              <a:ext cx="11212830" cy="1876425"/>
            </a:xfrm>
            <a:custGeom>
              <a:avLst/>
              <a:gdLst/>
              <a:ahLst/>
              <a:cxnLst/>
              <a:rect l="l" t="t" r="r" b="b"/>
              <a:pathLst>
                <a:path w="11212830" h="1876425">
                  <a:moveTo>
                    <a:pt x="11212705" y="0"/>
                  </a:moveTo>
                  <a:lnTo>
                    <a:pt x="0" y="0"/>
                  </a:lnTo>
                  <a:lnTo>
                    <a:pt x="0" y="1876382"/>
                  </a:lnTo>
                  <a:lnTo>
                    <a:pt x="11212705" y="1876382"/>
                  </a:lnTo>
                  <a:lnTo>
                    <a:pt x="1121270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97822" y="8941820"/>
              <a:ext cx="303655" cy="30365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62842" y="3588141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580"/>
              </a:spcBef>
            </a:pP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Abstraction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842" y="4702360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Encapsulation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6050" y="8638818"/>
            <a:ext cx="11212830" cy="18764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70255" marR="286385">
              <a:lnSpc>
                <a:spcPct val="130500"/>
              </a:lnSpc>
              <a:spcBef>
                <a:spcPts val="1265"/>
              </a:spcBef>
            </a:pPr>
            <a:r>
              <a:rPr sz="2400" b="1" spc="-75" dirty="0">
                <a:solidFill>
                  <a:srgbClr val="444444"/>
                </a:solidFill>
                <a:latin typeface="Arial"/>
                <a:cs typeface="Arial"/>
              </a:rPr>
              <a:t>Inheritance:</a:t>
            </a:r>
            <a:r>
              <a:rPr sz="2400" b="1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Making</a:t>
            </a:r>
            <a:r>
              <a:rPr sz="24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4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4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methods</a:t>
            </a:r>
            <a:r>
              <a:rPr sz="24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certain</a:t>
            </a:r>
            <a:r>
              <a:rPr sz="24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4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444444"/>
                </a:solidFill>
                <a:latin typeface="Arial"/>
                <a:cs typeface="Arial"/>
              </a:rPr>
              <a:t>available </a:t>
            </a:r>
            <a:r>
              <a:rPr sz="240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4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400" spc="-11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44444"/>
                </a:solidFill>
                <a:latin typeface="Arial"/>
                <a:cs typeface="Arial"/>
              </a:rPr>
              <a:t>forming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hierarchical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relationship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between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classes.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allows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444444"/>
                </a:solidFill>
                <a:latin typeface="Arial"/>
                <a:cs typeface="Arial"/>
              </a:rPr>
              <a:t>reuse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444444"/>
                </a:solidFill>
                <a:latin typeface="Arial"/>
                <a:cs typeface="Arial"/>
              </a:rPr>
              <a:t>common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444444"/>
                </a:solidFill>
                <a:latin typeface="Arial"/>
                <a:cs typeface="Arial"/>
              </a:rPr>
              <a:t>logic</a:t>
            </a:r>
            <a:r>
              <a:rPr sz="2400" b="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model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real-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world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relationships.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8636" y="6508692"/>
            <a:ext cx="23952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65" dirty="0">
                <a:solidFill>
                  <a:srgbClr val="444444"/>
                </a:solidFill>
                <a:latin typeface="Arial"/>
                <a:cs typeface="Arial"/>
              </a:rPr>
              <a:t>PARENT</a:t>
            </a:r>
            <a:r>
              <a:rPr sz="26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108212" y="1748708"/>
            <a:ext cx="209804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00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6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14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145220" y="2259234"/>
            <a:ext cx="6588125" cy="2839720"/>
            <a:chOff x="9145220" y="2259234"/>
            <a:chExt cx="6588125" cy="2839720"/>
          </a:xfrm>
        </p:grpSpPr>
        <p:sp>
          <p:nvSpPr>
            <p:cNvPr id="28" name="object 28"/>
            <p:cNvSpPr/>
            <p:nvPr/>
          </p:nvSpPr>
          <p:spPr>
            <a:xfrm>
              <a:off x="9640684" y="2958577"/>
              <a:ext cx="5110480" cy="1971039"/>
            </a:xfrm>
            <a:custGeom>
              <a:avLst/>
              <a:gdLst/>
              <a:ahLst/>
              <a:cxnLst/>
              <a:rect l="l" t="t" r="r" b="b"/>
              <a:pathLst>
                <a:path w="5110480" h="1971039">
                  <a:moveTo>
                    <a:pt x="0" y="0"/>
                  </a:moveTo>
                  <a:lnTo>
                    <a:pt x="5061197" y="1952186"/>
                  </a:lnTo>
                  <a:lnTo>
                    <a:pt x="5110044" y="1971027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629533" y="4723193"/>
              <a:ext cx="447675" cy="375285"/>
            </a:xfrm>
            <a:custGeom>
              <a:avLst/>
              <a:gdLst/>
              <a:ahLst/>
              <a:cxnLst/>
              <a:rect l="l" t="t" r="r" b="b"/>
              <a:pathLst>
                <a:path w="447675" h="375285">
                  <a:moveTo>
                    <a:pt x="144697" y="0"/>
                  </a:moveTo>
                  <a:lnTo>
                    <a:pt x="0" y="375142"/>
                  </a:lnTo>
                  <a:lnTo>
                    <a:pt x="447494" y="332269"/>
                  </a:lnTo>
                  <a:lnTo>
                    <a:pt x="144697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66175" y="2280189"/>
              <a:ext cx="6426835" cy="998855"/>
            </a:xfrm>
            <a:custGeom>
              <a:avLst/>
              <a:gdLst/>
              <a:ahLst/>
              <a:cxnLst/>
              <a:rect l="l" t="t" r="r" b="b"/>
              <a:pathLst>
                <a:path w="6426834" h="998854">
                  <a:moveTo>
                    <a:pt x="0" y="221579"/>
                  </a:moveTo>
                  <a:lnTo>
                    <a:pt x="49328" y="211249"/>
                  </a:lnTo>
                  <a:lnTo>
                    <a:pt x="98644" y="201166"/>
                  </a:lnTo>
                  <a:lnTo>
                    <a:pt x="147948" y="191329"/>
                  </a:lnTo>
                  <a:lnTo>
                    <a:pt x="197240" y="181739"/>
                  </a:lnTo>
                  <a:lnTo>
                    <a:pt x="246521" y="172395"/>
                  </a:lnTo>
                  <a:lnTo>
                    <a:pt x="295789" y="163298"/>
                  </a:lnTo>
                  <a:lnTo>
                    <a:pt x="345045" y="154448"/>
                  </a:lnTo>
                  <a:lnTo>
                    <a:pt x="394289" y="145844"/>
                  </a:lnTo>
                  <a:lnTo>
                    <a:pt x="443521" y="137486"/>
                  </a:lnTo>
                  <a:lnTo>
                    <a:pt x="492741" y="129375"/>
                  </a:lnTo>
                  <a:lnTo>
                    <a:pt x="541949" y="121511"/>
                  </a:lnTo>
                  <a:lnTo>
                    <a:pt x="591145" y="113893"/>
                  </a:lnTo>
                  <a:lnTo>
                    <a:pt x="640329" y="106521"/>
                  </a:lnTo>
                  <a:lnTo>
                    <a:pt x="689501" y="99397"/>
                  </a:lnTo>
                  <a:lnTo>
                    <a:pt x="738661" y="92518"/>
                  </a:lnTo>
                  <a:lnTo>
                    <a:pt x="787809" y="85887"/>
                  </a:lnTo>
                  <a:lnTo>
                    <a:pt x="836945" y="79502"/>
                  </a:lnTo>
                  <a:lnTo>
                    <a:pt x="886069" y="73363"/>
                  </a:lnTo>
                  <a:lnTo>
                    <a:pt x="935181" y="67471"/>
                  </a:lnTo>
                  <a:lnTo>
                    <a:pt x="984281" y="61825"/>
                  </a:lnTo>
                  <a:lnTo>
                    <a:pt x="1033369" y="56426"/>
                  </a:lnTo>
                  <a:lnTo>
                    <a:pt x="1082445" y="51274"/>
                  </a:lnTo>
                  <a:lnTo>
                    <a:pt x="1131509" y="46368"/>
                  </a:lnTo>
                  <a:lnTo>
                    <a:pt x="1180561" y="41709"/>
                  </a:lnTo>
                  <a:lnTo>
                    <a:pt x="1229600" y="37296"/>
                  </a:lnTo>
                  <a:lnTo>
                    <a:pt x="1278628" y="33130"/>
                  </a:lnTo>
                  <a:lnTo>
                    <a:pt x="1327644" y="29210"/>
                  </a:lnTo>
                  <a:lnTo>
                    <a:pt x="1376648" y="25537"/>
                  </a:lnTo>
                  <a:lnTo>
                    <a:pt x="1425639" y="22110"/>
                  </a:lnTo>
                  <a:lnTo>
                    <a:pt x="1474619" y="18930"/>
                  </a:lnTo>
                  <a:lnTo>
                    <a:pt x="1523587" y="15997"/>
                  </a:lnTo>
                  <a:lnTo>
                    <a:pt x="1572543" y="13310"/>
                  </a:lnTo>
                  <a:lnTo>
                    <a:pt x="1621486" y="10869"/>
                  </a:lnTo>
                  <a:lnTo>
                    <a:pt x="1670418" y="8675"/>
                  </a:lnTo>
                  <a:lnTo>
                    <a:pt x="1719338" y="6728"/>
                  </a:lnTo>
                  <a:lnTo>
                    <a:pt x="1768245" y="5027"/>
                  </a:lnTo>
                  <a:lnTo>
                    <a:pt x="1817141" y="3573"/>
                  </a:lnTo>
                  <a:lnTo>
                    <a:pt x="1866024" y="2365"/>
                  </a:lnTo>
                  <a:lnTo>
                    <a:pt x="1914896" y="1404"/>
                  </a:lnTo>
                  <a:lnTo>
                    <a:pt x="1963755" y="689"/>
                  </a:lnTo>
                  <a:lnTo>
                    <a:pt x="2012603" y="221"/>
                  </a:lnTo>
                  <a:lnTo>
                    <a:pt x="2061438" y="0"/>
                  </a:lnTo>
                  <a:lnTo>
                    <a:pt x="2110262" y="24"/>
                  </a:lnTo>
                  <a:lnTo>
                    <a:pt x="2159073" y="296"/>
                  </a:lnTo>
                  <a:lnTo>
                    <a:pt x="2207873" y="814"/>
                  </a:lnTo>
                  <a:lnTo>
                    <a:pt x="2256660" y="1579"/>
                  </a:lnTo>
                  <a:lnTo>
                    <a:pt x="2305436" y="2590"/>
                  </a:lnTo>
                  <a:lnTo>
                    <a:pt x="2354199" y="3848"/>
                  </a:lnTo>
                  <a:lnTo>
                    <a:pt x="2402950" y="5352"/>
                  </a:lnTo>
                  <a:lnTo>
                    <a:pt x="2451690" y="7103"/>
                  </a:lnTo>
                  <a:lnTo>
                    <a:pt x="2500417" y="9100"/>
                  </a:lnTo>
                  <a:lnTo>
                    <a:pt x="2549132" y="11344"/>
                  </a:lnTo>
                  <a:lnTo>
                    <a:pt x="2597836" y="13834"/>
                  </a:lnTo>
                  <a:lnTo>
                    <a:pt x="2646527" y="16571"/>
                  </a:lnTo>
                  <a:lnTo>
                    <a:pt x="2695206" y="19555"/>
                  </a:lnTo>
                  <a:lnTo>
                    <a:pt x="2743874" y="22785"/>
                  </a:lnTo>
                  <a:lnTo>
                    <a:pt x="2792529" y="26261"/>
                  </a:lnTo>
                  <a:lnTo>
                    <a:pt x="2841172" y="29984"/>
                  </a:lnTo>
                  <a:lnTo>
                    <a:pt x="2889803" y="33954"/>
                  </a:lnTo>
                  <a:lnTo>
                    <a:pt x="2938422" y="38170"/>
                  </a:lnTo>
                  <a:lnTo>
                    <a:pt x="2987029" y="42633"/>
                  </a:lnTo>
                  <a:lnTo>
                    <a:pt x="3035625" y="47342"/>
                  </a:lnTo>
                  <a:lnTo>
                    <a:pt x="3084208" y="52298"/>
                  </a:lnTo>
                  <a:lnTo>
                    <a:pt x="3132779" y="57501"/>
                  </a:lnTo>
                  <a:lnTo>
                    <a:pt x="3181338" y="62950"/>
                  </a:lnTo>
                  <a:lnTo>
                    <a:pt x="3229885" y="68645"/>
                  </a:lnTo>
                  <a:lnTo>
                    <a:pt x="3278420" y="74587"/>
                  </a:lnTo>
                  <a:lnTo>
                    <a:pt x="3326943" y="80776"/>
                  </a:lnTo>
                  <a:lnTo>
                    <a:pt x="3375454" y="87211"/>
                  </a:lnTo>
                  <a:lnTo>
                    <a:pt x="3423953" y="93892"/>
                  </a:lnTo>
                  <a:lnTo>
                    <a:pt x="3472440" y="100821"/>
                  </a:lnTo>
                  <a:lnTo>
                    <a:pt x="3520915" y="107995"/>
                  </a:lnTo>
                  <a:lnTo>
                    <a:pt x="3569378" y="115417"/>
                  </a:lnTo>
                  <a:lnTo>
                    <a:pt x="3617829" y="123085"/>
                  </a:lnTo>
                  <a:lnTo>
                    <a:pt x="3666268" y="130999"/>
                  </a:lnTo>
                  <a:lnTo>
                    <a:pt x="3714694" y="139160"/>
                  </a:lnTo>
                  <a:lnTo>
                    <a:pt x="3763109" y="147567"/>
                  </a:lnTo>
                  <a:lnTo>
                    <a:pt x="3811512" y="156221"/>
                  </a:lnTo>
                  <a:lnTo>
                    <a:pt x="3859903" y="165122"/>
                  </a:lnTo>
                  <a:lnTo>
                    <a:pt x="3908282" y="174269"/>
                  </a:lnTo>
                  <a:lnTo>
                    <a:pt x="3956649" y="183663"/>
                  </a:lnTo>
                  <a:lnTo>
                    <a:pt x="4005003" y="193303"/>
                  </a:lnTo>
                  <a:lnTo>
                    <a:pt x="4053346" y="203189"/>
                  </a:lnTo>
                  <a:lnTo>
                    <a:pt x="4101677" y="213323"/>
                  </a:lnTo>
                  <a:lnTo>
                    <a:pt x="4149996" y="223703"/>
                  </a:lnTo>
                  <a:lnTo>
                    <a:pt x="4198302" y="234329"/>
                  </a:lnTo>
                  <a:lnTo>
                    <a:pt x="4246597" y="245202"/>
                  </a:lnTo>
                  <a:lnTo>
                    <a:pt x="4294880" y="256321"/>
                  </a:lnTo>
                  <a:lnTo>
                    <a:pt x="4343150" y="267687"/>
                  </a:lnTo>
                  <a:lnTo>
                    <a:pt x="4391409" y="279300"/>
                  </a:lnTo>
                  <a:lnTo>
                    <a:pt x="4439655" y="291159"/>
                  </a:lnTo>
                  <a:lnTo>
                    <a:pt x="4487890" y="303264"/>
                  </a:lnTo>
                  <a:lnTo>
                    <a:pt x="4536113" y="315617"/>
                  </a:lnTo>
                  <a:lnTo>
                    <a:pt x="4584323" y="328215"/>
                  </a:lnTo>
                  <a:lnTo>
                    <a:pt x="4632522" y="341061"/>
                  </a:lnTo>
                  <a:lnTo>
                    <a:pt x="4680708" y="354152"/>
                  </a:lnTo>
                  <a:lnTo>
                    <a:pt x="4728883" y="367491"/>
                  </a:lnTo>
                  <a:lnTo>
                    <a:pt x="4777045" y="381076"/>
                  </a:lnTo>
                  <a:lnTo>
                    <a:pt x="4825196" y="394907"/>
                  </a:lnTo>
                  <a:lnTo>
                    <a:pt x="4873334" y="408985"/>
                  </a:lnTo>
                  <a:lnTo>
                    <a:pt x="4921460" y="423309"/>
                  </a:lnTo>
                  <a:lnTo>
                    <a:pt x="4969575" y="437880"/>
                  </a:lnTo>
                  <a:lnTo>
                    <a:pt x="5017677" y="452698"/>
                  </a:lnTo>
                  <a:lnTo>
                    <a:pt x="5065767" y="467762"/>
                  </a:lnTo>
                  <a:lnTo>
                    <a:pt x="5113846" y="483073"/>
                  </a:lnTo>
                  <a:lnTo>
                    <a:pt x="5161912" y="498630"/>
                  </a:lnTo>
                  <a:lnTo>
                    <a:pt x="5209966" y="514434"/>
                  </a:lnTo>
                  <a:lnTo>
                    <a:pt x="5258009" y="530484"/>
                  </a:lnTo>
                  <a:lnTo>
                    <a:pt x="5306039" y="546781"/>
                  </a:lnTo>
                  <a:lnTo>
                    <a:pt x="5354057" y="563324"/>
                  </a:lnTo>
                  <a:lnTo>
                    <a:pt x="5402063" y="580114"/>
                  </a:lnTo>
                  <a:lnTo>
                    <a:pt x="5450058" y="597151"/>
                  </a:lnTo>
                  <a:lnTo>
                    <a:pt x="5498040" y="614434"/>
                  </a:lnTo>
                  <a:lnTo>
                    <a:pt x="5546010" y="631964"/>
                  </a:lnTo>
                  <a:lnTo>
                    <a:pt x="5593968" y="649740"/>
                  </a:lnTo>
                  <a:lnTo>
                    <a:pt x="5641914" y="667762"/>
                  </a:lnTo>
                  <a:lnTo>
                    <a:pt x="5689848" y="686031"/>
                  </a:lnTo>
                  <a:lnTo>
                    <a:pt x="5737771" y="704547"/>
                  </a:lnTo>
                  <a:lnTo>
                    <a:pt x="5785681" y="723310"/>
                  </a:lnTo>
                  <a:lnTo>
                    <a:pt x="5833579" y="742318"/>
                  </a:lnTo>
                  <a:lnTo>
                    <a:pt x="5881465" y="761574"/>
                  </a:lnTo>
                  <a:lnTo>
                    <a:pt x="5929339" y="781076"/>
                  </a:lnTo>
                  <a:lnTo>
                    <a:pt x="5977201" y="800824"/>
                  </a:lnTo>
                  <a:lnTo>
                    <a:pt x="6025051" y="820819"/>
                  </a:lnTo>
                  <a:lnTo>
                    <a:pt x="6072889" y="841061"/>
                  </a:lnTo>
                  <a:lnTo>
                    <a:pt x="6120715" y="861549"/>
                  </a:lnTo>
                  <a:lnTo>
                    <a:pt x="6168529" y="882283"/>
                  </a:lnTo>
                  <a:lnTo>
                    <a:pt x="6216331" y="903265"/>
                  </a:lnTo>
                  <a:lnTo>
                    <a:pt x="6264120" y="924492"/>
                  </a:lnTo>
                  <a:lnTo>
                    <a:pt x="6311898" y="945967"/>
                  </a:lnTo>
                  <a:lnTo>
                    <a:pt x="6359664" y="967687"/>
                  </a:lnTo>
                  <a:lnTo>
                    <a:pt x="6407418" y="989655"/>
                  </a:lnTo>
                  <a:lnTo>
                    <a:pt x="6426433" y="99862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536154" y="3190322"/>
              <a:ext cx="196850" cy="159385"/>
            </a:xfrm>
            <a:custGeom>
              <a:avLst/>
              <a:gdLst/>
              <a:ahLst/>
              <a:cxnLst/>
              <a:rect l="l" t="t" r="r" b="b"/>
              <a:pathLst>
                <a:path w="196850" h="159385">
                  <a:moveTo>
                    <a:pt x="75023" y="0"/>
                  </a:moveTo>
                  <a:lnTo>
                    <a:pt x="0" y="159113"/>
                  </a:lnTo>
                  <a:lnTo>
                    <a:pt x="196622" y="154573"/>
                  </a:lnTo>
                  <a:lnTo>
                    <a:pt x="7502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 rot="540000">
            <a:off x="12189227" y="2012229"/>
            <a:ext cx="1126276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Inherited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22450" y="4018126"/>
            <a:ext cx="6609080" cy="3020060"/>
            <a:chOff x="9122450" y="4018126"/>
            <a:chExt cx="6609080" cy="3020060"/>
          </a:xfrm>
        </p:grpSpPr>
        <p:sp>
          <p:nvSpPr>
            <p:cNvPr id="34" name="object 34"/>
            <p:cNvSpPr/>
            <p:nvPr/>
          </p:nvSpPr>
          <p:spPr>
            <a:xfrm>
              <a:off x="13724399" y="6804329"/>
              <a:ext cx="1860550" cy="179070"/>
            </a:xfrm>
            <a:custGeom>
              <a:avLst/>
              <a:gdLst/>
              <a:ahLst/>
              <a:cxnLst/>
              <a:rect l="l" t="t" r="r" b="b"/>
              <a:pathLst>
                <a:path w="1860550" h="179070">
                  <a:moveTo>
                    <a:pt x="0" y="178766"/>
                  </a:moveTo>
                  <a:lnTo>
                    <a:pt x="45109" y="161178"/>
                  </a:lnTo>
                  <a:lnTo>
                    <a:pt x="90398" y="144501"/>
                  </a:lnTo>
                  <a:lnTo>
                    <a:pt x="135867" y="128734"/>
                  </a:lnTo>
                  <a:lnTo>
                    <a:pt x="181515" y="113878"/>
                  </a:lnTo>
                  <a:lnTo>
                    <a:pt x="227344" y="99932"/>
                  </a:lnTo>
                  <a:lnTo>
                    <a:pt x="273353" y="86897"/>
                  </a:lnTo>
                  <a:lnTo>
                    <a:pt x="319542" y="74772"/>
                  </a:lnTo>
                  <a:lnTo>
                    <a:pt x="365910" y="63557"/>
                  </a:lnTo>
                  <a:lnTo>
                    <a:pt x="412459" y="53254"/>
                  </a:lnTo>
                  <a:lnTo>
                    <a:pt x="459187" y="43860"/>
                  </a:lnTo>
                  <a:lnTo>
                    <a:pt x="506095" y="35377"/>
                  </a:lnTo>
                  <a:lnTo>
                    <a:pt x="553184" y="27804"/>
                  </a:lnTo>
                  <a:lnTo>
                    <a:pt x="600452" y="21142"/>
                  </a:lnTo>
                  <a:lnTo>
                    <a:pt x="647900" y="15390"/>
                  </a:lnTo>
                  <a:lnTo>
                    <a:pt x="695528" y="10549"/>
                  </a:lnTo>
                  <a:lnTo>
                    <a:pt x="743336" y="6618"/>
                  </a:lnTo>
                  <a:lnTo>
                    <a:pt x="791324" y="3598"/>
                  </a:lnTo>
                  <a:lnTo>
                    <a:pt x="839491" y="1488"/>
                  </a:lnTo>
                  <a:lnTo>
                    <a:pt x="887839" y="289"/>
                  </a:lnTo>
                  <a:lnTo>
                    <a:pt x="936367" y="0"/>
                  </a:lnTo>
                  <a:lnTo>
                    <a:pt x="985074" y="621"/>
                  </a:lnTo>
                  <a:lnTo>
                    <a:pt x="1033962" y="2153"/>
                  </a:lnTo>
                  <a:lnTo>
                    <a:pt x="1083029" y="4595"/>
                  </a:lnTo>
                  <a:lnTo>
                    <a:pt x="1132276" y="7948"/>
                  </a:lnTo>
                  <a:lnTo>
                    <a:pt x="1181704" y="12211"/>
                  </a:lnTo>
                  <a:lnTo>
                    <a:pt x="1231311" y="17385"/>
                  </a:lnTo>
                  <a:lnTo>
                    <a:pt x="1281098" y="23469"/>
                  </a:lnTo>
                  <a:lnTo>
                    <a:pt x="1331065" y="30464"/>
                  </a:lnTo>
                  <a:lnTo>
                    <a:pt x="1381212" y="38369"/>
                  </a:lnTo>
                  <a:lnTo>
                    <a:pt x="1431538" y="47184"/>
                  </a:lnTo>
                  <a:lnTo>
                    <a:pt x="1482045" y="56910"/>
                  </a:lnTo>
                  <a:lnTo>
                    <a:pt x="1532732" y="67546"/>
                  </a:lnTo>
                  <a:lnTo>
                    <a:pt x="1583599" y="79093"/>
                  </a:lnTo>
                  <a:lnTo>
                    <a:pt x="1634645" y="91551"/>
                  </a:lnTo>
                  <a:lnTo>
                    <a:pt x="1685871" y="104918"/>
                  </a:lnTo>
                  <a:lnTo>
                    <a:pt x="1737278" y="119197"/>
                  </a:lnTo>
                  <a:lnTo>
                    <a:pt x="1788864" y="134385"/>
                  </a:lnTo>
                  <a:lnTo>
                    <a:pt x="1840630" y="150484"/>
                  </a:lnTo>
                  <a:lnTo>
                    <a:pt x="1860463" y="157333"/>
                  </a:lnTo>
                </a:path>
              </a:pathLst>
            </a:custGeom>
            <a:ln w="41883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536354" y="6871689"/>
              <a:ext cx="195580" cy="166370"/>
            </a:xfrm>
            <a:custGeom>
              <a:avLst/>
              <a:gdLst/>
              <a:ahLst/>
              <a:cxnLst/>
              <a:rect l="l" t="t" r="r" b="b"/>
              <a:pathLst>
                <a:path w="195580" h="166370">
                  <a:moveTo>
                    <a:pt x="57422" y="0"/>
                  </a:moveTo>
                  <a:lnTo>
                    <a:pt x="0" y="166276"/>
                  </a:lnTo>
                  <a:lnTo>
                    <a:pt x="194988" y="140558"/>
                  </a:lnTo>
                  <a:lnTo>
                    <a:pt x="57422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76427" y="4101451"/>
              <a:ext cx="2096770" cy="2430145"/>
            </a:xfrm>
            <a:custGeom>
              <a:avLst/>
              <a:gdLst/>
              <a:ahLst/>
              <a:cxnLst/>
              <a:rect l="l" t="t" r="r" b="b"/>
              <a:pathLst>
                <a:path w="2096769" h="2430145">
                  <a:moveTo>
                    <a:pt x="0" y="2429632"/>
                  </a:moveTo>
                  <a:lnTo>
                    <a:pt x="8068" y="2372180"/>
                  </a:lnTo>
                  <a:lnTo>
                    <a:pt x="16720" y="2315396"/>
                  </a:lnTo>
                  <a:lnTo>
                    <a:pt x="25958" y="2259281"/>
                  </a:lnTo>
                  <a:lnTo>
                    <a:pt x="35780" y="2203836"/>
                  </a:lnTo>
                  <a:lnTo>
                    <a:pt x="46187" y="2149060"/>
                  </a:lnTo>
                  <a:lnTo>
                    <a:pt x="57179" y="2094953"/>
                  </a:lnTo>
                  <a:lnTo>
                    <a:pt x="68755" y="2041515"/>
                  </a:lnTo>
                  <a:lnTo>
                    <a:pt x="80917" y="1988746"/>
                  </a:lnTo>
                  <a:lnTo>
                    <a:pt x="93663" y="1936647"/>
                  </a:lnTo>
                  <a:lnTo>
                    <a:pt x="106993" y="1885216"/>
                  </a:lnTo>
                  <a:lnTo>
                    <a:pt x="120909" y="1834455"/>
                  </a:lnTo>
                  <a:lnTo>
                    <a:pt x="135409" y="1784363"/>
                  </a:lnTo>
                  <a:lnTo>
                    <a:pt x="150494" y="1734940"/>
                  </a:lnTo>
                  <a:lnTo>
                    <a:pt x="166164" y="1686187"/>
                  </a:lnTo>
                  <a:lnTo>
                    <a:pt x="182418" y="1638102"/>
                  </a:lnTo>
                  <a:lnTo>
                    <a:pt x="199258" y="1590687"/>
                  </a:lnTo>
                  <a:lnTo>
                    <a:pt x="216682" y="1543941"/>
                  </a:lnTo>
                  <a:lnTo>
                    <a:pt x="234690" y="1497864"/>
                  </a:lnTo>
                  <a:lnTo>
                    <a:pt x="253284" y="1452456"/>
                  </a:lnTo>
                  <a:lnTo>
                    <a:pt x="272462" y="1407718"/>
                  </a:lnTo>
                  <a:lnTo>
                    <a:pt x="292225" y="1363648"/>
                  </a:lnTo>
                  <a:lnTo>
                    <a:pt x="312573" y="1320248"/>
                  </a:lnTo>
                  <a:lnTo>
                    <a:pt x="333505" y="1277517"/>
                  </a:lnTo>
                  <a:lnTo>
                    <a:pt x="355022" y="1235455"/>
                  </a:lnTo>
                  <a:lnTo>
                    <a:pt x="377124" y="1194063"/>
                  </a:lnTo>
                  <a:lnTo>
                    <a:pt x="399811" y="1153339"/>
                  </a:lnTo>
                  <a:lnTo>
                    <a:pt x="423082" y="1113285"/>
                  </a:lnTo>
                  <a:lnTo>
                    <a:pt x="446938" y="1073900"/>
                  </a:lnTo>
                  <a:lnTo>
                    <a:pt x="471379" y="1035184"/>
                  </a:lnTo>
                  <a:lnTo>
                    <a:pt x="496405" y="997137"/>
                  </a:lnTo>
                  <a:lnTo>
                    <a:pt x="522015" y="959759"/>
                  </a:lnTo>
                  <a:lnTo>
                    <a:pt x="548211" y="923051"/>
                  </a:lnTo>
                  <a:lnTo>
                    <a:pt x="574991" y="887012"/>
                  </a:lnTo>
                  <a:lnTo>
                    <a:pt x="602355" y="851642"/>
                  </a:lnTo>
                  <a:lnTo>
                    <a:pt x="630305" y="816941"/>
                  </a:lnTo>
                  <a:lnTo>
                    <a:pt x="658839" y="782909"/>
                  </a:lnTo>
                  <a:lnTo>
                    <a:pt x="687958" y="749547"/>
                  </a:lnTo>
                  <a:lnTo>
                    <a:pt x="717661" y="716853"/>
                  </a:lnTo>
                  <a:lnTo>
                    <a:pt x="747950" y="684829"/>
                  </a:lnTo>
                  <a:lnTo>
                    <a:pt x="778823" y="653474"/>
                  </a:lnTo>
                  <a:lnTo>
                    <a:pt x="810281" y="622788"/>
                  </a:lnTo>
                  <a:lnTo>
                    <a:pt x="842323" y="592771"/>
                  </a:lnTo>
                  <a:lnTo>
                    <a:pt x="874951" y="563424"/>
                  </a:lnTo>
                  <a:lnTo>
                    <a:pt x="908163" y="534746"/>
                  </a:lnTo>
                  <a:lnTo>
                    <a:pt x="941960" y="506737"/>
                  </a:lnTo>
                  <a:lnTo>
                    <a:pt x="976341" y="479397"/>
                  </a:lnTo>
                  <a:lnTo>
                    <a:pt x="1011308" y="452726"/>
                  </a:lnTo>
                  <a:lnTo>
                    <a:pt x="1046859" y="426724"/>
                  </a:lnTo>
                  <a:lnTo>
                    <a:pt x="1082995" y="401392"/>
                  </a:lnTo>
                  <a:lnTo>
                    <a:pt x="1119715" y="376729"/>
                  </a:lnTo>
                  <a:lnTo>
                    <a:pt x="1157021" y="352735"/>
                  </a:lnTo>
                  <a:lnTo>
                    <a:pt x="1194911" y="329410"/>
                  </a:lnTo>
                  <a:lnTo>
                    <a:pt x="1233385" y="306754"/>
                  </a:lnTo>
                  <a:lnTo>
                    <a:pt x="1272445" y="284767"/>
                  </a:lnTo>
                  <a:lnTo>
                    <a:pt x="1312089" y="263450"/>
                  </a:lnTo>
                  <a:lnTo>
                    <a:pt x="1352318" y="242802"/>
                  </a:lnTo>
                  <a:lnTo>
                    <a:pt x="1393132" y="222823"/>
                  </a:lnTo>
                  <a:lnTo>
                    <a:pt x="1434531" y="203513"/>
                  </a:lnTo>
                  <a:lnTo>
                    <a:pt x="1476514" y="184872"/>
                  </a:lnTo>
                  <a:lnTo>
                    <a:pt x="1519082" y="166901"/>
                  </a:lnTo>
                  <a:lnTo>
                    <a:pt x="1562235" y="149599"/>
                  </a:lnTo>
                  <a:lnTo>
                    <a:pt x="1605973" y="132966"/>
                  </a:lnTo>
                  <a:lnTo>
                    <a:pt x="1650295" y="117002"/>
                  </a:lnTo>
                  <a:lnTo>
                    <a:pt x="1695202" y="101707"/>
                  </a:lnTo>
                  <a:lnTo>
                    <a:pt x="1740694" y="87081"/>
                  </a:lnTo>
                  <a:lnTo>
                    <a:pt x="1786770" y="73125"/>
                  </a:lnTo>
                  <a:lnTo>
                    <a:pt x="1833431" y="59838"/>
                  </a:lnTo>
                  <a:lnTo>
                    <a:pt x="1880678" y="47220"/>
                  </a:lnTo>
                  <a:lnTo>
                    <a:pt x="1928508" y="35271"/>
                  </a:lnTo>
                  <a:lnTo>
                    <a:pt x="1976924" y="23991"/>
                  </a:lnTo>
                  <a:lnTo>
                    <a:pt x="2025924" y="13380"/>
                  </a:lnTo>
                  <a:lnTo>
                    <a:pt x="2075509" y="3439"/>
                  </a:lnTo>
                  <a:lnTo>
                    <a:pt x="2096181" y="0"/>
                  </a:lnTo>
                </a:path>
              </a:pathLst>
            </a:custGeom>
            <a:ln w="41883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37516" y="4018126"/>
              <a:ext cx="187960" cy="173990"/>
            </a:xfrm>
            <a:custGeom>
              <a:avLst/>
              <a:gdLst/>
              <a:ahLst/>
              <a:cxnLst/>
              <a:rect l="l" t="t" r="r" b="b"/>
              <a:pathLst>
                <a:path w="187959" h="173989">
                  <a:moveTo>
                    <a:pt x="0" y="0"/>
                  </a:moveTo>
                  <a:lnTo>
                    <a:pt x="28868" y="173524"/>
                  </a:lnTo>
                  <a:lnTo>
                    <a:pt x="187962" y="57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3391" y="4883680"/>
              <a:ext cx="6414770" cy="1074420"/>
            </a:xfrm>
            <a:custGeom>
              <a:avLst/>
              <a:gdLst/>
              <a:ahLst/>
              <a:cxnLst/>
              <a:rect l="l" t="t" r="r" b="b"/>
              <a:pathLst>
                <a:path w="6414769" h="1074420">
                  <a:moveTo>
                    <a:pt x="0" y="0"/>
                  </a:moveTo>
                  <a:lnTo>
                    <a:pt x="40867" y="23155"/>
                  </a:lnTo>
                  <a:lnTo>
                    <a:pt x="81851" y="46059"/>
                  </a:lnTo>
                  <a:lnTo>
                    <a:pt x="122950" y="68710"/>
                  </a:lnTo>
                  <a:lnTo>
                    <a:pt x="164165" y="91109"/>
                  </a:lnTo>
                  <a:lnTo>
                    <a:pt x="205495" y="113256"/>
                  </a:lnTo>
                  <a:lnTo>
                    <a:pt x="246940" y="135150"/>
                  </a:lnTo>
                  <a:lnTo>
                    <a:pt x="288502" y="156792"/>
                  </a:lnTo>
                  <a:lnTo>
                    <a:pt x="330179" y="178182"/>
                  </a:lnTo>
                  <a:lnTo>
                    <a:pt x="371971" y="199319"/>
                  </a:lnTo>
                  <a:lnTo>
                    <a:pt x="413879" y="220204"/>
                  </a:lnTo>
                  <a:lnTo>
                    <a:pt x="455902" y="240837"/>
                  </a:lnTo>
                  <a:lnTo>
                    <a:pt x="498041" y="261217"/>
                  </a:lnTo>
                  <a:lnTo>
                    <a:pt x="540296" y="281346"/>
                  </a:lnTo>
                  <a:lnTo>
                    <a:pt x="582666" y="301221"/>
                  </a:lnTo>
                  <a:lnTo>
                    <a:pt x="625152" y="320845"/>
                  </a:lnTo>
                  <a:lnTo>
                    <a:pt x="667753" y="340216"/>
                  </a:lnTo>
                  <a:lnTo>
                    <a:pt x="710470" y="359335"/>
                  </a:lnTo>
                  <a:lnTo>
                    <a:pt x="753302" y="378202"/>
                  </a:lnTo>
                  <a:lnTo>
                    <a:pt x="796250" y="396816"/>
                  </a:lnTo>
                  <a:lnTo>
                    <a:pt x="839314" y="415178"/>
                  </a:lnTo>
                  <a:lnTo>
                    <a:pt x="882493" y="433288"/>
                  </a:lnTo>
                  <a:lnTo>
                    <a:pt x="925788" y="451145"/>
                  </a:lnTo>
                  <a:lnTo>
                    <a:pt x="969198" y="468750"/>
                  </a:lnTo>
                  <a:lnTo>
                    <a:pt x="1012723" y="486103"/>
                  </a:lnTo>
                  <a:lnTo>
                    <a:pt x="1056365" y="503204"/>
                  </a:lnTo>
                  <a:lnTo>
                    <a:pt x="1100122" y="520052"/>
                  </a:lnTo>
                  <a:lnTo>
                    <a:pt x="1143994" y="536648"/>
                  </a:lnTo>
                  <a:lnTo>
                    <a:pt x="1187982" y="552991"/>
                  </a:lnTo>
                  <a:lnTo>
                    <a:pt x="1232085" y="569083"/>
                  </a:lnTo>
                  <a:lnTo>
                    <a:pt x="1276304" y="584922"/>
                  </a:lnTo>
                  <a:lnTo>
                    <a:pt x="1320639" y="600508"/>
                  </a:lnTo>
                  <a:lnTo>
                    <a:pt x="1365089" y="615843"/>
                  </a:lnTo>
                  <a:lnTo>
                    <a:pt x="1409655" y="630925"/>
                  </a:lnTo>
                  <a:lnTo>
                    <a:pt x="1454336" y="645755"/>
                  </a:lnTo>
                  <a:lnTo>
                    <a:pt x="1499133" y="660332"/>
                  </a:lnTo>
                  <a:lnTo>
                    <a:pt x="1544046" y="674657"/>
                  </a:lnTo>
                  <a:lnTo>
                    <a:pt x="1589073" y="688730"/>
                  </a:lnTo>
                  <a:lnTo>
                    <a:pt x="1634217" y="702551"/>
                  </a:lnTo>
                  <a:lnTo>
                    <a:pt x="1679476" y="716119"/>
                  </a:lnTo>
                  <a:lnTo>
                    <a:pt x="1724851" y="729435"/>
                  </a:lnTo>
                  <a:lnTo>
                    <a:pt x="1770341" y="742498"/>
                  </a:lnTo>
                  <a:lnTo>
                    <a:pt x="1815947" y="755310"/>
                  </a:lnTo>
                  <a:lnTo>
                    <a:pt x="1861668" y="767869"/>
                  </a:lnTo>
                  <a:lnTo>
                    <a:pt x="1907505" y="780175"/>
                  </a:lnTo>
                  <a:lnTo>
                    <a:pt x="1953457" y="792230"/>
                  </a:lnTo>
                  <a:lnTo>
                    <a:pt x="1999525" y="804032"/>
                  </a:lnTo>
                  <a:lnTo>
                    <a:pt x="2045709" y="815582"/>
                  </a:lnTo>
                  <a:lnTo>
                    <a:pt x="2092008" y="826879"/>
                  </a:lnTo>
                  <a:lnTo>
                    <a:pt x="2138422" y="837924"/>
                  </a:lnTo>
                  <a:lnTo>
                    <a:pt x="2184952" y="848717"/>
                  </a:lnTo>
                  <a:lnTo>
                    <a:pt x="2231598" y="859258"/>
                  </a:lnTo>
                  <a:lnTo>
                    <a:pt x="2278360" y="869546"/>
                  </a:lnTo>
                  <a:lnTo>
                    <a:pt x="2325236" y="879582"/>
                  </a:lnTo>
                  <a:lnTo>
                    <a:pt x="2372229" y="889366"/>
                  </a:lnTo>
                  <a:lnTo>
                    <a:pt x="2419337" y="898897"/>
                  </a:lnTo>
                  <a:lnTo>
                    <a:pt x="2466560" y="908176"/>
                  </a:lnTo>
                  <a:lnTo>
                    <a:pt x="2513899" y="917203"/>
                  </a:lnTo>
                  <a:lnTo>
                    <a:pt x="2561354" y="925977"/>
                  </a:lnTo>
                  <a:lnTo>
                    <a:pt x="2608924" y="934499"/>
                  </a:lnTo>
                  <a:lnTo>
                    <a:pt x="2656610" y="942769"/>
                  </a:lnTo>
                  <a:lnTo>
                    <a:pt x="2704411" y="950787"/>
                  </a:lnTo>
                  <a:lnTo>
                    <a:pt x="2752328" y="958552"/>
                  </a:lnTo>
                  <a:lnTo>
                    <a:pt x="2800360" y="966065"/>
                  </a:lnTo>
                  <a:lnTo>
                    <a:pt x="2848508" y="973325"/>
                  </a:lnTo>
                  <a:lnTo>
                    <a:pt x="2896772" y="980334"/>
                  </a:lnTo>
                  <a:lnTo>
                    <a:pt x="2945151" y="987090"/>
                  </a:lnTo>
                  <a:lnTo>
                    <a:pt x="2993646" y="993593"/>
                  </a:lnTo>
                  <a:lnTo>
                    <a:pt x="3042256" y="999845"/>
                  </a:lnTo>
                  <a:lnTo>
                    <a:pt x="3090982" y="1005844"/>
                  </a:lnTo>
                  <a:lnTo>
                    <a:pt x="3139823" y="1011590"/>
                  </a:lnTo>
                  <a:lnTo>
                    <a:pt x="3188780" y="1017085"/>
                  </a:lnTo>
                  <a:lnTo>
                    <a:pt x="3237852" y="1022327"/>
                  </a:lnTo>
                  <a:lnTo>
                    <a:pt x="3287040" y="1027317"/>
                  </a:lnTo>
                  <a:lnTo>
                    <a:pt x="3336344" y="1032054"/>
                  </a:lnTo>
                  <a:lnTo>
                    <a:pt x="3385763" y="1036540"/>
                  </a:lnTo>
                  <a:lnTo>
                    <a:pt x="3435297" y="1040773"/>
                  </a:lnTo>
                  <a:lnTo>
                    <a:pt x="3484948" y="1044753"/>
                  </a:lnTo>
                  <a:lnTo>
                    <a:pt x="3534713" y="1048481"/>
                  </a:lnTo>
                  <a:lnTo>
                    <a:pt x="3584595" y="1051958"/>
                  </a:lnTo>
                  <a:lnTo>
                    <a:pt x="3634592" y="1055181"/>
                  </a:lnTo>
                  <a:lnTo>
                    <a:pt x="3684704" y="1058153"/>
                  </a:lnTo>
                  <a:lnTo>
                    <a:pt x="3734932" y="1060872"/>
                  </a:lnTo>
                  <a:lnTo>
                    <a:pt x="3785275" y="1063338"/>
                  </a:lnTo>
                  <a:lnTo>
                    <a:pt x="3835735" y="1065553"/>
                  </a:lnTo>
                  <a:lnTo>
                    <a:pt x="3886309" y="1067515"/>
                  </a:lnTo>
                  <a:lnTo>
                    <a:pt x="3936999" y="1069225"/>
                  </a:lnTo>
                  <a:lnTo>
                    <a:pt x="3987805" y="1070683"/>
                  </a:lnTo>
                  <a:lnTo>
                    <a:pt x="4038726" y="1071888"/>
                  </a:lnTo>
                  <a:lnTo>
                    <a:pt x="4089763" y="1072841"/>
                  </a:lnTo>
                  <a:lnTo>
                    <a:pt x="4140916" y="1073541"/>
                  </a:lnTo>
                  <a:lnTo>
                    <a:pt x="4192184" y="1073990"/>
                  </a:lnTo>
                  <a:lnTo>
                    <a:pt x="4243567" y="1074186"/>
                  </a:lnTo>
                  <a:lnTo>
                    <a:pt x="4295066" y="1074130"/>
                  </a:lnTo>
                  <a:lnTo>
                    <a:pt x="4346681" y="1073821"/>
                  </a:lnTo>
                  <a:lnTo>
                    <a:pt x="4398411" y="1073260"/>
                  </a:lnTo>
                  <a:lnTo>
                    <a:pt x="4450257" y="1072447"/>
                  </a:lnTo>
                  <a:lnTo>
                    <a:pt x="4502218" y="1071381"/>
                  </a:lnTo>
                  <a:lnTo>
                    <a:pt x="4554295" y="1070064"/>
                  </a:lnTo>
                  <a:lnTo>
                    <a:pt x="4606488" y="1068494"/>
                  </a:lnTo>
                  <a:lnTo>
                    <a:pt x="4658796" y="1066671"/>
                  </a:lnTo>
                  <a:lnTo>
                    <a:pt x="4711219" y="1064596"/>
                  </a:lnTo>
                  <a:lnTo>
                    <a:pt x="4763758" y="1062269"/>
                  </a:lnTo>
                  <a:lnTo>
                    <a:pt x="4816413" y="1059690"/>
                  </a:lnTo>
                  <a:lnTo>
                    <a:pt x="4869183" y="1056859"/>
                  </a:lnTo>
                  <a:lnTo>
                    <a:pt x="4922069" y="1053775"/>
                  </a:lnTo>
                  <a:lnTo>
                    <a:pt x="4975070" y="1050438"/>
                  </a:lnTo>
                  <a:lnTo>
                    <a:pt x="5028187" y="1046850"/>
                  </a:lnTo>
                  <a:lnTo>
                    <a:pt x="5081419" y="1043009"/>
                  </a:lnTo>
                  <a:lnTo>
                    <a:pt x="5134767" y="1038916"/>
                  </a:lnTo>
                  <a:lnTo>
                    <a:pt x="5188231" y="1034570"/>
                  </a:lnTo>
                  <a:lnTo>
                    <a:pt x="5241810" y="1029973"/>
                  </a:lnTo>
                  <a:lnTo>
                    <a:pt x="5295505" y="1025123"/>
                  </a:lnTo>
                  <a:lnTo>
                    <a:pt x="5349315" y="1020020"/>
                  </a:lnTo>
                  <a:lnTo>
                    <a:pt x="5403241" y="1014665"/>
                  </a:lnTo>
                  <a:lnTo>
                    <a:pt x="5457282" y="1009058"/>
                  </a:lnTo>
                  <a:lnTo>
                    <a:pt x="5511439" y="1003199"/>
                  </a:lnTo>
                  <a:lnTo>
                    <a:pt x="5565711" y="997088"/>
                  </a:lnTo>
                  <a:lnTo>
                    <a:pt x="5620099" y="990724"/>
                  </a:lnTo>
                  <a:lnTo>
                    <a:pt x="5674603" y="984107"/>
                  </a:lnTo>
                  <a:lnTo>
                    <a:pt x="5729222" y="977239"/>
                  </a:lnTo>
                  <a:lnTo>
                    <a:pt x="5783957" y="970118"/>
                  </a:lnTo>
                  <a:lnTo>
                    <a:pt x="5838807" y="962745"/>
                  </a:lnTo>
                  <a:lnTo>
                    <a:pt x="5893773" y="955120"/>
                  </a:lnTo>
                  <a:lnTo>
                    <a:pt x="5948854" y="947242"/>
                  </a:lnTo>
                  <a:lnTo>
                    <a:pt x="6004051" y="939112"/>
                  </a:lnTo>
                  <a:lnTo>
                    <a:pt x="6059363" y="930729"/>
                  </a:lnTo>
                  <a:lnTo>
                    <a:pt x="6114791" y="922095"/>
                  </a:lnTo>
                  <a:lnTo>
                    <a:pt x="6170335" y="913208"/>
                  </a:lnTo>
                  <a:lnTo>
                    <a:pt x="6225994" y="904069"/>
                  </a:lnTo>
                  <a:lnTo>
                    <a:pt x="6281769" y="894677"/>
                  </a:lnTo>
                  <a:lnTo>
                    <a:pt x="6337659" y="885033"/>
                  </a:lnTo>
                  <a:lnTo>
                    <a:pt x="6393665" y="875137"/>
                  </a:lnTo>
                  <a:lnTo>
                    <a:pt x="6414224" y="871331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21014" y="5672338"/>
              <a:ext cx="189230" cy="173355"/>
            </a:xfrm>
            <a:custGeom>
              <a:avLst/>
              <a:gdLst/>
              <a:ahLst/>
              <a:cxnLst/>
              <a:rect l="l" t="t" r="r" b="b"/>
              <a:pathLst>
                <a:path w="189230" h="173354">
                  <a:moveTo>
                    <a:pt x="0" y="0"/>
                  </a:moveTo>
                  <a:lnTo>
                    <a:pt x="32019" y="172972"/>
                  </a:lnTo>
                  <a:lnTo>
                    <a:pt x="188978" y="54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747717" y="6620856"/>
            <a:ext cx="179895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b="1" spc="-145" dirty="0">
                <a:solidFill>
                  <a:srgbClr val="A15AEE"/>
                </a:solidFill>
                <a:latin typeface="Arial"/>
                <a:cs typeface="Arial"/>
              </a:rPr>
              <a:t>OWN</a:t>
            </a:r>
            <a:r>
              <a:rPr sz="2150" b="1" spc="-50" dirty="0">
                <a:solidFill>
                  <a:srgbClr val="A15AEE"/>
                </a:solidFill>
                <a:latin typeface="Arial"/>
                <a:cs typeface="Arial"/>
              </a:rPr>
              <a:t> </a:t>
            </a:r>
            <a:r>
              <a:rPr sz="2150" b="1" spc="-65" dirty="0">
                <a:solidFill>
                  <a:srgbClr val="A15AEE"/>
                </a:solidFill>
                <a:latin typeface="Arial"/>
                <a:cs typeface="Arial"/>
              </a:rPr>
              <a:t>methods </a:t>
            </a:r>
            <a:r>
              <a:rPr sz="2150" b="1" spc="-95" dirty="0">
                <a:solidFill>
                  <a:srgbClr val="A15AEE"/>
                </a:solidFill>
                <a:latin typeface="Arial"/>
                <a:cs typeface="Arial"/>
              </a:rPr>
              <a:t>and</a:t>
            </a:r>
            <a:r>
              <a:rPr sz="2150" b="1" spc="-40" dirty="0">
                <a:solidFill>
                  <a:srgbClr val="A15AEE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A15AEE"/>
                </a:solidFill>
                <a:latin typeface="Arial"/>
                <a:cs typeface="Arial"/>
              </a:rPr>
              <a:t>properties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360000">
            <a:off x="11798759" y="5501152"/>
            <a:ext cx="1131822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2150" b="1" spc="-60" dirty="0">
                <a:solidFill>
                  <a:srgbClr val="F2425D"/>
                </a:solidFill>
                <a:latin typeface="Arial"/>
                <a:cs typeface="Arial"/>
              </a:rPr>
              <a:t>Inherited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 rot="1260000">
            <a:off x="11262802" y="3416318"/>
            <a:ext cx="214786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="1" spc="-165" baseline="2136" dirty="0">
                <a:solidFill>
                  <a:srgbClr val="444444"/>
                </a:solidFill>
                <a:latin typeface="Arial"/>
                <a:cs typeface="Arial"/>
              </a:rPr>
              <a:t>INHE</a:t>
            </a:r>
            <a:r>
              <a:rPr sz="3900" b="1" spc="-165" baseline="1068" dirty="0">
                <a:solidFill>
                  <a:srgbClr val="444444"/>
                </a:solidFill>
                <a:latin typeface="Arial"/>
                <a:cs typeface="Arial"/>
              </a:rPr>
              <a:t>RITANC</a:t>
            </a: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 rot="1260000">
            <a:off x="9547844" y="4189960"/>
            <a:ext cx="4940196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3225" b="1" spc="-187" baseline="2583" dirty="0">
                <a:solidFill>
                  <a:srgbClr val="444444"/>
                </a:solidFill>
                <a:latin typeface="Arial"/>
                <a:cs typeface="Arial"/>
              </a:rPr>
              <a:t>CHI</a:t>
            </a:r>
            <a:r>
              <a:rPr sz="3225" b="1" spc="-187" baseline="1291" dirty="0">
                <a:solidFill>
                  <a:srgbClr val="444444"/>
                </a:solidFill>
                <a:latin typeface="Arial"/>
                <a:cs typeface="Arial"/>
              </a:rPr>
              <a:t>LD</a:t>
            </a:r>
            <a:r>
              <a:rPr sz="3225" b="1" spc="-60" baseline="129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225" b="1" spc="-247" baseline="1291" dirty="0">
                <a:solidFill>
                  <a:srgbClr val="444444"/>
                </a:solidFill>
                <a:latin typeface="Arial"/>
                <a:cs typeface="Arial"/>
              </a:rPr>
              <a:t>CL</a:t>
            </a:r>
            <a:r>
              <a:rPr sz="2150" b="1" spc="-165" dirty="0">
                <a:solidFill>
                  <a:srgbClr val="444444"/>
                </a:solidFill>
                <a:latin typeface="Arial"/>
                <a:cs typeface="Arial"/>
              </a:rPr>
              <a:t>ASS</a:t>
            </a:r>
            <a:r>
              <a:rPr sz="21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5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3225" b="1" spc="-225" baseline="-1291" dirty="0">
                <a:solidFill>
                  <a:srgbClr val="444444"/>
                </a:solidFill>
                <a:latin typeface="Arial"/>
                <a:cs typeface="Arial"/>
              </a:rPr>
              <a:t>XTEND</a:t>
            </a:r>
            <a:r>
              <a:rPr sz="3225" b="1" spc="-225" baseline="-2583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3225" b="1" spc="-60" baseline="-258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225" b="1" spc="-262" baseline="-2583" dirty="0">
                <a:solidFill>
                  <a:srgbClr val="444444"/>
                </a:solidFill>
                <a:latin typeface="Arial"/>
                <a:cs typeface="Arial"/>
              </a:rPr>
              <a:t>PAR</a:t>
            </a:r>
            <a:r>
              <a:rPr sz="3225" b="1" spc="-262" baseline="-3875" dirty="0">
                <a:solidFill>
                  <a:srgbClr val="444444"/>
                </a:solidFill>
                <a:latin typeface="Arial"/>
                <a:cs typeface="Arial"/>
              </a:rPr>
              <a:t>ENT</a:t>
            </a:r>
            <a:r>
              <a:rPr sz="3225" b="1" spc="-67" baseline="-38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225" b="1" spc="-15" baseline="-3875" dirty="0">
                <a:solidFill>
                  <a:srgbClr val="444444"/>
                </a:solidFill>
                <a:latin typeface="Arial"/>
                <a:cs typeface="Arial"/>
              </a:rPr>
              <a:t>CL</a:t>
            </a:r>
            <a:r>
              <a:rPr sz="3225" b="1" spc="-15" baseline="-5167" dirty="0">
                <a:solidFill>
                  <a:srgbClr val="444444"/>
                </a:solidFill>
                <a:latin typeface="Arial"/>
                <a:cs typeface="Arial"/>
              </a:rPr>
              <a:t>ASS</a:t>
            </a:r>
            <a:endParaRPr sz="3225" baseline="-51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83515" y="3558088"/>
            <a:ext cx="3180080" cy="4547870"/>
            <a:chOff x="15583515" y="3558088"/>
            <a:chExt cx="3180080" cy="4547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83515" y="3558088"/>
              <a:ext cx="3179583" cy="45477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35859" y="3558088"/>
              <a:ext cx="2339084" cy="4530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64204" y="3610606"/>
              <a:ext cx="1181835" cy="41848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9132557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11400" algn="l"/>
                <a:tab pos="2872740" algn="l"/>
              </a:tabLst>
            </a:pPr>
            <a:r>
              <a:rPr dirty="0"/>
              <a:t>PRINCIPLE	4:	POLYMORPHISM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374008"/>
            <a:ext cx="4791075" cy="9934575"/>
          </a:xfrm>
          <a:custGeom>
            <a:avLst/>
            <a:gdLst/>
            <a:ahLst/>
            <a:cxnLst/>
            <a:rect l="l" t="t" r="r" b="b"/>
            <a:pathLst>
              <a:path w="4791075" h="9934575">
                <a:moveTo>
                  <a:pt x="4790493" y="0"/>
                </a:moveTo>
                <a:lnTo>
                  <a:pt x="0" y="0"/>
                </a:lnTo>
                <a:lnTo>
                  <a:pt x="0" y="9934547"/>
                </a:lnTo>
                <a:lnTo>
                  <a:pt x="4790493" y="9934547"/>
                </a:lnTo>
                <a:lnTo>
                  <a:pt x="479049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842" y="5813728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842" y="6931966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Polymorphism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7568" y="1736876"/>
            <a:ext cx="12799695" cy="8773795"/>
            <a:chOff x="5837568" y="1736876"/>
            <a:chExt cx="12799695" cy="87737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5406" y="1736885"/>
              <a:ext cx="3074615" cy="41944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4703" y="1736876"/>
              <a:ext cx="2205575" cy="4653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7568" y="3552734"/>
              <a:ext cx="3533934" cy="45477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9452" y="3552734"/>
              <a:ext cx="2696898" cy="4374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199376" y="3469863"/>
              <a:ext cx="2549525" cy="1046480"/>
            </a:xfrm>
            <a:custGeom>
              <a:avLst/>
              <a:gdLst/>
              <a:ahLst/>
              <a:cxnLst/>
              <a:rect l="l" t="t" r="r" b="b"/>
              <a:pathLst>
                <a:path w="2549525" h="1046479">
                  <a:moveTo>
                    <a:pt x="0" y="0"/>
                  </a:moveTo>
                  <a:lnTo>
                    <a:pt x="2549496" y="0"/>
                  </a:lnTo>
                  <a:lnTo>
                    <a:pt x="2549496" y="1045947"/>
                  </a:lnTo>
                  <a:lnTo>
                    <a:pt x="0" y="104594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12122" y="5589120"/>
              <a:ext cx="3011805" cy="1046480"/>
            </a:xfrm>
            <a:custGeom>
              <a:avLst/>
              <a:gdLst/>
              <a:ahLst/>
              <a:cxnLst/>
              <a:rect l="l" t="t" r="r" b="b"/>
              <a:pathLst>
                <a:path w="3011804" h="1046479">
                  <a:moveTo>
                    <a:pt x="0" y="0"/>
                  </a:moveTo>
                  <a:lnTo>
                    <a:pt x="3011789" y="0"/>
                  </a:lnTo>
                  <a:lnTo>
                    <a:pt x="3011789" y="1045947"/>
                  </a:lnTo>
                  <a:lnTo>
                    <a:pt x="0" y="104594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98552" y="5594475"/>
              <a:ext cx="2707640" cy="1046480"/>
            </a:xfrm>
            <a:custGeom>
              <a:avLst/>
              <a:gdLst/>
              <a:ahLst/>
              <a:cxnLst/>
              <a:rect l="l" t="t" r="r" b="b"/>
              <a:pathLst>
                <a:path w="2707640" h="1046479">
                  <a:moveTo>
                    <a:pt x="0" y="0"/>
                  </a:moveTo>
                  <a:lnTo>
                    <a:pt x="2707228" y="0"/>
                  </a:lnTo>
                  <a:lnTo>
                    <a:pt x="2707228" y="1045947"/>
                  </a:lnTo>
                  <a:lnTo>
                    <a:pt x="0" y="104594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1417" y="9111753"/>
              <a:ext cx="10902950" cy="1398905"/>
            </a:xfrm>
            <a:custGeom>
              <a:avLst/>
              <a:gdLst/>
              <a:ahLst/>
              <a:cxnLst/>
              <a:rect l="l" t="t" r="r" b="b"/>
              <a:pathLst>
                <a:path w="10902950" h="1398904">
                  <a:moveTo>
                    <a:pt x="10902589" y="0"/>
                  </a:moveTo>
                  <a:lnTo>
                    <a:pt x="0" y="0"/>
                  </a:lnTo>
                  <a:lnTo>
                    <a:pt x="0" y="1398910"/>
                  </a:lnTo>
                  <a:lnTo>
                    <a:pt x="10902589" y="1398910"/>
                  </a:lnTo>
                  <a:lnTo>
                    <a:pt x="1090258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3189" y="9414754"/>
              <a:ext cx="303655" cy="30365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2842" y="3588141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580"/>
              </a:spcBef>
            </a:pP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Abstraction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842" y="4702360"/>
            <a:ext cx="3665220" cy="78867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580"/>
              </a:spcBef>
            </a:pP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Encapsulation</a:t>
            </a:r>
            <a:endParaRPr sz="2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1417" y="9111753"/>
            <a:ext cx="10902950" cy="139890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70255" marR="461645">
              <a:lnSpc>
                <a:spcPct val="130500"/>
              </a:lnSpc>
              <a:spcBef>
                <a:spcPts val="1265"/>
              </a:spcBef>
            </a:pPr>
            <a:r>
              <a:rPr sz="2400" b="1" spc="-100" dirty="0">
                <a:solidFill>
                  <a:srgbClr val="444444"/>
                </a:solidFill>
                <a:latin typeface="Arial"/>
                <a:cs typeface="Arial"/>
              </a:rPr>
              <a:t>Polymorphism: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class can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444444"/>
                </a:solidFill>
                <a:latin typeface="Arial"/>
                <a:cs typeface="Arial"/>
              </a:rPr>
              <a:t>overwrite</a:t>
            </a:r>
            <a:r>
              <a:rPr sz="240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method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 inherited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4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parent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[it’s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complex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that,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44444"/>
                </a:solidFill>
                <a:latin typeface="Arial"/>
                <a:cs typeface="Arial"/>
              </a:rPr>
              <a:t>but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enough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our</a:t>
            </a:r>
            <a:r>
              <a:rPr sz="24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purposes].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19216" y="6059932"/>
            <a:ext cx="22472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65" dirty="0">
                <a:solidFill>
                  <a:srgbClr val="444444"/>
                </a:solidFill>
                <a:latin typeface="Arial"/>
                <a:cs typeface="Arial"/>
              </a:rPr>
              <a:t>PARENT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10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20313" y="8234463"/>
            <a:ext cx="115373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580880" algn="l"/>
              </a:tabLst>
            </a:pPr>
            <a:r>
              <a:rPr sz="3675" b="1" spc="-157" baseline="1133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3675" b="1" spc="-75" baseline="113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3675" b="1" spc="-15" baseline="1133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r>
              <a:rPr sz="3675" b="1" baseline="1133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CHILD</a:t>
            </a:r>
            <a:r>
              <a:rPr sz="24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14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90508" y="2159162"/>
            <a:ext cx="2044064" cy="1109345"/>
            <a:chOff x="8690508" y="2159162"/>
            <a:chExt cx="2044064" cy="1109345"/>
          </a:xfrm>
        </p:grpSpPr>
        <p:sp>
          <p:nvSpPr>
            <p:cNvPr id="27" name="object 27"/>
            <p:cNvSpPr/>
            <p:nvPr/>
          </p:nvSpPr>
          <p:spPr>
            <a:xfrm>
              <a:off x="8999421" y="2211549"/>
              <a:ext cx="1682750" cy="893444"/>
            </a:xfrm>
            <a:custGeom>
              <a:avLst/>
              <a:gdLst/>
              <a:ahLst/>
              <a:cxnLst/>
              <a:rect l="l" t="t" r="r" b="b"/>
              <a:pathLst>
                <a:path w="1682750" h="893444">
                  <a:moveTo>
                    <a:pt x="1682232" y="0"/>
                  </a:moveTo>
                  <a:lnTo>
                    <a:pt x="46244" y="868339"/>
                  </a:lnTo>
                  <a:lnTo>
                    <a:pt x="0" y="892884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90508" y="2902311"/>
              <a:ext cx="449580" cy="366395"/>
            </a:xfrm>
            <a:custGeom>
              <a:avLst/>
              <a:gdLst/>
              <a:ahLst/>
              <a:cxnLst/>
              <a:rect l="l" t="t" r="r" b="b"/>
              <a:pathLst>
                <a:path w="449579" h="366395">
                  <a:moveTo>
                    <a:pt x="260902" y="0"/>
                  </a:moveTo>
                  <a:lnTo>
                    <a:pt x="0" y="366084"/>
                  </a:lnTo>
                  <a:lnTo>
                    <a:pt x="449409" y="355155"/>
                  </a:lnTo>
                  <a:lnTo>
                    <a:pt x="26090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84889" y="2220615"/>
            <a:ext cx="20116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151388" y="2177256"/>
            <a:ext cx="2044064" cy="1109345"/>
            <a:chOff x="14151388" y="2177256"/>
            <a:chExt cx="2044064" cy="1109345"/>
          </a:xfrm>
        </p:grpSpPr>
        <p:sp>
          <p:nvSpPr>
            <p:cNvPr id="31" name="object 31"/>
            <p:cNvSpPr/>
            <p:nvPr/>
          </p:nvSpPr>
          <p:spPr>
            <a:xfrm>
              <a:off x="14203776" y="2229644"/>
              <a:ext cx="1682750" cy="893444"/>
            </a:xfrm>
            <a:custGeom>
              <a:avLst/>
              <a:gdLst/>
              <a:ahLst/>
              <a:cxnLst/>
              <a:rect l="l" t="t" r="r" b="b"/>
              <a:pathLst>
                <a:path w="1682750" h="893444">
                  <a:moveTo>
                    <a:pt x="0" y="0"/>
                  </a:moveTo>
                  <a:lnTo>
                    <a:pt x="1635988" y="868339"/>
                  </a:lnTo>
                  <a:lnTo>
                    <a:pt x="1682232" y="892884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745509" y="2920406"/>
              <a:ext cx="449580" cy="366395"/>
            </a:xfrm>
            <a:custGeom>
              <a:avLst/>
              <a:gdLst/>
              <a:ahLst/>
              <a:cxnLst/>
              <a:rect l="l" t="t" r="r" b="b"/>
              <a:pathLst>
                <a:path w="449580" h="366395">
                  <a:moveTo>
                    <a:pt x="188507" y="0"/>
                  </a:moveTo>
                  <a:lnTo>
                    <a:pt x="0" y="355155"/>
                  </a:lnTo>
                  <a:lnTo>
                    <a:pt x="449410" y="366085"/>
                  </a:lnTo>
                  <a:lnTo>
                    <a:pt x="188507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189297" y="2220615"/>
            <a:ext cx="20116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909710" y="6106888"/>
            <a:ext cx="1948180" cy="999490"/>
            <a:chOff x="13909710" y="6106888"/>
            <a:chExt cx="1948180" cy="999490"/>
          </a:xfrm>
        </p:grpSpPr>
        <p:sp>
          <p:nvSpPr>
            <p:cNvPr id="35" name="object 35"/>
            <p:cNvSpPr/>
            <p:nvPr/>
          </p:nvSpPr>
          <p:spPr>
            <a:xfrm>
              <a:off x="13930665" y="6192958"/>
              <a:ext cx="1772920" cy="892175"/>
            </a:xfrm>
            <a:custGeom>
              <a:avLst/>
              <a:gdLst/>
              <a:ahLst/>
              <a:cxnLst/>
              <a:rect l="l" t="t" r="r" b="b"/>
              <a:pathLst>
                <a:path w="1772919" h="892175">
                  <a:moveTo>
                    <a:pt x="0" y="892142"/>
                  </a:moveTo>
                  <a:lnTo>
                    <a:pt x="30234" y="854702"/>
                  </a:lnTo>
                  <a:lnTo>
                    <a:pt x="61092" y="818048"/>
                  </a:lnTo>
                  <a:lnTo>
                    <a:pt x="92576" y="782179"/>
                  </a:lnTo>
                  <a:lnTo>
                    <a:pt x="124683" y="747097"/>
                  </a:lnTo>
                  <a:lnTo>
                    <a:pt x="157415" y="712800"/>
                  </a:lnTo>
                  <a:lnTo>
                    <a:pt x="190771" y="679290"/>
                  </a:lnTo>
                  <a:lnTo>
                    <a:pt x="224752" y="646566"/>
                  </a:lnTo>
                  <a:lnTo>
                    <a:pt x="259357" y="614627"/>
                  </a:lnTo>
                  <a:lnTo>
                    <a:pt x="294587" y="583475"/>
                  </a:lnTo>
                  <a:lnTo>
                    <a:pt x="330441" y="553109"/>
                  </a:lnTo>
                  <a:lnTo>
                    <a:pt x="366920" y="523529"/>
                  </a:lnTo>
                  <a:lnTo>
                    <a:pt x="404023" y="494734"/>
                  </a:lnTo>
                  <a:lnTo>
                    <a:pt x="441750" y="466726"/>
                  </a:lnTo>
                  <a:lnTo>
                    <a:pt x="480102" y="439504"/>
                  </a:lnTo>
                  <a:lnTo>
                    <a:pt x="519078" y="413068"/>
                  </a:lnTo>
                  <a:lnTo>
                    <a:pt x="558679" y="387418"/>
                  </a:lnTo>
                  <a:lnTo>
                    <a:pt x="598904" y="362554"/>
                  </a:lnTo>
                  <a:lnTo>
                    <a:pt x="639754" y="338475"/>
                  </a:lnTo>
                  <a:lnTo>
                    <a:pt x="681227" y="315183"/>
                  </a:lnTo>
                  <a:lnTo>
                    <a:pt x="723326" y="292677"/>
                  </a:lnTo>
                  <a:lnTo>
                    <a:pt x="766049" y="270957"/>
                  </a:lnTo>
                  <a:lnTo>
                    <a:pt x="809396" y="250023"/>
                  </a:lnTo>
                  <a:lnTo>
                    <a:pt x="853368" y="229875"/>
                  </a:lnTo>
                  <a:lnTo>
                    <a:pt x="897964" y="210513"/>
                  </a:lnTo>
                  <a:lnTo>
                    <a:pt x="943184" y="191937"/>
                  </a:lnTo>
                  <a:lnTo>
                    <a:pt x="989029" y="174147"/>
                  </a:lnTo>
                  <a:lnTo>
                    <a:pt x="1035499" y="157144"/>
                  </a:lnTo>
                  <a:lnTo>
                    <a:pt x="1082592" y="140926"/>
                  </a:lnTo>
                  <a:lnTo>
                    <a:pt x="1130311" y="125494"/>
                  </a:lnTo>
                  <a:lnTo>
                    <a:pt x="1178653" y="110848"/>
                  </a:lnTo>
                  <a:lnTo>
                    <a:pt x="1227620" y="96988"/>
                  </a:lnTo>
                  <a:lnTo>
                    <a:pt x="1277212" y="83914"/>
                  </a:lnTo>
                  <a:lnTo>
                    <a:pt x="1327428" y="71626"/>
                  </a:lnTo>
                  <a:lnTo>
                    <a:pt x="1378268" y="60125"/>
                  </a:lnTo>
                  <a:lnTo>
                    <a:pt x="1429733" y="49409"/>
                  </a:lnTo>
                  <a:lnTo>
                    <a:pt x="1481822" y="39479"/>
                  </a:lnTo>
                  <a:lnTo>
                    <a:pt x="1534536" y="30336"/>
                  </a:lnTo>
                  <a:lnTo>
                    <a:pt x="1587874" y="21978"/>
                  </a:lnTo>
                  <a:lnTo>
                    <a:pt x="1641837" y="14406"/>
                  </a:lnTo>
                  <a:lnTo>
                    <a:pt x="1696424" y="7621"/>
                  </a:lnTo>
                  <a:lnTo>
                    <a:pt x="1751635" y="1621"/>
                  </a:lnTo>
                  <a:lnTo>
                    <a:pt x="1772517" y="0"/>
                  </a:lnTo>
                </a:path>
              </a:pathLst>
            </a:custGeom>
            <a:ln w="41883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675492" y="6106888"/>
              <a:ext cx="182245" cy="175895"/>
            </a:xfrm>
            <a:custGeom>
              <a:avLst/>
              <a:gdLst/>
              <a:ahLst/>
              <a:cxnLst/>
              <a:rect l="l" t="t" r="r" b="b"/>
              <a:pathLst>
                <a:path w="182244" h="175895">
                  <a:moveTo>
                    <a:pt x="0" y="0"/>
                  </a:moveTo>
                  <a:lnTo>
                    <a:pt x="13622" y="175383"/>
                  </a:lnTo>
                  <a:lnTo>
                    <a:pt x="182193" y="74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885072" y="6979232"/>
            <a:ext cx="3303904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8800"/>
              </a:lnSpc>
              <a:spcBef>
                <a:spcPts val="100"/>
              </a:spcBef>
            </a:pPr>
            <a:r>
              <a:rPr sz="2150" spc="-40" dirty="0">
                <a:solidFill>
                  <a:srgbClr val="A15AEE"/>
                </a:solidFill>
                <a:latin typeface="Arial"/>
                <a:cs typeface="Arial"/>
              </a:rPr>
              <a:t>Own</a:t>
            </a:r>
            <a:r>
              <a:rPr sz="2150" spc="-65" dirty="0">
                <a:solidFill>
                  <a:srgbClr val="A15AEE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A15AEE"/>
                </a:solidFill>
                <a:latin typeface="Courier New"/>
                <a:cs typeface="Courier New"/>
              </a:rPr>
              <a:t>login</a:t>
            </a:r>
            <a:r>
              <a:rPr sz="2150" b="1" spc="-760" dirty="0">
                <a:solidFill>
                  <a:srgbClr val="A15AEE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A15AEE"/>
                </a:solidFill>
                <a:latin typeface="Arial"/>
                <a:cs typeface="Arial"/>
              </a:rPr>
              <a:t>method, </a:t>
            </a:r>
            <a:r>
              <a:rPr sz="2150" b="1" dirty="0">
                <a:solidFill>
                  <a:srgbClr val="A15AEE"/>
                </a:solidFill>
                <a:latin typeface="Myriad Pro Black SemiCond"/>
                <a:cs typeface="Myriad Pro Black SemiCond"/>
              </a:rPr>
              <a:t>overwriting</a:t>
            </a:r>
            <a:r>
              <a:rPr sz="2150" b="1" spc="90" dirty="0">
                <a:solidFill>
                  <a:srgbClr val="A15AEE"/>
                </a:solidFill>
                <a:latin typeface="Myriad Pro Black SemiCond"/>
                <a:cs typeface="Myriad Pro Black SemiCond"/>
              </a:rPr>
              <a:t> </a:t>
            </a:r>
            <a:r>
              <a:rPr sz="2150" b="1" spc="-20" dirty="0">
                <a:solidFill>
                  <a:srgbClr val="A15AEE"/>
                </a:solidFill>
                <a:latin typeface="Courier New"/>
                <a:cs typeface="Courier New"/>
              </a:rPr>
              <a:t>login</a:t>
            </a:r>
            <a:r>
              <a:rPr sz="2150" b="1" spc="-760" dirty="0">
                <a:solidFill>
                  <a:srgbClr val="A15AEE"/>
                </a:solidFill>
                <a:latin typeface="Courier New"/>
                <a:cs typeface="Courier New"/>
              </a:rPr>
              <a:t> </a:t>
            </a:r>
            <a:r>
              <a:rPr sz="2150" spc="-10" dirty="0">
                <a:solidFill>
                  <a:srgbClr val="A15AEE"/>
                </a:solidFill>
                <a:latin typeface="Arial"/>
                <a:cs typeface="Arial"/>
              </a:rPr>
              <a:t>method </a:t>
            </a:r>
            <a:r>
              <a:rPr sz="2150" dirty="0">
                <a:solidFill>
                  <a:srgbClr val="A15AEE"/>
                </a:solidFill>
                <a:latin typeface="Arial"/>
                <a:cs typeface="Arial"/>
              </a:rPr>
              <a:t>inherited</a:t>
            </a:r>
            <a:r>
              <a:rPr sz="2150" spc="45" dirty="0">
                <a:solidFill>
                  <a:srgbClr val="A15AEE"/>
                </a:solidFill>
                <a:latin typeface="Arial"/>
                <a:cs typeface="Arial"/>
              </a:rPr>
              <a:t> </a:t>
            </a:r>
            <a:r>
              <a:rPr sz="2150" spc="60" dirty="0">
                <a:solidFill>
                  <a:srgbClr val="A15AEE"/>
                </a:solidFill>
                <a:latin typeface="Arial"/>
                <a:cs typeface="Arial"/>
              </a:rPr>
              <a:t>from</a:t>
            </a:r>
            <a:r>
              <a:rPr sz="2150" spc="45" dirty="0">
                <a:solidFill>
                  <a:srgbClr val="A15AEE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A15AEE"/>
                </a:solidFill>
                <a:latin typeface="Courier New"/>
                <a:cs typeface="Courier New"/>
              </a:rPr>
              <a:t>User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80710" y="5557708"/>
            <a:ext cx="12556490" cy="1548765"/>
            <a:chOff x="6080710" y="5557708"/>
            <a:chExt cx="12556490" cy="1548765"/>
          </a:xfrm>
        </p:grpSpPr>
        <p:sp>
          <p:nvSpPr>
            <p:cNvPr id="39" name="object 39"/>
            <p:cNvSpPr/>
            <p:nvPr/>
          </p:nvSpPr>
          <p:spPr>
            <a:xfrm>
              <a:off x="9319837" y="6192958"/>
              <a:ext cx="1772920" cy="892175"/>
            </a:xfrm>
            <a:custGeom>
              <a:avLst/>
              <a:gdLst/>
              <a:ahLst/>
              <a:cxnLst/>
              <a:rect l="l" t="t" r="r" b="b"/>
              <a:pathLst>
                <a:path w="1772920" h="892175">
                  <a:moveTo>
                    <a:pt x="1772516" y="892142"/>
                  </a:moveTo>
                  <a:lnTo>
                    <a:pt x="1742282" y="854702"/>
                  </a:lnTo>
                  <a:lnTo>
                    <a:pt x="1711423" y="818048"/>
                  </a:lnTo>
                  <a:lnTo>
                    <a:pt x="1679940" y="782179"/>
                  </a:lnTo>
                  <a:lnTo>
                    <a:pt x="1647833" y="747097"/>
                  </a:lnTo>
                  <a:lnTo>
                    <a:pt x="1615101" y="712800"/>
                  </a:lnTo>
                  <a:lnTo>
                    <a:pt x="1581745" y="679290"/>
                  </a:lnTo>
                  <a:lnTo>
                    <a:pt x="1547764" y="646566"/>
                  </a:lnTo>
                  <a:lnTo>
                    <a:pt x="1513159" y="614627"/>
                  </a:lnTo>
                  <a:lnTo>
                    <a:pt x="1477929" y="583475"/>
                  </a:lnTo>
                  <a:lnTo>
                    <a:pt x="1442075" y="553109"/>
                  </a:lnTo>
                  <a:lnTo>
                    <a:pt x="1405596" y="523529"/>
                  </a:lnTo>
                  <a:lnTo>
                    <a:pt x="1368493" y="494734"/>
                  </a:lnTo>
                  <a:lnTo>
                    <a:pt x="1330766" y="466726"/>
                  </a:lnTo>
                  <a:lnTo>
                    <a:pt x="1292414" y="439504"/>
                  </a:lnTo>
                  <a:lnTo>
                    <a:pt x="1253438" y="413068"/>
                  </a:lnTo>
                  <a:lnTo>
                    <a:pt x="1213837" y="387418"/>
                  </a:lnTo>
                  <a:lnTo>
                    <a:pt x="1173612" y="362554"/>
                  </a:lnTo>
                  <a:lnTo>
                    <a:pt x="1132763" y="338475"/>
                  </a:lnTo>
                  <a:lnTo>
                    <a:pt x="1091289" y="315183"/>
                  </a:lnTo>
                  <a:lnTo>
                    <a:pt x="1049190" y="292677"/>
                  </a:lnTo>
                  <a:lnTo>
                    <a:pt x="1006468" y="270957"/>
                  </a:lnTo>
                  <a:lnTo>
                    <a:pt x="963120" y="250023"/>
                  </a:lnTo>
                  <a:lnTo>
                    <a:pt x="919149" y="229875"/>
                  </a:lnTo>
                  <a:lnTo>
                    <a:pt x="874553" y="210513"/>
                  </a:lnTo>
                  <a:lnTo>
                    <a:pt x="829332" y="191937"/>
                  </a:lnTo>
                  <a:lnTo>
                    <a:pt x="783487" y="174147"/>
                  </a:lnTo>
                  <a:lnTo>
                    <a:pt x="737018" y="157144"/>
                  </a:lnTo>
                  <a:lnTo>
                    <a:pt x="689924" y="140926"/>
                  </a:lnTo>
                  <a:lnTo>
                    <a:pt x="642206" y="125494"/>
                  </a:lnTo>
                  <a:lnTo>
                    <a:pt x="593863" y="110848"/>
                  </a:lnTo>
                  <a:lnTo>
                    <a:pt x="544896" y="96988"/>
                  </a:lnTo>
                  <a:lnTo>
                    <a:pt x="495304" y="83914"/>
                  </a:lnTo>
                  <a:lnTo>
                    <a:pt x="445089" y="71626"/>
                  </a:lnTo>
                  <a:lnTo>
                    <a:pt x="394248" y="60125"/>
                  </a:lnTo>
                  <a:lnTo>
                    <a:pt x="342783" y="49409"/>
                  </a:lnTo>
                  <a:lnTo>
                    <a:pt x="290694" y="39479"/>
                  </a:lnTo>
                  <a:lnTo>
                    <a:pt x="237981" y="30336"/>
                  </a:lnTo>
                  <a:lnTo>
                    <a:pt x="184642" y="21978"/>
                  </a:lnTo>
                  <a:lnTo>
                    <a:pt x="130680" y="14406"/>
                  </a:lnTo>
                  <a:lnTo>
                    <a:pt x="76093" y="7621"/>
                  </a:lnTo>
                  <a:lnTo>
                    <a:pt x="20882" y="162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65333" y="6106888"/>
              <a:ext cx="182245" cy="175895"/>
            </a:xfrm>
            <a:custGeom>
              <a:avLst/>
              <a:gdLst/>
              <a:ahLst/>
              <a:cxnLst/>
              <a:rect l="l" t="t" r="r" b="b"/>
              <a:pathLst>
                <a:path w="182245" h="175895">
                  <a:moveTo>
                    <a:pt x="182191" y="0"/>
                  </a:moveTo>
                  <a:lnTo>
                    <a:pt x="0" y="74073"/>
                  </a:lnTo>
                  <a:lnTo>
                    <a:pt x="168573" y="175383"/>
                  </a:lnTo>
                  <a:lnTo>
                    <a:pt x="182191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12122" y="5589121"/>
              <a:ext cx="3011805" cy="1046480"/>
            </a:xfrm>
            <a:custGeom>
              <a:avLst/>
              <a:gdLst/>
              <a:ahLst/>
              <a:cxnLst/>
              <a:rect l="l" t="t" r="r" b="b"/>
              <a:pathLst>
                <a:path w="3011804" h="1046479">
                  <a:moveTo>
                    <a:pt x="0" y="0"/>
                  </a:moveTo>
                  <a:lnTo>
                    <a:pt x="3011789" y="0"/>
                  </a:lnTo>
                  <a:lnTo>
                    <a:pt x="3011789" y="1045947"/>
                  </a:lnTo>
                  <a:lnTo>
                    <a:pt x="0" y="104594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898552" y="5594475"/>
              <a:ext cx="2707640" cy="1046480"/>
            </a:xfrm>
            <a:custGeom>
              <a:avLst/>
              <a:gdLst/>
              <a:ahLst/>
              <a:cxnLst/>
              <a:rect l="l" t="t" r="r" b="b"/>
              <a:pathLst>
                <a:path w="2707640" h="1046479">
                  <a:moveTo>
                    <a:pt x="0" y="0"/>
                  </a:moveTo>
                  <a:lnTo>
                    <a:pt x="2707228" y="0"/>
                  </a:lnTo>
                  <a:lnTo>
                    <a:pt x="2707228" y="1045947"/>
                  </a:lnTo>
                  <a:lnTo>
                    <a:pt x="0" y="104594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A15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1825" y="2263659"/>
            <a:ext cx="1838931" cy="74496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11" y="2549207"/>
            <a:ext cx="4836861" cy="68785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845795" y="2397833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3999" y="0"/>
                </a:moveTo>
                <a:lnTo>
                  <a:pt x="240528" y="3327"/>
                </a:lnTo>
                <a:lnTo>
                  <a:pt x="197883" y="13309"/>
                </a:lnTo>
                <a:lnTo>
                  <a:pt x="156893" y="29945"/>
                </a:lnTo>
                <a:lnTo>
                  <a:pt x="118383" y="53236"/>
                </a:lnTo>
                <a:lnTo>
                  <a:pt x="83181" y="83181"/>
                </a:lnTo>
                <a:lnTo>
                  <a:pt x="53236" y="118383"/>
                </a:lnTo>
                <a:lnTo>
                  <a:pt x="29945" y="156893"/>
                </a:lnTo>
                <a:lnTo>
                  <a:pt x="13309" y="197883"/>
                </a:lnTo>
                <a:lnTo>
                  <a:pt x="3327" y="240528"/>
                </a:lnTo>
                <a:lnTo>
                  <a:pt x="0" y="283999"/>
                </a:lnTo>
                <a:lnTo>
                  <a:pt x="3327" y="327470"/>
                </a:lnTo>
                <a:lnTo>
                  <a:pt x="13309" y="370115"/>
                </a:lnTo>
                <a:lnTo>
                  <a:pt x="29945" y="411105"/>
                </a:lnTo>
                <a:lnTo>
                  <a:pt x="53236" y="449615"/>
                </a:lnTo>
                <a:lnTo>
                  <a:pt x="83181" y="484817"/>
                </a:lnTo>
                <a:lnTo>
                  <a:pt x="118383" y="514762"/>
                </a:lnTo>
                <a:lnTo>
                  <a:pt x="156893" y="538053"/>
                </a:lnTo>
                <a:lnTo>
                  <a:pt x="197883" y="554689"/>
                </a:lnTo>
                <a:lnTo>
                  <a:pt x="240528" y="564671"/>
                </a:lnTo>
                <a:lnTo>
                  <a:pt x="283999" y="567998"/>
                </a:lnTo>
                <a:lnTo>
                  <a:pt x="327470" y="564671"/>
                </a:lnTo>
                <a:lnTo>
                  <a:pt x="370115" y="554689"/>
                </a:lnTo>
                <a:lnTo>
                  <a:pt x="411105" y="538053"/>
                </a:lnTo>
                <a:lnTo>
                  <a:pt x="449615" y="514762"/>
                </a:lnTo>
                <a:lnTo>
                  <a:pt x="484817" y="484817"/>
                </a:lnTo>
                <a:lnTo>
                  <a:pt x="514763" y="449615"/>
                </a:lnTo>
                <a:lnTo>
                  <a:pt x="538054" y="411105"/>
                </a:lnTo>
                <a:lnTo>
                  <a:pt x="554690" y="370115"/>
                </a:lnTo>
                <a:lnTo>
                  <a:pt x="564672" y="327470"/>
                </a:lnTo>
                <a:lnTo>
                  <a:pt x="567999" y="283999"/>
                </a:lnTo>
                <a:lnTo>
                  <a:pt x="564672" y="240528"/>
                </a:lnTo>
                <a:lnTo>
                  <a:pt x="554690" y="197883"/>
                </a:lnTo>
                <a:lnTo>
                  <a:pt x="538054" y="156893"/>
                </a:lnTo>
                <a:lnTo>
                  <a:pt x="514763" y="118383"/>
                </a:lnTo>
                <a:lnTo>
                  <a:pt x="484817" y="83181"/>
                </a:lnTo>
                <a:lnTo>
                  <a:pt x="449615" y="53236"/>
                </a:lnTo>
                <a:lnTo>
                  <a:pt x="411105" y="29945"/>
                </a:lnTo>
                <a:lnTo>
                  <a:pt x="370115" y="13309"/>
                </a:lnTo>
                <a:lnTo>
                  <a:pt x="327470" y="3327"/>
                </a:lnTo>
                <a:lnTo>
                  <a:pt x="283999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2990" y="2488921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384" y="3190044"/>
            <a:ext cx="1874520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9415" marR="5080" indent="-387350">
              <a:lnSpc>
                <a:spcPct val="113599"/>
              </a:lnSpc>
              <a:spcBef>
                <a:spcPts val="90"/>
              </a:spcBef>
            </a:pPr>
            <a:r>
              <a:rPr sz="2600" b="1" spc="-110" dirty="0">
                <a:solidFill>
                  <a:srgbClr val="444444"/>
                </a:solidFill>
                <a:latin typeface="Arial"/>
                <a:cs typeface="Arial"/>
              </a:rPr>
              <a:t>CAPTURING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PHASE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68794" y="2397833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01" y="0"/>
                </a:moveTo>
                <a:lnTo>
                  <a:pt x="240529" y="3327"/>
                </a:lnTo>
                <a:lnTo>
                  <a:pt x="197884" y="13309"/>
                </a:lnTo>
                <a:lnTo>
                  <a:pt x="156892" y="29945"/>
                </a:lnTo>
                <a:lnTo>
                  <a:pt x="118382" y="53236"/>
                </a:lnTo>
                <a:lnTo>
                  <a:pt x="83180" y="83181"/>
                </a:lnTo>
                <a:lnTo>
                  <a:pt x="53235" y="118383"/>
                </a:lnTo>
                <a:lnTo>
                  <a:pt x="29945" y="156893"/>
                </a:lnTo>
                <a:lnTo>
                  <a:pt x="13308" y="197883"/>
                </a:lnTo>
                <a:lnTo>
                  <a:pt x="3327" y="240528"/>
                </a:lnTo>
                <a:lnTo>
                  <a:pt x="0" y="283999"/>
                </a:lnTo>
                <a:lnTo>
                  <a:pt x="3327" y="327470"/>
                </a:lnTo>
                <a:lnTo>
                  <a:pt x="13308" y="370115"/>
                </a:lnTo>
                <a:lnTo>
                  <a:pt x="29945" y="411105"/>
                </a:lnTo>
                <a:lnTo>
                  <a:pt x="53235" y="449615"/>
                </a:lnTo>
                <a:lnTo>
                  <a:pt x="83180" y="484817"/>
                </a:lnTo>
                <a:lnTo>
                  <a:pt x="118382" y="514762"/>
                </a:lnTo>
                <a:lnTo>
                  <a:pt x="156892" y="538053"/>
                </a:lnTo>
                <a:lnTo>
                  <a:pt x="197884" y="554689"/>
                </a:lnTo>
                <a:lnTo>
                  <a:pt x="240529" y="564671"/>
                </a:lnTo>
                <a:lnTo>
                  <a:pt x="284001" y="567998"/>
                </a:lnTo>
                <a:lnTo>
                  <a:pt x="327474" y="564671"/>
                </a:lnTo>
                <a:lnTo>
                  <a:pt x="370119" y="554689"/>
                </a:lnTo>
                <a:lnTo>
                  <a:pt x="411110" y="538053"/>
                </a:lnTo>
                <a:lnTo>
                  <a:pt x="449620" y="514762"/>
                </a:lnTo>
                <a:lnTo>
                  <a:pt x="484822" y="484817"/>
                </a:lnTo>
                <a:lnTo>
                  <a:pt x="514767" y="449615"/>
                </a:lnTo>
                <a:lnTo>
                  <a:pt x="538058" y="411105"/>
                </a:lnTo>
                <a:lnTo>
                  <a:pt x="554694" y="370115"/>
                </a:lnTo>
                <a:lnTo>
                  <a:pt x="564676" y="327470"/>
                </a:lnTo>
                <a:lnTo>
                  <a:pt x="568003" y="283999"/>
                </a:lnTo>
                <a:lnTo>
                  <a:pt x="564676" y="240528"/>
                </a:lnTo>
                <a:lnTo>
                  <a:pt x="554694" y="197883"/>
                </a:lnTo>
                <a:lnTo>
                  <a:pt x="538058" y="156893"/>
                </a:lnTo>
                <a:lnTo>
                  <a:pt x="514767" y="118383"/>
                </a:lnTo>
                <a:lnTo>
                  <a:pt x="484822" y="83181"/>
                </a:lnTo>
                <a:lnTo>
                  <a:pt x="449620" y="53236"/>
                </a:lnTo>
                <a:lnTo>
                  <a:pt x="411110" y="29945"/>
                </a:lnTo>
                <a:lnTo>
                  <a:pt x="370119" y="13309"/>
                </a:lnTo>
                <a:lnTo>
                  <a:pt x="327474" y="3327"/>
                </a:lnTo>
                <a:lnTo>
                  <a:pt x="284001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755995" y="2488921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2121" y="3190044"/>
            <a:ext cx="1641475" cy="926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3210" marR="5080" indent="-271145">
              <a:lnSpc>
                <a:spcPct val="113599"/>
              </a:lnSpc>
              <a:spcBef>
                <a:spcPts val="90"/>
              </a:spcBef>
            </a:pPr>
            <a:r>
              <a:rPr sz="2600" b="1" spc="-135" dirty="0">
                <a:solidFill>
                  <a:srgbClr val="444444"/>
                </a:solidFill>
                <a:latin typeface="Arial"/>
                <a:cs typeface="Arial"/>
              </a:rPr>
              <a:t>BUBBLING </a:t>
            </a:r>
            <a:r>
              <a:rPr sz="2600" b="1" spc="-10" dirty="0">
                <a:solidFill>
                  <a:srgbClr val="444444"/>
                </a:solidFill>
                <a:latin typeface="Arial"/>
                <a:cs typeface="Arial"/>
              </a:rPr>
              <a:t>PHASE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86142" y="9999282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3999" y="0"/>
                </a:moveTo>
                <a:lnTo>
                  <a:pt x="240528" y="3327"/>
                </a:lnTo>
                <a:lnTo>
                  <a:pt x="197883" y="13309"/>
                </a:lnTo>
                <a:lnTo>
                  <a:pt x="156893" y="29945"/>
                </a:lnTo>
                <a:lnTo>
                  <a:pt x="118383" y="53236"/>
                </a:lnTo>
                <a:lnTo>
                  <a:pt x="83181" y="83182"/>
                </a:lnTo>
                <a:lnTo>
                  <a:pt x="53236" y="118384"/>
                </a:lnTo>
                <a:lnTo>
                  <a:pt x="29945" y="156894"/>
                </a:lnTo>
                <a:lnTo>
                  <a:pt x="13309" y="197884"/>
                </a:lnTo>
                <a:lnTo>
                  <a:pt x="3327" y="240528"/>
                </a:lnTo>
                <a:lnTo>
                  <a:pt x="0" y="284000"/>
                </a:lnTo>
                <a:lnTo>
                  <a:pt x="3327" y="327471"/>
                </a:lnTo>
                <a:lnTo>
                  <a:pt x="13309" y="370115"/>
                </a:lnTo>
                <a:lnTo>
                  <a:pt x="29945" y="411106"/>
                </a:lnTo>
                <a:lnTo>
                  <a:pt x="53236" y="449615"/>
                </a:lnTo>
                <a:lnTo>
                  <a:pt x="83181" y="484818"/>
                </a:lnTo>
                <a:lnTo>
                  <a:pt x="118383" y="514763"/>
                </a:lnTo>
                <a:lnTo>
                  <a:pt x="156893" y="538054"/>
                </a:lnTo>
                <a:lnTo>
                  <a:pt x="197883" y="554690"/>
                </a:lnTo>
                <a:lnTo>
                  <a:pt x="240528" y="564672"/>
                </a:lnTo>
                <a:lnTo>
                  <a:pt x="283999" y="567999"/>
                </a:lnTo>
                <a:lnTo>
                  <a:pt x="327470" y="564672"/>
                </a:lnTo>
                <a:lnTo>
                  <a:pt x="370115" y="554690"/>
                </a:lnTo>
                <a:lnTo>
                  <a:pt x="411106" y="538054"/>
                </a:lnTo>
                <a:lnTo>
                  <a:pt x="449616" y="514763"/>
                </a:lnTo>
                <a:lnTo>
                  <a:pt x="484818" y="484818"/>
                </a:lnTo>
                <a:lnTo>
                  <a:pt x="514763" y="449615"/>
                </a:lnTo>
                <a:lnTo>
                  <a:pt x="538054" y="411106"/>
                </a:lnTo>
                <a:lnTo>
                  <a:pt x="554690" y="370115"/>
                </a:lnTo>
                <a:lnTo>
                  <a:pt x="564672" y="327471"/>
                </a:lnTo>
                <a:lnTo>
                  <a:pt x="567999" y="284000"/>
                </a:lnTo>
                <a:lnTo>
                  <a:pt x="564672" y="240528"/>
                </a:lnTo>
                <a:lnTo>
                  <a:pt x="554690" y="197884"/>
                </a:lnTo>
                <a:lnTo>
                  <a:pt x="538054" y="156894"/>
                </a:lnTo>
                <a:lnTo>
                  <a:pt x="514763" y="118384"/>
                </a:lnTo>
                <a:lnTo>
                  <a:pt x="484818" y="83182"/>
                </a:lnTo>
                <a:lnTo>
                  <a:pt x="449616" y="53236"/>
                </a:lnTo>
                <a:lnTo>
                  <a:pt x="411106" y="29945"/>
                </a:lnTo>
                <a:lnTo>
                  <a:pt x="370115" y="13309"/>
                </a:lnTo>
                <a:lnTo>
                  <a:pt x="327470" y="3327"/>
                </a:lnTo>
                <a:lnTo>
                  <a:pt x="283999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337" y="10090370"/>
            <a:ext cx="1936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4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0066" y="10069858"/>
            <a:ext cx="24060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200" dirty="0">
                <a:solidFill>
                  <a:srgbClr val="444444"/>
                </a:solidFill>
                <a:latin typeface="Arial"/>
                <a:cs typeface="Arial"/>
              </a:rPr>
              <a:t>TARGET</a:t>
            </a:r>
            <a:r>
              <a:rPr sz="26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80" dirty="0">
                <a:solidFill>
                  <a:srgbClr val="444444"/>
                </a:solidFill>
                <a:latin typeface="Arial"/>
                <a:cs typeface="Arial"/>
              </a:rPr>
              <a:t>PHASE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906111" y="2805090"/>
            <a:ext cx="480695" cy="1168400"/>
            <a:chOff x="10906111" y="2805090"/>
            <a:chExt cx="480695" cy="1168400"/>
          </a:xfrm>
        </p:grpSpPr>
        <p:sp>
          <p:nvSpPr>
            <p:cNvPr id="14" name="object 14"/>
            <p:cNvSpPr/>
            <p:nvPr/>
          </p:nvSpPr>
          <p:spPr>
            <a:xfrm>
              <a:off x="10932288" y="2831267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4" h="1029335">
                  <a:moveTo>
                    <a:pt x="426789" y="0"/>
                  </a:moveTo>
                  <a:lnTo>
                    <a:pt x="376665" y="31875"/>
                  </a:lnTo>
                  <a:lnTo>
                    <a:pt x="329669" y="63882"/>
                  </a:lnTo>
                  <a:lnTo>
                    <a:pt x="285800" y="96021"/>
                  </a:lnTo>
                  <a:lnTo>
                    <a:pt x="245058" y="128292"/>
                  </a:lnTo>
                  <a:lnTo>
                    <a:pt x="207444" y="160694"/>
                  </a:lnTo>
                  <a:lnTo>
                    <a:pt x="172957" y="193228"/>
                  </a:lnTo>
                  <a:lnTo>
                    <a:pt x="141597" y="225894"/>
                  </a:lnTo>
                  <a:lnTo>
                    <a:pt x="113364" y="258691"/>
                  </a:lnTo>
                  <a:lnTo>
                    <a:pt x="88259" y="291620"/>
                  </a:lnTo>
                  <a:lnTo>
                    <a:pt x="66281" y="324681"/>
                  </a:lnTo>
                  <a:lnTo>
                    <a:pt x="47431" y="357873"/>
                  </a:lnTo>
                  <a:lnTo>
                    <a:pt x="19111" y="424653"/>
                  </a:lnTo>
                  <a:lnTo>
                    <a:pt x="3301" y="491959"/>
                  </a:lnTo>
                  <a:lnTo>
                    <a:pt x="0" y="559792"/>
                  </a:lnTo>
                  <a:lnTo>
                    <a:pt x="3040" y="593906"/>
                  </a:lnTo>
                  <a:lnTo>
                    <a:pt x="18502" y="662529"/>
                  </a:lnTo>
                  <a:lnTo>
                    <a:pt x="46474" y="731679"/>
                  </a:lnTo>
                  <a:lnTo>
                    <a:pt x="65151" y="766451"/>
                  </a:lnTo>
                  <a:lnTo>
                    <a:pt x="86955" y="801355"/>
                  </a:lnTo>
                  <a:lnTo>
                    <a:pt x="111886" y="836391"/>
                  </a:lnTo>
                  <a:lnTo>
                    <a:pt x="139945" y="871558"/>
                  </a:lnTo>
                  <a:lnTo>
                    <a:pt x="171131" y="906857"/>
                  </a:lnTo>
                  <a:lnTo>
                    <a:pt x="205444" y="942288"/>
                  </a:lnTo>
                  <a:lnTo>
                    <a:pt x="242884" y="977851"/>
                  </a:lnTo>
                  <a:lnTo>
                    <a:pt x="283452" y="1013545"/>
                  </a:lnTo>
                  <a:lnTo>
                    <a:pt x="304372" y="1029324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51451" y="3759563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128624" y="0"/>
                  </a:moveTo>
                  <a:lnTo>
                    <a:pt x="0" y="170531"/>
                  </a:lnTo>
                  <a:lnTo>
                    <a:pt x="234841" y="213898"/>
                  </a:lnTo>
                  <a:lnTo>
                    <a:pt x="1286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906111" y="4102599"/>
            <a:ext cx="480695" cy="1168400"/>
            <a:chOff x="10906111" y="4102599"/>
            <a:chExt cx="480695" cy="1168400"/>
          </a:xfrm>
        </p:grpSpPr>
        <p:sp>
          <p:nvSpPr>
            <p:cNvPr id="17" name="object 17"/>
            <p:cNvSpPr/>
            <p:nvPr/>
          </p:nvSpPr>
          <p:spPr>
            <a:xfrm>
              <a:off x="10932288" y="4128776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4" h="1029335">
                  <a:moveTo>
                    <a:pt x="426789" y="0"/>
                  </a:moveTo>
                  <a:lnTo>
                    <a:pt x="376665" y="31875"/>
                  </a:lnTo>
                  <a:lnTo>
                    <a:pt x="329669" y="63882"/>
                  </a:lnTo>
                  <a:lnTo>
                    <a:pt x="285800" y="96021"/>
                  </a:lnTo>
                  <a:lnTo>
                    <a:pt x="245058" y="128292"/>
                  </a:lnTo>
                  <a:lnTo>
                    <a:pt x="207444" y="160694"/>
                  </a:lnTo>
                  <a:lnTo>
                    <a:pt x="172957" y="193228"/>
                  </a:lnTo>
                  <a:lnTo>
                    <a:pt x="141597" y="225894"/>
                  </a:lnTo>
                  <a:lnTo>
                    <a:pt x="113364" y="258691"/>
                  </a:lnTo>
                  <a:lnTo>
                    <a:pt x="88259" y="291620"/>
                  </a:lnTo>
                  <a:lnTo>
                    <a:pt x="66281" y="324681"/>
                  </a:lnTo>
                  <a:lnTo>
                    <a:pt x="47431" y="357873"/>
                  </a:lnTo>
                  <a:lnTo>
                    <a:pt x="19111" y="424653"/>
                  </a:lnTo>
                  <a:lnTo>
                    <a:pt x="3301" y="491959"/>
                  </a:lnTo>
                  <a:lnTo>
                    <a:pt x="0" y="559792"/>
                  </a:lnTo>
                  <a:lnTo>
                    <a:pt x="3040" y="593906"/>
                  </a:lnTo>
                  <a:lnTo>
                    <a:pt x="18502" y="662529"/>
                  </a:lnTo>
                  <a:lnTo>
                    <a:pt x="46474" y="731679"/>
                  </a:lnTo>
                  <a:lnTo>
                    <a:pt x="65151" y="766451"/>
                  </a:lnTo>
                  <a:lnTo>
                    <a:pt x="86955" y="801355"/>
                  </a:lnTo>
                  <a:lnTo>
                    <a:pt x="111886" y="836391"/>
                  </a:lnTo>
                  <a:lnTo>
                    <a:pt x="139945" y="871558"/>
                  </a:lnTo>
                  <a:lnTo>
                    <a:pt x="171131" y="906857"/>
                  </a:lnTo>
                  <a:lnTo>
                    <a:pt x="205444" y="942288"/>
                  </a:lnTo>
                  <a:lnTo>
                    <a:pt x="242884" y="977851"/>
                  </a:lnTo>
                  <a:lnTo>
                    <a:pt x="283452" y="1013545"/>
                  </a:lnTo>
                  <a:lnTo>
                    <a:pt x="304372" y="1029324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51451" y="5057072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128624" y="0"/>
                  </a:moveTo>
                  <a:lnTo>
                    <a:pt x="0" y="170531"/>
                  </a:lnTo>
                  <a:lnTo>
                    <a:pt x="234841" y="213898"/>
                  </a:lnTo>
                  <a:lnTo>
                    <a:pt x="1286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906111" y="5400108"/>
            <a:ext cx="480695" cy="1168400"/>
            <a:chOff x="10906111" y="5400108"/>
            <a:chExt cx="480695" cy="1168400"/>
          </a:xfrm>
        </p:grpSpPr>
        <p:sp>
          <p:nvSpPr>
            <p:cNvPr id="20" name="object 20"/>
            <p:cNvSpPr/>
            <p:nvPr/>
          </p:nvSpPr>
          <p:spPr>
            <a:xfrm>
              <a:off x="10932288" y="5426285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4" h="1029335">
                  <a:moveTo>
                    <a:pt x="426789" y="0"/>
                  </a:moveTo>
                  <a:lnTo>
                    <a:pt x="376665" y="31875"/>
                  </a:lnTo>
                  <a:lnTo>
                    <a:pt x="329669" y="63882"/>
                  </a:lnTo>
                  <a:lnTo>
                    <a:pt x="285800" y="96021"/>
                  </a:lnTo>
                  <a:lnTo>
                    <a:pt x="245058" y="128292"/>
                  </a:lnTo>
                  <a:lnTo>
                    <a:pt x="207444" y="160694"/>
                  </a:lnTo>
                  <a:lnTo>
                    <a:pt x="172957" y="193228"/>
                  </a:lnTo>
                  <a:lnTo>
                    <a:pt x="141597" y="225894"/>
                  </a:lnTo>
                  <a:lnTo>
                    <a:pt x="113364" y="258691"/>
                  </a:lnTo>
                  <a:lnTo>
                    <a:pt x="88259" y="291620"/>
                  </a:lnTo>
                  <a:lnTo>
                    <a:pt x="66281" y="324681"/>
                  </a:lnTo>
                  <a:lnTo>
                    <a:pt x="47431" y="357873"/>
                  </a:lnTo>
                  <a:lnTo>
                    <a:pt x="19111" y="424653"/>
                  </a:lnTo>
                  <a:lnTo>
                    <a:pt x="3301" y="491959"/>
                  </a:lnTo>
                  <a:lnTo>
                    <a:pt x="0" y="559792"/>
                  </a:lnTo>
                  <a:lnTo>
                    <a:pt x="3040" y="593906"/>
                  </a:lnTo>
                  <a:lnTo>
                    <a:pt x="18502" y="662529"/>
                  </a:lnTo>
                  <a:lnTo>
                    <a:pt x="46474" y="731679"/>
                  </a:lnTo>
                  <a:lnTo>
                    <a:pt x="65151" y="766451"/>
                  </a:lnTo>
                  <a:lnTo>
                    <a:pt x="86955" y="801355"/>
                  </a:lnTo>
                  <a:lnTo>
                    <a:pt x="111886" y="836391"/>
                  </a:lnTo>
                  <a:lnTo>
                    <a:pt x="139945" y="871558"/>
                  </a:lnTo>
                  <a:lnTo>
                    <a:pt x="171131" y="906857"/>
                  </a:lnTo>
                  <a:lnTo>
                    <a:pt x="205444" y="942288"/>
                  </a:lnTo>
                  <a:lnTo>
                    <a:pt x="242884" y="977851"/>
                  </a:lnTo>
                  <a:lnTo>
                    <a:pt x="283452" y="1013545"/>
                  </a:lnTo>
                  <a:lnTo>
                    <a:pt x="304372" y="1029324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51451" y="6354581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128624" y="0"/>
                  </a:moveTo>
                  <a:lnTo>
                    <a:pt x="0" y="170531"/>
                  </a:lnTo>
                  <a:lnTo>
                    <a:pt x="234841" y="213898"/>
                  </a:lnTo>
                  <a:lnTo>
                    <a:pt x="1286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906111" y="6697619"/>
            <a:ext cx="480695" cy="1168400"/>
            <a:chOff x="10906111" y="6697619"/>
            <a:chExt cx="480695" cy="1168400"/>
          </a:xfrm>
        </p:grpSpPr>
        <p:sp>
          <p:nvSpPr>
            <p:cNvPr id="23" name="object 23"/>
            <p:cNvSpPr/>
            <p:nvPr/>
          </p:nvSpPr>
          <p:spPr>
            <a:xfrm>
              <a:off x="10932288" y="6723796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4" h="1029334">
                  <a:moveTo>
                    <a:pt x="426789" y="0"/>
                  </a:moveTo>
                  <a:lnTo>
                    <a:pt x="376665" y="31875"/>
                  </a:lnTo>
                  <a:lnTo>
                    <a:pt x="329669" y="63882"/>
                  </a:lnTo>
                  <a:lnTo>
                    <a:pt x="285800" y="96021"/>
                  </a:lnTo>
                  <a:lnTo>
                    <a:pt x="245058" y="128292"/>
                  </a:lnTo>
                  <a:lnTo>
                    <a:pt x="207444" y="160694"/>
                  </a:lnTo>
                  <a:lnTo>
                    <a:pt x="172957" y="193228"/>
                  </a:lnTo>
                  <a:lnTo>
                    <a:pt x="141597" y="225894"/>
                  </a:lnTo>
                  <a:lnTo>
                    <a:pt x="113364" y="258691"/>
                  </a:lnTo>
                  <a:lnTo>
                    <a:pt x="88259" y="291620"/>
                  </a:lnTo>
                  <a:lnTo>
                    <a:pt x="66281" y="324681"/>
                  </a:lnTo>
                  <a:lnTo>
                    <a:pt x="47431" y="357873"/>
                  </a:lnTo>
                  <a:lnTo>
                    <a:pt x="19111" y="424653"/>
                  </a:lnTo>
                  <a:lnTo>
                    <a:pt x="3301" y="491959"/>
                  </a:lnTo>
                  <a:lnTo>
                    <a:pt x="0" y="559792"/>
                  </a:lnTo>
                  <a:lnTo>
                    <a:pt x="3040" y="593906"/>
                  </a:lnTo>
                  <a:lnTo>
                    <a:pt x="18502" y="662529"/>
                  </a:lnTo>
                  <a:lnTo>
                    <a:pt x="46474" y="731679"/>
                  </a:lnTo>
                  <a:lnTo>
                    <a:pt x="65151" y="766451"/>
                  </a:lnTo>
                  <a:lnTo>
                    <a:pt x="86955" y="801355"/>
                  </a:lnTo>
                  <a:lnTo>
                    <a:pt x="111886" y="836391"/>
                  </a:lnTo>
                  <a:lnTo>
                    <a:pt x="139945" y="871558"/>
                  </a:lnTo>
                  <a:lnTo>
                    <a:pt x="171131" y="906857"/>
                  </a:lnTo>
                  <a:lnTo>
                    <a:pt x="205444" y="942288"/>
                  </a:lnTo>
                  <a:lnTo>
                    <a:pt x="242884" y="977851"/>
                  </a:lnTo>
                  <a:lnTo>
                    <a:pt x="283452" y="1013545"/>
                  </a:lnTo>
                  <a:lnTo>
                    <a:pt x="304372" y="1029324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51451" y="7652091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128624" y="0"/>
                  </a:moveTo>
                  <a:lnTo>
                    <a:pt x="0" y="170531"/>
                  </a:lnTo>
                  <a:lnTo>
                    <a:pt x="234841" y="213898"/>
                  </a:lnTo>
                  <a:lnTo>
                    <a:pt x="1286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0906111" y="7995128"/>
            <a:ext cx="480695" cy="1168400"/>
            <a:chOff x="10906111" y="7995128"/>
            <a:chExt cx="480695" cy="1168400"/>
          </a:xfrm>
        </p:grpSpPr>
        <p:sp>
          <p:nvSpPr>
            <p:cNvPr id="26" name="object 26"/>
            <p:cNvSpPr/>
            <p:nvPr/>
          </p:nvSpPr>
          <p:spPr>
            <a:xfrm>
              <a:off x="10932288" y="8021305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4" h="1029334">
                  <a:moveTo>
                    <a:pt x="426789" y="0"/>
                  </a:moveTo>
                  <a:lnTo>
                    <a:pt x="376665" y="31875"/>
                  </a:lnTo>
                  <a:lnTo>
                    <a:pt x="329669" y="63882"/>
                  </a:lnTo>
                  <a:lnTo>
                    <a:pt x="285800" y="96021"/>
                  </a:lnTo>
                  <a:lnTo>
                    <a:pt x="245058" y="128292"/>
                  </a:lnTo>
                  <a:lnTo>
                    <a:pt x="207444" y="160694"/>
                  </a:lnTo>
                  <a:lnTo>
                    <a:pt x="172957" y="193228"/>
                  </a:lnTo>
                  <a:lnTo>
                    <a:pt x="141597" y="225894"/>
                  </a:lnTo>
                  <a:lnTo>
                    <a:pt x="113364" y="258691"/>
                  </a:lnTo>
                  <a:lnTo>
                    <a:pt x="88259" y="291620"/>
                  </a:lnTo>
                  <a:lnTo>
                    <a:pt x="66281" y="324681"/>
                  </a:lnTo>
                  <a:lnTo>
                    <a:pt x="47431" y="357873"/>
                  </a:lnTo>
                  <a:lnTo>
                    <a:pt x="19111" y="424653"/>
                  </a:lnTo>
                  <a:lnTo>
                    <a:pt x="3301" y="491959"/>
                  </a:lnTo>
                  <a:lnTo>
                    <a:pt x="0" y="559792"/>
                  </a:lnTo>
                  <a:lnTo>
                    <a:pt x="3040" y="593906"/>
                  </a:lnTo>
                  <a:lnTo>
                    <a:pt x="18502" y="662529"/>
                  </a:lnTo>
                  <a:lnTo>
                    <a:pt x="46474" y="731679"/>
                  </a:lnTo>
                  <a:lnTo>
                    <a:pt x="65151" y="766451"/>
                  </a:lnTo>
                  <a:lnTo>
                    <a:pt x="86955" y="801355"/>
                  </a:lnTo>
                  <a:lnTo>
                    <a:pt x="111886" y="836391"/>
                  </a:lnTo>
                  <a:lnTo>
                    <a:pt x="139945" y="871558"/>
                  </a:lnTo>
                  <a:lnTo>
                    <a:pt x="171131" y="906857"/>
                  </a:lnTo>
                  <a:lnTo>
                    <a:pt x="205444" y="942288"/>
                  </a:lnTo>
                  <a:lnTo>
                    <a:pt x="242884" y="977851"/>
                  </a:lnTo>
                  <a:lnTo>
                    <a:pt x="283452" y="1013545"/>
                  </a:lnTo>
                  <a:lnTo>
                    <a:pt x="304372" y="1029324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51451" y="8949599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128624" y="0"/>
                  </a:moveTo>
                  <a:lnTo>
                    <a:pt x="0" y="170533"/>
                  </a:lnTo>
                  <a:lnTo>
                    <a:pt x="234841" y="213899"/>
                  </a:lnTo>
                  <a:lnTo>
                    <a:pt x="12862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3596298" y="2808974"/>
            <a:ext cx="480695" cy="1168400"/>
            <a:chOff x="13596298" y="2808974"/>
            <a:chExt cx="480695" cy="1168400"/>
          </a:xfrm>
        </p:grpSpPr>
        <p:sp>
          <p:nvSpPr>
            <p:cNvPr id="29" name="object 29"/>
            <p:cNvSpPr/>
            <p:nvPr/>
          </p:nvSpPr>
          <p:spPr>
            <a:xfrm>
              <a:off x="13623515" y="2921842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5" h="1029335">
                  <a:moveTo>
                    <a:pt x="0" y="1029324"/>
                  </a:moveTo>
                  <a:lnTo>
                    <a:pt x="50123" y="997449"/>
                  </a:lnTo>
                  <a:lnTo>
                    <a:pt x="97119" y="965441"/>
                  </a:lnTo>
                  <a:lnTo>
                    <a:pt x="140988" y="933302"/>
                  </a:lnTo>
                  <a:lnTo>
                    <a:pt x="181730" y="901032"/>
                  </a:lnTo>
                  <a:lnTo>
                    <a:pt x="219344" y="868629"/>
                  </a:lnTo>
                  <a:lnTo>
                    <a:pt x="253832" y="836096"/>
                  </a:lnTo>
                  <a:lnTo>
                    <a:pt x="285191" y="803430"/>
                  </a:lnTo>
                  <a:lnTo>
                    <a:pt x="313424" y="770633"/>
                  </a:lnTo>
                  <a:lnTo>
                    <a:pt x="338529" y="737704"/>
                  </a:lnTo>
                  <a:lnTo>
                    <a:pt x="360507" y="704643"/>
                  </a:lnTo>
                  <a:lnTo>
                    <a:pt x="379358" y="671451"/>
                  </a:lnTo>
                  <a:lnTo>
                    <a:pt x="407677" y="604671"/>
                  </a:lnTo>
                  <a:lnTo>
                    <a:pt x="423488" y="537365"/>
                  </a:lnTo>
                  <a:lnTo>
                    <a:pt x="426789" y="469532"/>
                  </a:lnTo>
                  <a:lnTo>
                    <a:pt x="423749" y="435418"/>
                  </a:lnTo>
                  <a:lnTo>
                    <a:pt x="408286" y="366795"/>
                  </a:lnTo>
                  <a:lnTo>
                    <a:pt x="380314" y="297645"/>
                  </a:lnTo>
                  <a:lnTo>
                    <a:pt x="361638" y="262872"/>
                  </a:lnTo>
                  <a:lnTo>
                    <a:pt x="339834" y="227968"/>
                  </a:lnTo>
                  <a:lnTo>
                    <a:pt x="314902" y="192933"/>
                  </a:lnTo>
                  <a:lnTo>
                    <a:pt x="286844" y="157765"/>
                  </a:lnTo>
                  <a:lnTo>
                    <a:pt x="255658" y="122466"/>
                  </a:lnTo>
                  <a:lnTo>
                    <a:pt x="221344" y="87036"/>
                  </a:lnTo>
                  <a:lnTo>
                    <a:pt x="183904" y="51473"/>
                  </a:lnTo>
                  <a:lnTo>
                    <a:pt x="143336" y="15779"/>
                  </a:lnTo>
                  <a:lnTo>
                    <a:pt x="122417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96298" y="2808974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4">
                  <a:moveTo>
                    <a:pt x="0" y="0"/>
                  </a:moveTo>
                  <a:lnTo>
                    <a:pt x="106216" y="213898"/>
                  </a:lnTo>
                  <a:lnTo>
                    <a:pt x="234841" y="4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596298" y="4106483"/>
            <a:ext cx="480695" cy="1168400"/>
            <a:chOff x="13596298" y="4106483"/>
            <a:chExt cx="480695" cy="1168400"/>
          </a:xfrm>
        </p:grpSpPr>
        <p:sp>
          <p:nvSpPr>
            <p:cNvPr id="32" name="object 32"/>
            <p:cNvSpPr/>
            <p:nvPr/>
          </p:nvSpPr>
          <p:spPr>
            <a:xfrm>
              <a:off x="13623515" y="4219352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5" h="1029335">
                  <a:moveTo>
                    <a:pt x="0" y="1029324"/>
                  </a:moveTo>
                  <a:lnTo>
                    <a:pt x="50123" y="997449"/>
                  </a:lnTo>
                  <a:lnTo>
                    <a:pt x="97119" y="965441"/>
                  </a:lnTo>
                  <a:lnTo>
                    <a:pt x="140988" y="933302"/>
                  </a:lnTo>
                  <a:lnTo>
                    <a:pt x="181730" y="901032"/>
                  </a:lnTo>
                  <a:lnTo>
                    <a:pt x="219344" y="868629"/>
                  </a:lnTo>
                  <a:lnTo>
                    <a:pt x="253832" y="836096"/>
                  </a:lnTo>
                  <a:lnTo>
                    <a:pt x="285191" y="803430"/>
                  </a:lnTo>
                  <a:lnTo>
                    <a:pt x="313424" y="770633"/>
                  </a:lnTo>
                  <a:lnTo>
                    <a:pt x="338529" y="737704"/>
                  </a:lnTo>
                  <a:lnTo>
                    <a:pt x="360507" y="704643"/>
                  </a:lnTo>
                  <a:lnTo>
                    <a:pt x="379358" y="671451"/>
                  </a:lnTo>
                  <a:lnTo>
                    <a:pt x="407677" y="604671"/>
                  </a:lnTo>
                  <a:lnTo>
                    <a:pt x="423488" y="537365"/>
                  </a:lnTo>
                  <a:lnTo>
                    <a:pt x="426789" y="469532"/>
                  </a:lnTo>
                  <a:lnTo>
                    <a:pt x="423749" y="435418"/>
                  </a:lnTo>
                  <a:lnTo>
                    <a:pt x="408286" y="366795"/>
                  </a:lnTo>
                  <a:lnTo>
                    <a:pt x="380314" y="297645"/>
                  </a:lnTo>
                  <a:lnTo>
                    <a:pt x="361638" y="262872"/>
                  </a:lnTo>
                  <a:lnTo>
                    <a:pt x="339834" y="227968"/>
                  </a:lnTo>
                  <a:lnTo>
                    <a:pt x="314902" y="192933"/>
                  </a:lnTo>
                  <a:lnTo>
                    <a:pt x="286844" y="157765"/>
                  </a:lnTo>
                  <a:lnTo>
                    <a:pt x="255658" y="122466"/>
                  </a:lnTo>
                  <a:lnTo>
                    <a:pt x="221344" y="87036"/>
                  </a:lnTo>
                  <a:lnTo>
                    <a:pt x="183904" y="51473"/>
                  </a:lnTo>
                  <a:lnTo>
                    <a:pt x="143336" y="15779"/>
                  </a:lnTo>
                  <a:lnTo>
                    <a:pt x="122417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96298" y="4106483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0" y="0"/>
                  </a:moveTo>
                  <a:lnTo>
                    <a:pt x="106216" y="213899"/>
                  </a:lnTo>
                  <a:lnTo>
                    <a:pt x="234841" y="4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596298" y="5403992"/>
            <a:ext cx="480695" cy="1168400"/>
            <a:chOff x="13596298" y="5403992"/>
            <a:chExt cx="480695" cy="1168400"/>
          </a:xfrm>
        </p:grpSpPr>
        <p:sp>
          <p:nvSpPr>
            <p:cNvPr id="35" name="object 35"/>
            <p:cNvSpPr/>
            <p:nvPr/>
          </p:nvSpPr>
          <p:spPr>
            <a:xfrm>
              <a:off x="13623515" y="5516861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5" h="1029334">
                  <a:moveTo>
                    <a:pt x="0" y="1029324"/>
                  </a:moveTo>
                  <a:lnTo>
                    <a:pt x="50123" y="997449"/>
                  </a:lnTo>
                  <a:lnTo>
                    <a:pt x="97119" y="965441"/>
                  </a:lnTo>
                  <a:lnTo>
                    <a:pt x="140988" y="933302"/>
                  </a:lnTo>
                  <a:lnTo>
                    <a:pt x="181730" y="901032"/>
                  </a:lnTo>
                  <a:lnTo>
                    <a:pt x="219344" y="868629"/>
                  </a:lnTo>
                  <a:lnTo>
                    <a:pt x="253832" y="836096"/>
                  </a:lnTo>
                  <a:lnTo>
                    <a:pt x="285191" y="803430"/>
                  </a:lnTo>
                  <a:lnTo>
                    <a:pt x="313424" y="770633"/>
                  </a:lnTo>
                  <a:lnTo>
                    <a:pt x="338529" y="737704"/>
                  </a:lnTo>
                  <a:lnTo>
                    <a:pt x="360507" y="704643"/>
                  </a:lnTo>
                  <a:lnTo>
                    <a:pt x="379358" y="671451"/>
                  </a:lnTo>
                  <a:lnTo>
                    <a:pt x="407677" y="604671"/>
                  </a:lnTo>
                  <a:lnTo>
                    <a:pt x="423488" y="537365"/>
                  </a:lnTo>
                  <a:lnTo>
                    <a:pt x="426789" y="469532"/>
                  </a:lnTo>
                  <a:lnTo>
                    <a:pt x="423749" y="435418"/>
                  </a:lnTo>
                  <a:lnTo>
                    <a:pt x="408286" y="366795"/>
                  </a:lnTo>
                  <a:lnTo>
                    <a:pt x="380314" y="297645"/>
                  </a:lnTo>
                  <a:lnTo>
                    <a:pt x="361638" y="262872"/>
                  </a:lnTo>
                  <a:lnTo>
                    <a:pt x="339834" y="227968"/>
                  </a:lnTo>
                  <a:lnTo>
                    <a:pt x="314902" y="192933"/>
                  </a:lnTo>
                  <a:lnTo>
                    <a:pt x="286844" y="157765"/>
                  </a:lnTo>
                  <a:lnTo>
                    <a:pt x="255658" y="122466"/>
                  </a:lnTo>
                  <a:lnTo>
                    <a:pt x="221344" y="87036"/>
                  </a:lnTo>
                  <a:lnTo>
                    <a:pt x="183904" y="51473"/>
                  </a:lnTo>
                  <a:lnTo>
                    <a:pt x="143336" y="15779"/>
                  </a:lnTo>
                  <a:lnTo>
                    <a:pt x="122417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596298" y="5403992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0" y="0"/>
                  </a:moveTo>
                  <a:lnTo>
                    <a:pt x="106216" y="213899"/>
                  </a:lnTo>
                  <a:lnTo>
                    <a:pt x="234841" y="43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596298" y="6701502"/>
            <a:ext cx="480695" cy="1168400"/>
            <a:chOff x="13596298" y="6701502"/>
            <a:chExt cx="480695" cy="1168400"/>
          </a:xfrm>
        </p:grpSpPr>
        <p:sp>
          <p:nvSpPr>
            <p:cNvPr id="38" name="object 38"/>
            <p:cNvSpPr/>
            <p:nvPr/>
          </p:nvSpPr>
          <p:spPr>
            <a:xfrm>
              <a:off x="13623515" y="6814371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5" h="1029334">
                  <a:moveTo>
                    <a:pt x="0" y="1029324"/>
                  </a:moveTo>
                  <a:lnTo>
                    <a:pt x="50123" y="997449"/>
                  </a:lnTo>
                  <a:lnTo>
                    <a:pt x="97119" y="965441"/>
                  </a:lnTo>
                  <a:lnTo>
                    <a:pt x="140988" y="933302"/>
                  </a:lnTo>
                  <a:lnTo>
                    <a:pt x="181730" y="901032"/>
                  </a:lnTo>
                  <a:lnTo>
                    <a:pt x="219344" y="868629"/>
                  </a:lnTo>
                  <a:lnTo>
                    <a:pt x="253832" y="836096"/>
                  </a:lnTo>
                  <a:lnTo>
                    <a:pt x="285191" y="803430"/>
                  </a:lnTo>
                  <a:lnTo>
                    <a:pt x="313424" y="770633"/>
                  </a:lnTo>
                  <a:lnTo>
                    <a:pt x="338529" y="737704"/>
                  </a:lnTo>
                  <a:lnTo>
                    <a:pt x="360507" y="704643"/>
                  </a:lnTo>
                  <a:lnTo>
                    <a:pt x="379358" y="671451"/>
                  </a:lnTo>
                  <a:lnTo>
                    <a:pt x="407677" y="604671"/>
                  </a:lnTo>
                  <a:lnTo>
                    <a:pt x="423488" y="537365"/>
                  </a:lnTo>
                  <a:lnTo>
                    <a:pt x="426789" y="469532"/>
                  </a:lnTo>
                  <a:lnTo>
                    <a:pt x="423749" y="435418"/>
                  </a:lnTo>
                  <a:lnTo>
                    <a:pt x="408286" y="366795"/>
                  </a:lnTo>
                  <a:lnTo>
                    <a:pt x="380314" y="297645"/>
                  </a:lnTo>
                  <a:lnTo>
                    <a:pt x="361638" y="262872"/>
                  </a:lnTo>
                  <a:lnTo>
                    <a:pt x="339834" y="227968"/>
                  </a:lnTo>
                  <a:lnTo>
                    <a:pt x="314902" y="192933"/>
                  </a:lnTo>
                  <a:lnTo>
                    <a:pt x="286844" y="157765"/>
                  </a:lnTo>
                  <a:lnTo>
                    <a:pt x="255658" y="122466"/>
                  </a:lnTo>
                  <a:lnTo>
                    <a:pt x="221344" y="87036"/>
                  </a:lnTo>
                  <a:lnTo>
                    <a:pt x="183904" y="51473"/>
                  </a:lnTo>
                  <a:lnTo>
                    <a:pt x="143336" y="15779"/>
                  </a:lnTo>
                  <a:lnTo>
                    <a:pt x="122417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6298" y="6701502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0" y="0"/>
                  </a:moveTo>
                  <a:lnTo>
                    <a:pt x="106216" y="213898"/>
                  </a:lnTo>
                  <a:lnTo>
                    <a:pt x="234841" y="4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596298" y="7999011"/>
            <a:ext cx="480695" cy="1168400"/>
            <a:chOff x="13596298" y="7999011"/>
            <a:chExt cx="480695" cy="1168400"/>
          </a:xfrm>
        </p:grpSpPr>
        <p:sp>
          <p:nvSpPr>
            <p:cNvPr id="41" name="object 41"/>
            <p:cNvSpPr/>
            <p:nvPr/>
          </p:nvSpPr>
          <p:spPr>
            <a:xfrm>
              <a:off x="13623515" y="8111880"/>
              <a:ext cx="427355" cy="1029335"/>
            </a:xfrm>
            <a:custGeom>
              <a:avLst/>
              <a:gdLst/>
              <a:ahLst/>
              <a:cxnLst/>
              <a:rect l="l" t="t" r="r" b="b"/>
              <a:pathLst>
                <a:path w="427355" h="1029334">
                  <a:moveTo>
                    <a:pt x="0" y="1029324"/>
                  </a:moveTo>
                  <a:lnTo>
                    <a:pt x="50123" y="997449"/>
                  </a:lnTo>
                  <a:lnTo>
                    <a:pt x="97119" y="965441"/>
                  </a:lnTo>
                  <a:lnTo>
                    <a:pt x="140988" y="933302"/>
                  </a:lnTo>
                  <a:lnTo>
                    <a:pt x="181730" y="901032"/>
                  </a:lnTo>
                  <a:lnTo>
                    <a:pt x="219344" y="868629"/>
                  </a:lnTo>
                  <a:lnTo>
                    <a:pt x="253832" y="836096"/>
                  </a:lnTo>
                  <a:lnTo>
                    <a:pt x="285191" y="803430"/>
                  </a:lnTo>
                  <a:lnTo>
                    <a:pt x="313424" y="770633"/>
                  </a:lnTo>
                  <a:lnTo>
                    <a:pt x="338529" y="737704"/>
                  </a:lnTo>
                  <a:lnTo>
                    <a:pt x="360507" y="704643"/>
                  </a:lnTo>
                  <a:lnTo>
                    <a:pt x="379358" y="671451"/>
                  </a:lnTo>
                  <a:lnTo>
                    <a:pt x="407677" y="604671"/>
                  </a:lnTo>
                  <a:lnTo>
                    <a:pt x="423488" y="537365"/>
                  </a:lnTo>
                  <a:lnTo>
                    <a:pt x="426789" y="469532"/>
                  </a:lnTo>
                  <a:lnTo>
                    <a:pt x="423749" y="435418"/>
                  </a:lnTo>
                  <a:lnTo>
                    <a:pt x="408286" y="366795"/>
                  </a:lnTo>
                  <a:lnTo>
                    <a:pt x="380314" y="297645"/>
                  </a:lnTo>
                  <a:lnTo>
                    <a:pt x="361638" y="262872"/>
                  </a:lnTo>
                  <a:lnTo>
                    <a:pt x="339834" y="227968"/>
                  </a:lnTo>
                  <a:lnTo>
                    <a:pt x="314902" y="192933"/>
                  </a:lnTo>
                  <a:lnTo>
                    <a:pt x="286844" y="157765"/>
                  </a:lnTo>
                  <a:lnTo>
                    <a:pt x="255658" y="122466"/>
                  </a:lnTo>
                  <a:lnTo>
                    <a:pt x="221344" y="87036"/>
                  </a:lnTo>
                  <a:lnTo>
                    <a:pt x="183904" y="51473"/>
                  </a:lnTo>
                  <a:lnTo>
                    <a:pt x="143336" y="15779"/>
                  </a:lnTo>
                  <a:lnTo>
                    <a:pt x="122417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596298" y="7999011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0" y="0"/>
                  </a:moveTo>
                  <a:lnTo>
                    <a:pt x="106216" y="213898"/>
                  </a:lnTo>
                  <a:lnTo>
                    <a:pt x="234841" y="43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7997661" y="1551677"/>
            <a:ext cx="1838960" cy="736600"/>
          </a:xfrm>
          <a:custGeom>
            <a:avLst/>
            <a:gdLst/>
            <a:ahLst/>
            <a:cxnLst/>
            <a:rect l="l" t="t" r="r" b="b"/>
            <a:pathLst>
              <a:path w="1838959" h="736600">
                <a:moveTo>
                  <a:pt x="1275949" y="0"/>
                </a:moveTo>
                <a:lnTo>
                  <a:pt x="562981" y="0"/>
                </a:lnTo>
                <a:lnTo>
                  <a:pt x="422842" y="822"/>
                </a:lnTo>
                <a:lnTo>
                  <a:pt x="366578" y="2776"/>
                </a:lnTo>
                <a:lnTo>
                  <a:pt x="318330" y="6580"/>
                </a:lnTo>
                <a:lnTo>
                  <a:pt x="277209" y="12853"/>
                </a:lnTo>
                <a:lnTo>
                  <a:pt x="199873" y="40758"/>
                </a:lnTo>
                <a:lnTo>
                  <a:pt x="160462" y="64236"/>
                </a:lnTo>
                <a:lnTo>
                  <a:pt x="124466" y="92264"/>
                </a:lnTo>
                <a:lnTo>
                  <a:pt x="92264" y="124466"/>
                </a:lnTo>
                <a:lnTo>
                  <a:pt x="64235" y="160462"/>
                </a:lnTo>
                <a:lnTo>
                  <a:pt x="40757" y="199874"/>
                </a:lnTo>
                <a:lnTo>
                  <a:pt x="22209" y="242323"/>
                </a:lnTo>
                <a:lnTo>
                  <a:pt x="5594" y="304331"/>
                </a:lnTo>
                <a:lnTo>
                  <a:pt x="0" y="368284"/>
                </a:lnTo>
                <a:lnTo>
                  <a:pt x="1403" y="400412"/>
                </a:lnTo>
                <a:lnTo>
                  <a:pt x="12540" y="463573"/>
                </a:lnTo>
                <a:lnTo>
                  <a:pt x="40757" y="536693"/>
                </a:lnTo>
                <a:lnTo>
                  <a:pt x="64235" y="576105"/>
                </a:lnTo>
                <a:lnTo>
                  <a:pt x="92264" y="612100"/>
                </a:lnTo>
                <a:lnTo>
                  <a:pt x="124466" y="644302"/>
                </a:lnTo>
                <a:lnTo>
                  <a:pt x="160462" y="672331"/>
                </a:lnTo>
                <a:lnTo>
                  <a:pt x="199873" y="695809"/>
                </a:lnTo>
                <a:lnTo>
                  <a:pt x="242322" y="714357"/>
                </a:lnTo>
                <a:lnTo>
                  <a:pt x="318330" y="729986"/>
                </a:lnTo>
                <a:lnTo>
                  <a:pt x="366578" y="733790"/>
                </a:lnTo>
                <a:lnTo>
                  <a:pt x="422842" y="735744"/>
                </a:lnTo>
                <a:lnTo>
                  <a:pt x="562981" y="736567"/>
                </a:lnTo>
                <a:lnTo>
                  <a:pt x="1275949" y="736567"/>
                </a:lnTo>
                <a:lnTo>
                  <a:pt x="1416089" y="735744"/>
                </a:lnTo>
                <a:lnTo>
                  <a:pt x="1472353" y="733790"/>
                </a:lnTo>
                <a:lnTo>
                  <a:pt x="1520600" y="729986"/>
                </a:lnTo>
                <a:lnTo>
                  <a:pt x="1561721" y="723714"/>
                </a:lnTo>
                <a:lnTo>
                  <a:pt x="1639057" y="695809"/>
                </a:lnTo>
                <a:lnTo>
                  <a:pt x="1678468" y="672331"/>
                </a:lnTo>
                <a:lnTo>
                  <a:pt x="1714464" y="644302"/>
                </a:lnTo>
                <a:lnTo>
                  <a:pt x="1746666" y="612100"/>
                </a:lnTo>
                <a:lnTo>
                  <a:pt x="1774695" y="576105"/>
                </a:lnTo>
                <a:lnTo>
                  <a:pt x="1798173" y="536693"/>
                </a:lnTo>
                <a:lnTo>
                  <a:pt x="1816721" y="494244"/>
                </a:lnTo>
                <a:lnTo>
                  <a:pt x="1833336" y="432235"/>
                </a:lnTo>
                <a:lnTo>
                  <a:pt x="1838931" y="368284"/>
                </a:lnTo>
                <a:lnTo>
                  <a:pt x="1837527" y="336155"/>
                </a:lnTo>
                <a:lnTo>
                  <a:pt x="1826390" y="272994"/>
                </a:lnTo>
                <a:lnTo>
                  <a:pt x="1798173" y="199874"/>
                </a:lnTo>
                <a:lnTo>
                  <a:pt x="1774695" y="160462"/>
                </a:lnTo>
                <a:lnTo>
                  <a:pt x="1746666" y="124466"/>
                </a:lnTo>
                <a:lnTo>
                  <a:pt x="1714464" y="92264"/>
                </a:lnTo>
                <a:lnTo>
                  <a:pt x="1678468" y="64236"/>
                </a:lnTo>
                <a:lnTo>
                  <a:pt x="1639057" y="40758"/>
                </a:lnTo>
                <a:lnTo>
                  <a:pt x="1596607" y="22210"/>
                </a:lnTo>
                <a:lnTo>
                  <a:pt x="1520600" y="6580"/>
                </a:lnTo>
                <a:lnTo>
                  <a:pt x="1472353" y="2776"/>
                </a:lnTo>
                <a:lnTo>
                  <a:pt x="1416089" y="822"/>
                </a:lnTo>
                <a:lnTo>
                  <a:pt x="1275949" y="0"/>
                </a:lnTo>
                <a:close/>
              </a:path>
            </a:pathLst>
          </a:custGeom>
          <a:solidFill>
            <a:srgbClr val="F4D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257345" y="1746499"/>
            <a:ext cx="132016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70" dirty="0">
                <a:solidFill>
                  <a:srgbClr val="444444"/>
                </a:solidFill>
                <a:latin typeface="Arial"/>
                <a:cs typeface="Arial"/>
              </a:rPr>
              <a:t>Click</a:t>
            </a:r>
            <a:r>
              <a:rPr sz="20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050" b="1" spc="-4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1125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0" algn="l"/>
                <a:tab pos="3210560" algn="l"/>
              </a:tabLst>
            </a:pPr>
            <a:r>
              <a:rPr dirty="0"/>
              <a:t>BUBBLING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CAPTURING</a:t>
            </a:r>
          </a:p>
        </p:txBody>
      </p:sp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3648" y="5685690"/>
            <a:ext cx="907119" cy="907119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6225862" y="5071322"/>
            <a:ext cx="3254375" cy="2171065"/>
            <a:chOff x="16225862" y="5071322"/>
            <a:chExt cx="3254375" cy="2171065"/>
          </a:xfrm>
        </p:grpSpPr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25862" y="5071322"/>
              <a:ext cx="3253860" cy="113403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7624667" y="5258510"/>
              <a:ext cx="1097280" cy="310515"/>
            </a:xfrm>
            <a:custGeom>
              <a:avLst/>
              <a:gdLst/>
              <a:ahLst/>
              <a:cxnLst/>
              <a:rect l="l" t="t" r="r" b="b"/>
              <a:pathLst>
                <a:path w="1097280" h="310514">
                  <a:moveTo>
                    <a:pt x="0" y="0"/>
                  </a:moveTo>
                  <a:lnTo>
                    <a:pt x="1096762" y="0"/>
                  </a:lnTo>
                  <a:lnTo>
                    <a:pt x="1096762" y="310011"/>
                  </a:lnTo>
                  <a:lnTo>
                    <a:pt x="0" y="310011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77D1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852797" y="6048061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09879"/>
                  </a:lnTo>
                  <a:lnTo>
                    <a:pt x="0" y="24129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09890" y="6540313"/>
              <a:ext cx="1685812" cy="70154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7727146" y="625794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251301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6225862" y="8299255"/>
            <a:ext cx="3254375" cy="2305050"/>
            <a:chOff x="16225862" y="8299255"/>
            <a:chExt cx="3254375" cy="2305050"/>
          </a:xfrm>
        </p:grpSpPr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25862" y="8299255"/>
              <a:ext cx="3253860" cy="121653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7614197" y="8510203"/>
              <a:ext cx="581025" cy="310515"/>
            </a:xfrm>
            <a:custGeom>
              <a:avLst/>
              <a:gdLst/>
              <a:ahLst/>
              <a:cxnLst/>
              <a:rect l="l" t="t" r="r" b="b"/>
              <a:pathLst>
                <a:path w="581025" h="310515">
                  <a:moveTo>
                    <a:pt x="0" y="0"/>
                  </a:moveTo>
                  <a:lnTo>
                    <a:pt x="580981" y="0"/>
                  </a:lnTo>
                  <a:lnTo>
                    <a:pt x="580981" y="310011"/>
                  </a:lnTo>
                  <a:lnTo>
                    <a:pt x="0" y="310011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E57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904690" y="9399132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09879"/>
                  </a:lnTo>
                  <a:lnTo>
                    <a:pt x="0" y="24129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09890" y="9902197"/>
              <a:ext cx="1685812" cy="70154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7779040" y="9609012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251301" y="0"/>
                  </a:moveTo>
                  <a:lnTo>
                    <a:pt x="0" y="0"/>
                  </a:lnTo>
                  <a:lnTo>
                    <a:pt x="125650" y="251301"/>
                  </a:lnTo>
                  <a:lnTo>
                    <a:pt x="25130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492703" y="9909696"/>
            <a:ext cx="321818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19500"/>
              </a:lnSpc>
              <a:spcBef>
                <a:spcPts val="100"/>
              </a:spcBef>
            </a:pPr>
            <a:r>
              <a:rPr sz="2150" b="1" spc="-25" dirty="0">
                <a:solidFill>
                  <a:srgbClr val="444444"/>
                </a:solidFill>
                <a:latin typeface="Arial"/>
                <a:cs typeface="Arial"/>
              </a:rPr>
              <a:t>(THIS</a:t>
            </a:r>
            <a:r>
              <a:rPr sz="215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75" dirty="0">
                <a:solidFill>
                  <a:srgbClr val="444444"/>
                </a:solidFill>
                <a:latin typeface="Arial"/>
                <a:cs typeface="Arial"/>
              </a:rPr>
              <a:t>DOES</a:t>
            </a:r>
            <a:r>
              <a:rPr sz="21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1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444444"/>
                </a:solidFill>
                <a:latin typeface="Arial"/>
                <a:cs typeface="Arial"/>
              </a:rPr>
              <a:t>HAPPEN </a:t>
            </a:r>
            <a:r>
              <a:rPr sz="2150" b="1" spc="-14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1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i="1" spc="114" dirty="0">
                <a:solidFill>
                  <a:srgbClr val="444444"/>
                </a:solidFill>
                <a:latin typeface="Calibri"/>
                <a:cs typeface="Calibri"/>
              </a:rPr>
              <a:t>ALL</a:t>
            </a:r>
            <a:r>
              <a:rPr sz="2150" b="1" i="1" spc="5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EVENTS)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0650" y="2517449"/>
            <a:ext cx="9525000" cy="62454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ADVANCED DOM AND EVENTS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EFFICIENT SCRIPT LOADING: DEFER AND ASYNC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477543"/>
            <a:ext cx="20104100" cy="2830830"/>
            <a:chOff x="0" y="8477543"/>
            <a:chExt cx="20104100" cy="2830830"/>
          </a:xfrm>
        </p:grpSpPr>
        <p:sp>
          <p:nvSpPr>
            <p:cNvPr id="3" name="object 3"/>
            <p:cNvSpPr/>
            <p:nvPr/>
          </p:nvSpPr>
          <p:spPr>
            <a:xfrm>
              <a:off x="0" y="8477543"/>
              <a:ext cx="20104100" cy="2830830"/>
            </a:xfrm>
            <a:custGeom>
              <a:avLst/>
              <a:gdLst/>
              <a:ahLst/>
              <a:cxnLst/>
              <a:rect l="l" t="t" r="r" b="b"/>
              <a:pathLst>
                <a:path w="20104100" h="2830829">
                  <a:moveTo>
                    <a:pt x="20104099" y="0"/>
                  </a:moveTo>
                  <a:lnTo>
                    <a:pt x="0" y="0"/>
                  </a:lnTo>
                  <a:lnTo>
                    <a:pt x="0" y="2830437"/>
                  </a:lnTo>
                  <a:lnTo>
                    <a:pt x="20104099" y="2830437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139" y="9266131"/>
              <a:ext cx="2497197" cy="834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71670" y="9358157"/>
            <a:ext cx="97980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470" dirty="0">
                <a:solidFill>
                  <a:srgbClr val="FAFBFB"/>
                </a:solidFill>
                <a:latin typeface="Calibri"/>
                <a:cs typeface="Calibri"/>
              </a:rPr>
              <a:t>DEFER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6012" y="10266298"/>
            <a:ext cx="3161665" cy="418465"/>
            <a:chOff x="176012" y="10266298"/>
            <a:chExt cx="3161665" cy="4184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12" y="10314609"/>
              <a:ext cx="3161452" cy="3387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40348" y="10297731"/>
              <a:ext cx="735330" cy="355600"/>
            </a:xfrm>
            <a:custGeom>
              <a:avLst/>
              <a:gdLst/>
              <a:ahLst/>
              <a:cxnLst/>
              <a:rect l="l" t="t" r="r" b="b"/>
              <a:pathLst>
                <a:path w="735330" h="355600">
                  <a:moveTo>
                    <a:pt x="0" y="0"/>
                  </a:moveTo>
                  <a:lnTo>
                    <a:pt x="735079" y="0"/>
                  </a:lnTo>
                  <a:lnTo>
                    <a:pt x="735079" y="355604"/>
                  </a:lnTo>
                  <a:lnTo>
                    <a:pt x="0" y="355604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043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39" y="6435694"/>
            <a:ext cx="2497197" cy="8344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2641" y="6527719"/>
            <a:ext cx="1118235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375" dirty="0">
                <a:solidFill>
                  <a:srgbClr val="FAFBFB"/>
                </a:solidFill>
                <a:latin typeface="Calibri"/>
                <a:cs typeface="Calibri"/>
              </a:rPr>
              <a:t>ASYNC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6012" y="7457993"/>
            <a:ext cx="3161665" cy="418465"/>
            <a:chOff x="176012" y="7457993"/>
            <a:chExt cx="3161665" cy="4184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12" y="7484170"/>
              <a:ext cx="3161452" cy="3493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40348" y="7489406"/>
              <a:ext cx="735330" cy="355600"/>
            </a:xfrm>
            <a:custGeom>
              <a:avLst/>
              <a:gdLst/>
              <a:ahLst/>
              <a:cxnLst/>
              <a:rect l="l" t="t" r="r" b="b"/>
              <a:pathLst>
                <a:path w="735330" h="355600">
                  <a:moveTo>
                    <a:pt x="0" y="0"/>
                  </a:moveTo>
                  <a:lnTo>
                    <a:pt x="735079" y="0"/>
                  </a:lnTo>
                  <a:lnTo>
                    <a:pt x="735079" y="355604"/>
                  </a:lnTo>
                  <a:lnTo>
                    <a:pt x="0" y="355604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043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2816668"/>
            <a:ext cx="20104100" cy="2830830"/>
            <a:chOff x="0" y="2816668"/>
            <a:chExt cx="20104100" cy="2830830"/>
          </a:xfrm>
        </p:grpSpPr>
        <p:sp>
          <p:nvSpPr>
            <p:cNvPr id="15" name="object 15"/>
            <p:cNvSpPr/>
            <p:nvPr/>
          </p:nvSpPr>
          <p:spPr>
            <a:xfrm>
              <a:off x="0" y="2816668"/>
              <a:ext cx="20104100" cy="2830830"/>
            </a:xfrm>
            <a:custGeom>
              <a:avLst/>
              <a:gdLst/>
              <a:ahLst/>
              <a:cxnLst/>
              <a:rect l="l" t="t" r="r" b="b"/>
              <a:pathLst>
                <a:path w="20104100" h="2830829">
                  <a:moveTo>
                    <a:pt x="20104099" y="0"/>
                  </a:moveTo>
                  <a:lnTo>
                    <a:pt x="0" y="0"/>
                  </a:lnTo>
                  <a:lnTo>
                    <a:pt x="0" y="2830437"/>
                  </a:lnTo>
                  <a:lnTo>
                    <a:pt x="20104099" y="2830437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139" y="3605256"/>
              <a:ext cx="2497197" cy="8344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44556" y="3697282"/>
            <a:ext cx="143383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spc="-525" dirty="0">
                <a:solidFill>
                  <a:srgbClr val="FAFBFB"/>
                </a:solidFill>
                <a:latin typeface="Calibri"/>
                <a:cs typeface="Calibri"/>
              </a:rPr>
              <a:t>REGULAR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313" y="4664205"/>
            <a:ext cx="2602850" cy="3387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376352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90345" algn="l"/>
                <a:tab pos="2542540" algn="l"/>
                <a:tab pos="4204970" algn="l"/>
                <a:tab pos="5912485" algn="l"/>
              </a:tabLst>
            </a:pPr>
            <a:r>
              <a:rPr dirty="0"/>
              <a:t>DEFER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ASYNC</a:t>
            </a:r>
            <a:r>
              <a:rPr lang="en-US" dirty="0"/>
              <a:t> </a:t>
            </a:r>
            <a:r>
              <a:rPr dirty="0"/>
              <a:t>SCRIPT</a:t>
            </a:r>
            <a:r>
              <a:rPr lang="en-US" dirty="0"/>
              <a:t> </a:t>
            </a:r>
            <a:r>
              <a:rPr dirty="0"/>
              <a:t>LOADING</a:t>
            </a: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8185" y="1661258"/>
            <a:ext cx="2497197" cy="8344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353100" y="1753283"/>
            <a:ext cx="1174949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HEAD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9116" y="1611260"/>
            <a:ext cx="2497197" cy="8344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3481050" y="1753283"/>
            <a:ext cx="3048000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1394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BODY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END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04672" y="4231887"/>
            <a:ext cx="1045844" cy="6318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415"/>
              </a:spcBef>
            </a:pP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76274" y="3600622"/>
            <a:ext cx="1767205" cy="63182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3110" y="4231887"/>
            <a:ext cx="1461770" cy="631825"/>
          </a:xfrm>
          <a:prstGeom prst="rect">
            <a:avLst/>
          </a:prstGeom>
          <a:solidFill>
            <a:srgbClr val="77D16B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415"/>
              </a:spcBef>
            </a:pPr>
            <a:r>
              <a:rPr sz="1800" b="1" spc="-55" dirty="0">
                <a:solidFill>
                  <a:srgbClr val="444444"/>
                </a:solidFill>
                <a:latin typeface="Arial"/>
                <a:cs typeface="Arial"/>
              </a:rPr>
              <a:t>Fetch</a:t>
            </a:r>
            <a:r>
              <a:rPr sz="1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script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43110" y="3600622"/>
            <a:ext cx="2507615" cy="631825"/>
          </a:xfrm>
          <a:prstGeom prst="rect">
            <a:avLst/>
          </a:prstGeom>
          <a:solidFill>
            <a:srgbClr val="AAAAA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41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Waiting...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50191" y="3600622"/>
            <a:ext cx="2907665" cy="63182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Finish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86747" y="3579755"/>
            <a:ext cx="7186295" cy="1334770"/>
            <a:chOff x="4186747" y="3579755"/>
            <a:chExt cx="7186295" cy="1334770"/>
          </a:xfrm>
        </p:grpSpPr>
        <p:sp>
          <p:nvSpPr>
            <p:cNvPr id="31" name="object 31"/>
            <p:cNvSpPr/>
            <p:nvPr/>
          </p:nvSpPr>
          <p:spPr>
            <a:xfrm>
              <a:off x="4207689" y="4826308"/>
              <a:ext cx="836930" cy="635"/>
            </a:xfrm>
            <a:custGeom>
              <a:avLst/>
              <a:gdLst/>
              <a:ahLst/>
              <a:cxnLst/>
              <a:rect l="l" t="t" r="r" b="b"/>
              <a:pathLst>
                <a:path w="836929" h="635">
                  <a:moveTo>
                    <a:pt x="0" y="0"/>
                  </a:moveTo>
                  <a:lnTo>
                    <a:pt x="815407" y="123"/>
                  </a:lnTo>
                  <a:lnTo>
                    <a:pt x="836349" y="12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23083" y="4738476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26" y="0"/>
                  </a:moveTo>
                  <a:lnTo>
                    <a:pt x="0" y="175910"/>
                  </a:lnTo>
                  <a:lnTo>
                    <a:pt x="175923" y="8798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347444" y="3600697"/>
              <a:ext cx="5080" cy="1120775"/>
            </a:xfrm>
            <a:custGeom>
              <a:avLst/>
              <a:gdLst/>
              <a:ahLst/>
              <a:cxnLst/>
              <a:rect l="l" t="t" r="r" b="b"/>
              <a:pathLst>
                <a:path w="5079" h="1120775">
                  <a:moveTo>
                    <a:pt x="4608" y="0"/>
                  </a:moveTo>
                  <a:lnTo>
                    <a:pt x="0" y="112052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22473" y="4404026"/>
            <a:ext cx="5873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29314" y="4485885"/>
            <a:ext cx="193548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-10" dirty="0">
                <a:solidFill>
                  <a:srgbClr val="F2425D"/>
                </a:solidFill>
                <a:latin typeface="Courier New"/>
                <a:cs typeface="Courier New"/>
              </a:rPr>
              <a:t>DOMContentLoaded</a:t>
            </a:r>
            <a:endParaRPr sz="1550">
              <a:latin typeface="Courier New"/>
              <a:cs typeface="Courier New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2368198" y="3600622"/>
          <a:ext cx="7177405" cy="11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Parsing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solidFill>
                      <a:srgbClr val="38464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5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Fetch</a:t>
                      </a:r>
                      <a:r>
                        <a:rPr sz="1800" b="1" spc="-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script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solidFill>
                      <a:srgbClr val="77D16B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Execute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R w="57150">
                      <a:solidFill>
                        <a:srgbClr val="F2425D"/>
                      </a:solidFill>
                      <a:prstDash val="solid"/>
                    </a:lnR>
                    <a:solidFill>
                      <a:srgbClr val="F4D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90170" algn="r">
                        <a:lnSpc>
                          <a:spcPts val="1800"/>
                        </a:lnSpc>
                      </a:pPr>
                      <a:r>
                        <a:rPr sz="1550" b="1" spc="-10" dirty="0">
                          <a:solidFill>
                            <a:srgbClr val="F2425D"/>
                          </a:solidFill>
                          <a:latin typeface="Courier New"/>
                          <a:cs typeface="Courier New"/>
                        </a:rPr>
                        <a:t>DOMContentLoaded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R w="57150">
                      <a:solidFill>
                        <a:srgbClr val="F2425D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6260736" y="7062323"/>
            <a:ext cx="1047115" cy="6318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415"/>
              </a:spcBef>
            </a:pP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76274" y="6431059"/>
            <a:ext cx="2084705" cy="63182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94811" y="7062323"/>
            <a:ext cx="1466215" cy="631825"/>
          </a:xfrm>
          <a:prstGeom prst="rect">
            <a:avLst/>
          </a:prstGeom>
          <a:solidFill>
            <a:srgbClr val="77D16B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415"/>
              </a:spcBef>
            </a:pPr>
            <a:r>
              <a:rPr sz="1800" b="1" spc="-55" dirty="0">
                <a:solidFill>
                  <a:srgbClr val="444444"/>
                </a:solidFill>
                <a:latin typeface="Arial"/>
                <a:cs typeface="Arial"/>
              </a:rPr>
              <a:t>Fetch</a:t>
            </a:r>
            <a:r>
              <a:rPr sz="1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script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0736" y="6431059"/>
            <a:ext cx="1047115" cy="631825"/>
          </a:xfrm>
          <a:prstGeom prst="rect">
            <a:avLst/>
          </a:prstGeom>
          <a:solidFill>
            <a:srgbClr val="AAAAAA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41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Waiting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14293" y="6431059"/>
            <a:ext cx="2907665" cy="63182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Finish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203570" y="6431059"/>
            <a:ext cx="5080" cy="1120775"/>
          </a:xfrm>
          <a:custGeom>
            <a:avLst/>
            <a:gdLst/>
            <a:ahLst/>
            <a:cxnLst/>
            <a:rect l="l" t="t" r="r" b="b"/>
            <a:pathLst>
              <a:path w="5079" h="1120775">
                <a:moveTo>
                  <a:pt x="4608" y="0"/>
                </a:moveTo>
                <a:lnTo>
                  <a:pt x="0" y="1120528"/>
                </a:lnTo>
              </a:path>
            </a:pathLst>
          </a:custGeom>
          <a:ln w="41883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185433" y="7316247"/>
            <a:ext cx="193548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-10" dirty="0">
                <a:solidFill>
                  <a:srgbClr val="F2425D"/>
                </a:solidFill>
                <a:latin typeface="Courier New"/>
                <a:cs typeface="Courier New"/>
              </a:rPr>
              <a:t>DOMContentLoaded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153365" y="9261496"/>
            <a:ext cx="1047115" cy="6318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415"/>
              </a:spcBef>
            </a:pP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6274" y="9261496"/>
            <a:ext cx="4977130" cy="63182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05283" y="9892761"/>
            <a:ext cx="1466215" cy="631825"/>
          </a:xfrm>
          <a:custGeom>
            <a:avLst/>
            <a:gdLst/>
            <a:ahLst/>
            <a:cxnLst/>
            <a:rect l="l" t="t" r="r" b="b"/>
            <a:pathLst>
              <a:path w="1466214" h="631825">
                <a:moveTo>
                  <a:pt x="1465923" y="0"/>
                </a:moveTo>
                <a:lnTo>
                  <a:pt x="0" y="0"/>
                </a:lnTo>
                <a:lnTo>
                  <a:pt x="0" y="631264"/>
                </a:lnTo>
                <a:lnTo>
                  <a:pt x="1465923" y="631264"/>
                </a:lnTo>
                <a:lnTo>
                  <a:pt x="1465923" y="0"/>
                </a:lnTo>
                <a:close/>
              </a:path>
            </a:pathLst>
          </a:custGeom>
          <a:solidFill>
            <a:srgbClr val="77D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12189" y="10058465"/>
            <a:ext cx="125222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5" dirty="0">
                <a:solidFill>
                  <a:srgbClr val="444444"/>
                </a:solidFill>
                <a:latin typeface="Arial"/>
                <a:cs typeface="Arial"/>
              </a:rPr>
              <a:t>Fetch</a:t>
            </a:r>
            <a:r>
              <a:rPr sz="1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444444"/>
                </a:solidFill>
                <a:latin typeface="Arial"/>
                <a:cs typeface="Arial"/>
              </a:rPr>
              <a:t>script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182628" y="9240555"/>
            <a:ext cx="7269480" cy="1162685"/>
            <a:chOff x="10182628" y="9240555"/>
            <a:chExt cx="7269480" cy="1162685"/>
          </a:xfrm>
        </p:grpSpPr>
        <p:sp>
          <p:nvSpPr>
            <p:cNvPr id="49" name="object 49"/>
            <p:cNvSpPr/>
            <p:nvPr/>
          </p:nvSpPr>
          <p:spPr>
            <a:xfrm>
              <a:off x="10203569" y="9261497"/>
              <a:ext cx="5080" cy="1120775"/>
            </a:xfrm>
            <a:custGeom>
              <a:avLst/>
              <a:gdLst/>
              <a:ahLst/>
              <a:cxnLst/>
              <a:rect l="l" t="t" r="r" b="b"/>
              <a:pathLst>
                <a:path w="5079" h="1120775">
                  <a:moveTo>
                    <a:pt x="4608" y="0"/>
                  </a:moveTo>
                  <a:lnTo>
                    <a:pt x="0" y="112052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66829" y="9494018"/>
              <a:ext cx="261772" cy="26177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58482" y="9490941"/>
              <a:ext cx="293184" cy="29318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8185433" y="10146684"/>
            <a:ext cx="193548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spc="-10" dirty="0">
                <a:solidFill>
                  <a:srgbClr val="F2425D"/>
                </a:solidFill>
                <a:latin typeface="Courier New"/>
                <a:cs typeface="Courier New"/>
              </a:rPr>
              <a:t>DOMContentLoaded</a:t>
            </a:r>
            <a:endParaRPr sz="1550">
              <a:latin typeface="Courier New"/>
              <a:cs typeface="Courier New"/>
            </a:endParaRPr>
          </a:p>
        </p:txBody>
      </p:sp>
      <p:pic>
        <p:nvPicPr>
          <p:cNvPr id="53" name="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66830" y="6625584"/>
            <a:ext cx="261772" cy="261772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14863129" y="6567923"/>
            <a:ext cx="21596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sense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58482" y="6622507"/>
            <a:ext cx="293184" cy="293184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14863129" y="9436358"/>
            <a:ext cx="21596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sense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806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6701366" y="1361215"/>
              <a:ext cx="6701790" cy="9947910"/>
            </a:xfrm>
            <a:custGeom>
              <a:avLst/>
              <a:gdLst/>
              <a:ahLst/>
              <a:cxnLst/>
              <a:rect l="l" t="t" r="r" b="b"/>
              <a:pathLst>
                <a:path w="6701790" h="9947910">
                  <a:moveTo>
                    <a:pt x="6701366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6701366" y="9947341"/>
                  </a:lnTo>
                  <a:lnTo>
                    <a:pt x="670136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271518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96135" algn="l"/>
                <a:tab pos="2995930" algn="l"/>
                <a:tab pos="4658360" algn="l"/>
                <a:tab pos="5558155" algn="l"/>
              </a:tabLst>
            </a:pPr>
            <a:r>
              <a:rPr dirty="0"/>
              <a:t>REGULAR</a:t>
            </a:r>
            <a:r>
              <a:rPr lang="en-US" dirty="0"/>
              <a:t> </a:t>
            </a:r>
            <a:r>
              <a:rPr dirty="0"/>
              <a:t>VS.</a:t>
            </a:r>
            <a:r>
              <a:rPr lang="en-US" dirty="0"/>
              <a:t> </a:t>
            </a:r>
            <a:r>
              <a:rPr dirty="0"/>
              <a:t>ASYNC	VS.</a:t>
            </a:r>
            <a:r>
              <a:rPr lang="en-US" dirty="0"/>
              <a:t> </a:t>
            </a:r>
            <a:r>
              <a:rPr dirty="0"/>
              <a:t>DEFER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357381" y="3033861"/>
            <a:ext cx="2780030" cy="5238750"/>
            <a:chOff x="7357381" y="3033861"/>
            <a:chExt cx="2780030" cy="52387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7381" y="4821842"/>
              <a:ext cx="240830" cy="2408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7381" y="5768663"/>
              <a:ext cx="240830" cy="2408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7381" y="7453791"/>
              <a:ext cx="240830" cy="2408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7381" y="8031784"/>
              <a:ext cx="240830" cy="24083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448611" y="3665125"/>
              <a:ext cx="682625" cy="631825"/>
            </a:xfrm>
            <a:custGeom>
              <a:avLst/>
              <a:gdLst/>
              <a:ahLst/>
              <a:cxnLst/>
              <a:rect l="l" t="t" r="r" b="b"/>
              <a:pathLst>
                <a:path w="682625" h="631825">
                  <a:moveTo>
                    <a:pt x="682244" y="0"/>
                  </a:moveTo>
                  <a:lnTo>
                    <a:pt x="0" y="0"/>
                  </a:lnTo>
                  <a:lnTo>
                    <a:pt x="0" y="631264"/>
                  </a:lnTo>
                  <a:lnTo>
                    <a:pt x="682244" y="631264"/>
                  </a:lnTo>
                  <a:lnTo>
                    <a:pt x="682244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18298" y="3033861"/>
              <a:ext cx="1524000" cy="631825"/>
            </a:xfrm>
            <a:custGeom>
              <a:avLst/>
              <a:gdLst/>
              <a:ahLst/>
              <a:cxnLst/>
              <a:rect l="l" t="t" r="r" b="b"/>
              <a:pathLst>
                <a:path w="1524000" h="631825">
                  <a:moveTo>
                    <a:pt x="1523844" y="0"/>
                  </a:moveTo>
                  <a:lnTo>
                    <a:pt x="0" y="0"/>
                  </a:lnTo>
                  <a:lnTo>
                    <a:pt x="0" y="631264"/>
                  </a:lnTo>
                  <a:lnTo>
                    <a:pt x="1523844" y="631264"/>
                  </a:lnTo>
                  <a:lnTo>
                    <a:pt x="1523844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96916" y="3665125"/>
              <a:ext cx="1245235" cy="631825"/>
            </a:xfrm>
            <a:custGeom>
              <a:avLst/>
              <a:gdLst/>
              <a:ahLst/>
              <a:cxnLst/>
              <a:rect l="l" t="t" r="r" b="b"/>
              <a:pathLst>
                <a:path w="1245234" h="631825">
                  <a:moveTo>
                    <a:pt x="1245227" y="0"/>
                  </a:moveTo>
                  <a:lnTo>
                    <a:pt x="0" y="0"/>
                  </a:lnTo>
                  <a:lnTo>
                    <a:pt x="0" y="631264"/>
                  </a:lnTo>
                  <a:lnTo>
                    <a:pt x="1245227" y="631264"/>
                  </a:lnTo>
                  <a:lnTo>
                    <a:pt x="1245227" y="0"/>
                  </a:lnTo>
                  <a:close/>
                </a:path>
              </a:pathLst>
            </a:custGeom>
            <a:solidFill>
              <a:srgbClr val="77D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42143" y="3033861"/>
              <a:ext cx="695325" cy="631825"/>
            </a:xfrm>
            <a:custGeom>
              <a:avLst/>
              <a:gdLst/>
              <a:ahLst/>
              <a:cxnLst/>
              <a:rect l="l" t="t" r="r" b="b"/>
              <a:pathLst>
                <a:path w="695325" h="631825">
                  <a:moveTo>
                    <a:pt x="695180" y="0"/>
                  </a:moveTo>
                  <a:lnTo>
                    <a:pt x="0" y="0"/>
                  </a:lnTo>
                  <a:lnTo>
                    <a:pt x="0" y="631264"/>
                  </a:lnTo>
                  <a:lnTo>
                    <a:pt x="695180" y="631264"/>
                  </a:lnTo>
                  <a:lnTo>
                    <a:pt x="69518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66383" y="4717219"/>
            <a:ext cx="4737735" cy="397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59410">
              <a:lnSpc>
                <a:spcPct val="124000"/>
              </a:lnSpc>
              <a:spcBef>
                <a:spcPts val="95"/>
              </a:spcBef>
            </a:pPr>
            <a:r>
              <a:rPr sz="1950" spc="10" dirty="0">
                <a:solidFill>
                  <a:srgbClr val="444444"/>
                </a:solidFill>
                <a:latin typeface="Arial"/>
                <a:cs typeface="Arial"/>
              </a:rPr>
              <a:t>Scripts</a:t>
            </a:r>
            <a:r>
              <a:rPr sz="1950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444444"/>
                </a:solidFill>
                <a:latin typeface="Arial"/>
                <a:cs typeface="Arial"/>
              </a:rPr>
              <a:t>fetched</a:t>
            </a:r>
            <a:r>
              <a:rPr sz="1950" spc="1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10" dirty="0">
                <a:solidFill>
                  <a:srgbClr val="444444"/>
                </a:solidFill>
                <a:latin typeface="Calibri"/>
                <a:cs typeface="Calibri"/>
              </a:rPr>
              <a:t>asynchronously</a:t>
            </a:r>
            <a:r>
              <a:rPr sz="1950" b="1" i="1" spc="27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195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-10" dirty="0">
                <a:solidFill>
                  <a:srgbClr val="444444"/>
                </a:solidFill>
                <a:latin typeface="Calibri"/>
                <a:cs typeface="Calibri"/>
              </a:rPr>
              <a:t>immediately</a:t>
            </a:r>
            <a:endParaRPr sz="1950">
              <a:latin typeface="Calibri"/>
              <a:cs typeface="Calibri"/>
            </a:endParaRPr>
          </a:p>
          <a:p>
            <a:pPr marR="101600">
              <a:lnSpc>
                <a:spcPct val="124100"/>
              </a:lnSpc>
              <a:spcBef>
                <a:spcPts val="164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Usually</a:t>
            </a:r>
            <a:r>
              <a:rPr sz="195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DOMContentLoaded</a:t>
            </a:r>
            <a:r>
              <a:rPr sz="1950" spc="-51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event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waits</a:t>
            </a:r>
            <a:r>
              <a:rPr sz="19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all</a:t>
            </a:r>
            <a:r>
              <a:rPr sz="1950" b="1" i="1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spc="60" dirty="0">
                <a:solidFill>
                  <a:srgbClr val="444444"/>
                </a:solidFill>
                <a:latin typeface="Arial"/>
                <a:cs typeface="Arial"/>
              </a:rPr>
              <a:t>scripts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execute,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except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40" dirty="0">
                <a:solidFill>
                  <a:srgbClr val="444444"/>
                </a:solidFill>
                <a:latin typeface="Arial"/>
                <a:cs typeface="Arial"/>
              </a:rPr>
              <a:t>for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async</a:t>
            </a:r>
            <a:r>
              <a:rPr sz="1950" spc="-66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444444"/>
                </a:solidFill>
                <a:latin typeface="Arial"/>
                <a:cs typeface="Arial"/>
              </a:rPr>
              <a:t>scripts.</a:t>
            </a:r>
            <a:r>
              <a:rPr sz="19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60" dirty="0">
                <a:solidFill>
                  <a:srgbClr val="444444"/>
                </a:solidFill>
                <a:latin typeface="Arial"/>
                <a:cs typeface="Arial"/>
              </a:rPr>
              <a:t>So,</a:t>
            </a:r>
            <a:r>
              <a:rPr sz="19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DOMContentLoaded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does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not</a:t>
            </a:r>
            <a:r>
              <a:rPr sz="1950" b="1" i="1" spc="8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spc="70" dirty="0">
                <a:solidFill>
                  <a:srgbClr val="444444"/>
                </a:solidFill>
                <a:latin typeface="Arial"/>
                <a:cs typeface="Arial"/>
              </a:rPr>
              <a:t>wait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9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async</a:t>
            </a:r>
            <a:r>
              <a:rPr sz="1950" spc="-6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50" dirty="0">
                <a:solidFill>
                  <a:srgbClr val="444444"/>
                </a:solidFill>
                <a:latin typeface="Arial"/>
                <a:cs typeface="Arial"/>
              </a:rPr>
              <a:t>script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Scripts</a:t>
            </a:r>
            <a:r>
              <a:rPr sz="19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not</a:t>
            </a:r>
            <a:r>
              <a:rPr sz="1950" b="1" i="1" spc="16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guaranteed</a:t>
            </a:r>
            <a:r>
              <a:rPr sz="19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execute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95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order</a:t>
            </a:r>
            <a:endParaRPr sz="1950">
              <a:latin typeface="Arial"/>
              <a:cs typeface="Arial"/>
            </a:endParaRPr>
          </a:p>
          <a:p>
            <a:pPr marR="474345">
              <a:lnSpc>
                <a:spcPct val="124000"/>
              </a:lnSpc>
              <a:spcBef>
                <a:spcPts val="1650"/>
              </a:spcBef>
            </a:pPr>
            <a:r>
              <a:rPr sz="1950" b="1" spc="-45" dirty="0">
                <a:solidFill>
                  <a:srgbClr val="F2425E"/>
                </a:solidFill>
                <a:latin typeface="Arial"/>
                <a:cs typeface="Arial"/>
              </a:rPr>
              <a:t>Use</a:t>
            </a:r>
            <a:r>
              <a:rPr sz="1950" b="1" spc="-95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E"/>
                </a:solidFill>
                <a:latin typeface="Arial"/>
                <a:cs typeface="Arial"/>
              </a:rPr>
              <a:t>for</a:t>
            </a:r>
            <a:r>
              <a:rPr sz="1950" b="1" spc="-85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2425E"/>
                </a:solidFill>
                <a:latin typeface="Arial"/>
                <a:cs typeface="Arial"/>
              </a:rPr>
              <a:t>3rd-</a:t>
            </a:r>
            <a:r>
              <a:rPr sz="1950" b="1" spc="-30" dirty="0">
                <a:solidFill>
                  <a:srgbClr val="F2425E"/>
                </a:solidFill>
                <a:latin typeface="Arial"/>
                <a:cs typeface="Arial"/>
              </a:rPr>
              <a:t>party</a:t>
            </a:r>
            <a:r>
              <a:rPr sz="1950" b="1" spc="-85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spc="-40" dirty="0">
                <a:solidFill>
                  <a:srgbClr val="F2425E"/>
                </a:solidFill>
                <a:latin typeface="Arial"/>
                <a:cs typeface="Arial"/>
              </a:rPr>
              <a:t>scripts</a:t>
            </a:r>
            <a:r>
              <a:rPr sz="1950" b="1" spc="-85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spc="-65" dirty="0">
                <a:solidFill>
                  <a:srgbClr val="F2425E"/>
                </a:solidFill>
                <a:latin typeface="Arial"/>
                <a:cs typeface="Arial"/>
              </a:rPr>
              <a:t>where</a:t>
            </a:r>
            <a:r>
              <a:rPr sz="1950" b="1" spc="-70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E"/>
                </a:solidFill>
                <a:latin typeface="Arial"/>
                <a:cs typeface="Arial"/>
              </a:rPr>
              <a:t>order </a:t>
            </a:r>
            <a:r>
              <a:rPr sz="1950" b="1" spc="-80" dirty="0">
                <a:solidFill>
                  <a:srgbClr val="F2425E"/>
                </a:solidFill>
                <a:latin typeface="Arial"/>
                <a:cs typeface="Arial"/>
              </a:rPr>
              <a:t>doesn’t</a:t>
            </a:r>
            <a:r>
              <a:rPr sz="1950" b="1" spc="-55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E"/>
                </a:solidFill>
                <a:latin typeface="Arial"/>
                <a:cs typeface="Arial"/>
              </a:rPr>
              <a:t>matter</a:t>
            </a:r>
            <a:r>
              <a:rPr sz="1950" b="1" spc="-50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2425E"/>
                </a:solidFill>
                <a:latin typeface="Arial"/>
                <a:cs typeface="Arial"/>
              </a:rPr>
              <a:t>(e.g.</a:t>
            </a:r>
            <a:r>
              <a:rPr sz="1950" b="1" spc="-50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spc="-90" dirty="0">
                <a:solidFill>
                  <a:srgbClr val="F2425E"/>
                </a:solidFill>
                <a:latin typeface="Arial"/>
                <a:cs typeface="Arial"/>
              </a:rPr>
              <a:t>Google</a:t>
            </a:r>
            <a:r>
              <a:rPr sz="1950" b="1" spc="-50" dirty="0">
                <a:solidFill>
                  <a:srgbClr val="F2425E"/>
                </a:solidFill>
                <a:latin typeface="Arial"/>
                <a:cs typeface="Arial"/>
              </a:rPr>
              <a:t> </a:t>
            </a:r>
            <a:r>
              <a:rPr sz="1950" b="1" spc="-35" dirty="0">
                <a:solidFill>
                  <a:srgbClr val="F2425E"/>
                </a:solidFill>
                <a:latin typeface="Arial"/>
                <a:cs typeface="Arial"/>
              </a:rPr>
              <a:t>Analytics)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2627" y="3199564"/>
            <a:ext cx="1992630" cy="933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51447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"/>
              <a:cs typeface="Arial"/>
            </a:endParaRPr>
          </a:p>
          <a:p>
            <a:pPr marL="487045">
              <a:lnSpc>
                <a:spcPct val="100000"/>
              </a:lnSpc>
              <a:spcBef>
                <a:spcPts val="5"/>
              </a:spcBef>
              <a:tabLst>
                <a:tab pos="1540510" algn="l"/>
              </a:tabLst>
            </a:pP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Fetch</a:t>
            </a:r>
            <a:r>
              <a:rPr sz="18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1800" b="1" spc="-25" dirty="0">
                <a:solidFill>
                  <a:srgbClr val="444444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30856" y="3033861"/>
            <a:ext cx="2055495" cy="631825"/>
          </a:xfrm>
          <a:custGeom>
            <a:avLst/>
            <a:gdLst/>
            <a:ahLst/>
            <a:cxnLst/>
            <a:rect l="l" t="t" r="r" b="b"/>
            <a:pathLst>
              <a:path w="2055495" h="631825">
                <a:moveTo>
                  <a:pt x="2054943" y="0"/>
                </a:moveTo>
                <a:lnTo>
                  <a:pt x="0" y="0"/>
                </a:lnTo>
                <a:lnTo>
                  <a:pt x="0" y="631264"/>
                </a:lnTo>
                <a:lnTo>
                  <a:pt x="2054943" y="631264"/>
                </a:lnTo>
                <a:lnTo>
                  <a:pt x="2054943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520737" y="3199564"/>
            <a:ext cx="128778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181189" y="3033860"/>
            <a:ext cx="5080" cy="1120775"/>
          </a:xfrm>
          <a:custGeom>
            <a:avLst/>
            <a:gdLst/>
            <a:ahLst/>
            <a:cxnLst/>
            <a:rect l="l" t="t" r="r" b="b"/>
            <a:pathLst>
              <a:path w="5079" h="1120775">
                <a:moveTo>
                  <a:pt x="4608" y="0"/>
                </a:moveTo>
                <a:lnTo>
                  <a:pt x="0" y="1120528"/>
                </a:lnTo>
              </a:path>
            </a:pathLst>
          </a:custGeom>
          <a:ln w="41883">
            <a:solidFill>
              <a:srgbClr val="F2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276274" y="3927142"/>
            <a:ext cx="18224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2425D"/>
                </a:solidFill>
                <a:latin typeface="Courier New"/>
                <a:cs typeface="Courier New"/>
              </a:rPr>
              <a:t>DOMContentLoaded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77854" y="3033861"/>
            <a:ext cx="682625" cy="6318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415"/>
              </a:spcBef>
            </a:pPr>
            <a:r>
              <a:rPr sz="1800" b="1" spc="-25" dirty="0">
                <a:solidFill>
                  <a:srgbClr val="444444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92602" y="3033861"/>
            <a:ext cx="3585845" cy="63182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871211" y="3665125"/>
            <a:ext cx="1245235" cy="631825"/>
          </a:xfrm>
          <a:custGeom>
            <a:avLst/>
            <a:gdLst/>
            <a:ahLst/>
            <a:cxnLst/>
            <a:rect l="l" t="t" r="r" b="b"/>
            <a:pathLst>
              <a:path w="1245234" h="631825">
                <a:moveTo>
                  <a:pt x="1245227" y="0"/>
                </a:moveTo>
                <a:lnTo>
                  <a:pt x="0" y="0"/>
                </a:lnTo>
                <a:lnTo>
                  <a:pt x="0" y="631264"/>
                </a:lnTo>
                <a:lnTo>
                  <a:pt x="1245227" y="631264"/>
                </a:lnTo>
                <a:lnTo>
                  <a:pt x="1245227" y="0"/>
                </a:lnTo>
                <a:close/>
              </a:path>
            </a:pathLst>
          </a:custGeom>
          <a:solidFill>
            <a:srgbClr val="77D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191779" y="3830829"/>
            <a:ext cx="60452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45" dirty="0">
                <a:solidFill>
                  <a:srgbClr val="444444"/>
                </a:solidFill>
                <a:latin typeface="Arial"/>
                <a:cs typeface="Arial"/>
              </a:rPr>
              <a:t>Fetch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705371" y="3012905"/>
            <a:ext cx="7185025" cy="7597775"/>
            <a:chOff x="11705371" y="3012905"/>
            <a:chExt cx="7185025" cy="7597775"/>
          </a:xfrm>
        </p:grpSpPr>
        <p:sp>
          <p:nvSpPr>
            <p:cNvPr id="26" name="object 26"/>
            <p:cNvSpPr/>
            <p:nvPr/>
          </p:nvSpPr>
          <p:spPr>
            <a:xfrm>
              <a:off x="18864326" y="3033860"/>
              <a:ext cx="5080" cy="1120775"/>
            </a:xfrm>
            <a:custGeom>
              <a:avLst/>
              <a:gdLst/>
              <a:ahLst/>
              <a:cxnLst/>
              <a:rect l="l" t="t" r="r" b="b"/>
              <a:pathLst>
                <a:path w="5080" h="1120775">
                  <a:moveTo>
                    <a:pt x="4608" y="0"/>
                  </a:moveTo>
                  <a:lnTo>
                    <a:pt x="0" y="112052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05371" y="9979330"/>
              <a:ext cx="682625" cy="631825"/>
            </a:xfrm>
            <a:custGeom>
              <a:avLst/>
              <a:gdLst/>
              <a:ahLst/>
              <a:cxnLst/>
              <a:rect l="l" t="t" r="r" b="b"/>
              <a:pathLst>
                <a:path w="682625" h="631825">
                  <a:moveTo>
                    <a:pt x="682244" y="0"/>
                  </a:moveTo>
                  <a:lnTo>
                    <a:pt x="0" y="0"/>
                  </a:lnTo>
                  <a:lnTo>
                    <a:pt x="0" y="631264"/>
                  </a:lnTo>
                  <a:lnTo>
                    <a:pt x="682244" y="631264"/>
                  </a:lnTo>
                  <a:lnTo>
                    <a:pt x="682244" y="0"/>
                  </a:lnTo>
                  <a:close/>
                </a:path>
              </a:pathLst>
            </a:custGeom>
            <a:solidFill>
              <a:srgbClr val="F4D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946709" y="3927142"/>
            <a:ext cx="18351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2425D"/>
                </a:solidFill>
                <a:latin typeface="Courier New"/>
                <a:cs typeface="Courier New"/>
              </a:rPr>
              <a:t>DOMContentLoaded</a:t>
            </a:r>
            <a:endParaRPr sz="145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71074" y="3033861"/>
          <a:ext cx="5520055" cy="1141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190">
                <a:tc>
                  <a:txBody>
                    <a:bodyPr/>
                    <a:lstStyle/>
                    <a:p>
                      <a:pPr marL="115443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Parse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HTML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solidFill>
                      <a:srgbClr val="38464D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Fetch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solidFill>
                      <a:srgbClr val="77D16B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R w="57150">
                      <a:solidFill>
                        <a:srgbClr val="F2425D"/>
                      </a:solidFill>
                      <a:prstDash val="solid"/>
                    </a:lnR>
                    <a:solidFill>
                      <a:srgbClr val="F4DB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612515">
                        <a:lnSpc>
                          <a:spcPts val="1720"/>
                        </a:lnSpc>
                      </a:pPr>
                      <a:r>
                        <a:rPr sz="1450" b="1" spc="-10" dirty="0">
                          <a:solidFill>
                            <a:srgbClr val="F2425D"/>
                          </a:solidFill>
                          <a:latin typeface="Courier New"/>
                          <a:cs typeface="Courier New"/>
                        </a:rPr>
                        <a:t>DOMContentLoaded</a:t>
                      </a:r>
                      <a:endParaRPr sz="145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lnR w="57150">
                      <a:solidFill>
                        <a:srgbClr val="F2425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1840309" y="10145035"/>
            <a:ext cx="42481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b="1" spc="-75" dirty="0">
                <a:solidFill>
                  <a:srgbClr val="444444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16488" y="9348065"/>
            <a:ext cx="3585845" cy="631825"/>
          </a:xfrm>
          <a:custGeom>
            <a:avLst/>
            <a:gdLst/>
            <a:ahLst/>
            <a:cxnLst/>
            <a:rect l="l" t="t" r="r" b="b"/>
            <a:pathLst>
              <a:path w="3585845" h="631825">
                <a:moveTo>
                  <a:pt x="3585255" y="0"/>
                </a:moveTo>
                <a:lnTo>
                  <a:pt x="0" y="0"/>
                </a:lnTo>
                <a:lnTo>
                  <a:pt x="0" y="631264"/>
                </a:lnTo>
                <a:lnTo>
                  <a:pt x="3585255" y="631264"/>
                </a:lnTo>
                <a:lnTo>
                  <a:pt x="3585255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871521" y="9513768"/>
            <a:ext cx="128778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95105" y="9979331"/>
            <a:ext cx="3710304" cy="631825"/>
          </a:xfrm>
          <a:custGeom>
            <a:avLst/>
            <a:gdLst/>
            <a:ahLst/>
            <a:cxnLst/>
            <a:rect l="l" t="t" r="r" b="b"/>
            <a:pathLst>
              <a:path w="3710304" h="631825">
                <a:moveTo>
                  <a:pt x="3710262" y="0"/>
                </a:moveTo>
                <a:lnTo>
                  <a:pt x="0" y="0"/>
                </a:lnTo>
                <a:lnTo>
                  <a:pt x="0" y="631264"/>
                </a:lnTo>
                <a:lnTo>
                  <a:pt x="3710262" y="631264"/>
                </a:lnTo>
                <a:lnTo>
                  <a:pt x="3710262" y="0"/>
                </a:lnTo>
                <a:close/>
              </a:path>
            </a:pathLst>
          </a:custGeom>
          <a:solidFill>
            <a:srgbClr val="77D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60881" y="10145035"/>
            <a:ext cx="59182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00" b="1" spc="-45" dirty="0">
                <a:solidFill>
                  <a:srgbClr val="444444"/>
                </a:solidFill>
                <a:latin typeface="Arial"/>
                <a:cs typeface="Arial"/>
              </a:rPr>
              <a:t>Fetch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18064" y="1715738"/>
            <a:ext cx="3268345" cy="9266555"/>
            <a:chOff x="8418064" y="1715738"/>
            <a:chExt cx="3268345" cy="9266555"/>
          </a:xfrm>
        </p:grpSpPr>
        <p:sp>
          <p:nvSpPr>
            <p:cNvPr id="36" name="object 36"/>
            <p:cNvSpPr/>
            <p:nvPr/>
          </p:nvSpPr>
          <p:spPr>
            <a:xfrm>
              <a:off x="11297132" y="9348066"/>
              <a:ext cx="5080" cy="1612900"/>
            </a:xfrm>
            <a:custGeom>
              <a:avLst/>
              <a:gdLst/>
              <a:ahLst/>
              <a:cxnLst/>
              <a:rect l="l" t="t" r="r" b="b"/>
              <a:pathLst>
                <a:path w="5079" h="1612900">
                  <a:moveTo>
                    <a:pt x="4608" y="0"/>
                  </a:moveTo>
                  <a:lnTo>
                    <a:pt x="0" y="161265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8064" y="1715738"/>
              <a:ext cx="3267971" cy="83442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9392219" y="10754421"/>
            <a:ext cx="18224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2425D"/>
                </a:solidFill>
                <a:latin typeface="Courier New"/>
                <a:cs typeface="Courier New"/>
              </a:rPr>
              <a:t>DOMContentLoaded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74167" y="1769759"/>
            <a:ext cx="4374893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246505" algn="l"/>
                <a:tab pos="1715135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ASYNC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IN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HEAD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2367" y="1715738"/>
            <a:ext cx="3267971" cy="83442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5136642" y="1833975"/>
            <a:ext cx="4889641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20775" algn="l"/>
                <a:tab pos="1590040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DEFER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IN	HEAD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697" y="1715738"/>
            <a:ext cx="3267971" cy="83442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048933" y="1807762"/>
            <a:ext cx="3310937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5650" algn="l"/>
                <a:tab pos="1294765" algn="l"/>
              </a:tabLst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END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OF</a:t>
            </a:r>
            <a:r>
              <a:rPr lang="en-US" sz="370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BODY</a:t>
            </a:r>
            <a:endParaRPr sz="37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377293" y="9979331"/>
            <a:ext cx="682625" cy="63182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415"/>
              </a:spcBef>
            </a:pPr>
            <a:r>
              <a:rPr sz="1800" b="1" spc="-25" dirty="0">
                <a:solidFill>
                  <a:srgbClr val="444444"/>
                </a:solidFill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388420" y="9348065"/>
            <a:ext cx="3585845" cy="631825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17970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4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Parse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667030" y="9979331"/>
            <a:ext cx="3710304" cy="631825"/>
          </a:xfrm>
          <a:prstGeom prst="rect">
            <a:avLst/>
          </a:prstGeom>
          <a:solidFill>
            <a:srgbClr val="77D16B"/>
          </a:solidFill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Fetch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3190" y="4821842"/>
            <a:ext cx="18381345" cy="6160135"/>
            <a:chOff x="713190" y="4821842"/>
            <a:chExt cx="18381345" cy="6160135"/>
          </a:xfrm>
        </p:grpSpPr>
        <p:sp>
          <p:nvSpPr>
            <p:cNvPr id="48" name="object 48"/>
            <p:cNvSpPr/>
            <p:nvPr/>
          </p:nvSpPr>
          <p:spPr>
            <a:xfrm>
              <a:off x="19068508" y="9348066"/>
              <a:ext cx="5080" cy="1612900"/>
            </a:xfrm>
            <a:custGeom>
              <a:avLst/>
              <a:gdLst/>
              <a:ahLst/>
              <a:cxnLst/>
              <a:rect l="l" t="t" r="r" b="b"/>
              <a:pathLst>
                <a:path w="5080" h="1612900">
                  <a:moveTo>
                    <a:pt x="4608" y="0"/>
                  </a:moveTo>
                  <a:lnTo>
                    <a:pt x="0" y="1612659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190" y="4821842"/>
              <a:ext cx="240830" cy="2408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190" y="5768410"/>
              <a:ext cx="240830" cy="24083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4031" y="4821842"/>
              <a:ext cx="240830" cy="24083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4031" y="6137238"/>
              <a:ext cx="240830" cy="24083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4031" y="7084661"/>
              <a:ext cx="240830" cy="24083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84031" y="7662654"/>
              <a:ext cx="240830" cy="24083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7150892" y="10754421"/>
            <a:ext cx="18351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2425D"/>
                </a:solidFill>
                <a:latin typeface="Courier New"/>
                <a:cs typeface="Courier New"/>
              </a:rPr>
              <a:t>DOMContentLoaded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09492" y="4717219"/>
            <a:ext cx="4716145" cy="134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Scripts</a:t>
            </a:r>
            <a:r>
              <a:rPr sz="195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fetched</a:t>
            </a:r>
            <a:r>
              <a:rPr sz="195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after</a:t>
            </a:r>
            <a:r>
              <a:rPr sz="1950" b="1" i="1" spc="15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spc="-25" dirty="0">
                <a:solidFill>
                  <a:srgbClr val="444444"/>
                </a:solidFill>
                <a:latin typeface="Calibri"/>
                <a:cs typeface="Calibri"/>
              </a:rPr>
              <a:t>the </a:t>
            </a:r>
            <a:r>
              <a:rPr sz="1950" b="1" i="1" spc="50" dirty="0">
                <a:solidFill>
                  <a:srgbClr val="444444"/>
                </a:solidFill>
                <a:latin typeface="Calibri"/>
                <a:cs typeface="Calibri"/>
              </a:rPr>
              <a:t>HTML</a:t>
            </a:r>
            <a:r>
              <a:rPr sz="1950" b="1" i="1" spc="1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spc="110" dirty="0">
                <a:solidFill>
                  <a:srgbClr val="444444"/>
                </a:solidFill>
                <a:latin typeface="Calibri"/>
                <a:cs typeface="Calibri"/>
              </a:rPr>
              <a:t>is</a:t>
            </a:r>
            <a:r>
              <a:rPr sz="1950" b="1" i="1" spc="14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completely</a:t>
            </a:r>
            <a:r>
              <a:rPr sz="1950" b="1" i="1" spc="14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spc="-10" dirty="0">
                <a:solidFill>
                  <a:srgbClr val="444444"/>
                </a:solidFill>
                <a:latin typeface="Calibri"/>
                <a:cs typeface="Calibri"/>
              </a:rPr>
              <a:t>parsed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950" b="1" spc="-45" dirty="0">
                <a:solidFill>
                  <a:srgbClr val="F2425C"/>
                </a:solidFill>
                <a:latin typeface="Arial"/>
                <a:cs typeface="Arial"/>
              </a:rPr>
              <a:t>Use</a:t>
            </a:r>
            <a:r>
              <a:rPr sz="1950" b="1" spc="-75" dirty="0">
                <a:solidFill>
                  <a:srgbClr val="F2425C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2425C"/>
                </a:solidFill>
                <a:latin typeface="Arial"/>
                <a:cs typeface="Arial"/>
              </a:rPr>
              <a:t>if</a:t>
            </a:r>
            <a:r>
              <a:rPr sz="1950" b="1" spc="-65" dirty="0">
                <a:solidFill>
                  <a:srgbClr val="F2425C"/>
                </a:solidFill>
                <a:latin typeface="Arial"/>
                <a:cs typeface="Arial"/>
              </a:rPr>
              <a:t> </a:t>
            </a:r>
            <a:r>
              <a:rPr sz="1950" b="1" spc="-95" dirty="0">
                <a:solidFill>
                  <a:srgbClr val="F2425C"/>
                </a:solidFill>
                <a:latin typeface="Arial"/>
                <a:cs typeface="Arial"/>
              </a:rPr>
              <a:t>you</a:t>
            </a:r>
            <a:r>
              <a:rPr sz="1950" b="1" spc="-50" dirty="0">
                <a:solidFill>
                  <a:srgbClr val="F2425C"/>
                </a:solidFill>
                <a:latin typeface="Arial"/>
                <a:cs typeface="Arial"/>
              </a:rPr>
              <a:t> </a:t>
            </a:r>
            <a:r>
              <a:rPr sz="1950" b="1" spc="-60" dirty="0">
                <a:solidFill>
                  <a:srgbClr val="F2425C"/>
                </a:solidFill>
                <a:latin typeface="Arial"/>
                <a:cs typeface="Arial"/>
              </a:rPr>
              <a:t>need </a:t>
            </a:r>
            <a:r>
              <a:rPr sz="1950" b="1" dirty="0">
                <a:solidFill>
                  <a:srgbClr val="F2425C"/>
                </a:solidFill>
                <a:latin typeface="Arial"/>
                <a:cs typeface="Arial"/>
              </a:rPr>
              <a:t>to</a:t>
            </a:r>
            <a:r>
              <a:rPr sz="1950" b="1" spc="-60" dirty="0">
                <a:solidFill>
                  <a:srgbClr val="F2425C"/>
                </a:solidFill>
                <a:latin typeface="Arial"/>
                <a:cs typeface="Arial"/>
              </a:rPr>
              <a:t> </a:t>
            </a:r>
            <a:r>
              <a:rPr sz="1950" b="1" spc="-55" dirty="0">
                <a:solidFill>
                  <a:srgbClr val="F2425C"/>
                </a:solidFill>
                <a:latin typeface="Arial"/>
                <a:cs typeface="Arial"/>
              </a:rPr>
              <a:t>support</a:t>
            </a:r>
            <a:r>
              <a:rPr sz="1950" b="1" spc="-65" dirty="0">
                <a:solidFill>
                  <a:srgbClr val="F2425C"/>
                </a:solidFill>
                <a:latin typeface="Arial"/>
                <a:cs typeface="Arial"/>
              </a:rPr>
              <a:t> </a:t>
            </a:r>
            <a:r>
              <a:rPr sz="1950" b="1" spc="-50" dirty="0">
                <a:solidFill>
                  <a:srgbClr val="F2425C"/>
                </a:solidFill>
                <a:latin typeface="Arial"/>
                <a:cs typeface="Arial"/>
              </a:rPr>
              <a:t>old</a:t>
            </a:r>
            <a:r>
              <a:rPr sz="1950" b="1" spc="-60" dirty="0">
                <a:solidFill>
                  <a:srgbClr val="F2425C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C"/>
                </a:solidFill>
                <a:latin typeface="Arial"/>
                <a:cs typeface="Arial"/>
              </a:rPr>
              <a:t>browsers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580331" y="4717219"/>
            <a:ext cx="4697730" cy="397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6705">
              <a:lnSpc>
                <a:spcPct val="124000"/>
              </a:lnSpc>
              <a:spcBef>
                <a:spcPts val="95"/>
              </a:spcBef>
            </a:pPr>
            <a:r>
              <a:rPr sz="1950" spc="10" dirty="0">
                <a:solidFill>
                  <a:srgbClr val="444444"/>
                </a:solidFill>
                <a:latin typeface="Arial"/>
                <a:cs typeface="Arial"/>
              </a:rPr>
              <a:t>Scripts</a:t>
            </a:r>
            <a:r>
              <a:rPr sz="1950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spc="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10" dirty="0">
                <a:solidFill>
                  <a:srgbClr val="444444"/>
                </a:solidFill>
                <a:latin typeface="Arial"/>
                <a:cs typeface="Arial"/>
              </a:rPr>
              <a:t>fetched</a:t>
            </a:r>
            <a:r>
              <a:rPr sz="1950" spc="1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10" dirty="0">
                <a:solidFill>
                  <a:srgbClr val="444444"/>
                </a:solidFill>
                <a:latin typeface="Calibri"/>
                <a:cs typeface="Calibri"/>
              </a:rPr>
              <a:t>asynchronously</a:t>
            </a:r>
            <a:r>
              <a:rPr sz="1950" b="1" i="1" spc="27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19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after</a:t>
            </a:r>
            <a:r>
              <a:rPr sz="1950" b="1" i="1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1950" b="1" i="1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spc="50" dirty="0">
                <a:solidFill>
                  <a:srgbClr val="444444"/>
                </a:solidFill>
                <a:latin typeface="Calibri"/>
                <a:cs typeface="Calibri"/>
              </a:rPr>
              <a:t>HTML</a:t>
            </a:r>
            <a:r>
              <a:rPr sz="1950" b="1" i="1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spc="110" dirty="0">
                <a:solidFill>
                  <a:srgbClr val="444444"/>
                </a:solidFill>
                <a:latin typeface="Calibri"/>
                <a:cs typeface="Calibri"/>
              </a:rPr>
              <a:t>is</a:t>
            </a:r>
            <a:r>
              <a:rPr sz="1950" b="1" i="1" spc="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spc="-10" dirty="0">
                <a:solidFill>
                  <a:srgbClr val="444444"/>
                </a:solidFill>
                <a:latin typeface="Calibri"/>
                <a:cs typeface="Calibri"/>
              </a:rPr>
              <a:t>completely parsed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DOMContentLoaded</a:t>
            </a:r>
            <a:r>
              <a:rPr sz="1950" spc="-5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19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fires</a:t>
            </a:r>
            <a:r>
              <a:rPr sz="1950" spc="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spc="-10" dirty="0">
                <a:solidFill>
                  <a:srgbClr val="444444"/>
                </a:solidFill>
                <a:latin typeface="Calibri"/>
                <a:cs typeface="Calibri"/>
              </a:rPr>
              <a:t>after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950" dirty="0">
                <a:solidFill>
                  <a:srgbClr val="444444"/>
                </a:solidFill>
                <a:latin typeface="Courier New"/>
                <a:cs typeface="Courier New"/>
              </a:rPr>
              <a:t>defer</a:t>
            </a:r>
            <a:r>
              <a:rPr sz="1950" spc="-6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950" spc="60" dirty="0">
                <a:solidFill>
                  <a:srgbClr val="444444"/>
                </a:solidFill>
                <a:latin typeface="Arial"/>
                <a:cs typeface="Arial"/>
              </a:rPr>
              <a:t>script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Scripts</a:t>
            </a:r>
            <a:r>
              <a:rPr sz="19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are</a:t>
            </a:r>
            <a:r>
              <a:rPr sz="19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executed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b="1" i="1" dirty="0">
                <a:solidFill>
                  <a:srgbClr val="444444"/>
                </a:solidFill>
                <a:latin typeface="Calibri"/>
                <a:cs typeface="Calibri"/>
              </a:rPr>
              <a:t>in</a:t>
            </a:r>
            <a:r>
              <a:rPr sz="1950" b="1" i="1" spc="1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950" b="1" i="1" spc="-20" dirty="0">
                <a:solidFill>
                  <a:srgbClr val="444444"/>
                </a:solidFill>
                <a:latin typeface="Calibri"/>
                <a:cs typeface="Calibri"/>
              </a:rPr>
              <a:t>order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24000"/>
              </a:lnSpc>
              <a:spcBef>
                <a:spcPts val="1650"/>
              </a:spcBef>
            </a:pP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This</a:t>
            </a:r>
            <a:r>
              <a:rPr sz="1950" b="1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195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overall</a:t>
            </a:r>
            <a:r>
              <a:rPr sz="1950" b="1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1950" b="1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25" dirty="0">
                <a:solidFill>
                  <a:srgbClr val="F2425D"/>
                </a:solidFill>
                <a:latin typeface="Arial"/>
                <a:cs typeface="Arial"/>
              </a:rPr>
              <a:t>best</a:t>
            </a:r>
            <a:r>
              <a:rPr sz="1950" b="1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solution!</a:t>
            </a:r>
            <a:r>
              <a:rPr sz="1950" b="1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45" dirty="0">
                <a:solidFill>
                  <a:srgbClr val="F2425D"/>
                </a:solidFill>
                <a:latin typeface="Arial"/>
                <a:cs typeface="Arial"/>
              </a:rPr>
              <a:t>Use</a:t>
            </a:r>
            <a:r>
              <a:rPr sz="1950" b="1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25" dirty="0">
                <a:solidFill>
                  <a:srgbClr val="F2425D"/>
                </a:solidFill>
                <a:latin typeface="Arial"/>
                <a:cs typeface="Arial"/>
              </a:rPr>
              <a:t>for </a:t>
            </a:r>
            <a:r>
              <a:rPr sz="1950" b="1" spc="-85" dirty="0">
                <a:solidFill>
                  <a:srgbClr val="F2425D"/>
                </a:solidFill>
                <a:latin typeface="Arial"/>
                <a:cs typeface="Arial"/>
              </a:rPr>
              <a:t>your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90" dirty="0">
                <a:solidFill>
                  <a:srgbClr val="F2425D"/>
                </a:solidFill>
                <a:latin typeface="Arial"/>
                <a:cs typeface="Arial"/>
              </a:rPr>
              <a:t>own</a:t>
            </a: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40" dirty="0">
                <a:solidFill>
                  <a:srgbClr val="F2425D"/>
                </a:solidFill>
                <a:latin typeface="Arial"/>
                <a:cs typeface="Arial"/>
              </a:rPr>
              <a:t>scripts,</a:t>
            </a:r>
            <a:r>
              <a:rPr sz="1950" b="1" spc="-60" dirty="0">
                <a:solidFill>
                  <a:srgbClr val="F2425D"/>
                </a:solidFill>
                <a:latin typeface="Arial"/>
                <a:cs typeface="Arial"/>
              </a:rPr>
              <a:t> and</a:t>
            </a: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70" dirty="0">
                <a:solidFill>
                  <a:srgbClr val="F2425D"/>
                </a:solidFill>
                <a:latin typeface="Arial"/>
                <a:cs typeface="Arial"/>
              </a:rPr>
              <a:t>when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70" dirty="0">
                <a:solidFill>
                  <a:srgbClr val="F2425D"/>
                </a:solidFill>
                <a:latin typeface="Arial"/>
                <a:cs typeface="Arial"/>
              </a:rPr>
              <a:t>order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matters </a:t>
            </a:r>
            <a:r>
              <a:rPr sz="1950" b="1" dirty="0">
                <a:solidFill>
                  <a:srgbClr val="F2425D"/>
                </a:solidFill>
                <a:latin typeface="Arial"/>
                <a:cs typeface="Arial"/>
              </a:rPr>
              <a:t>(e.g.</a:t>
            </a:r>
            <a:r>
              <a:rPr sz="1950" b="1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65" dirty="0">
                <a:solidFill>
                  <a:srgbClr val="F2425D"/>
                </a:solidFill>
                <a:latin typeface="Arial"/>
                <a:cs typeface="Arial"/>
              </a:rPr>
              <a:t>including</a:t>
            </a: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library)</a:t>
            </a:r>
            <a:endParaRPr sz="1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46915" y="8904537"/>
            <a:ext cx="4417695" cy="1694814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61620" marR="354330">
              <a:lnSpc>
                <a:spcPct val="119100"/>
              </a:lnSpc>
              <a:spcBef>
                <a:spcPts val="1730"/>
              </a:spcBef>
            </a:pPr>
            <a:r>
              <a:rPr sz="1650" spc="-35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16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can,</a:t>
            </a:r>
            <a:r>
              <a:rPr sz="16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6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course,</a:t>
            </a:r>
            <a:r>
              <a:rPr sz="16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16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444444"/>
                </a:solidFill>
                <a:latin typeface="Arial"/>
                <a:cs typeface="Arial"/>
              </a:rPr>
              <a:t>different </a:t>
            </a:r>
            <a:r>
              <a:rPr sz="1650" b="1" spc="-40" dirty="0">
                <a:solidFill>
                  <a:srgbClr val="444444"/>
                </a:solidFill>
                <a:latin typeface="Arial"/>
                <a:cs typeface="Arial"/>
              </a:rPr>
              <a:t>strategies</a:t>
            </a:r>
            <a:r>
              <a:rPr sz="16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165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16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b="1" spc="-45" dirty="0">
                <a:solidFill>
                  <a:srgbClr val="444444"/>
                </a:solidFill>
                <a:latin typeface="Arial"/>
                <a:cs typeface="Arial"/>
              </a:rPr>
              <a:t>scripts</a:t>
            </a:r>
            <a:r>
              <a:rPr sz="1650" spc="-4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16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Usually</a:t>
            </a:r>
            <a:r>
              <a:rPr sz="16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50" dirty="0">
                <a:solidFill>
                  <a:srgbClr val="444444"/>
                </a:solidFill>
                <a:latin typeface="Arial"/>
                <a:cs typeface="Arial"/>
              </a:rPr>
              <a:t>a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complete</a:t>
            </a:r>
            <a:r>
              <a:rPr sz="16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web</a:t>
            </a:r>
            <a:r>
              <a:rPr sz="16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applications</a:t>
            </a:r>
            <a:r>
              <a:rPr sz="16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includes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16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than</a:t>
            </a:r>
            <a:r>
              <a:rPr sz="16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5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16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16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Arial"/>
                <a:cs typeface="Arial"/>
              </a:rPr>
              <a:t>script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916" y="2407547"/>
            <a:ext cx="15690215" cy="203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200" b="0" spc="135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3200" b="0" spc="145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13200" b="0" spc="135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b="0" spc="14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b="0" spc="-55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3200" b="0" spc="-52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b="0" spc="10" dirty="0">
                <a:solidFill>
                  <a:srgbClr val="444444"/>
                </a:solidFill>
                <a:latin typeface="Arial"/>
                <a:cs typeface="Arial"/>
              </a:rPr>
              <a:t>ORI</a:t>
            </a:r>
            <a:r>
              <a:rPr sz="13200" b="0" spc="1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b="0" spc="-17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b="0" spc="1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b="0" spc="15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3200" b="0" spc="-645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endParaRPr sz="1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715" y="4417957"/>
            <a:ext cx="18674080" cy="444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9245" marR="5080" indent="-1567180">
              <a:lnSpc>
                <a:spcPct val="109800"/>
              </a:lnSpc>
              <a:spcBef>
                <a:spcPts val="105"/>
              </a:spcBef>
            </a:pPr>
            <a:r>
              <a:rPr sz="13200" spc="155" dirty="0">
                <a:solidFill>
                  <a:srgbClr val="444444"/>
                </a:solidFill>
                <a:latin typeface="Arial"/>
                <a:cs typeface="Arial"/>
              </a:rPr>
              <a:t>PROGR</a:t>
            </a:r>
            <a:r>
              <a:rPr sz="13200" spc="160" dirty="0">
                <a:solidFill>
                  <a:srgbClr val="444444"/>
                </a:solidFill>
                <a:latin typeface="Arial"/>
                <a:cs typeface="Arial"/>
              </a:rPr>
              <a:t>AMM</a:t>
            </a:r>
            <a:r>
              <a:rPr sz="13200" spc="15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160" dirty="0">
                <a:solidFill>
                  <a:srgbClr val="444444"/>
                </a:solidFill>
                <a:latin typeface="Arial"/>
                <a:cs typeface="Arial"/>
              </a:rPr>
              <a:t>N</a:t>
            </a:r>
            <a:r>
              <a:rPr sz="13200" spc="-50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13200" spc="9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14" dirty="0">
                <a:solidFill>
                  <a:srgbClr val="444444"/>
                </a:solidFill>
                <a:latin typeface="Arial"/>
                <a:cs typeface="Arial"/>
              </a:rPr>
              <a:t>(</a:t>
            </a:r>
            <a:r>
              <a:rPr sz="13200" spc="110" dirty="0">
                <a:solidFill>
                  <a:srgbClr val="444444"/>
                </a:solidFill>
                <a:latin typeface="Arial"/>
                <a:cs typeface="Arial"/>
              </a:rPr>
              <a:t>OOP</a:t>
            </a:r>
            <a:r>
              <a:rPr sz="13200" spc="-545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132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29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3200" spc="105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3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13200" spc="-36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13200" spc="9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3200" spc="120" dirty="0">
                <a:solidFill>
                  <a:srgbClr val="444444"/>
                </a:solidFill>
                <a:latin typeface="Arial"/>
                <a:cs typeface="Arial"/>
              </a:rPr>
              <a:t>J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3200" spc="-229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ASCR</a:t>
            </a:r>
            <a:r>
              <a:rPr sz="13200" spc="25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3200" spc="254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13200" spc="-4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endParaRPr sz="1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04450" y="2517449"/>
            <a:ext cx="9296400" cy="69405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OBJECT ORIENTED PROGRAMMING (OOP) WITH JAVASCRIPT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105029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WHAT IS OBJECT-ORIENTED PROGRAMMING?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618418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2100" algn="l"/>
                <a:tab pos="2169795" algn="l"/>
                <a:tab pos="6239510" algn="l"/>
                <a:tab pos="9728200" algn="l"/>
              </a:tabLst>
            </a:pPr>
            <a:r>
              <a:rPr dirty="0"/>
              <a:t>WHAT</a:t>
            </a:r>
            <a:r>
              <a:rPr lang="en-US" dirty="0"/>
              <a:t> </a:t>
            </a:r>
            <a:r>
              <a:rPr dirty="0"/>
              <a:t>IS</a:t>
            </a:r>
            <a:r>
              <a:rPr lang="en-US" dirty="0"/>
              <a:t> </a:t>
            </a:r>
            <a:r>
              <a:rPr dirty="0"/>
              <a:t>OBJECT-ORIENTED</a:t>
            </a:r>
            <a:r>
              <a:rPr lang="en-US" dirty="0"/>
              <a:t> </a:t>
            </a:r>
            <a:r>
              <a:rPr dirty="0"/>
              <a:t>PROGRAMMING?</a:t>
            </a:r>
            <a:r>
              <a:rPr lang="en-US" dirty="0"/>
              <a:t> </a:t>
            </a:r>
            <a:r>
              <a:rPr dirty="0"/>
              <a:t>(OOP)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16838" y="1077251"/>
            <a:ext cx="15775940" cy="9791700"/>
            <a:chOff x="1116838" y="1077251"/>
            <a:chExt cx="15775940" cy="9791700"/>
          </a:xfrm>
        </p:grpSpPr>
        <p:sp>
          <p:nvSpPr>
            <p:cNvPr id="5" name="object 5"/>
            <p:cNvSpPr/>
            <p:nvPr/>
          </p:nvSpPr>
          <p:spPr>
            <a:xfrm>
              <a:off x="3211556" y="2519622"/>
              <a:ext cx="13681075" cy="8349615"/>
            </a:xfrm>
            <a:custGeom>
              <a:avLst/>
              <a:gdLst/>
              <a:ahLst/>
              <a:cxnLst/>
              <a:rect l="l" t="t" r="r" b="b"/>
              <a:pathLst>
                <a:path w="13681075" h="8349615">
                  <a:moveTo>
                    <a:pt x="13680986" y="0"/>
                  </a:moveTo>
                  <a:lnTo>
                    <a:pt x="0" y="0"/>
                  </a:lnTo>
                  <a:lnTo>
                    <a:pt x="0" y="8349280"/>
                  </a:lnTo>
                  <a:lnTo>
                    <a:pt x="13680986" y="8349280"/>
                  </a:lnTo>
                  <a:lnTo>
                    <a:pt x="13680986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838" y="1077251"/>
              <a:ext cx="5310807" cy="34342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5943" y="1664911"/>
              <a:ext cx="3612598" cy="173603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21000000">
            <a:off x="3355660" y="2260448"/>
            <a:ext cx="839973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20"/>
              </a:lnSpc>
            </a:pPr>
            <a:r>
              <a:rPr sz="4100" b="1" spc="-900" dirty="0">
                <a:solidFill>
                  <a:srgbClr val="FAFBFB"/>
                </a:solidFill>
                <a:latin typeface="Calibri"/>
                <a:cs typeface="Calibri"/>
              </a:rPr>
              <a:t>OOP</a:t>
            </a:r>
            <a:endParaRPr sz="4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28092" y="2052734"/>
            <a:ext cx="15222855" cy="9256395"/>
            <a:chOff x="4328092" y="2052734"/>
            <a:chExt cx="15222855" cy="9256395"/>
          </a:xfrm>
        </p:grpSpPr>
        <p:sp>
          <p:nvSpPr>
            <p:cNvPr id="10" name="object 10"/>
            <p:cNvSpPr/>
            <p:nvPr/>
          </p:nvSpPr>
          <p:spPr>
            <a:xfrm>
              <a:off x="13025453" y="2073689"/>
              <a:ext cx="1496695" cy="904240"/>
            </a:xfrm>
            <a:custGeom>
              <a:avLst/>
              <a:gdLst/>
              <a:ahLst/>
              <a:cxnLst/>
              <a:rect l="l" t="t" r="r" b="b"/>
              <a:pathLst>
                <a:path w="1496694" h="904239">
                  <a:moveTo>
                    <a:pt x="1496507" y="0"/>
                  </a:moveTo>
                  <a:lnTo>
                    <a:pt x="1439184" y="4124"/>
                  </a:lnTo>
                  <a:lnTo>
                    <a:pt x="1382842" y="9283"/>
                  </a:lnTo>
                  <a:lnTo>
                    <a:pt x="1327481" y="15478"/>
                  </a:lnTo>
                  <a:lnTo>
                    <a:pt x="1273102" y="22709"/>
                  </a:lnTo>
                  <a:lnTo>
                    <a:pt x="1219704" y="30975"/>
                  </a:lnTo>
                  <a:lnTo>
                    <a:pt x="1167288" y="40277"/>
                  </a:lnTo>
                  <a:lnTo>
                    <a:pt x="1115853" y="50614"/>
                  </a:lnTo>
                  <a:lnTo>
                    <a:pt x="1065399" y="61987"/>
                  </a:lnTo>
                  <a:lnTo>
                    <a:pt x="1015926" y="74395"/>
                  </a:lnTo>
                  <a:lnTo>
                    <a:pt x="967435" y="87839"/>
                  </a:lnTo>
                  <a:lnTo>
                    <a:pt x="919925" y="102319"/>
                  </a:lnTo>
                  <a:lnTo>
                    <a:pt x="873396" y="117834"/>
                  </a:lnTo>
                  <a:lnTo>
                    <a:pt x="827849" y="134384"/>
                  </a:lnTo>
                  <a:lnTo>
                    <a:pt x="783283" y="151970"/>
                  </a:lnTo>
                  <a:lnTo>
                    <a:pt x="739699" y="170592"/>
                  </a:lnTo>
                  <a:lnTo>
                    <a:pt x="697095" y="190249"/>
                  </a:lnTo>
                  <a:lnTo>
                    <a:pt x="655473" y="210942"/>
                  </a:lnTo>
                  <a:lnTo>
                    <a:pt x="614833" y="232670"/>
                  </a:lnTo>
                  <a:lnTo>
                    <a:pt x="575173" y="255434"/>
                  </a:lnTo>
                  <a:lnTo>
                    <a:pt x="536495" y="279233"/>
                  </a:lnTo>
                  <a:lnTo>
                    <a:pt x="498798" y="304068"/>
                  </a:lnTo>
                  <a:lnTo>
                    <a:pt x="462083" y="329938"/>
                  </a:lnTo>
                  <a:lnTo>
                    <a:pt x="426349" y="356844"/>
                  </a:lnTo>
                  <a:lnTo>
                    <a:pt x="391596" y="384785"/>
                  </a:lnTo>
                  <a:lnTo>
                    <a:pt x="357825" y="413762"/>
                  </a:lnTo>
                  <a:lnTo>
                    <a:pt x="325035" y="443775"/>
                  </a:lnTo>
                  <a:lnTo>
                    <a:pt x="293226" y="474823"/>
                  </a:lnTo>
                  <a:lnTo>
                    <a:pt x="262398" y="506906"/>
                  </a:lnTo>
                  <a:lnTo>
                    <a:pt x="232552" y="540025"/>
                  </a:lnTo>
                  <a:lnTo>
                    <a:pt x="203688" y="574180"/>
                  </a:lnTo>
                  <a:lnTo>
                    <a:pt x="175804" y="609370"/>
                  </a:lnTo>
                  <a:lnTo>
                    <a:pt x="148902" y="645596"/>
                  </a:lnTo>
                  <a:lnTo>
                    <a:pt x="122981" y="682857"/>
                  </a:lnTo>
                  <a:lnTo>
                    <a:pt x="98041" y="721154"/>
                  </a:lnTo>
                  <a:lnTo>
                    <a:pt x="74083" y="760486"/>
                  </a:lnTo>
                  <a:lnTo>
                    <a:pt x="51106" y="800854"/>
                  </a:lnTo>
                  <a:lnTo>
                    <a:pt x="29111" y="842257"/>
                  </a:lnTo>
                  <a:lnTo>
                    <a:pt x="8097" y="884696"/>
                  </a:lnTo>
                  <a:lnTo>
                    <a:pt x="0" y="90406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2380" y="2924496"/>
              <a:ext cx="162560" cy="196850"/>
            </a:xfrm>
            <a:custGeom>
              <a:avLst/>
              <a:gdLst/>
              <a:ahLst/>
              <a:cxnLst/>
              <a:rect l="l" t="t" r="r" b="b"/>
              <a:pathLst>
                <a:path w="162559" h="196850">
                  <a:moveTo>
                    <a:pt x="0" y="0"/>
                  </a:moveTo>
                  <a:lnTo>
                    <a:pt x="13287" y="196225"/>
                  </a:lnTo>
                  <a:lnTo>
                    <a:pt x="162298" y="67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10264" y="8875159"/>
              <a:ext cx="4140077" cy="24333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38517" y="9082075"/>
              <a:ext cx="2883570" cy="19223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092" y="3229940"/>
              <a:ext cx="272243" cy="2722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092" y="4519953"/>
              <a:ext cx="272243" cy="27224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668056" y="1697584"/>
            <a:ext cx="27190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Style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90" dirty="0">
                <a:solidFill>
                  <a:srgbClr val="F2425D"/>
                </a:solidFill>
                <a:latin typeface="Arial"/>
                <a:cs typeface="Arial"/>
              </a:rPr>
              <a:t>of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code,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50" dirty="0">
                <a:solidFill>
                  <a:srgbClr val="F2425D"/>
                </a:solidFill>
                <a:latin typeface="Arial"/>
                <a:cs typeface="Arial"/>
              </a:rPr>
              <a:t>“how”</a:t>
            </a:r>
            <a:r>
              <a:rPr sz="19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F2425D"/>
                </a:solidFill>
                <a:latin typeface="Arial"/>
                <a:cs typeface="Arial"/>
              </a:rPr>
              <a:t>we </a:t>
            </a:r>
            <a:r>
              <a:rPr sz="1950" spc="50" dirty="0">
                <a:solidFill>
                  <a:srgbClr val="F2425D"/>
                </a:solidFill>
                <a:latin typeface="Arial"/>
                <a:cs typeface="Arial"/>
              </a:rPr>
              <a:t>write</a:t>
            </a:r>
            <a:r>
              <a:rPr sz="19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19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organize</a:t>
            </a:r>
            <a:r>
              <a:rPr sz="19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24393" y="3178470"/>
            <a:ext cx="1060767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30" dirty="0">
                <a:solidFill>
                  <a:srgbClr val="444444"/>
                </a:solidFill>
                <a:latin typeface="Arial"/>
                <a:cs typeface="Arial"/>
              </a:rPr>
              <a:t>Object-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44444"/>
                </a:solidFill>
                <a:latin typeface="Arial"/>
                <a:cs typeface="Arial"/>
              </a:rPr>
              <a:t>(OOP)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paradigm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4393" y="3655943"/>
            <a:ext cx="264604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concept</a:t>
            </a:r>
            <a:r>
              <a:rPr sz="24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0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objects;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4393" y="4468484"/>
            <a:ext cx="909066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5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use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objects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444444"/>
                </a:solidFill>
                <a:latin typeface="Arial"/>
                <a:cs typeface="Arial"/>
              </a:rPr>
              <a:t>model</a:t>
            </a:r>
            <a:r>
              <a:rPr sz="24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(describe)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real-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world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44444"/>
                </a:solidFill>
                <a:latin typeface="Arial"/>
                <a:cs typeface="Arial"/>
              </a:rPr>
              <a:t>abstract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 features;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7940" y="4014027"/>
            <a:ext cx="14212569" cy="5796280"/>
            <a:chOff x="437940" y="4014027"/>
            <a:chExt cx="14212569" cy="579628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092" y="5332494"/>
              <a:ext cx="272243" cy="2722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092" y="6622507"/>
              <a:ext cx="272243" cy="2722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092" y="7435048"/>
              <a:ext cx="272243" cy="2722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092" y="8247588"/>
              <a:ext cx="272243" cy="27224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092" y="9537601"/>
              <a:ext cx="272243" cy="27224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532335" y="4034968"/>
              <a:ext cx="975360" cy="313690"/>
            </a:xfrm>
            <a:custGeom>
              <a:avLst/>
              <a:gdLst/>
              <a:ahLst/>
              <a:cxnLst/>
              <a:rect l="l" t="t" r="r" b="b"/>
              <a:pathLst>
                <a:path w="975359" h="313689">
                  <a:moveTo>
                    <a:pt x="975014" y="11111"/>
                  </a:moveTo>
                  <a:lnTo>
                    <a:pt x="913138" y="5488"/>
                  </a:lnTo>
                  <a:lnTo>
                    <a:pt x="852864" y="1784"/>
                  </a:lnTo>
                  <a:lnTo>
                    <a:pt x="794192" y="0"/>
                  </a:lnTo>
                  <a:lnTo>
                    <a:pt x="737120" y="134"/>
                  </a:lnTo>
                  <a:lnTo>
                    <a:pt x="681651" y="2187"/>
                  </a:lnTo>
                  <a:lnTo>
                    <a:pt x="627783" y="6159"/>
                  </a:lnTo>
                  <a:lnTo>
                    <a:pt x="575516" y="12051"/>
                  </a:lnTo>
                  <a:lnTo>
                    <a:pt x="524852" y="19861"/>
                  </a:lnTo>
                  <a:lnTo>
                    <a:pt x="475788" y="29591"/>
                  </a:lnTo>
                  <a:lnTo>
                    <a:pt x="428327" y="41239"/>
                  </a:lnTo>
                  <a:lnTo>
                    <a:pt x="382466" y="54807"/>
                  </a:lnTo>
                  <a:lnTo>
                    <a:pt x="338208" y="70294"/>
                  </a:lnTo>
                  <a:lnTo>
                    <a:pt x="295551" y="87699"/>
                  </a:lnTo>
                  <a:lnTo>
                    <a:pt x="254495" y="107024"/>
                  </a:lnTo>
                  <a:lnTo>
                    <a:pt x="215041" y="128268"/>
                  </a:lnTo>
                  <a:lnTo>
                    <a:pt x="177189" y="151431"/>
                  </a:lnTo>
                  <a:lnTo>
                    <a:pt x="140938" y="176513"/>
                  </a:lnTo>
                  <a:lnTo>
                    <a:pt x="106289" y="203514"/>
                  </a:lnTo>
                  <a:lnTo>
                    <a:pt x="73241" y="232434"/>
                  </a:lnTo>
                  <a:lnTo>
                    <a:pt x="41795" y="263273"/>
                  </a:lnTo>
                  <a:lnTo>
                    <a:pt x="11950" y="296031"/>
                  </a:lnTo>
                  <a:lnTo>
                    <a:pt x="0" y="313266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44031" y="4280907"/>
              <a:ext cx="172720" cy="194945"/>
            </a:xfrm>
            <a:custGeom>
              <a:avLst/>
              <a:gdLst/>
              <a:ahLst/>
              <a:cxnLst/>
              <a:rect l="l" t="t" r="r" b="b"/>
              <a:pathLst>
                <a:path w="172720" h="194945">
                  <a:moveTo>
                    <a:pt x="27953" y="0"/>
                  </a:moveTo>
                  <a:lnTo>
                    <a:pt x="0" y="194676"/>
                  </a:lnTo>
                  <a:lnTo>
                    <a:pt x="172514" y="100236"/>
                  </a:lnTo>
                  <a:lnTo>
                    <a:pt x="2795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623497" y="4822158"/>
              <a:ext cx="2005964" cy="245110"/>
            </a:xfrm>
            <a:custGeom>
              <a:avLst/>
              <a:gdLst/>
              <a:ahLst/>
              <a:cxnLst/>
              <a:rect l="l" t="t" r="r" b="b"/>
              <a:pathLst>
                <a:path w="2005965" h="245110">
                  <a:moveTo>
                    <a:pt x="2005833" y="0"/>
                  </a:moveTo>
                  <a:lnTo>
                    <a:pt x="1963242" y="19712"/>
                  </a:lnTo>
                  <a:lnTo>
                    <a:pt x="1920359" y="38599"/>
                  </a:lnTo>
                  <a:lnTo>
                    <a:pt x="1877183" y="56659"/>
                  </a:lnTo>
                  <a:lnTo>
                    <a:pt x="1833716" y="73892"/>
                  </a:lnTo>
                  <a:lnTo>
                    <a:pt x="1789957" y="90299"/>
                  </a:lnTo>
                  <a:lnTo>
                    <a:pt x="1745906" y="105880"/>
                  </a:lnTo>
                  <a:lnTo>
                    <a:pt x="1701563" y="120634"/>
                  </a:lnTo>
                  <a:lnTo>
                    <a:pt x="1656929" y="134562"/>
                  </a:lnTo>
                  <a:lnTo>
                    <a:pt x="1612002" y="147664"/>
                  </a:lnTo>
                  <a:lnTo>
                    <a:pt x="1566783" y="159939"/>
                  </a:lnTo>
                  <a:lnTo>
                    <a:pt x="1521273" y="171387"/>
                  </a:lnTo>
                  <a:lnTo>
                    <a:pt x="1475471" y="182009"/>
                  </a:lnTo>
                  <a:lnTo>
                    <a:pt x="1429376" y="191805"/>
                  </a:lnTo>
                  <a:lnTo>
                    <a:pt x="1382990" y="200775"/>
                  </a:lnTo>
                  <a:lnTo>
                    <a:pt x="1336312" y="208917"/>
                  </a:lnTo>
                  <a:lnTo>
                    <a:pt x="1289342" y="216234"/>
                  </a:lnTo>
                  <a:lnTo>
                    <a:pt x="1242080" y="222724"/>
                  </a:lnTo>
                  <a:lnTo>
                    <a:pt x="1194527" y="228388"/>
                  </a:lnTo>
                  <a:lnTo>
                    <a:pt x="1146681" y="233225"/>
                  </a:lnTo>
                  <a:lnTo>
                    <a:pt x="1098544" y="237236"/>
                  </a:lnTo>
                  <a:lnTo>
                    <a:pt x="1050114" y="240420"/>
                  </a:lnTo>
                  <a:lnTo>
                    <a:pt x="1001393" y="242778"/>
                  </a:lnTo>
                  <a:lnTo>
                    <a:pt x="952379" y="244310"/>
                  </a:lnTo>
                  <a:lnTo>
                    <a:pt x="903074" y="245015"/>
                  </a:lnTo>
                  <a:lnTo>
                    <a:pt x="853477" y="244894"/>
                  </a:lnTo>
                  <a:lnTo>
                    <a:pt x="803588" y="243946"/>
                  </a:lnTo>
                  <a:lnTo>
                    <a:pt x="753407" y="242172"/>
                  </a:lnTo>
                  <a:lnTo>
                    <a:pt x="702935" y="239571"/>
                  </a:lnTo>
                  <a:lnTo>
                    <a:pt x="652170" y="236145"/>
                  </a:lnTo>
                  <a:lnTo>
                    <a:pt x="601113" y="231891"/>
                  </a:lnTo>
                  <a:lnTo>
                    <a:pt x="549765" y="226811"/>
                  </a:lnTo>
                  <a:lnTo>
                    <a:pt x="498125" y="220905"/>
                  </a:lnTo>
                  <a:lnTo>
                    <a:pt x="446192" y="214173"/>
                  </a:lnTo>
                  <a:lnTo>
                    <a:pt x="393968" y="206614"/>
                  </a:lnTo>
                  <a:lnTo>
                    <a:pt x="341452" y="198228"/>
                  </a:lnTo>
                  <a:lnTo>
                    <a:pt x="288644" y="189016"/>
                  </a:lnTo>
                  <a:lnTo>
                    <a:pt x="235544" y="178978"/>
                  </a:lnTo>
                  <a:lnTo>
                    <a:pt x="182152" y="168113"/>
                  </a:lnTo>
                  <a:lnTo>
                    <a:pt x="128469" y="156422"/>
                  </a:lnTo>
                  <a:lnTo>
                    <a:pt x="74493" y="143905"/>
                  </a:lnTo>
                  <a:lnTo>
                    <a:pt x="20226" y="130561"/>
                  </a:lnTo>
                  <a:lnTo>
                    <a:pt x="0" y="12501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74038" y="4867884"/>
              <a:ext cx="193040" cy="170180"/>
            </a:xfrm>
            <a:custGeom>
              <a:avLst/>
              <a:gdLst/>
              <a:ahLst/>
              <a:cxnLst/>
              <a:rect l="l" t="t" r="r" b="b"/>
              <a:pathLst>
                <a:path w="193040" h="170179">
                  <a:moveTo>
                    <a:pt x="192894" y="0"/>
                  </a:moveTo>
                  <a:lnTo>
                    <a:pt x="0" y="38334"/>
                  </a:lnTo>
                  <a:lnTo>
                    <a:pt x="146403" y="169655"/>
                  </a:lnTo>
                  <a:lnTo>
                    <a:pt x="19289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940" y="4822013"/>
              <a:ext cx="3056006" cy="392496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1919" y="5210370"/>
              <a:ext cx="2526665" cy="728980"/>
            </a:xfrm>
            <a:custGeom>
              <a:avLst/>
              <a:gdLst/>
              <a:ahLst/>
              <a:cxnLst/>
              <a:rect l="l" t="t" r="r" b="b"/>
              <a:pathLst>
                <a:path w="2526665" h="728979">
                  <a:moveTo>
                    <a:pt x="0" y="0"/>
                  </a:moveTo>
                  <a:lnTo>
                    <a:pt x="2526645" y="0"/>
                  </a:lnTo>
                  <a:lnTo>
                    <a:pt x="2526645" y="728476"/>
                  </a:lnTo>
                  <a:lnTo>
                    <a:pt x="0" y="72847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64696" y="4338599"/>
              <a:ext cx="161290" cy="618490"/>
            </a:xfrm>
            <a:custGeom>
              <a:avLst/>
              <a:gdLst/>
              <a:ahLst/>
              <a:cxnLst/>
              <a:rect l="l" t="t" r="r" b="b"/>
              <a:pathLst>
                <a:path w="161290" h="618489">
                  <a:moveTo>
                    <a:pt x="161121" y="0"/>
                  </a:moveTo>
                  <a:lnTo>
                    <a:pt x="6615" y="592688"/>
                  </a:lnTo>
                  <a:lnTo>
                    <a:pt x="0" y="61805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7949" y="4904380"/>
              <a:ext cx="207010" cy="233679"/>
            </a:xfrm>
            <a:custGeom>
              <a:avLst/>
              <a:gdLst/>
              <a:ahLst/>
              <a:cxnLst/>
              <a:rect l="l" t="t" r="r" b="b"/>
              <a:pathLst>
                <a:path w="207009" h="233679">
                  <a:moveTo>
                    <a:pt x="0" y="0"/>
                  </a:moveTo>
                  <a:lnTo>
                    <a:pt x="49470" y="233638"/>
                  </a:lnTo>
                  <a:lnTo>
                    <a:pt x="206699" y="53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1919" y="6152830"/>
              <a:ext cx="2526665" cy="2122805"/>
            </a:xfrm>
            <a:custGeom>
              <a:avLst/>
              <a:gdLst/>
              <a:ahLst/>
              <a:cxnLst/>
              <a:rect l="l" t="t" r="r" b="b"/>
              <a:pathLst>
                <a:path w="2526665" h="2122804">
                  <a:moveTo>
                    <a:pt x="0" y="0"/>
                  </a:moveTo>
                  <a:lnTo>
                    <a:pt x="2526645" y="0"/>
                  </a:lnTo>
                  <a:lnTo>
                    <a:pt x="2526645" y="2122627"/>
                  </a:lnTo>
                  <a:lnTo>
                    <a:pt x="0" y="2122627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49732" y="8537687"/>
              <a:ext cx="25400" cy="815340"/>
            </a:xfrm>
            <a:custGeom>
              <a:avLst/>
              <a:gdLst/>
              <a:ahLst/>
              <a:cxnLst/>
              <a:rect l="l" t="t" r="r" b="b"/>
              <a:pathLst>
                <a:path w="25400" h="815340">
                  <a:moveTo>
                    <a:pt x="24992" y="815234"/>
                  </a:moveTo>
                  <a:lnTo>
                    <a:pt x="802" y="26165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43782" y="8350346"/>
              <a:ext cx="213995" cy="217170"/>
            </a:xfrm>
            <a:custGeom>
              <a:avLst/>
              <a:gdLst/>
              <a:ahLst/>
              <a:cxnLst/>
              <a:rect l="l" t="t" r="r" b="b"/>
              <a:pathLst>
                <a:path w="213994" h="217170">
                  <a:moveTo>
                    <a:pt x="100207" y="0"/>
                  </a:moveTo>
                  <a:lnTo>
                    <a:pt x="0" y="216778"/>
                  </a:lnTo>
                  <a:lnTo>
                    <a:pt x="213505" y="210233"/>
                  </a:lnTo>
                  <a:lnTo>
                    <a:pt x="10020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100"/>
              </a:spcBef>
            </a:pPr>
            <a:r>
              <a:rPr dirty="0"/>
              <a:t>Objects</a:t>
            </a:r>
            <a:r>
              <a:rPr spc="15" dirty="0"/>
              <a:t> </a:t>
            </a:r>
            <a:r>
              <a:rPr dirty="0"/>
              <a:t>may</a:t>
            </a:r>
            <a:r>
              <a:rPr spc="15" dirty="0"/>
              <a:t> </a:t>
            </a:r>
            <a:r>
              <a:rPr dirty="0"/>
              <a:t>contain</a:t>
            </a:r>
            <a:r>
              <a:rPr spc="15" dirty="0"/>
              <a:t> </a:t>
            </a:r>
            <a:r>
              <a:rPr dirty="0"/>
              <a:t>data</a:t>
            </a:r>
            <a:r>
              <a:rPr spc="15" dirty="0"/>
              <a:t> </a:t>
            </a:r>
            <a:r>
              <a:rPr dirty="0"/>
              <a:t>(properties)</a:t>
            </a:r>
            <a:r>
              <a:rPr spc="1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code</a:t>
            </a:r>
            <a:r>
              <a:rPr spc="20" dirty="0"/>
              <a:t> </a:t>
            </a:r>
            <a:r>
              <a:rPr dirty="0"/>
              <a:t>(methods).</a:t>
            </a:r>
            <a:r>
              <a:rPr spc="15" dirty="0"/>
              <a:t> </a:t>
            </a:r>
            <a:r>
              <a:rPr dirty="0"/>
              <a:t>By</a:t>
            </a:r>
            <a:r>
              <a:rPr spc="15" dirty="0"/>
              <a:t> </a:t>
            </a:r>
            <a:r>
              <a:rPr dirty="0"/>
              <a:t>using</a:t>
            </a:r>
            <a:r>
              <a:rPr spc="15" dirty="0"/>
              <a:t> </a:t>
            </a:r>
            <a:r>
              <a:rPr dirty="0"/>
              <a:t>objects,</a:t>
            </a:r>
            <a:r>
              <a:rPr spc="15" dirty="0"/>
              <a:t> </a:t>
            </a:r>
            <a:r>
              <a:rPr spc="-25" dirty="0"/>
              <a:t>we </a:t>
            </a:r>
            <a:r>
              <a:rPr dirty="0"/>
              <a:t>pack</a:t>
            </a:r>
            <a:r>
              <a:rPr spc="-70" dirty="0"/>
              <a:t> </a:t>
            </a:r>
            <a:r>
              <a:rPr b="1" spc="-45" dirty="0">
                <a:latin typeface="Arial"/>
                <a:cs typeface="Arial"/>
              </a:rPr>
              <a:t>data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5" dirty="0">
                <a:latin typeface="Arial"/>
                <a:cs typeface="Arial"/>
              </a:rPr>
              <a:t>and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the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5" dirty="0">
                <a:latin typeface="Arial"/>
                <a:cs typeface="Arial"/>
              </a:rPr>
              <a:t>corresponding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behavior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spc="60" dirty="0"/>
              <a:t>into</a:t>
            </a:r>
            <a:r>
              <a:rPr spc="-70" dirty="0"/>
              <a:t> </a:t>
            </a:r>
            <a:r>
              <a:rPr dirty="0"/>
              <a:t>one</a:t>
            </a:r>
            <a:r>
              <a:rPr spc="-65" dirty="0"/>
              <a:t> </a:t>
            </a:r>
            <a:r>
              <a:rPr spc="-10" dirty="0"/>
              <a:t>block;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/>
          </a:p>
          <a:p>
            <a:pPr marL="12700">
              <a:lnSpc>
                <a:spcPct val="100000"/>
              </a:lnSpc>
            </a:pPr>
            <a:r>
              <a:rPr dirty="0"/>
              <a:t>In</a:t>
            </a:r>
            <a:r>
              <a:rPr spc="40" dirty="0"/>
              <a:t> </a:t>
            </a:r>
            <a:r>
              <a:rPr spc="-310" dirty="0"/>
              <a:t>OOP,</a:t>
            </a:r>
            <a:r>
              <a:rPr spc="45" dirty="0"/>
              <a:t> </a:t>
            </a:r>
            <a:r>
              <a:rPr dirty="0"/>
              <a:t>objects</a:t>
            </a:r>
            <a:r>
              <a:rPr spc="45" dirty="0"/>
              <a:t> </a:t>
            </a:r>
            <a:r>
              <a:rPr spc="-10" dirty="0"/>
              <a:t>are</a:t>
            </a:r>
            <a:r>
              <a:rPr spc="45" dirty="0"/>
              <a:t> </a:t>
            </a:r>
            <a:r>
              <a:rPr b="1" spc="-10" dirty="0">
                <a:latin typeface="Arial"/>
                <a:cs typeface="Arial"/>
              </a:rPr>
              <a:t>self-</a:t>
            </a:r>
            <a:r>
              <a:rPr b="1" spc="-85" dirty="0">
                <a:latin typeface="Arial"/>
                <a:cs typeface="Arial"/>
              </a:rPr>
              <a:t>contained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dirty="0"/>
              <a:t>pieces/blocks</a:t>
            </a:r>
            <a:r>
              <a:rPr spc="45" dirty="0"/>
              <a:t> </a:t>
            </a:r>
            <a:r>
              <a:rPr spc="80" dirty="0"/>
              <a:t>of</a:t>
            </a:r>
            <a:r>
              <a:rPr spc="45" dirty="0"/>
              <a:t> </a:t>
            </a:r>
            <a:r>
              <a:rPr spc="-10" dirty="0"/>
              <a:t>code;</a:t>
            </a:r>
          </a:p>
          <a:p>
            <a:pPr marL="12700" marR="598805">
              <a:lnSpc>
                <a:spcPts val="6400"/>
              </a:lnSpc>
              <a:spcBef>
                <a:spcPts val="800"/>
              </a:spcBef>
            </a:pPr>
            <a:r>
              <a:rPr dirty="0"/>
              <a:t>Objects</a:t>
            </a:r>
            <a:r>
              <a:rPr spc="-55" dirty="0"/>
              <a:t> </a:t>
            </a:r>
            <a:r>
              <a:rPr spc="-10" dirty="0"/>
              <a:t>are</a:t>
            </a:r>
            <a:r>
              <a:rPr spc="-45" dirty="0"/>
              <a:t> </a:t>
            </a:r>
            <a:r>
              <a:rPr b="1" spc="-90" dirty="0">
                <a:latin typeface="Arial"/>
                <a:cs typeface="Arial"/>
              </a:rPr>
              <a:t>building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95" dirty="0">
                <a:latin typeface="Arial"/>
                <a:cs typeface="Arial"/>
              </a:rPr>
              <a:t>blocks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spc="80" dirty="0"/>
              <a:t>of</a:t>
            </a:r>
            <a:r>
              <a:rPr spc="-55" dirty="0"/>
              <a:t> </a:t>
            </a:r>
            <a:r>
              <a:rPr dirty="0"/>
              <a:t>applications,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b="1" spc="-60" dirty="0">
                <a:latin typeface="Arial"/>
                <a:cs typeface="Arial"/>
              </a:rPr>
              <a:t>interact </a:t>
            </a:r>
            <a:r>
              <a:rPr spc="75" dirty="0"/>
              <a:t>with</a:t>
            </a:r>
            <a:r>
              <a:rPr spc="-50" dirty="0"/>
              <a:t> </a:t>
            </a:r>
            <a:r>
              <a:rPr dirty="0"/>
              <a:t>one</a:t>
            </a:r>
            <a:r>
              <a:rPr spc="-50" dirty="0"/>
              <a:t> </a:t>
            </a:r>
            <a:r>
              <a:rPr spc="-10" dirty="0"/>
              <a:t>another; </a:t>
            </a:r>
            <a:r>
              <a:rPr dirty="0"/>
              <a:t>Interactions</a:t>
            </a:r>
            <a:r>
              <a:rPr spc="10" dirty="0"/>
              <a:t> </a:t>
            </a:r>
            <a:r>
              <a:rPr dirty="0"/>
              <a:t>happen</a:t>
            </a:r>
            <a:r>
              <a:rPr spc="10" dirty="0"/>
              <a:t> </a:t>
            </a:r>
            <a:r>
              <a:rPr dirty="0"/>
              <a:t>through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b="1" spc="-90" dirty="0">
                <a:latin typeface="Arial"/>
                <a:cs typeface="Arial"/>
              </a:rPr>
              <a:t>public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interface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spc="-30" dirty="0"/>
              <a:t>(API):</a:t>
            </a:r>
            <a:r>
              <a:rPr spc="10" dirty="0"/>
              <a:t> </a:t>
            </a:r>
            <a:r>
              <a:rPr dirty="0"/>
              <a:t>methods</a:t>
            </a:r>
            <a:r>
              <a:rPr spc="15" dirty="0"/>
              <a:t> </a:t>
            </a:r>
            <a:r>
              <a:rPr spc="70" dirty="0"/>
              <a:t>that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20" dirty="0"/>
              <a:t>code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b="1" spc="-85" dirty="0">
                <a:latin typeface="Arial"/>
                <a:cs typeface="Arial"/>
              </a:rPr>
              <a:t>outside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80" dirty="0"/>
              <a:t>of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object</a:t>
            </a:r>
            <a:r>
              <a:rPr spc="10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dirty="0"/>
              <a:t>access</a:t>
            </a:r>
            <a:r>
              <a:rPr spc="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use</a:t>
            </a:r>
            <a:r>
              <a:rPr spc="5" dirty="0"/>
              <a:t> </a:t>
            </a:r>
            <a:r>
              <a:rPr spc="80" dirty="0"/>
              <a:t>to</a:t>
            </a:r>
            <a:r>
              <a:rPr spc="10" dirty="0"/>
              <a:t> </a:t>
            </a:r>
            <a:r>
              <a:rPr dirty="0"/>
              <a:t>communicate</a:t>
            </a:r>
            <a:r>
              <a:rPr spc="10" dirty="0"/>
              <a:t> </a:t>
            </a:r>
            <a:r>
              <a:rPr spc="75" dirty="0"/>
              <a:t>with</a:t>
            </a:r>
            <a:r>
              <a:rPr spc="1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object;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824393" y="9373046"/>
            <a:ext cx="10532745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100"/>
              </a:spcBef>
            </a:pPr>
            <a:r>
              <a:rPr sz="2400" spc="-200" dirty="0">
                <a:solidFill>
                  <a:srgbClr val="444444"/>
                </a:solidFill>
                <a:latin typeface="Arial"/>
                <a:cs typeface="Arial"/>
              </a:rPr>
              <a:t>OOP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developed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goal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444444"/>
                </a:solidFill>
                <a:latin typeface="Arial"/>
                <a:cs typeface="Arial"/>
              </a:rPr>
              <a:t>organizing</a:t>
            </a:r>
            <a:r>
              <a:rPr sz="24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44444"/>
                </a:solidFill>
                <a:latin typeface="Arial"/>
                <a:cs typeface="Arial"/>
              </a:rPr>
              <a:t>code,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4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444444"/>
                </a:solidFill>
                <a:latin typeface="Arial"/>
                <a:cs typeface="Arial"/>
              </a:rPr>
              <a:t>more</a:t>
            </a:r>
            <a:r>
              <a:rPr sz="24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44444"/>
                </a:solidFill>
                <a:latin typeface="Arial"/>
                <a:cs typeface="Arial"/>
              </a:rPr>
              <a:t>flexible </a:t>
            </a:r>
            <a:r>
              <a:rPr sz="2400" b="1" spc="-105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444444"/>
                </a:solidFill>
                <a:latin typeface="Arial"/>
                <a:cs typeface="Arial"/>
              </a:rPr>
              <a:t>easier</a:t>
            </a:r>
            <a:r>
              <a:rPr sz="24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444444"/>
                </a:solidFill>
                <a:latin typeface="Arial"/>
                <a:cs typeface="Arial"/>
              </a:rPr>
              <a:t>maintain</a:t>
            </a:r>
            <a:r>
              <a:rPr sz="2400" b="1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(avoid</a:t>
            </a:r>
            <a:r>
              <a:rPr sz="24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44444"/>
                </a:solidFill>
                <a:latin typeface="Arial"/>
                <a:cs typeface="Arial"/>
              </a:rPr>
              <a:t>“spaghetti</a:t>
            </a:r>
            <a:r>
              <a:rPr sz="24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44444"/>
                </a:solidFill>
                <a:latin typeface="Arial"/>
                <a:cs typeface="Arial"/>
              </a:rPr>
              <a:t>code”).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59300" y="3853719"/>
            <a:ext cx="28562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E.g.</a:t>
            </a:r>
            <a:r>
              <a:rPr sz="19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user</a:t>
            </a:r>
            <a:r>
              <a:rPr sz="19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19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55" dirty="0">
                <a:solidFill>
                  <a:srgbClr val="F2425D"/>
                </a:solidFill>
                <a:latin typeface="Arial"/>
                <a:cs typeface="Arial"/>
              </a:rPr>
              <a:t>todo</a:t>
            </a:r>
            <a:r>
              <a:rPr sz="195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85" dirty="0">
                <a:solidFill>
                  <a:srgbClr val="F2425D"/>
                </a:solidFill>
                <a:latin typeface="Arial"/>
                <a:cs typeface="Arial"/>
              </a:rPr>
              <a:t>list</a:t>
            </a:r>
            <a:r>
              <a:rPr sz="19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40" dirty="0">
                <a:solidFill>
                  <a:srgbClr val="F2425D"/>
                </a:solidFill>
                <a:latin typeface="Arial"/>
                <a:cs typeface="Arial"/>
              </a:rPr>
              <a:t>item</a:t>
            </a:r>
            <a:endParaRPr sz="1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31476" y="4638667"/>
            <a:ext cx="44913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E.g.</a:t>
            </a:r>
            <a:r>
              <a:rPr sz="19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HTML</a:t>
            </a:r>
            <a:r>
              <a:rPr sz="19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component</a:t>
            </a:r>
            <a:r>
              <a:rPr sz="1950" spc="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19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r>
              <a:rPr sz="19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40" dirty="0">
                <a:solidFill>
                  <a:srgbClr val="F2425D"/>
                </a:solidFill>
                <a:latin typeface="Arial"/>
                <a:cs typeface="Arial"/>
              </a:rPr>
              <a:t>structure</a:t>
            </a:r>
            <a:endParaRPr sz="1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49583" y="3892358"/>
            <a:ext cx="5702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35" dirty="0">
                <a:solidFill>
                  <a:srgbClr val="F2425D"/>
                </a:solidFill>
                <a:latin typeface="Arial"/>
                <a:cs typeface="Arial"/>
              </a:rPr>
              <a:t>Data</a:t>
            </a:r>
            <a:endParaRPr sz="2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2654" y="9447028"/>
            <a:ext cx="120904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spc="-80" dirty="0">
                <a:solidFill>
                  <a:srgbClr val="F2425D"/>
                </a:solidFill>
                <a:latin typeface="Arial"/>
                <a:cs typeface="Arial"/>
              </a:rPr>
              <a:t>Behaviour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622" y="2361633"/>
            <a:ext cx="3858023" cy="25424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736211" y="2781989"/>
            <a:ext cx="597535" cy="1195705"/>
            <a:chOff x="5736211" y="2781989"/>
            <a:chExt cx="597535" cy="1195705"/>
          </a:xfrm>
        </p:grpSpPr>
        <p:sp>
          <p:nvSpPr>
            <p:cNvPr id="4" name="object 4"/>
            <p:cNvSpPr/>
            <p:nvPr/>
          </p:nvSpPr>
          <p:spPr>
            <a:xfrm>
              <a:off x="5824049" y="2802931"/>
              <a:ext cx="488315" cy="1020444"/>
            </a:xfrm>
            <a:custGeom>
              <a:avLst/>
              <a:gdLst/>
              <a:ahLst/>
              <a:cxnLst/>
              <a:rect l="l" t="t" r="r" b="b"/>
              <a:pathLst>
                <a:path w="488314" h="1020445">
                  <a:moveTo>
                    <a:pt x="488144" y="0"/>
                  </a:moveTo>
                  <a:lnTo>
                    <a:pt x="447908" y="27396"/>
                  </a:lnTo>
                  <a:lnTo>
                    <a:pt x="409401" y="56029"/>
                  </a:lnTo>
                  <a:lnTo>
                    <a:pt x="372625" y="85900"/>
                  </a:lnTo>
                  <a:lnTo>
                    <a:pt x="337579" y="117008"/>
                  </a:lnTo>
                  <a:lnTo>
                    <a:pt x="304264" y="149354"/>
                  </a:lnTo>
                  <a:lnTo>
                    <a:pt x="272678" y="182937"/>
                  </a:lnTo>
                  <a:lnTo>
                    <a:pt x="242823" y="217756"/>
                  </a:lnTo>
                  <a:lnTo>
                    <a:pt x="214697" y="253814"/>
                  </a:lnTo>
                  <a:lnTo>
                    <a:pt x="188302" y="291108"/>
                  </a:lnTo>
                  <a:lnTo>
                    <a:pt x="163637" y="329640"/>
                  </a:lnTo>
                  <a:lnTo>
                    <a:pt x="140703" y="369409"/>
                  </a:lnTo>
                  <a:lnTo>
                    <a:pt x="119498" y="410415"/>
                  </a:lnTo>
                  <a:lnTo>
                    <a:pt x="100024" y="452658"/>
                  </a:lnTo>
                  <a:lnTo>
                    <a:pt x="82280" y="496139"/>
                  </a:lnTo>
                  <a:lnTo>
                    <a:pt x="66266" y="540857"/>
                  </a:lnTo>
                  <a:lnTo>
                    <a:pt x="51982" y="586812"/>
                  </a:lnTo>
                  <a:lnTo>
                    <a:pt x="39429" y="634005"/>
                  </a:lnTo>
                  <a:lnTo>
                    <a:pt x="28605" y="682434"/>
                  </a:lnTo>
                  <a:lnTo>
                    <a:pt x="19512" y="732101"/>
                  </a:lnTo>
                  <a:lnTo>
                    <a:pt x="12149" y="783006"/>
                  </a:lnTo>
                  <a:lnTo>
                    <a:pt x="6517" y="835147"/>
                  </a:lnTo>
                  <a:lnTo>
                    <a:pt x="2614" y="888526"/>
                  </a:lnTo>
                  <a:lnTo>
                    <a:pt x="442" y="943142"/>
                  </a:lnTo>
                  <a:lnTo>
                    <a:pt x="0" y="998995"/>
                  </a:lnTo>
                  <a:lnTo>
                    <a:pt x="1085" y="101991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36211" y="3797369"/>
              <a:ext cx="175895" cy="180340"/>
            </a:xfrm>
            <a:custGeom>
              <a:avLst/>
              <a:gdLst/>
              <a:ahLst/>
              <a:cxnLst/>
              <a:rect l="l" t="t" r="r" b="b"/>
              <a:pathLst>
                <a:path w="175895" h="180339">
                  <a:moveTo>
                    <a:pt x="175675" y="0"/>
                  </a:moveTo>
                  <a:lnTo>
                    <a:pt x="0" y="9119"/>
                  </a:lnTo>
                  <a:lnTo>
                    <a:pt x="96957" y="180234"/>
                  </a:lnTo>
                  <a:lnTo>
                    <a:pt x="17567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83614" y="2189287"/>
            <a:ext cx="235648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700"/>
              </a:lnSpc>
              <a:spcBef>
                <a:spcPts val="9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19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19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45" dirty="0">
                <a:solidFill>
                  <a:srgbClr val="F2425D"/>
                </a:solidFill>
                <a:latin typeface="Arial"/>
                <a:cs typeface="Arial"/>
              </a:rPr>
              <a:t>blueprint</a:t>
            </a:r>
            <a:r>
              <a:rPr sz="19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50" dirty="0">
                <a:solidFill>
                  <a:srgbClr val="F2425D"/>
                </a:solidFill>
                <a:latin typeface="Arial"/>
                <a:cs typeface="Arial"/>
              </a:rPr>
              <a:t>from which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we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can</a:t>
            </a:r>
            <a:r>
              <a:rPr sz="1950" spc="-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create </a:t>
            </a:r>
            <a:r>
              <a:rPr sz="1950" b="1" spc="-60" dirty="0">
                <a:solidFill>
                  <a:srgbClr val="F2425D"/>
                </a:solidFill>
                <a:latin typeface="Arial"/>
                <a:cs typeface="Arial"/>
              </a:rPr>
              <a:t>new</a:t>
            </a:r>
            <a:r>
              <a:rPr sz="1950" b="1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F2425D"/>
                </a:solidFill>
                <a:latin typeface="Arial"/>
                <a:cs typeface="Arial"/>
              </a:rPr>
              <a:t>objects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93036" y="1738821"/>
            <a:ext cx="1721436" cy="10956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747889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3750" algn="l"/>
                <a:tab pos="3115310" algn="l"/>
                <a:tab pos="5669280" algn="l"/>
                <a:tab pos="8830945" algn="l"/>
              </a:tabLst>
            </a:pPr>
            <a:r>
              <a:rPr dirty="0"/>
              <a:t>CLASSES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INSTANCES</a:t>
            </a:r>
            <a:r>
              <a:rPr lang="en-US" dirty="0"/>
              <a:t> </a:t>
            </a:r>
            <a:r>
              <a:rPr dirty="0"/>
              <a:t>(TRADITIONAL</a:t>
            </a:r>
            <a:r>
              <a:rPr lang="en-US" dirty="0"/>
              <a:t> </a:t>
            </a:r>
            <a:r>
              <a:rPr dirty="0"/>
              <a:t>OOP)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27558" y="4204934"/>
            <a:ext cx="3833495" cy="157734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478789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3769"/>
              </a:spcBef>
            </a:pPr>
            <a:r>
              <a:rPr sz="4100" b="1" spc="-45" dirty="0">
                <a:solidFill>
                  <a:srgbClr val="444444"/>
                </a:solidFill>
                <a:latin typeface="Arial"/>
                <a:cs typeface="Arial"/>
              </a:rPr>
              <a:t>CLASS</a:t>
            </a:r>
            <a:endParaRPr sz="4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2765" y="6402511"/>
            <a:ext cx="1721436" cy="109560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5877747" y="8154599"/>
            <a:ext cx="2380615" cy="2753995"/>
            <a:chOff x="15877747" y="8154599"/>
            <a:chExt cx="2380615" cy="275399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77747" y="8154599"/>
              <a:ext cx="2380356" cy="275349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97044" y="8154599"/>
              <a:ext cx="1366027" cy="3047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648392" y="7156855"/>
            <a:ext cx="2839085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48920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1960"/>
              </a:spcBef>
            </a:pP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75029" y="9230623"/>
            <a:ext cx="7169150" cy="971550"/>
            <a:chOff x="7975029" y="9230623"/>
            <a:chExt cx="7169150" cy="97155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4556" y="9565671"/>
              <a:ext cx="2409192" cy="6362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027383" y="9282977"/>
              <a:ext cx="6767830" cy="403225"/>
            </a:xfrm>
            <a:custGeom>
              <a:avLst/>
              <a:gdLst/>
              <a:ahLst/>
              <a:cxnLst/>
              <a:rect l="l" t="t" r="r" b="b"/>
              <a:pathLst>
                <a:path w="6767830" h="403225">
                  <a:moveTo>
                    <a:pt x="0" y="0"/>
                  </a:moveTo>
                  <a:lnTo>
                    <a:pt x="6715257" y="400114"/>
                  </a:lnTo>
                  <a:lnTo>
                    <a:pt x="6767518" y="403228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30682" y="9482407"/>
              <a:ext cx="413384" cy="401955"/>
            </a:xfrm>
            <a:custGeom>
              <a:avLst/>
              <a:gdLst/>
              <a:ahLst/>
              <a:cxnLst/>
              <a:rect l="l" t="t" r="r" b="b"/>
              <a:pathLst>
                <a:path w="413384" h="401954">
                  <a:moveTo>
                    <a:pt x="23915" y="0"/>
                  </a:moveTo>
                  <a:lnTo>
                    <a:pt x="0" y="401369"/>
                  </a:lnTo>
                  <a:lnTo>
                    <a:pt x="413327" y="224600"/>
                  </a:lnTo>
                  <a:lnTo>
                    <a:pt x="2391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02800" y="4252032"/>
            <a:ext cx="1721436" cy="109560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2903764" y="5604936"/>
            <a:ext cx="2399665" cy="2753995"/>
            <a:chOff x="12903764" y="5604936"/>
            <a:chExt cx="2399665" cy="2753995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03764" y="5604936"/>
              <a:ext cx="2399046" cy="27534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16601" y="5604936"/>
              <a:ext cx="1503991" cy="2813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339075" y="5698750"/>
              <a:ext cx="963930" cy="904875"/>
            </a:xfrm>
            <a:custGeom>
              <a:avLst/>
              <a:gdLst/>
              <a:ahLst/>
              <a:cxnLst/>
              <a:rect l="l" t="t" r="r" b="b"/>
              <a:pathLst>
                <a:path w="963930" h="904875">
                  <a:moveTo>
                    <a:pt x="138544" y="0"/>
                  </a:moveTo>
                  <a:lnTo>
                    <a:pt x="0" y="0"/>
                  </a:lnTo>
                  <a:lnTo>
                    <a:pt x="0" y="361848"/>
                  </a:lnTo>
                  <a:lnTo>
                    <a:pt x="138544" y="361848"/>
                  </a:lnTo>
                  <a:lnTo>
                    <a:pt x="138544" y="0"/>
                  </a:lnTo>
                  <a:close/>
                </a:path>
                <a:path w="963930" h="904875">
                  <a:moveTo>
                    <a:pt x="849122" y="246659"/>
                  </a:moveTo>
                  <a:lnTo>
                    <a:pt x="710577" y="246659"/>
                  </a:lnTo>
                  <a:lnTo>
                    <a:pt x="710577" y="608507"/>
                  </a:lnTo>
                  <a:lnTo>
                    <a:pt x="849122" y="608507"/>
                  </a:lnTo>
                  <a:lnTo>
                    <a:pt x="849122" y="246659"/>
                  </a:lnTo>
                  <a:close/>
                </a:path>
                <a:path w="963930" h="904875">
                  <a:moveTo>
                    <a:pt x="963726" y="542772"/>
                  </a:moveTo>
                  <a:lnTo>
                    <a:pt x="870064" y="542772"/>
                  </a:lnTo>
                  <a:lnTo>
                    <a:pt x="870064" y="904621"/>
                  </a:lnTo>
                  <a:lnTo>
                    <a:pt x="963726" y="904621"/>
                  </a:lnTo>
                  <a:lnTo>
                    <a:pt x="963726" y="542772"/>
                  </a:lnTo>
                  <a:close/>
                </a:path>
              </a:pathLst>
            </a:custGeom>
            <a:solidFill>
              <a:srgbClr val="2E2A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683749" y="4607189"/>
            <a:ext cx="2839085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48920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1960"/>
              </a:spcBef>
            </a:pP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81825" y="6043625"/>
            <a:ext cx="4702175" cy="2632710"/>
            <a:chOff x="7981825" y="6043625"/>
            <a:chExt cx="4702175" cy="263271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2283" y="7834425"/>
              <a:ext cx="2223504" cy="8416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34179" y="7476995"/>
              <a:ext cx="4306570" cy="830580"/>
            </a:xfrm>
            <a:custGeom>
              <a:avLst/>
              <a:gdLst/>
              <a:ahLst/>
              <a:cxnLst/>
              <a:rect l="l" t="t" r="r" b="b"/>
              <a:pathLst>
                <a:path w="4306570" h="830579">
                  <a:moveTo>
                    <a:pt x="0" y="830025"/>
                  </a:moveTo>
                  <a:lnTo>
                    <a:pt x="4254753" y="9909"/>
                  </a:lnTo>
                  <a:lnTo>
                    <a:pt x="4306162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50883" y="7289497"/>
              <a:ext cx="433070" cy="394970"/>
            </a:xfrm>
            <a:custGeom>
              <a:avLst/>
              <a:gdLst/>
              <a:ahLst/>
              <a:cxnLst/>
              <a:rect l="l" t="t" r="r" b="b"/>
              <a:pathLst>
                <a:path w="433070" h="394970">
                  <a:moveTo>
                    <a:pt x="0" y="0"/>
                  </a:moveTo>
                  <a:lnTo>
                    <a:pt x="76102" y="394814"/>
                  </a:lnTo>
                  <a:lnTo>
                    <a:pt x="432866" y="121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9100" y="6396676"/>
              <a:ext cx="2282487" cy="152035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48298" y="6208014"/>
              <a:ext cx="2160270" cy="1150620"/>
            </a:xfrm>
            <a:custGeom>
              <a:avLst/>
              <a:gdLst/>
              <a:ahLst/>
              <a:cxnLst/>
              <a:rect l="l" t="t" r="r" b="b"/>
              <a:pathLst>
                <a:path w="2160270" h="1150620">
                  <a:moveTo>
                    <a:pt x="0" y="1150311"/>
                  </a:moveTo>
                  <a:lnTo>
                    <a:pt x="2113807" y="24609"/>
                  </a:lnTo>
                  <a:lnTo>
                    <a:pt x="2160018" y="0"/>
                  </a:lnTo>
                </a:path>
              </a:pathLst>
            </a:custGeom>
            <a:ln w="104708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67606" y="6043625"/>
              <a:ext cx="449580" cy="367030"/>
            </a:xfrm>
            <a:custGeom>
              <a:avLst/>
              <a:gdLst/>
              <a:ahLst/>
              <a:cxnLst/>
              <a:rect l="l" t="t" r="r" b="b"/>
              <a:pathLst>
                <a:path w="449579" h="367029">
                  <a:moveTo>
                    <a:pt x="449392" y="0"/>
                  </a:moveTo>
                  <a:lnTo>
                    <a:pt x="0" y="11550"/>
                  </a:lnTo>
                  <a:lnTo>
                    <a:pt x="188998" y="366445"/>
                  </a:lnTo>
                  <a:lnTo>
                    <a:pt x="44939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713862" y="2088754"/>
            <a:ext cx="2839085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48920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1960"/>
              </a:spcBef>
            </a:pPr>
            <a:r>
              <a:rPr sz="2600" spc="3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305364" y="5886562"/>
            <a:ext cx="3277870" cy="4471670"/>
            <a:chOff x="4305364" y="5886562"/>
            <a:chExt cx="3277870" cy="447167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05364" y="5886570"/>
              <a:ext cx="3277387" cy="447106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7247" y="5886562"/>
              <a:ext cx="2351038" cy="49604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843696" y="6655801"/>
            <a:ext cx="2184400" cy="1039494"/>
            <a:chOff x="1843696" y="6655801"/>
            <a:chExt cx="2184400" cy="1039494"/>
          </a:xfrm>
        </p:grpSpPr>
        <p:sp>
          <p:nvSpPr>
            <p:cNvPr id="38" name="object 38"/>
            <p:cNvSpPr/>
            <p:nvPr/>
          </p:nvSpPr>
          <p:spPr>
            <a:xfrm>
              <a:off x="1864638" y="6737458"/>
              <a:ext cx="2008505" cy="936625"/>
            </a:xfrm>
            <a:custGeom>
              <a:avLst/>
              <a:gdLst/>
              <a:ahLst/>
              <a:cxnLst/>
              <a:rect l="l" t="t" r="r" b="b"/>
              <a:pathLst>
                <a:path w="2008504" h="936625">
                  <a:moveTo>
                    <a:pt x="0" y="936499"/>
                  </a:moveTo>
                  <a:lnTo>
                    <a:pt x="14513" y="896444"/>
                  </a:lnTo>
                  <a:lnTo>
                    <a:pt x="30056" y="857264"/>
                  </a:lnTo>
                  <a:lnTo>
                    <a:pt x="46629" y="818959"/>
                  </a:lnTo>
                  <a:lnTo>
                    <a:pt x="64232" y="781530"/>
                  </a:lnTo>
                  <a:lnTo>
                    <a:pt x="82865" y="744976"/>
                  </a:lnTo>
                  <a:lnTo>
                    <a:pt x="102529" y="709297"/>
                  </a:lnTo>
                  <a:lnTo>
                    <a:pt x="123222" y="674494"/>
                  </a:lnTo>
                  <a:lnTo>
                    <a:pt x="144945" y="640567"/>
                  </a:lnTo>
                  <a:lnTo>
                    <a:pt x="167698" y="607515"/>
                  </a:lnTo>
                  <a:lnTo>
                    <a:pt x="191481" y="575338"/>
                  </a:lnTo>
                  <a:lnTo>
                    <a:pt x="216294" y="544036"/>
                  </a:lnTo>
                  <a:lnTo>
                    <a:pt x="242137" y="513610"/>
                  </a:lnTo>
                  <a:lnTo>
                    <a:pt x="269010" y="484060"/>
                  </a:lnTo>
                  <a:lnTo>
                    <a:pt x="296913" y="455385"/>
                  </a:lnTo>
                  <a:lnTo>
                    <a:pt x="325846" y="427585"/>
                  </a:lnTo>
                  <a:lnTo>
                    <a:pt x="355809" y="400661"/>
                  </a:lnTo>
                  <a:lnTo>
                    <a:pt x="386802" y="374612"/>
                  </a:lnTo>
                  <a:lnTo>
                    <a:pt x="418825" y="349438"/>
                  </a:lnTo>
                  <a:lnTo>
                    <a:pt x="451878" y="325140"/>
                  </a:lnTo>
                  <a:lnTo>
                    <a:pt x="485961" y="301718"/>
                  </a:lnTo>
                  <a:lnTo>
                    <a:pt x="521074" y="279170"/>
                  </a:lnTo>
                  <a:lnTo>
                    <a:pt x="557217" y="257499"/>
                  </a:lnTo>
                  <a:lnTo>
                    <a:pt x="594389" y="236702"/>
                  </a:lnTo>
                  <a:lnTo>
                    <a:pt x="632592" y="216781"/>
                  </a:lnTo>
                  <a:lnTo>
                    <a:pt x="671825" y="197736"/>
                  </a:lnTo>
                  <a:lnTo>
                    <a:pt x="712088" y="179565"/>
                  </a:lnTo>
                  <a:lnTo>
                    <a:pt x="753381" y="162271"/>
                  </a:lnTo>
                  <a:lnTo>
                    <a:pt x="795703" y="145851"/>
                  </a:lnTo>
                  <a:lnTo>
                    <a:pt x="839056" y="130308"/>
                  </a:lnTo>
                  <a:lnTo>
                    <a:pt x="883439" y="115639"/>
                  </a:lnTo>
                  <a:lnTo>
                    <a:pt x="928852" y="101846"/>
                  </a:lnTo>
                  <a:lnTo>
                    <a:pt x="975294" y="88928"/>
                  </a:lnTo>
                  <a:lnTo>
                    <a:pt x="1022767" y="76886"/>
                  </a:lnTo>
                  <a:lnTo>
                    <a:pt x="1071270" y="65719"/>
                  </a:lnTo>
                  <a:lnTo>
                    <a:pt x="1120802" y="55428"/>
                  </a:lnTo>
                  <a:lnTo>
                    <a:pt x="1171365" y="46012"/>
                  </a:lnTo>
                  <a:lnTo>
                    <a:pt x="1222958" y="37471"/>
                  </a:lnTo>
                  <a:lnTo>
                    <a:pt x="1275580" y="29806"/>
                  </a:lnTo>
                  <a:lnTo>
                    <a:pt x="1329233" y="23016"/>
                  </a:lnTo>
                  <a:lnTo>
                    <a:pt x="1383915" y="17102"/>
                  </a:lnTo>
                  <a:lnTo>
                    <a:pt x="1439628" y="12063"/>
                  </a:lnTo>
                  <a:lnTo>
                    <a:pt x="1496371" y="7899"/>
                  </a:lnTo>
                  <a:lnTo>
                    <a:pt x="1554143" y="4611"/>
                  </a:lnTo>
                  <a:lnTo>
                    <a:pt x="1612946" y="2199"/>
                  </a:lnTo>
                  <a:lnTo>
                    <a:pt x="1672778" y="661"/>
                  </a:lnTo>
                  <a:lnTo>
                    <a:pt x="1733641" y="0"/>
                  </a:lnTo>
                  <a:lnTo>
                    <a:pt x="1795533" y="213"/>
                  </a:lnTo>
                  <a:lnTo>
                    <a:pt x="1858455" y="1302"/>
                  </a:lnTo>
                  <a:lnTo>
                    <a:pt x="1922408" y="3266"/>
                  </a:lnTo>
                  <a:lnTo>
                    <a:pt x="1987390" y="6106"/>
                  </a:lnTo>
                  <a:lnTo>
                    <a:pt x="2008289" y="749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6220" y="6655801"/>
              <a:ext cx="181610" cy="175895"/>
            </a:xfrm>
            <a:custGeom>
              <a:avLst/>
              <a:gdLst/>
              <a:ahLst/>
              <a:cxnLst/>
              <a:rect l="l" t="t" r="r" b="b"/>
              <a:pathLst>
                <a:path w="181610" h="175895">
                  <a:moveTo>
                    <a:pt x="11623" y="0"/>
                  </a:moveTo>
                  <a:lnTo>
                    <a:pt x="0" y="175526"/>
                  </a:lnTo>
                  <a:lnTo>
                    <a:pt x="181337" y="99387"/>
                  </a:lnTo>
                  <a:lnTo>
                    <a:pt x="1162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873751" y="3086500"/>
            <a:ext cx="2519680" cy="2753995"/>
            <a:chOff x="9873751" y="3086500"/>
            <a:chExt cx="2519680" cy="2753995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73751" y="3086500"/>
              <a:ext cx="2519288" cy="275349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73751" y="3086501"/>
              <a:ext cx="1545238" cy="30059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348771" y="3223392"/>
              <a:ext cx="1005840" cy="848994"/>
            </a:xfrm>
            <a:custGeom>
              <a:avLst/>
              <a:gdLst/>
              <a:ahLst/>
              <a:cxnLst/>
              <a:rect l="l" t="t" r="r" b="b"/>
              <a:pathLst>
                <a:path w="1005840" h="848995">
                  <a:moveTo>
                    <a:pt x="138544" y="0"/>
                  </a:moveTo>
                  <a:lnTo>
                    <a:pt x="0" y="0"/>
                  </a:lnTo>
                  <a:lnTo>
                    <a:pt x="0" y="361848"/>
                  </a:lnTo>
                  <a:lnTo>
                    <a:pt x="138544" y="361848"/>
                  </a:lnTo>
                  <a:lnTo>
                    <a:pt x="138544" y="0"/>
                  </a:lnTo>
                  <a:close/>
                </a:path>
                <a:path w="1005840" h="848995">
                  <a:moveTo>
                    <a:pt x="517931" y="264261"/>
                  </a:moveTo>
                  <a:lnTo>
                    <a:pt x="379374" y="264261"/>
                  </a:lnTo>
                  <a:lnTo>
                    <a:pt x="379374" y="626110"/>
                  </a:lnTo>
                  <a:lnTo>
                    <a:pt x="517931" y="626110"/>
                  </a:lnTo>
                  <a:lnTo>
                    <a:pt x="517931" y="264261"/>
                  </a:lnTo>
                  <a:close/>
                </a:path>
                <a:path w="1005840" h="848995">
                  <a:moveTo>
                    <a:pt x="1005573" y="487070"/>
                  </a:moveTo>
                  <a:lnTo>
                    <a:pt x="867016" y="487070"/>
                  </a:lnTo>
                  <a:lnTo>
                    <a:pt x="867016" y="848918"/>
                  </a:lnTo>
                  <a:lnTo>
                    <a:pt x="1005573" y="848918"/>
                  </a:lnTo>
                  <a:lnTo>
                    <a:pt x="1005573" y="487070"/>
                  </a:lnTo>
                  <a:close/>
                </a:path>
              </a:pathLst>
            </a:custGeom>
            <a:solidFill>
              <a:srgbClr val="2E2A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041578" y="3313492"/>
              <a:ext cx="2278380" cy="728980"/>
            </a:xfrm>
            <a:custGeom>
              <a:avLst/>
              <a:gdLst/>
              <a:ahLst/>
              <a:cxnLst/>
              <a:rect l="l" t="t" r="r" b="b"/>
              <a:pathLst>
                <a:path w="2278379" h="728979">
                  <a:moveTo>
                    <a:pt x="0" y="0"/>
                  </a:moveTo>
                  <a:lnTo>
                    <a:pt x="2278164" y="0"/>
                  </a:lnTo>
                  <a:lnTo>
                    <a:pt x="2278164" y="728476"/>
                  </a:lnTo>
                  <a:lnTo>
                    <a:pt x="0" y="728476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42092" y="7817849"/>
            <a:ext cx="2654935" cy="233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600"/>
              </a:lnSpc>
              <a:spcBef>
                <a:spcPts val="95"/>
              </a:spcBef>
            </a:pPr>
            <a:r>
              <a:rPr sz="2050" spc="80" dirty="0">
                <a:solidFill>
                  <a:srgbClr val="F2425D"/>
                </a:solidFill>
                <a:latin typeface="Arial"/>
                <a:cs typeface="Arial"/>
              </a:rPr>
              <a:t>Just</a:t>
            </a:r>
            <a:r>
              <a:rPr sz="20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representation, </a:t>
            </a:r>
            <a:r>
              <a:rPr sz="2050" b="1" spc="-135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2050" b="1" spc="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actual</a:t>
            </a:r>
            <a:r>
              <a:rPr sz="2050" spc="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JavaScript syntax!</a:t>
            </a:r>
            <a:endParaRPr sz="2050">
              <a:latin typeface="Arial"/>
              <a:cs typeface="Arial"/>
            </a:endParaRPr>
          </a:p>
          <a:p>
            <a:pPr marL="12700" marR="162560">
              <a:lnSpc>
                <a:spcPct val="110600"/>
              </a:lnSpc>
              <a:spcBef>
                <a:spcPts val="1900"/>
              </a:spcBef>
            </a:pP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JavaScript</a:t>
            </a:r>
            <a:r>
              <a:rPr sz="2050" spc="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does</a:t>
            </a:r>
            <a:r>
              <a:rPr sz="2050" spc="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b="1" spc="-90" dirty="0">
                <a:solidFill>
                  <a:srgbClr val="F2425D"/>
                </a:solidFill>
                <a:latin typeface="Arial"/>
                <a:cs typeface="Arial"/>
              </a:rPr>
              <a:t>NOT </a:t>
            </a:r>
            <a:r>
              <a:rPr sz="2050" spc="45" dirty="0">
                <a:solidFill>
                  <a:srgbClr val="F2425D"/>
                </a:solidFill>
                <a:latin typeface="Arial"/>
                <a:cs typeface="Arial"/>
              </a:rPr>
              <a:t>support</a:t>
            </a:r>
            <a:r>
              <a:rPr sz="2050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i="1" spc="-25" dirty="0">
                <a:solidFill>
                  <a:srgbClr val="F2425D"/>
                </a:solidFill>
                <a:latin typeface="Arial"/>
                <a:cs typeface="Arial"/>
              </a:rPr>
              <a:t>real</a:t>
            </a:r>
            <a:r>
              <a:rPr sz="2050" i="1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2425D"/>
                </a:solidFill>
                <a:latin typeface="Arial"/>
                <a:cs typeface="Arial"/>
              </a:rPr>
              <a:t>classes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20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F2425D"/>
                </a:solidFill>
                <a:latin typeface="Arial"/>
                <a:cs typeface="Arial"/>
              </a:rPr>
              <a:t>represented</a:t>
            </a:r>
            <a:r>
              <a:rPr sz="2050" spc="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F2425D"/>
                </a:solidFill>
                <a:latin typeface="Arial"/>
                <a:cs typeface="Arial"/>
              </a:rPr>
              <a:t>here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683749" y="3475054"/>
            <a:ext cx="1086485" cy="400685"/>
            <a:chOff x="12683749" y="3475054"/>
            <a:chExt cx="1086485" cy="400685"/>
          </a:xfrm>
        </p:grpSpPr>
        <p:sp>
          <p:nvSpPr>
            <p:cNvPr id="47" name="object 47"/>
            <p:cNvSpPr/>
            <p:nvPr/>
          </p:nvSpPr>
          <p:spPr>
            <a:xfrm>
              <a:off x="12784522" y="3495996"/>
              <a:ext cx="964565" cy="261620"/>
            </a:xfrm>
            <a:custGeom>
              <a:avLst/>
              <a:gdLst/>
              <a:ahLst/>
              <a:cxnLst/>
              <a:rect l="l" t="t" r="r" b="b"/>
              <a:pathLst>
                <a:path w="964565" h="261620">
                  <a:moveTo>
                    <a:pt x="964528" y="14534"/>
                  </a:moveTo>
                  <a:lnTo>
                    <a:pt x="905401" y="8318"/>
                  </a:lnTo>
                  <a:lnTo>
                    <a:pt x="847659" y="3824"/>
                  </a:lnTo>
                  <a:lnTo>
                    <a:pt x="791302" y="1051"/>
                  </a:lnTo>
                  <a:lnTo>
                    <a:pt x="736328" y="0"/>
                  </a:lnTo>
                  <a:lnTo>
                    <a:pt x="682740" y="669"/>
                  </a:lnTo>
                  <a:lnTo>
                    <a:pt x="630536" y="3061"/>
                  </a:lnTo>
                  <a:lnTo>
                    <a:pt x="579717" y="7173"/>
                  </a:lnTo>
                  <a:lnTo>
                    <a:pt x="530282" y="13007"/>
                  </a:lnTo>
                  <a:lnTo>
                    <a:pt x="482231" y="20563"/>
                  </a:lnTo>
                  <a:lnTo>
                    <a:pt x="435566" y="29839"/>
                  </a:lnTo>
                  <a:lnTo>
                    <a:pt x="390284" y="40837"/>
                  </a:lnTo>
                  <a:lnTo>
                    <a:pt x="346388" y="53557"/>
                  </a:lnTo>
                  <a:lnTo>
                    <a:pt x="303876" y="67998"/>
                  </a:lnTo>
                  <a:lnTo>
                    <a:pt x="262748" y="84160"/>
                  </a:lnTo>
                  <a:lnTo>
                    <a:pt x="223005" y="102043"/>
                  </a:lnTo>
                  <a:lnTo>
                    <a:pt x="184647" y="121648"/>
                  </a:lnTo>
                  <a:lnTo>
                    <a:pt x="147673" y="142975"/>
                  </a:lnTo>
                  <a:lnTo>
                    <a:pt x="112084" y="166022"/>
                  </a:lnTo>
                  <a:lnTo>
                    <a:pt x="77879" y="190791"/>
                  </a:lnTo>
                  <a:lnTo>
                    <a:pt x="45059" y="217282"/>
                  </a:lnTo>
                  <a:lnTo>
                    <a:pt x="13624" y="245493"/>
                  </a:lnTo>
                  <a:lnTo>
                    <a:pt x="0" y="26141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683749" y="3684302"/>
              <a:ext cx="181610" cy="191135"/>
            </a:xfrm>
            <a:custGeom>
              <a:avLst/>
              <a:gdLst/>
              <a:ahLst/>
              <a:cxnLst/>
              <a:rect l="l" t="t" r="r" b="b"/>
              <a:pathLst>
                <a:path w="181609" h="191135">
                  <a:moveTo>
                    <a:pt x="47569" y="0"/>
                  </a:moveTo>
                  <a:lnTo>
                    <a:pt x="0" y="190833"/>
                  </a:lnTo>
                  <a:lnTo>
                    <a:pt x="181209" y="114391"/>
                  </a:lnTo>
                  <a:lnTo>
                    <a:pt x="47569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957670" y="3167214"/>
            <a:ext cx="5055235" cy="6959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950" b="1" spc="-25" dirty="0">
                <a:solidFill>
                  <a:srgbClr val="F2425D"/>
                </a:solidFill>
                <a:latin typeface="Arial"/>
                <a:cs typeface="Arial"/>
              </a:rPr>
              <a:t>New</a:t>
            </a:r>
            <a:r>
              <a:rPr sz="1950" b="1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45" dirty="0">
                <a:solidFill>
                  <a:srgbClr val="F2425D"/>
                </a:solidFill>
                <a:latin typeface="Arial"/>
                <a:cs typeface="Arial"/>
              </a:rPr>
              <a:t>object</a:t>
            </a:r>
            <a:r>
              <a:rPr sz="1950" b="1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created</a:t>
            </a:r>
            <a:r>
              <a:rPr sz="19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19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19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class.</a:t>
            </a:r>
            <a:r>
              <a:rPr sz="19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Like</a:t>
            </a:r>
            <a:r>
              <a:rPr sz="1950" spc="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50" i="1" spc="-20" dirty="0">
                <a:solidFill>
                  <a:srgbClr val="F2425D"/>
                </a:solidFill>
                <a:latin typeface="Arial"/>
                <a:cs typeface="Arial"/>
              </a:rPr>
              <a:t>real</a:t>
            </a:r>
            <a:r>
              <a:rPr sz="1950" i="1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house</a:t>
            </a:r>
            <a:r>
              <a:rPr sz="19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created</a:t>
            </a:r>
            <a:r>
              <a:rPr sz="19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F2425D"/>
                </a:solidFill>
                <a:latin typeface="Arial"/>
                <a:cs typeface="Arial"/>
              </a:rPr>
              <a:t>from</a:t>
            </a:r>
            <a:r>
              <a:rPr sz="195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an </a:t>
            </a:r>
            <a:r>
              <a:rPr sz="1950" i="1" dirty="0">
                <a:solidFill>
                  <a:srgbClr val="F2425D"/>
                </a:solidFill>
                <a:latin typeface="Arial"/>
                <a:cs typeface="Arial"/>
              </a:rPr>
              <a:t>abstract</a:t>
            </a:r>
            <a:r>
              <a:rPr sz="1950" i="1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35" dirty="0">
                <a:solidFill>
                  <a:srgbClr val="F2425D"/>
                </a:solidFill>
                <a:latin typeface="Arial"/>
                <a:cs typeface="Arial"/>
              </a:rPr>
              <a:t>blueprint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6068129" y="1608066"/>
            <a:ext cx="3833495" cy="1273810"/>
            <a:chOff x="16068129" y="1608066"/>
            <a:chExt cx="3833495" cy="1273810"/>
          </a:xfrm>
        </p:grpSpPr>
        <p:sp>
          <p:nvSpPr>
            <p:cNvPr id="51" name="object 51"/>
            <p:cNvSpPr/>
            <p:nvPr/>
          </p:nvSpPr>
          <p:spPr>
            <a:xfrm>
              <a:off x="16068129" y="1608066"/>
              <a:ext cx="3833495" cy="1273810"/>
            </a:xfrm>
            <a:custGeom>
              <a:avLst/>
              <a:gdLst/>
              <a:ahLst/>
              <a:cxnLst/>
              <a:rect l="l" t="t" r="r" b="b"/>
              <a:pathLst>
                <a:path w="3833494" h="1273810">
                  <a:moveTo>
                    <a:pt x="3832998" y="0"/>
                  </a:moveTo>
                  <a:lnTo>
                    <a:pt x="0" y="0"/>
                  </a:lnTo>
                  <a:lnTo>
                    <a:pt x="0" y="1273259"/>
                  </a:lnTo>
                  <a:lnTo>
                    <a:pt x="3832998" y="1273259"/>
                  </a:lnTo>
                  <a:lnTo>
                    <a:pt x="383299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35663" y="1782144"/>
              <a:ext cx="261772" cy="261772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6068129" y="1608066"/>
            <a:ext cx="3833495" cy="127381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96265" marR="288290" algn="just">
              <a:lnSpc>
                <a:spcPct val="124500"/>
              </a:lnSpc>
              <a:spcBef>
                <a:spcPts val="955"/>
              </a:spcBef>
            </a:pPr>
            <a:r>
              <a:rPr sz="1700" dirty="0">
                <a:solidFill>
                  <a:srgbClr val="444444"/>
                </a:solidFill>
                <a:latin typeface="Arial"/>
                <a:cs typeface="Arial"/>
              </a:rPr>
              <a:t>Conceptual</a:t>
            </a:r>
            <a:r>
              <a:rPr sz="1700" spc="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44444"/>
                </a:solidFill>
                <a:latin typeface="Arial"/>
                <a:cs typeface="Arial"/>
              </a:rPr>
              <a:t>overview:</a:t>
            </a:r>
            <a:r>
              <a:rPr sz="17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170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444444"/>
                </a:solidFill>
                <a:latin typeface="Arial"/>
                <a:cs typeface="Arial"/>
              </a:rPr>
              <a:t>works </a:t>
            </a:r>
            <a:r>
              <a:rPr sz="17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7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spc="70" dirty="0">
                <a:solidFill>
                  <a:srgbClr val="444444"/>
                </a:solidFill>
                <a:latin typeface="Arial"/>
                <a:cs typeface="Arial"/>
              </a:rPr>
              <a:t>bit</a:t>
            </a:r>
            <a:r>
              <a:rPr sz="17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444444"/>
                </a:solidFill>
                <a:latin typeface="Arial"/>
                <a:cs typeface="Arial"/>
              </a:rPr>
              <a:t>differently </a:t>
            </a:r>
            <a:r>
              <a:rPr sz="17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44444"/>
                </a:solidFill>
                <a:latin typeface="Arial"/>
                <a:cs typeface="Arial"/>
              </a:rPr>
              <a:t>JavaScript. </a:t>
            </a:r>
            <a:r>
              <a:rPr sz="1700" spc="55" dirty="0">
                <a:solidFill>
                  <a:srgbClr val="444444"/>
                </a:solidFill>
                <a:latin typeface="Arial"/>
                <a:cs typeface="Arial"/>
              </a:rPr>
              <a:t>Still</a:t>
            </a:r>
            <a:r>
              <a:rPr sz="17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444444"/>
                </a:solidFill>
                <a:latin typeface="Arial"/>
                <a:cs typeface="Arial"/>
              </a:rPr>
              <a:t>important</a:t>
            </a:r>
            <a:r>
              <a:rPr sz="17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7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44444"/>
                </a:solidFill>
                <a:latin typeface="Arial"/>
                <a:cs typeface="Arial"/>
              </a:rPr>
              <a:t>understand!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894</Words>
  <Application>Microsoft Office PowerPoint</Application>
  <PresentationFormat>Custom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Myriad Pro Black SemiCond</vt:lpstr>
      <vt:lpstr>Source Sans 3</vt:lpstr>
      <vt:lpstr>Times New Roman</vt:lpstr>
      <vt:lpstr>Office Theme</vt:lpstr>
      <vt:lpstr>PowerPoint Presentation</vt:lpstr>
      <vt:lpstr>BUBBLING AND CAPTURING</vt:lpstr>
      <vt:lpstr>PowerPoint Presentation</vt:lpstr>
      <vt:lpstr>DEFER AND ASYNC SCRIPT LOADING</vt:lpstr>
      <vt:lpstr>REGULAR VS. ASYNC VS. DEFER</vt:lpstr>
      <vt:lpstr>OBJECT ORIENTED</vt:lpstr>
      <vt:lpstr>PowerPoint Presentation</vt:lpstr>
      <vt:lpstr>WHAT IS OBJECT-ORIENTED PROGRAMMING? (OOP)</vt:lpstr>
      <vt:lpstr>CLASSES AND INSTANCES (TRADITIONAL OOP)</vt:lpstr>
      <vt:lpstr>THE  4 FUNDAMENTAL OOP PRINCIPLES</vt:lpstr>
      <vt:lpstr>PRINCIPLE 1: ABSTRACTION</vt:lpstr>
      <vt:lpstr>PRINCIPLE 2: ENCAPSULATION</vt:lpstr>
      <vt:lpstr>PRINCIPLE 3: INHERITANCE</vt:lpstr>
      <vt:lpstr>PRINCIPLE 4: 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17</cp:revision>
  <dcterms:created xsi:type="dcterms:W3CDTF">2023-08-06T02:56:12Z</dcterms:created>
  <dcterms:modified xsi:type="dcterms:W3CDTF">2023-08-06T14:07:53Z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