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1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44444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44444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052050" y="1361215"/>
            <a:ext cx="10052050" cy="9947910"/>
          </a:xfrm>
          <a:custGeom>
            <a:avLst/>
            <a:gdLst/>
            <a:ahLst/>
            <a:cxnLst/>
            <a:rect l="l" t="t" r="r" b="b"/>
            <a:pathLst>
              <a:path w="10052050" h="9947910">
                <a:moveTo>
                  <a:pt x="10052049" y="0"/>
                </a:moveTo>
                <a:lnTo>
                  <a:pt x="0" y="0"/>
                </a:lnTo>
                <a:lnTo>
                  <a:pt x="0" y="9947341"/>
                </a:lnTo>
                <a:lnTo>
                  <a:pt x="10052049" y="9947341"/>
                </a:lnTo>
                <a:lnTo>
                  <a:pt x="10052049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72356" y="3300566"/>
            <a:ext cx="7585709" cy="7080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rgbClr val="44444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891669" y="2264517"/>
            <a:ext cx="8100059" cy="7818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44444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3309" y="259543"/>
            <a:ext cx="8427720" cy="779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91722" y="2963260"/>
            <a:ext cx="9491344" cy="2261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44444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7481" y="0"/>
            <a:ext cx="11936618" cy="113085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671050" y="2517449"/>
            <a:ext cx="10210800" cy="6260881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980"/>
              </a:spcBef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SECTION</a:t>
            </a:r>
            <a:endParaRPr sz="5100" dirty="0">
              <a:latin typeface="Calibri"/>
              <a:cs typeface="Calibri"/>
            </a:endParaRPr>
          </a:p>
          <a:p>
            <a:pPr marL="19050" marR="5080">
              <a:lnSpc>
                <a:spcPts val="5280"/>
              </a:lnSpc>
              <a:spcBef>
                <a:spcPts val="1755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MODERN JAVASCRIPT DEVELOPMENT: MODULES AND TOOLING</a:t>
            </a: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LECTURE</a:t>
            </a:r>
            <a:endParaRPr sz="5100" dirty="0">
              <a:latin typeface="Calibri"/>
              <a:cs typeface="Calibri"/>
            </a:endParaRPr>
          </a:p>
          <a:p>
            <a:pPr marL="17780" marR="932180">
              <a:lnSpc>
                <a:spcPts val="5280"/>
              </a:lnSpc>
              <a:spcBef>
                <a:spcPts val="1805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DECLARATIVE AND FUNCTIONAL JAVASCRIPT PRINCIPLES</a:t>
            </a:r>
            <a:endParaRPr sz="51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19351" y="9716310"/>
            <a:ext cx="1159328" cy="115932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4079" y="3896837"/>
            <a:ext cx="6558797" cy="33479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sp>
          <p:nvSpPr>
            <p:cNvPr id="3" name="object 3"/>
            <p:cNvSpPr/>
            <p:nvPr/>
          </p:nvSpPr>
          <p:spPr>
            <a:xfrm>
              <a:off x="10052050" y="1361215"/>
              <a:ext cx="10052050" cy="9947910"/>
            </a:xfrm>
            <a:custGeom>
              <a:avLst/>
              <a:gdLst/>
              <a:ahLst/>
              <a:cxnLst/>
              <a:rect l="l" t="t" r="r" b="b"/>
              <a:pathLst>
                <a:path w="10052050" h="9947910">
                  <a:moveTo>
                    <a:pt x="10052049" y="0"/>
                  </a:moveTo>
                  <a:lnTo>
                    <a:pt x="0" y="0"/>
                  </a:lnTo>
                  <a:lnTo>
                    <a:pt x="0" y="9947341"/>
                  </a:lnTo>
                  <a:lnTo>
                    <a:pt x="10052049" y="9947341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36121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3308" y="259543"/>
            <a:ext cx="152399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80665" algn="l"/>
                <a:tab pos="3679825" algn="l"/>
                <a:tab pos="6776084" algn="l"/>
              </a:tabLst>
            </a:pPr>
            <a:r>
              <a:rPr dirty="0"/>
              <a:t>IMPERATIVE	VS.</a:t>
            </a:r>
            <a:r>
              <a:rPr lang="en-US" dirty="0"/>
              <a:t> </a:t>
            </a:r>
            <a:r>
              <a:rPr dirty="0"/>
              <a:t>DECLARATIVE</a:t>
            </a:r>
            <a:r>
              <a:rPr lang="en-US" dirty="0"/>
              <a:t> </a:t>
            </a:r>
            <a:r>
              <a:rPr dirty="0"/>
              <a:t>CODE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198392" y="5154431"/>
            <a:ext cx="17372965" cy="4757420"/>
            <a:chOff x="1198392" y="5154431"/>
            <a:chExt cx="17372965" cy="475742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8392" y="5154431"/>
              <a:ext cx="282713" cy="28271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8392" y="5790014"/>
              <a:ext cx="282713" cy="28271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8392" y="6851762"/>
              <a:ext cx="282713" cy="28271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31259" y="5154431"/>
              <a:ext cx="282713" cy="28271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31259" y="5790014"/>
              <a:ext cx="282713" cy="28271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31259" y="6851762"/>
              <a:ext cx="282713" cy="28271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31259" y="7487344"/>
              <a:ext cx="282713" cy="28271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85050" y="8832205"/>
              <a:ext cx="6986051" cy="1079515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709237" y="5117906"/>
            <a:ext cx="6603365" cy="2075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Programmer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explains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80" dirty="0">
                <a:solidFill>
                  <a:srgbClr val="444444"/>
                </a:solidFill>
                <a:latin typeface="Arial"/>
                <a:cs typeface="Arial"/>
              </a:rPr>
              <a:t>“HOW</a:t>
            </a:r>
            <a:r>
              <a:rPr sz="2300" b="1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300" b="1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20" dirty="0">
                <a:solidFill>
                  <a:srgbClr val="444444"/>
                </a:solidFill>
                <a:latin typeface="Arial"/>
                <a:cs typeface="Arial"/>
              </a:rPr>
              <a:t>do</a:t>
            </a:r>
            <a:r>
              <a:rPr sz="2300" b="1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0" dirty="0">
                <a:solidFill>
                  <a:srgbClr val="444444"/>
                </a:solidFill>
                <a:latin typeface="Arial"/>
                <a:cs typeface="Arial"/>
              </a:rPr>
              <a:t>things”</a:t>
            </a:r>
            <a:endParaRPr sz="2300">
              <a:latin typeface="Arial"/>
              <a:cs typeface="Arial"/>
            </a:endParaRPr>
          </a:p>
          <a:p>
            <a:pPr marL="12700" marR="5080">
              <a:lnSpc>
                <a:spcPct val="121600"/>
              </a:lnSpc>
              <a:spcBef>
                <a:spcPts val="1650"/>
              </a:spcBef>
            </a:pPr>
            <a:r>
              <a:rPr sz="2300" spc="-130" dirty="0">
                <a:solidFill>
                  <a:srgbClr val="444444"/>
                </a:solidFill>
                <a:latin typeface="Arial"/>
                <a:cs typeface="Arial"/>
              </a:rPr>
              <a:t>We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explain</a:t>
            </a:r>
            <a:r>
              <a:rPr sz="23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computer </a:t>
            </a:r>
            <a:r>
              <a:rPr sz="2300" i="1" spc="-90" dirty="0">
                <a:solidFill>
                  <a:srgbClr val="444444"/>
                </a:solidFill>
                <a:latin typeface="Arial"/>
                <a:cs typeface="Arial"/>
              </a:rPr>
              <a:t>every</a:t>
            </a:r>
            <a:r>
              <a:rPr sz="2300" i="1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i="1" spc="-25" dirty="0">
                <a:solidFill>
                  <a:srgbClr val="444444"/>
                </a:solidFill>
                <a:latin typeface="Arial"/>
                <a:cs typeface="Arial"/>
              </a:rPr>
              <a:t>single</a:t>
            </a:r>
            <a:r>
              <a:rPr sz="2300" i="1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i="1" dirty="0">
                <a:solidFill>
                  <a:srgbClr val="444444"/>
                </a:solidFill>
                <a:latin typeface="Arial"/>
                <a:cs typeface="Arial"/>
              </a:rPr>
              <a:t>step</a:t>
            </a:r>
            <a:r>
              <a:rPr sz="2300" i="1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05" dirty="0">
                <a:solidFill>
                  <a:srgbClr val="444444"/>
                </a:solidFill>
                <a:latin typeface="Arial"/>
                <a:cs typeface="Arial"/>
              </a:rPr>
              <a:t>it</a:t>
            </a:r>
            <a:r>
              <a:rPr sz="23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has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to </a:t>
            </a: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follow</a:t>
            </a:r>
            <a:r>
              <a:rPr sz="230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30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achieve</a:t>
            </a:r>
            <a:r>
              <a:rPr sz="230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result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45"/>
              </a:spcBef>
            </a:pPr>
            <a:r>
              <a:rPr sz="2300" b="1" spc="-100" dirty="0">
                <a:solidFill>
                  <a:srgbClr val="444444"/>
                </a:solidFill>
                <a:latin typeface="Arial"/>
                <a:cs typeface="Arial"/>
              </a:rPr>
              <a:t>Example:</a:t>
            </a:r>
            <a:r>
              <a:rPr sz="2300" b="1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Step-</a:t>
            </a:r>
            <a:r>
              <a:rPr sz="2300" spc="-55" dirty="0">
                <a:solidFill>
                  <a:srgbClr val="444444"/>
                </a:solidFill>
                <a:latin typeface="Arial"/>
                <a:cs typeface="Arial"/>
              </a:rPr>
              <a:t>by-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step</a:t>
            </a:r>
            <a:r>
              <a:rPr sz="23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recipe</a:t>
            </a:r>
            <a:r>
              <a:rPr sz="23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3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cake</a:t>
            </a:r>
            <a:endParaRPr sz="2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442103" y="5117906"/>
            <a:ext cx="7713980" cy="2710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Programmer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5" dirty="0">
                <a:solidFill>
                  <a:srgbClr val="444444"/>
                </a:solidFill>
                <a:latin typeface="Arial"/>
                <a:cs typeface="Arial"/>
              </a:rPr>
              <a:t>tells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65" dirty="0">
                <a:solidFill>
                  <a:srgbClr val="444444"/>
                </a:solidFill>
                <a:latin typeface="Arial"/>
                <a:cs typeface="Arial"/>
              </a:rPr>
              <a:t>“WHAT</a:t>
            </a:r>
            <a:r>
              <a:rPr sz="2300" b="1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20" dirty="0">
                <a:solidFill>
                  <a:srgbClr val="444444"/>
                </a:solidFill>
                <a:latin typeface="Arial"/>
                <a:cs typeface="Arial"/>
              </a:rPr>
              <a:t>do</a:t>
            </a:r>
            <a:r>
              <a:rPr sz="2300" b="1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25" dirty="0">
                <a:solidFill>
                  <a:srgbClr val="444444"/>
                </a:solidFill>
                <a:latin typeface="Arial"/>
                <a:cs typeface="Arial"/>
              </a:rPr>
              <a:t>do”</a:t>
            </a:r>
            <a:endParaRPr sz="2300">
              <a:latin typeface="Arial"/>
              <a:cs typeface="Arial"/>
            </a:endParaRPr>
          </a:p>
          <a:p>
            <a:pPr marL="12700" marR="215265">
              <a:lnSpc>
                <a:spcPct val="121600"/>
              </a:lnSpc>
              <a:spcBef>
                <a:spcPts val="1650"/>
              </a:spcBef>
            </a:pPr>
            <a:r>
              <a:rPr sz="2300" spc="-130" dirty="0">
                <a:solidFill>
                  <a:srgbClr val="444444"/>
                </a:solidFill>
                <a:latin typeface="Arial"/>
                <a:cs typeface="Arial"/>
              </a:rPr>
              <a:t>We</a:t>
            </a: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simply</a:t>
            </a:r>
            <a:r>
              <a:rPr sz="2300" spc="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i="1" spc="-45" dirty="0">
                <a:solidFill>
                  <a:srgbClr val="444444"/>
                </a:solidFill>
                <a:latin typeface="Arial"/>
                <a:cs typeface="Arial"/>
              </a:rPr>
              <a:t>describe</a:t>
            </a:r>
            <a:r>
              <a:rPr sz="2300" i="1" spc="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way</a:t>
            </a: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computer</a:t>
            </a: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should</a:t>
            </a: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achieve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result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45"/>
              </a:spcBef>
            </a:pP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35" dirty="0">
                <a:solidFill>
                  <a:srgbClr val="444444"/>
                </a:solidFill>
                <a:latin typeface="Arial"/>
                <a:cs typeface="Arial"/>
              </a:rPr>
              <a:t>HOW</a:t>
            </a:r>
            <a:r>
              <a:rPr sz="2300" b="1" spc="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(step-</a:t>
            </a:r>
            <a:r>
              <a:rPr sz="2300" spc="-55" dirty="0">
                <a:solidFill>
                  <a:srgbClr val="444444"/>
                </a:solidFill>
                <a:latin typeface="Arial"/>
                <a:cs typeface="Arial"/>
              </a:rPr>
              <a:t>by-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step</a:t>
            </a:r>
            <a:r>
              <a:rPr sz="2300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instructions)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gets</a:t>
            </a:r>
            <a:r>
              <a:rPr sz="2300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abstracted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away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45"/>
              </a:spcBef>
            </a:pPr>
            <a:r>
              <a:rPr sz="2300" b="1" spc="-100" dirty="0">
                <a:solidFill>
                  <a:srgbClr val="444444"/>
                </a:solidFill>
                <a:latin typeface="Arial"/>
                <a:cs typeface="Arial"/>
              </a:rPr>
              <a:t>Example:</a:t>
            </a:r>
            <a:r>
              <a:rPr sz="2300" b="1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Description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cake</a:t>
            </a:r>
            <a:endParaRPr sz="2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06893" y="1844699"/>
            <a:ext cx="4490720" cy="800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6720" marR="5080" indent="-414655">
              <a:lnSpc>
                <a:spcPct val="110500"/>
              </a:lnSpc>
              <a:spcBef>
                <a:spcPts val="100"/>
              </a:spcBef>
            </a:pPr>
            <a:r>
              <a:rPr sz="2300" b="1" spc="-135" dirty="0">
                <a:solidFill>
                  <a:srgbClr val="F2425D"/>
                </a:solidFill>
                <a:latin typeface="Arial"/>
                <a:cs typeface="Arial"/>
              </a:rPr>
              <a:t>Two</a:t>
            </a:r>
            <a:r>
              <a:rPr sz="2300" b="1" spc="-5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300" b="1" spc="-60" dirty="0">
                <a:solidFill>
                  <a:srgbClr val="F2425D"/>
                </a:solidFill>
                <a:latin typeface="Arial"/>
                <a:cs typeface="Arial"/>
              </a:rPr>
              <a:t>fundamentally</a:t>
            </a:r>
            <a:r>
              <a:rPr sz="2300" b="1" spc="-5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300" b="1" spc="-35" dirty="0">
                <a:solidFill>
                  <a:srgbClr val="F2425D"/>
                </a:solidFill>
                <a:latin typeface="Arial"/>
                <a:cs typeface="Arial"/>
              </a:rPr>
              <a:t>different</a:t>
            </a:r>
            <a:r>
              <a:rPr sz="2300" b="1" spc="-5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300" b="1" spc="-45" dirty="0">
                <a:solidFill>
                  <a:srgbClr val="F2425D"/>
                </a:solidFill>
                <a:latin typeface="Arial"/>
                <a:cs typeface="Arial"/>
              </a:rPr>
              <a:t>ways </a:t>
            </a:r>
            <a:r>
              <a:rPr sz="2300" b="1" dirty="0">
                <a:solidFill>
                  <a:srgbClr val="F2425D"/>
                </a:solidFill>
                <a:latin typeface="Arial"/>
                <a:cs typeface="Arial"/>
              </a:rPr>
              <a:t>of</a:t>
            </a:r>
            <a:r>
              <a:rPr sz="2300" b="1" spc="-9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300" b="1" spc="-65" dirty="0">
                <a:solidFill>
                  <a:srgbClr val="F2425D"/>
                </a:solidFill>
                <a:latin typeface="Arial"/>
                <a:cs typeface="Arial"/>
              </a:rPr>
              <a:t>writing</a:t>
            </a:r>
            <a:r>
              <a:rPr sz="2300" b="1" spc="-8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300" b="1" spc="-95" dirty="0">
                <a:solidFill>
                  <a:srgbClr val="F2425D"/>
                </a:solidFill>
                <a:latin typeface="Arial"/>
                <a:cs typeface="Arial"/>
              </a:rPr>
              <a:t>code</a:t>
            </a:r>
            <a:r>
              <a:rPr sz="2300" b="1" spc="-6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300" b="1" spc="-10" dirty="0">
                <a:solidFill>
                  <a:srgbClr val="F2425D"/>
                </a:solidFill>
                <a:latin typeface="Arial"/>
                <a:cs typeface="Arial"/>
              </a:rPr>
              <a:t>(paradigms)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74213" y="3481592"/>
            <a:ext cx="3607728" cy="1010416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3626675" y="3562063"/>
            <a:ext cx="291592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-530" dirty="0">
                <a:solidFill>
                  <a:srgbClr val="FAFBFB"/>
                </a:solidFill>
                <a:latin typeface="Calibri"/>
                <a:cs typeface="Calibri"/>
              </a:rPr>
              <a:t>DECLARATIVE</a:t>
            </a:r>
            <a:endParaRPr sz="495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2160" y="3481592"/>
            <a:ext cx="3607728" cy="1010416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3738599" y="3562063"/>
            <a:ext cx="258762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-585" dirty="0">
                <a:solidFill>
                  <a:srgbClr val="FAFBFB"/>
                </a:solidFill>
                <a:latin typeface="Calibri"/>
                <a:cs typeface="Calibri"/>
              </a:rPr>
              <a:t>IMPERATIVE</a:t>
            </a:r>
            <a:endParaRPr sz="495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533002" y="2445191"/>
            <a:ext cx="12803505" cy="7821295"/>
            <a:chOff x="1533002" y="2445191"/>
            <a:chExt cx="12803505" cy="7821295"/>
          </a:xfrm>
        </p:grpSpPr>
        <p:sp>
          <p:nvSpPr>
            <p:cNvPr id="23" name="object 23"/>
            <p:cNvSpPr/>
            <p:nvPr/>
          </p:nvSpPr>
          <p:spPr>
            <a:xfrm>
              <a:off x="5928712" y="2466133"/>
              <a:ext cx="2072639" cy="672465"/>
            </a:xfrm>
            <a:custGeom>
              <a:avLst/>
              <a:gdLst/>
              <a:ahLst/>
              <a:cxnLst/>
              <a:rect l="l" t="t" r="r" b="b"/>
              <a:pathLst>
                <a:path w="2072640" h="672464">
                  <a:moveTo>
                    <a:pt x="0" y="672230"/>
                  </a:moveTo>
                  <a:lnTo>
                    <a:pt x="19919" y="665768"/>
                  </a:lnTo>
                  <a:lnTo>
                    <a:pt x="2072214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81305" y="3048238"/>
              <a:ext cx="194945" cy="167640"/>
            </a:xfrm>
            <a:custGeom>
              <a:avLst/>
              <a:gdLst/>
              <a:ahLst/>
              <a:cxnLst/>
              <a:rect l="l" t="t" r="r" b="b"/>
              <a:pathLst>
                <a:path w="194945" h="167639">
                  <a:moveTo>
                    <a:pt x="140185" y="0"/>
                  </a:moveTo>
                  <a:lnTo>
                    <a:pt x="0" y="137944"/>
                  </a:lnTo>
                  <a:lnTo>
                    <a:pt x="194466" y="167326"/>
                  </a:lnTo>
                  <a:lnTo>
                    <a:pt x="140185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116552" y="2466133"/>
              <a:ext cx="2072639" cy="672465"/>
            </a:xfrm>
            <a:custGeom>
              <a:avLst/>
              <a:gdLst/>
              <a:ahLst/>
              <a:cxnLst/>
              <a:rect l="l" t="t" r="r" b="b"/>
              <a:pathLst>
                <a:path w="2072640" h="672464">
                  <a:moveTo>
                    <a:pt x="2072214" y="672230"/>
                  </a:moveTo>
                  <a:lnTo>
                    <a:pt x="2052294" y="665768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141705" y="3048238"/>
              <a:ext cx="194945" cy="167640"/>
            </a:xfrm>
            <a:custGeom>
              <a:avLst/>
              <a:gdLst/>
              <a:ahLst/>
              <a:cxnLst/>
              <a:rect l="l" t="t" r="r" b="b"/>
              <a:pathLst>
                <a:path w="194944" h="167639">
                  <a:moveTo>
                    <a:pt x="54281" y="0"/>
                  </a:moveTo>
                  <a:lnTo>
                    <a:pt x="0" y="167326"/>
                  </a:lnTo>
                  <a:lnTo>
                    <a:pt x="194475" y="137944"/>
                  </a:lnTo>
                  <a:lnTo>
                    <a:pt x="54281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3002" y="8477505"/>
              <a:ext cx="6986089" cy="178893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88605" y="9146101"/>
              <a:ext cx="1830532" cy="79613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96967" y="9351006"/>
              <a:ext cx="694759" cy="38630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65993" y="9361477"/>
              <a:ext cx="2279461" cy="3587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308" y="259543"/>
            <a:ext cx="168401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12415" algn="l"/>
                <a:tab pos="6059805" algn="l"/>
              </a:tabLst>
            </a:pPr>
            <a:r>
              <a:rPr dirty="0"/>
              <a:t>FUNCTIONAL</a:t>
            </a:r>
            <a:r>
              <a:rPr lang="en-US" dirty="0"/>
              <a:t> </a:t>
            </a:r>
            <a:r>
              <a:rPr dirty="0"/>
              <a:t>PROGRAMMING</a:t>
            </a:r>
            <a:r>
              <a:rPr lang="en-US" dirty="0"/>
              <a:t> </a:t>
            </a:r>
            <a:r>
              <a:rPr dirty="0"/>
              <a:t>PRINCIPLES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904369" y="3095530"/>
            <a:ext cx="283210" cy="6929755"/>
            <a:chOff x="10904369" y="3095530"/>
            <a:chExt cx="283210" cy="69297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04369" y="7834637"/>
              <a:ext cx="282713" cy="2827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04369" y="8470513"/>
              <a:ext cx="282713" cy="2827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04369" y="9106449"/>
              <a:ext cx="282713" cy="28271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04369" y="9742032"/>
              <a:ext cx="282713" cy="28271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04369" y="3095530"/>
              <a:ext cx="282713" cy="28271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04369" y="3731113"/>
              <a:ext cx="282713" cy="28271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04369" y="4366696"/>
              <a:ext cx="282713" cy="28271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04369" y="5429090"/>
              <a:ext cx="282713" cy="282713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FUNCTIONAL</a:t>
            </a:r>
            <a:r>
              <a:rPr spc="-25" dirty="0"/>
              <a:t> </a:t>
            </a:r>
            <a:r>
              <a:rPr spc="-135" dirty="0"/>
              <a:t>PROGRAMMING</a:t>
            </a:r>
            <a:r>
              <a:rPr spc="-20" dirty="0"/>
              <a:t> TECHNIQUES</a:t>
            </a:r>
          </a:p>
          <a:p>
            <a:pPr marL="535940">
              <a:lnSpc>
                <a:spcPct val="100000"/>
              </a:lnSpc>
              <a:spcBef>
                <a:spcPts val="2905"/>
              </a:spcBef>
            </a:pPr>
            <a:r>
              <a:rPr sz="2300" b="0" dirty="0">
                <a:latin typeface="Arial"/>
                <a:cs typeface="Arial"/>
              </a:rPr>
              <a:t>Try</a:t>
            </a:r>
            <a:r>
              <a:rPr sz="2300" b="0" spc="-40" dirty="0">
                <a:latin typeface="Arial"/>
                <a:cs typeface="Arial"/>
              </a:rPr>
              <a:t> </a:t>
            </a:r>
            <a:r>
              <a:rPr sz="2300" b="0" spc="85" dirty="0">
                <a:latin typeface="Arial"/>
                <a:cs typeface="Arial"/>
              </a:rPr>
              <a:t>to</a:t>
            </a:r>
            <a:r>
              <a:rPr sz="2300" b="0" spc="-35" dirty="0">
                <a:latin typeface="Arial"/>
                <a:cs typeface="Arial"/>
              </a:rPr>
              <a:t> </a:t>
            </a:r>
            <a:r>
              <a:rPr sz="2300" b="0" dirty="0">
                <a:latin typeface="Arial"/>
                <a:cs typeface="Arial"/>
              </a:rPr>
              <a:t>avoid</a:t>
            </a:r>
            <a:r>
              <a:rPr sz="2300" b="0" spc="-40" dirty="0">
                <a:latin typeface="Arial"/>
                <a:cs typeface="Arial"/>
              </a:rPr>
              <a:t> </a:t>
            </a:r>
            <a:r>
              <a:rPr sz="2300" b="0" dirty="0">
                <a:latin typeface="Arial"/>
                <a:cs typeface="Arial"/>
              </a:rPr>
              <a:t>data</a:t>
            </a:r>
            <a:r>
              <a:rPr sz="2300" b="0" spc="-35" dirty="0">
                <a:latin typeface="Arial"/>
                <a:cs typeface="Arial"/>
              </a:rPr>
              <a:t> </a:t>
            </a:r>
            <a:r>
              <a:rPr sz="2300" b="0" spc="50" dirty="0">
                <a:latin typeface="Arial"/>
                <a:cs typeface="Arial"/>
              </a:rPr>
              <a:t>mutations</a:t>
            </a:r>
            <a:endParaRPr sz="2300">
              <a:latin typeface="Arial"/>
              <a:cs typeface="Arial"/>
            </a:endParaRPr>
          </a:p>
          <a:p>
            <a:pPr marL="535940" marR="737235">
              <a:lnSpc>
                <a:spcPct val="181300"/>
              </a:lnSpc>
            </a:pPr>
            <a:r>
              <a:rPr sz="2300" b="0" spc="-20" dirty="0">
                <a:latin typeface="Arial"/>
                <a:cs typeface="Arial"/>
              </a:rPr>
              <a:t>Use</a:t>
            </a:r>
            <a:r>
              <a:rPr sz="2300" b="0" spc="55" dirty="0">
                <a:latin typeface="Arial"/>
                <a:cs typeface="Arial"/>
              </a:rPr>
              <a:t> </a:t>
            </a:r>
            <a:r>
              <a:rPr sz="2300" b="0" dirty="0">
                <a:latin typeface="Arial"/>
                <a:cs typeface="Arial"/>
              </a:rPr>
              <a:t>built-in</a:t>
            </a:r>
            <a:r>
              <a:rPr sz="2300" b="0" spc="60" dirty="0">
                <a:latin typeface="Arial"/>
                <a:cs typeface="Arial"/>
              </a:rPr>
              <a:t> </a:t>
            </a:r>
            <a:r>
              <a:rPr sz="2300" b="0" dirty="0">
                <a:latin typeface="Arial"/>
                <a:cs typeface="Arial"/>
              </a:rPr>
              <a:t>methods</a:t>
            </a:r>
            <a:r>
              <a:rPr sz="2300" b="0" spc="55" dirty="0">
                <a:latin typeface="Arial"/>
                <a:cs typeface="Arial"/>
              </a:rPr>
              <a:t> </a:t>
            </a:r>
            <a:r>
              <a:rPr sz="2300" b="0" spc="75" dirty="0">
                <a:latin typeface="Arial"/>
                <a:cs typeface="Arial"/>
              </a:rPr>
              <a:t>that</a:t>
            </a:r>
            <a:r>
              <a:rPr sz="2300" b="0" spc="60" dirty="0">
                <a:latin typeface="Arial"/>
                <a:cs typeface="Arial"/>
              </a:rPr>
              <a:t> </a:t>
            </a:r>
            <a:r>
              <a:rPr sz="2300" b="0" dirty="0">
                <a:latin typeface="Arial"/>
                <a:cs typeface="Arial"/>
              </a:rPr>
              <a:t>don’t</a:t>
            </a:r>
            <a:r>
              <a:rPr sz="2300" b="0" spc="55" dirty="0">
                <a:latin typeface="Arial"/>
                <a:cs typeface="Arial"/>
              </a:rPr>
              <a:t> </a:t>
            </a:r>
            <a:r>
              <a:rPr sz="2300" b="0" dirty="0">
                <a:latin typeface="Arial"/>
                <a:cs typeface="Arial"/>
              </a:rPr>
              <a:t>produce</a:t>
            </a:r>
            <a:r>
              <a:rPr sz="2300" b="0" spc="60" dirty="0">
                <a:latin typeface="Arial"/>
                <a:cs typeface="Arial"/>
              </a:rPr>
              <a:t> </a:t>
            </a:r>
            <a:r>
              <a:rPr sz="2300" b="0" dirty="0">
                <a:latin typeface="Arial"/>
                <a:cs typeface="Arial"/>
              </a:rPr>
              <a:t>side</a:t>
            </a:r>
            <a:r>
              <a:rPr sz="2300" b="0" spc="55" dirty="0">
                <a:latin typeface="Arial"/>
                <a:cs typeface="Arial"/>
              </a:rPr>
              <a:t> </a:t>
            </a:r>
            <a:r>
              <a:rPr sz="2300" b="0" spc="45" dirty="0">
                <a:latin typeface="Arial"/>
                <a:cs typeface="Arial"/>
              </a:rPr>
              <a:t>effects </a:t>
            </a:r>
            <a:r>
              <a:rPr sz="2300" b="0" spc="-35" dirty="0">
                <a:latin typeface="Arial"/>
                <a:cs typeface="Arial"/>
              </a:rPr>
              <a:t>Do</a:t>
            </a:r>
            <a:r>
              <a:rPr sz="2300" b="0" spc="20" dirty="0">
                <a:latin typeface="Arial"/>
                <a:cs typeface="Arial"/>
              </a:rPr>
              <a:t> </a:t>
            </a:r>
            <a:r>
              <a:rPr sz="2300" b="0" dirty="0">
                <a:latin typeface="Arial"/>
                <a:cs typeface="Arial"/>
              </a:rPr>
              <a:t>data</a:t>
            </a:r>
            <a:r>
              <a:rPr sz="2300" b="0" spc="25" dirty="0">
                <a:latin typeface="Arial"/>
                <a:cs typeface="Arial"/>
              </a:rPr>
              <a:t> </a:t>
            </a:r>
            <a:r>
              <a:rPr sz="2300" b="0" spc="50" dirty="0">
                <a:latin typeface="Arial"/>
                <a:cs typeface="Arial"/>
              </a:rPr>
              <a:t>transformations</a:t>
            </a:r>
            <a:r>
              <a:rPr sz="2300" b="0" spc="20" dirty="0">
                <a:latin typeface="Arial"/>
                <a:cs typeface="Arial"/>
              </a:rPr>
              <a:t> </a:t>
            </a:r>
            <a:r>
              <a:rPr sz="2300" b="0" spc="80" dirty="0">
                <a:latin typeface="Arial"/>
                <a:cs typeface="Arial"/>
              </a:rPr>
              <a:t>with</a:t>
            </a:r>
            <a:r>
              <a:rPr sz="2300" b="0" spc="25" dirty="0">
                <a:latin typeface="Arial"/>
                <a:cs typeface="Arial"/>
              </a:rPr>
              <a:t> </a:t>
            </a:r>
            <a:r>
              <a:rPr sz="2300" b="0" dirty="0">
                <a:latin typeface="Arial"/>
                <a:cs typeface="Arial"/>
              </a:rPr>
              <a:t>methods</a:t>
            </a:r>
            <a:r>
              <a:rPr sz="2300" b="0" spc="25" dirty="0">
                <a:latin typeface="Arial"/>
                <a:cs typeface="Arial"/>
              </a:rPr>
              <a:t> </a:t>
            </a:r>
            <a:r>
              <a:rPr sz="2300" b="0" spc="-20" dirty="0">
                <a:latin typeface="Arial"/>
                <a:cs typeface="Arial"/>
              </a:rPr>
              <a:t>such</a:t>
            </a:r>
            <a:endParaRPr sz="2300">
              <a:latin typeface="Arial"/>
              <a:cs typeface="Arial"/>
            </a:endParaRPr>
          </a:p>
          <a:p>
            <a:pPr marL="535940">
              <a:lnSpc>
                <a:spcPct val="100000"/>
              </a:lnSpc>
              <a:spcBef>
                <a:spcPts val="595"/>
              </a:spcBef>
            </a:pPr>
            <a:r>
              <a:rPr sz="2300" b="0" dirty="0">
                <a:latin typeface="Arial"/>
                <a:cs typeface="Arial"/>
              </a:rPr>
              <a:t>as</a:t>
            </a:r>
            <a:r>
              <a:rPr sz="2300" b="0" spc="-70" dirty="0">
                <a:latin typeface="Arial"/>
                <a:cs typeface="Arial"/>
              </a:rPr>
              <a:t> </a:t>
            </a:r>
            <a:r>
              <a:rPr sz="2300" spc="-20" dirty="0">
                <a:latin typeface="Courier New"/>
                <a:cs typeface="Courier New"/>
              </a:rPr>
              <a:t>.map()</a:t>
            </a:r>
            <a:r>
              <a:rPr sz="2300" b="0" spc="-20" dirty="0">
                <a:latin typeface="Arial"/>
                <a:cs typeface="Arial"/>
              </a:rPr>
              <a:t>,</a:t>
            </a:r>
            <a:r>
              <a:rPr sz="2300" b="0" spc="-70" dirty="0">
                <a:latin typeface="Arial"/>
                <a:cs typeface="Arial"/>
              </a:rPr>
              <a:t> </a:t>
            </a:r>
            <a:r>
              <a:rPr sz="2300" dirty="0">
                <a:latin typeface="Courier New"/>
                <a:cs typeface="Courier New"/>
              </a:rPr>
              <a:t>.filter()</a:t>
            </a:r>
            <a:r>
              <a:rPr sz="2300" spc="-810" dirty="0">
                <a:latin typeface="Courier New"/>
                <a:cs typeface="Courier New"/>
              </a:rPr>
              <a:t> </a:t>
            </a:r>
            <a:r>
              <a:rPr sz="2300" b="0" dirty="0">
                <a:latin typeface="Arial"/>
                <a:cs typeface="Arial"/>
              </a:rPr>
              <a:t>and</a:t>
            </a:r>
            <a:r>
              <a:rPr sz="2300" b="0" spc="-70" dirty="0">
                <a:latin typeface="Arial"/>
                <a:cs typeface="Arial"/>
              </a:rPr>
              <a:t> </a:t>
            </a:r>
            <a:r>
              <a:rPr sz="2300" spc="-10" dirty="0">
                <a:latin typeface="Courier New"/>
                <a:cs typeface="Courier New"/>
              </a:rPr>
              <a:t>.reduce()</a:t>
            </a:r>
            <a:endParaRPr sz="2300">
              <a:latin typeface="Courier New"/>
              <a:cs typeface="Courier New"/>
            </a:endParaRPr>
          </a:p>
          <a:p>
            <a:pPr marL="535940" marR="5080">
              <a:lnSpc>
                <a:spcPct val="121600"/>
              </a:lnSpc>
              <a:spcBef>
                <a:spcPts val="1655"/>
              </a:spcBef>
            </a:pPr>
            <a:r>
              <a:rPr sz="2300" b="0" dirty="0">
                <a:latin typeface="Arial"/>
                <a:cs typeface="Arial"/>
              </a:rPr>
              <a:t>Try</a:t>
            </a:r>
            <a:r>
              <a:rPr sz="2300" b="0" spc="-45" dirty="0">
                <a:latin typeface="Arial"/>
                <a:cs typeface="Arial"/>
              </a:rPr>
              <a:t> </a:t>
            </a:r>
            <a:r>
              <a:rPr sz="2300" b="0" spc="85" dirty="0">
                <a:latin typeface="Arial"/>
                <a:cs typeface="Arial"/>
              </a:rPr>
              <a:t>to</a:t>
            </a:r>
            <a:r>
              <a:rPr sz="2300" b="0" spc="-40" dirty="0">
                <a:latin typeface="Arial"/>
                <a:cs typeface="Arial"/>
              </a:rPr>
              <a:t> </a:t>
            </a:r>
            <a:r>
              <a:rPr sz="2300" b="0" dirty="0">
                <a:latin typeface="Arial"/>
                <a:cs typeface="Arial"/>
              </a:rPr>
              <a:t>avoid</a:t>
            </a:r>
            <a:r>
              <a:rPr sz="2300" b="0" spc="-40" dirty="0">
                <a:latin typeface="Arial"/>
                <a:cs typeface="Arial"/>
              </a:rPr>
              <a:t> </a:t>
            </a:r>
            <a:r>
              <a:rPr sz="2300" b="0" dirty="0">
                <a:latin typeface="Arial"/>
                <a:cs typeface="Arial"/>
              </a:rPr>
              <a:t>side</a:t>
            </a:r>
            <a:r>
              <a:rPr sz="2300" b="0" spc="-40" dirty="0">
                <a:latin typeface="Arial"/>
                <a:cs typeface="Arial"/>
              </a:rPr>
              <a:t> </a:t>
            </a:r>
            <a:r>
              <a:rPr sz="2300" b="0" spc="55" dirty="0">
                <a:latin typeface="Arial"/>
                <a:cs typeface="Arial"/>
              </a:rPr>
              <a:t>effects</a:t>
            </a:r>
            <a:r>
              <a:rPr sz="2300" b="0" spc="-40" dirty="0">
                <a:latin typeface="Arial"/>
                <a:cs typeface="Arial"/>
              </a:rPr>
              <a:t> </a:t>
            </a:r>
            <a:r>
              <a:rPr sz="2300" b="0" dirty="0">
                <a:latin typeface="Arial"/>
                <a:cs typeface="Arial"/>
              </a:rPr>
              <a:t>in</a:t>
            </a:r>
            <a:r>
              <a:rPr sz="2300" b="0" spc="-40" dirty="0">
                <a:latin typeface="Arial"/>
                <a:cs typeface="Arial"/>
              </a:rPr>
              <a:t> </a:t>
            </a:r>
            <a:r>
              <a:rPr sz="2300" b="0" spc="50" dirty="0">
                <a:latin typeface="Arial"/>
                <a:cs typeface="Arial"/>
              </a:rPr>
              <a:t>functions:</a:t>
            </a:r>
            <a:r>
              <a:rPr sz="2300" b="0" spc="-40" dirty="0">
                <a:latin typeface="Arial"/>
                <a:cs typeface="Arial"/>
              </a:rPr>
              <a:t> </a:t>
            </a:r>
            <a:r>
              <a:rPr sz="2300" b="0" spc="70" dirty="0">
                <a:latin typeface="Arial"/>
                <a:cs typeface="Arial"/>
              </a:rPr>
              <a:t>this</a:t>
            </a:r>
            <a:r>
              <a:rPr sz="2300" b="0" spc="-40" dirty="0">
                <a:latin typeface="Arial"/>
                <a:cs typeface="Arial"/>
              </a:rPr>
              <a:t> </a:t>
            </a:r>
            <a:r>
              <a:rPr sz="2300" b="0" spc="55" dirty="0">
                <a:latin typeface="Arial"/>
                <a:cs typeface="Arial"/>
              </a:rPr>
              <a:t>is</a:t>
            </a:r>
            <a:r>
              <a:rPr sz="2300" b="0" spc="-40" dirty="0">
                <a:latin typeface="Arial"/>
                <a:cs typeface="Arial"/>
              </a:rPr>
              <a:t> </a:t>
            </a:r>
            <a:r>
              <a:rPr sz="2300" b="0" spc="85" dirty="0">
                <a:latin typeface="Arial"/>
                <a:cs typeface="Arial"/>
              </a:rPr>
              <a:t>of</a:t>
            </a:r>
            <a:r>
              <a:rPr sz="2300" b="0" spc="-40" dirty="0">
                <a:latin typeface="Arial"/>
                <a:cs typeface="Arial"/>
              </a:rPr>
              <a:t> </a:t>
            </a:r>
            <a:r>
              <a:rPr sz="2300" b="0" dirty="0">
                <a:latin typeface="Arial"/>
                <a:cs typeface="Arial"/>
              </a:rPr>
              <a:t>course</a:t>
            </a:r>
            <a:r>
              <a:rPr sz="2300" b="0" spc="-40" dirty="0">
                <a:latin typeface="Arial"/>
                <a:cs typeface="Arial"/>
              </a:rPr>
              <a:t> </a:t>
            </a:r>
            <a:r>
              <a:rPr sz="2300" b="0" spc="40" dirty="0">
                <a:latin typeface="Arial"/>
                <a:cs typeface="Arial"/>
              </a:rPr>
              <a:t>not </a:t>
            </a:r>
            <a:r>
              <a:rPr sz="2300" b="0" dirty="0">
                <a:latin typeface="Arial"/>
                <a:cs typeface="Arial"/>
              </a:rPr>
              <a:t>always</a:t>
            </a:r>
            <a:r>
              <a:rPr sz="2300" b="0" spc="70" dirty="0">
                <a:latin typeface="Arial"/>
                <a:cs typeface="Arial"/>
              </a:rPr>
              <a:t> </a:t>
            </a:r>
            <a:r>
              <a:rPr sz="2300" b="0" spc="-10" dirty="0">
                <a:latin typeface="Arial"/>
                <a:cs typeface="Arial"/>
              </a:rPr>
              <a:t>possible!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90" dirty="0"/>
              <a:t>DECLARATIVE</a:t>
            </a:r>
            <a:r>
              <a:rPr dirty="0"/>
              <a:t> </a:t>
            </a:r>
            <a:r>
              <a:rPr spc="-10" dirty="0"/>
              <a:t>SYNTAX</a:t>
            </a:r>
          </a:p>
          <a:p>
            <a:pPr marL="535940" marR="2998470">
              <a:lnSpc>
                <a:spcPct val="181300"/>
              </a:lnSpc>
              <a:spcBef>
                <a:spcPts val="655"/>
              </a:spcBef>
            </a:pPr>
            <a:r>
              <a:rPr sz="2300" b="0" spc="-20" dirty="0">
                <a:latin typeface="Arial"/>
                <a:cs typeface="Arial"/>
              </a:rPr>
              <a:t>Use</a:t>
            </a:r>
            <a:r>
              <a:rPr sz="2300" b="0" spc="-5" dirty="0">
                <a:latin typeface="Arial"/>
                <a:cs typeface="Arial"/>
              </a:rPr>
              <a:t> </a:t>
            </a:r>
            <a:r>
              <a:rPr sz="2300" b="0" dirty="0">
                <a:latin typeface="Arial"/>
                <a:cs typeface="Arial"/>
              </a:rPr>
              <a:t>array</a:t>
            </a:r>
            <a:r>
              <a:rPr sz="2300" b="0" spc="-5" dirty="0">
                <a:latin typeface="Arial"/>
                <a:cs typeface="Arial"/>
              </a:rPr>
              <a:t> </a:t>
            </a:r>
            <a:r>
              <a:rPr sz="2300" b="0" dirty="0">
                <a:latin typeface="Arial"/>
                <a:cs typeface="Arial"/>
              </a:rPr>
              <a:t>and object</a:t>
            </a:r>
            <a:r>
              <a:rPr sz="2300" b="0" spc="-5" dirty="0">
                <a:latin typeface="Arial"/>
                <a:cs typeface="Arial"/>
              </a:rPr>
              <a:t> </a:t>
            </a:r>
            <a:r>
              <a:rPr sz="2300" b="0" spc="35" dirty="0">
                <a:latin typeface="Arial"/>
                <a:cs typeface="Arial"/>
              </a:rPr>
              <a:t>destructuring </a:t>
            </a:r>
            <a:r>
              <a:rPr sz="2300" b="0" spc="-20" dirty="0">
                <a:latin typeface="Arial"/>
                <a:cs typeface="Arial"/>
              </a:rPr>
              <a:t>Use</a:t>
            </a:r>
            <a:r>
              <a:rPr sz="2300" b="0" spc="-10" dirty="0">
                <a:latin typeface="Arial"/>
                <a:cs typeface="Arial"/>
              </a:rPr>
              <a:t> </a:t>
            </a:r>
            <a:r>
              <a:rPr sz="2300" b="0" dirty="0">
                <a:latin typeface="Arial"/>
                <a:cs typeface="Arial"/>
              </a:rPr>
              <a:t>the</a:t>
            </a:r>
            <a:r>
              <a:rPr sz="2300" b="0" spc="-5" dirty="0">
                <a:latin typeface="Arial"/>
                <a:cs typeface="Arial"/>
              </a:rPr>
              <a:t> </a:t>
            </a:r>
            <a:r>
              <a:rPr sz="2300" b="0" dirty="0">
                <a:latin typeface="Arial"/>
                <a:cs typeface="Arial"/>
              </a:rPr>
              <a:t>spread</a:t>
            </a:r>
            <a:r>
              <a:rPr sz="2300" b="0" spc="-5" dirty="0">
                <a:latin typeface="Arial"/>
                <a:cs typeface="Arial"/>
              </a:rPr>
              <a:t> </a:t>
            </a:r>
            <a:r>
              <a:rPr sz="2300" b="0" dirty="0">
                <a:latin typeface="Arial"/>
                <a:cs typeface="Arial"/>
              </a:rPr>
              <a:t>operator</a:t>
            </a:r>
            <a:r>
              <a:rPr sz="2300" b="0" spc="-5" dirty="0">
                <a:latin typeface="Arial"/>
                <a:cs typeface="Arial"/>
              </a:rPr>
              <a:t> </a:t>
            </a:r>
            <a:r>
              <a:rPr sz="2300" b="0" spc="-10" dirty="0">
                <a:latin typeface="Arial"/>
                <a:cs typeface="Arial"/>
              </a:rPr>
              <a:t>(</a:t>
            </a:r>
            <a:r>
              <a:rPr sz="2300" spc="-10" dirty="0">
                <a:latin typeface="Courier New"/>
                <a:cs typeface="Courier New"/>
              </a:rPr>
              <a:t>...</a:t>
            </a:r>
            <a:r>
              <a:rPr sz="2300" b="0" spc="-10" dirty="0">
                <a:latin typeface="Arial"/>
                <a:cs typeface="Arial"/>
              </a:rPr>
              <a:t>)</a:t>
            </a:r>
            <a:endParaRPr sz="2300">
              <a:latin typeface="Arial"/>
              <a:cs typeface="Arial"/>
            </a:endParaRPr>
          </a:p>
          <a:p>
            <a:pPr marL="535940" marR="2612390">
              <a:lnSpc>
                <a:spcPct val="181300"/>
              </a:lnSpc>
              <a:spcBef>
                <a:spcPts val="5"/>
              </a:spcBef>
            </a:pPr>
            <a:r>
              <a:rPr sz="2300" b="0" spc="-20" dirty="0">
                <a:latin typeface="Arial"/>
                <a:cs typeface="Arial"/>
              </a:rPr>
              <a:t>Use</a:t>
            </a:r>
            <a:r>
              <a:rPr sz="2300" b="0" spc="114" dirty="0">
                <a:latin typeface="Arial"/>
                <a:cs typeface="Arial"/>
              </a:rPr>
              <a:t> </a:t>
            </a:r>
            <a:r>
              <a:rPr sz="2300" b="0" dirty="0">
                <a:latin typeface="Arial"/>
                <a:cs typeface="Arial"/>
              </a:rPr>
              <a:t>the</a:t>
            </a:r>
            <a:r>
              <a:rPr sz="2300" b="0" spc="114" dirty="0">
                <a:latin typeface="Arial"/>
                <a:cs typeface="Arial"/>
              </a:rPr>
              <a:t> </a:t>
            </a:r>
            <a:r>
              <a:rPr sz="2300" b="0" dirty="0">
                <a:latin typeface="Arial"/>
                <a:cs typeface="Arial"/>
              </a:rPr>
              <a:t>ternary</a:t>
            </a:r>
            <a:r>
              <a:rPr sz="2300" b="0" spc="114" dirty="0">
                <a:latin typeface="Arial"/>
                <a:cs typeface="Arial"/>
              </a:rPr>
              <a:t> </a:t>
            </a:r>
            <a:r>
              <a:rPr sz="2300" b="0" dirty="0">
                <a:latin typeface="Arial"/>
                <a:cs typeface="Arial"/>
              </a:rPr>
              <a:t>(conditional)</a:t>
            </a:r>
            <a:r>
              <a:rPr sz="2300" b="0" spc="114" dirty="0">
                <a:latin typeface="Arial"/>
                <a:cs typeface="Arial"/>
              </a:rPr>
              <a:t> </a:t>
            </a:r>
            <a:r>
              <a:rPr sz="2300" b="0" spc="-10" dirty="0">
                <a:latin typeface="Arial"/>
                <a:cs typeface="Arial"/>
              </a:rPr>
              <a:t>operator </a:t>
            </a:r>
            <a:r>
              <a:rPr sz="2300" b="0" spc="-20" dirty="0">
                <a:latin typeface="Arial"/>
                <a:cs typeface="Arial"/>
              </a:rPr>
              <a:t>Use</a:t>
            </a:r>
            <a:r>
              <a:rPr sz="2300" b="0" spc="75" dirty="0">
                <a:latin typeface="Arial"/>
                <a:cs typeface="Arial"/>
              </a:rPr>
              <a:t> </a:t>
            </a:r>
            <a:r>
              <a:rPr sz="2300" b="0" dirty="0">
                <a:latin typeface="Arial"/>
                <a:cs typeface="Arial"/>
              </a:rPr>
              <a:t>template</a:t>
            </a:r>
            <a:r>
              <a:rPr sz="2300" b="0" spc="75" dirty="0">
                <a:latin typeface="Arial"/>
                <a:cs typeface="Arial"/>
              </a:rPr>
              <a:t> </a:t>
            </a:r>
            <a:r>
              <a:rPr sz="2300" b="0" spc="-10" dirty="0">
                <a:latin typeface="Arial"/>
                <a:cs typeface="Arial"/>
              </a:rPr>
              <a:t>literals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1733" y="1884192"/>
            <a:ext cx="6749482" cy="101041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112372" y="1964674"/>
            <a:ext cx="8863477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12415" algn="l"/>
              </a:tabLst>
            </a:pPr>
            <a:r>
              <a:rPr sz="4950" b="1" dirty="0">
                <a:solidFill>
                  <a:srgbClr val="FAFBFB"/>
                </a:solidFill>
                <a:latin typeface="Calibri"/>
                <a:cs typeface="Calibri"/>
              </a:rPr>
              <a:t>FUNCTIONAL	PROGRAMMING</a:t>
            </a:r>
            <a:endParaRPr sz="4950" dirty="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61512" y="3337091"/>
            <a:ext cx="8082915" cy="7325995"/>
            <a:chOff x="1061512" y="3337091"/>
            <a:chExt cx="8082915" cy="7325995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1512" y="3337091"/>
              <a:ext cx="282713" cy="28271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1512" y="3972674"/>
              <a:ext cx="282713" cy="28271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1512" y="5481400"/>
              <a:ext cx="282713" cy="28271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1512" y="6969313"/>
              <a:ext cx="282713" cy="28271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1512" y="8457226"/>
              <a:ext cx="282713" cy="28271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49615" y="9791167"/>
              <a:ext cx="2595894" cy="87170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87162" y="9837029"/>
              <a:ext cx="2757053" cy="73411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1512" y="10040505"/>
              <a:ext cx="282713" cy="282713"/>
            </a:xfrm>
            <a:prstGeom prst="rect">
              <a:avLst/>
            </a:prstGeom>
          </p:spPr>
        </p:pic>
      </p:grpSp>
      <p:sp>
        <p:nvSpPr>
          <p:cNvPr id="24" name="object 2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60" dirty="0">
                <a:latin typeface="Arial"/>
                <a:cs typeface="Arial"/>
              </a:rPr>
              <a:t>Declarative</a:t>
            </a:r>
            <a:r>
              <a:rPr b="1" spc="105" dirty="0">
                <a:latin typeface="Arial"/>
                <a:cs typeface="Arial"/>
              </a:rPr>
              <a:t> </a:t>
            </a:r>
            <a:r>
              <a:rPr dirty="0"/>
              <a:t>programming</a:t>
            </a:r>
            <a:r>
              <a:rPr spc="125" dirty="0"/>
              <a:t> </a:t>
            </a:r>
            <a:r>
              <a:rPr spc="-10" dirty="0"/>
              <a:t>paradigm</a:t>
            </a:r>
          </a:p>
          <a:p>
            <a:pPr marL="12700">
              <a:lnSpc>
                <a:spcPct val="100000"/>
              </a:lnSpc>
              <a:spcBef>
                <a:spcPts val="2245"/>
              </a:spcBef>
            </a:pPr>
            <a:r>
              <a:rPr dirty="0"/>
              <a:t>Based</a:t>
            </a:r>
            <a:r>
              <a:rPr spc="-55" dirty="0"/>
              <a:t> </a:t>
            </a:r>
            <a:r>
              <a:rPr dirty="0"/>
              <a:t>on</a:t>
            </a:r>
            <a:r>
              <a:rPr spc="-5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idea</a:t>
            </a:r>
            <a:r>
              <a:rPr spc="-55" dirty="0"/>
              <a:t> </a:t>
            </a:r>
            <a:r>
              <a:rPr spc="85" dirty="0"/>
              <a:t>of</a:t>
            </a:r>
            <a:r>
              <a:rPr spc="-55" dirty="0"/>
              <a:t> </a:t>
            </a:r>
            <a:r>
              <a:rPr spc="60" dirty="0"/>
              <a:t>writing</a:t>
            </a:r>
            <a:r>
              <a:rPr spc="-50" dirty="0"/>
              <a:t> </a:t>
            </a:r>
            <a:r>
              <a:rPr spc="45" dirty="0"/>
              <a:t>software</a:t>
            </a:r>
            <a:r>
              <a:rPr spc="-55" dirty="0"/>
              <a:t> </a:t>
            </a:r>
            <a:r>
              <a:rPr dirty="0"/>
              <a:t>by</a:t>
            </a:r>
            <a:r>
              <a:rPr spc="-55" dirty="0"/>
              <a:t> </a:t>
            </a:r>
            <a:r>
              <a:rPr spc="45" dirty="0"/>
              <a:t>combining</a:t>
            </a:r>
            <a:r>
              <a:rPr spc="-50" dirty="0"/>
              <a:t> </a:t>
            </a:r>
            <a:r>
              <a:rPr spc="-20" dirty="0"/>
              <a:t>many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b="1" spc="-95" dirty="0">
                <a:latin typeface="Arial"/>
                <a:cs typeface="Arial"/>
              </a:rPr>
              <a:t>pure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spc="-75" dirty="0">
                <a:latin typeface="Arial"/>
                <a:cs typeface="Arial"/>
              </a:rPr>
              <a:t>functions</a:t>
            </a:r>
            <a:r>
              <a:rPr spc="-75" dirty="0"/>
              <a:t>,</a:t>
            </a:r>
            <a:r>
              <a:rPr spc="-55" dirty="0"/>
              <a:t> </a:t>
            </a:r>
            <a:r>
              <a:rPr dirty="0"/>
              <a:t>avoiding</a:t>
            </a:r>
            <a:r>
              <a:rPr spc="-50" dirty="0"/>
              <a:t> </a:t>
            </a:r>
            <a:r>
              <a:rPr b="1" spc="-70" dirty="0">
                <a:latin typeface="Arial"/>
                <a:cs typeface="Arial"/>
              </a:rPr>
              <a:t>side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spc="-20" dirty="0">
                <a:latin typeface="Arial"/>
                <a:cs typeface="Arial"/>
              </a:rPr>
              <a:t>effects</a:t>
            </a:r>
            <a:r>
              <a:rPr b="1" spc="-55" dirty="0">
                <a:latin typeface="Arial"/>
                <a:cs typeface="Arial"/>
              </a:rPr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b="1" spc="-50" dirty="0">
                <a:latin typeface="Arial"/>
                <a:cs typeface="Arial"/>
              </a:rPr>
              <a:t>mutating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20" dirty="0"/>
              <a:t>data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450"/>
          </a:p>
          <a:p>
            <a:pPr marL="12700" marR="240029">
              <a:lnSpc>
                <a:spcPct val="121600"/>
              </a:lnSpc>
              <a:spcBef>
                <a:spcPts val="5"/>
              </a:spcBef>
            </a:pPr>
            <a:r>
              <a:rPr b="1" spc="-65" dirty="0">
                <a:solidFill>
                  <a:srgbClr val="C82506"/>
                </a:solidFill>
                <a:latin typeface="Arial"/>
                <a:cs typeface="Arial"/>
              </a:rPr>
              <a:t>Side</a:t>
            </a:r>
            <a:r>
              <a:rPr b="1" spc="-40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b="1" spc="-25" dirty="0">
                <a:solidFill>
                  <a:srgbClr val="C82506"/>
                </a:solidFill>
                <a:latin typeface="Arial"/>
                <a:cs typeface="Arial"/>
              </a:rPr>
              <a:t>effect:</a:t>
            </a:r>
            <a:r>
              <a:rPr b="1" spc="-45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pc="60" dirty="0"/>
              <a:t>Modification</a:t>
            </a:r>
            <a:r>
              <a:rPr spc="-45" dirty="0"/>
              <a:t> </a:t>
            </a:r>
            <a:r>
              <a:rPr spc="50" dirty="0"/>
              <a:t>(mutation)</a:t>
            </a:r>
            <a:r>
              <a:rPr spc="-45" dirty="0"/>
              <a:t> </a:t>
            </a:r>
            <a:r>
              <a:rPr spc="85" dirty="0"/>
              <a:t>of</a:t>
            </a:r>
            <a:r>
              <a:rPr spc="-45" dirty="0"/>
              <a:t> </a:t>
            </a:r>
            <a:r>
              <a:rPr dirty="0"/>
              <a:t>any</a:t>
            </a:r>
            <a:r>
              <a:rPr spc="-45" dirty="0"/>
              <a:t> </a:t>
            </a:r>
            <a:r>
              <a:rPr dirty="0"/>
              <a:t>data</a:t>
            </a:r>
            <a:r>
              <a:rPr spc="-35" dirty="0"/>
              <a:t> </a:t>
            </a:r>
            <a:r>
              <a:rPr b="1" spc="-30" dirty="0">
                <a:latin typeface="Arial"/>
                <a:cs typeface="Arial"/>
              </a:rPr>
              <a:t>outside </a:t>
            </a:r>
            <a:r>
              <a:rPr spc="85" dirty="0"/>
              <a:t>of</a:t>
            </a:r>
            <a:r>
              <a:rPr spc="-1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spc="65" dirty="0"/>
              <a:t>function</a:t>
            </a:r>
            <a:r>
              <a:rPr spc="-5" dirty="0"/>
              <a:t> </a:t>
            </a:r>
            <a:r>
              <a:rPr spc="55" dirty="0"/>
              <a:t>(mutating</a:t>
            </a:r>
            <a:r>
              <a:rPr spc="-5" dirty="0"/>
              <a:t> </a:t>
            </a:r>
            <a:r>
              <a:rPr dirty="0"/>
              <a:t>external</a:t>
            </a:r>
            <a:r>
              <a:rPr spc="-5" dirty="0"/>
              <a:t> </a:t>
            </a:r>
            <a:r>
              <a:rPr dirty="0"/>
              <a:t>variables,</a:t>
            </a:r>
            <a:r>
              <a:rPr spc="-5" dirty="0"/>
              <a:t> </a:t>
            </a:r>
            <a:r>
              <a:rPr dirty="0"/>
              <a:t>logging</a:t>
            </a:r>
            <a:r>
              <a:rPr spc="-5" dirty="0"/>
              <a:t> </a:t>
            </a:r>
            <a:r>
              <a:rPr spc="60" dirty="0"/>
              <a:t>to </a:t>
            </a:r>
            <a:r>
              <a:rPr dirty="0"/>
              <a:t>console,</a:t>
            </a:r>
            <a:r>
              <a:rPr spc="-60" dirty="0"/>
              <a:t> </a:t>
            </a:r>
            <a:r>
              <a:rPr spc="60" dirty="0"/>
              <a:t>writing</a:t>
            </a:r>
            <a:r>
              <a:rPr spc="-60" dirty="0"/>
              <a:t> </a:t>
            </a:r>
            <a:r>
              <a:rPr spc="85" dirty="0"/>
              <a:t>to</a:t>
            </a:r>
            <a:r>
              <a:rPr spc="-60" dirty="0"/>
              <a:t> </a:t>
            </a:r>
            <a:r>
              <a:rPr spc="-125" dirty="0"/>
              <a:t>DOM,</a:t>
            </a:r>
            <a:r>
              <a:rPr spc="-60" dirty="0"/>
              <a:t> </a:t>
            </a:r>
            <a:r>
              <a:rPr spc="-10" dirty="0"/>
              <a:t>etc.)</a:t>
            </a:r>
          </a:p>
          <a:p>
            <a:pPr marL="12700" marR="445134">
              <a:lnSpc>
                <a:spcPct val="121600"/>
              </a:lnSpc>
              <a:spcBef>
                <a:spcPts val="1645"/>
              </a:spcBef>
            </a:pPr>
            <a:r>
              <a:rPr b="1" spc="-70" dirty="0">
                <a:solidFill>
                  <a:srgbClr val="00882B"/>
                </a:solidFill>
                <a:latin typeface="Arial"/>
                <a:cs typeface="Arial"/>
              </a:rPr>
              <a:t>Pure</a:t>
            </a:r>
            <a:r>
              <a:rPr b="1" spc="-25" dirty="0">
                <a:solidFill>
                  <a:srgbClr val="00882B"/>
                </a:solidFill>
                <a:latin typeface="Arial"/>
                <a:cs typeface="Arial"/>
              </a:rPr>
              <a:t> </a:t>
            </a:r>
            <a:r>
              <a:rPr b="1" spc="-65" dirty="0">
                <a:solidFill>
                  <a:srgbClr val="00882B"/>
                </a:solidFill>
                <a:latin typeface="Arial"/>
                <a:cs typeface="Arial"/>
              </a:rPr>
              <a:t>function:</a:t>
            </a:r>
            <a:r>
              <a:rPr b="1" spc="-30" dirty="0">
                <a:solidFill>
                  <a:srgbClr val="00882B"/>
                </a:solidFill>
                <a:latin typeface="Arial"/>
                <a:cs typeface="Arial"/>
              </a:rPr>
              <a:t> </a:t>
            </a:r>
            <a:r>
              <a:rPr dirty="0"/>
              <a:t>Function</a:t>
            </a:r>
            <a:r>
              <a:rPr spc="-25" dirty="0"/>
              <a:t> </a:t>
            </a:r>
            <a:r>
              <a:rPr spc="75" dirty="0"/>
              <a:t>without</a:t>
            </a:r>
            <a:r>
              <a:rPr spc="-30" dirty="0"/>
              <a:t> </a:t>
            </a:r>
            <a:r>
              <a:rPr dirty="0"/>
              <a:t>side</a:t>
            </a:r>
            <a:r>
              <a:rPr spc="-30" dirty="0"/>
              <a:t> </a:t>
            </a:r>
            <a:r>
              <a:rPr spc="45" dirty="0"/>
              <a:t>effects.</a:t>
            </a:r>
            <a:r>
              <a:rPr spc="-25" dirty="0"/>
              <a:t> </a:t>
            </a:r>
            <a:r>
              <a:rPr spc="-20" dirty="0"/>
              <a:t>Does</a:t>
            </a:r>
            <a:r>
              <a:rPr spc="-30" dirty="0"/>
              <a:t> </a:t>
            </a:r>
            <a:r>
              <a:rPr spc="40" dirty="0"/>
              <a:t>not </a:t>
            </a:r>
            <a:r>
              <a:rPr dirty="0"/>
              <a:t>depend</a:t>
            </a:r>
            <a:r>
              <a:rPr spc="-45" dirty="0"/>
              <a:t> </a:t>
            </a:r>
            <a:r>
              <a:rPr dirty="0"/>
              <a:t>on</a:t>
            </a:r>
            <a:r>
              <a:rPr spc="-40" dirty="0"/>
              <a:t> </a:t>
            </a:r>
            <a:r>
              <a:rPr dirty="0"/>
              <a:t>external</a:t>
            </a:r>
            <a:r>
              <a:rPr spc="-45" dirty="0"/>
              <a:t> </a:t>
            </a:r>
            <a:r>
              <a:rPr dirty="0"/>
              <a:t>variables.</a:t>
            </a:r>
            <a:r>
              <a:rPr spc="-40" dirty="0"/>
              <a:t> </a:t>
            </a:r>
            <a:r>
              <a:rPr b="1" spc="-120" dirty="0">
                <a:latin typeface="Arial"/>
                <a:cs typeface="Arial"/>
              </a:rPr>
              <a:t>Given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spc="-30" dirty="0">
                <a:latin typeface="Arial"/>
                <a:cs typeface="Arial"/>
              </a:rPr>
              <a:t>the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spc="-65" dirty="0">
                <a:latin typeface="Arial"/>
                <a:cs typeface="Arial"/>
              </a:rPr>
              <a:t>same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inputs, </a:t>
            </a:r>
            <a:r>
              <a:rPr b="1" spc="-80" dirty="0">
                <a:latin typeface="Arial"/>
                <a:cs typeface="Arial"/>
              </a:rPr>
              <a:t>always</a:t>
            </a:r>
            <a:r>
              <a:rPr b="1" spc="-65" dirty="0">
                <a:latin typeface="Arial"/>
                <a:cs typeface="Arial"/>
              </a:rPr>
              <a:t> </a:t>
            </a:r>
            <a:r>
              <a:rPr b="1" spc="-80" dirty="0">
                <a:latin typeface="Arial"/>
                <a:cs typeface="Arial"/>
              </a:rPr>
              <a:t>returns</a:t>
            </a:r>
            <a:r>
              <a:rPr b="1" spc="-70" dirty="0">
                <a:latin typeface="Arial"/>
                <a:cs typeface="Arial"/>
              </a:rPr>
              <a:t> </a:t>
            </a:r>
            <a:r>
              <a:rPr b="1" spc="-30" dirty="0">
                <a:latin typeface="Arial"/>
                <a:cs typeface="Arial"/>
              </a:rPr>
              <a:t>the</a:t>
            </a:r>
            <a:r>
              <a:rPr b="1" spc="-65" dirty="0">
                <a:latin typeface="Arial"/>
                <a:cs typeface="Arial"/>
              </a:rPr>
              <a:t> same </a:t>
            </a:r>
            <a:r>
              <a:rPr b="1" spc="-10" dirty="0">
                <a:latin typeface="Arial"/>
                <a:cs typeface="Arial"/>
              </a:rPr>
              <a:t>outputs</a:t>
            </a:r>
            <a:r>
              <a:rPr spc="-10" dirty="0"/>
              <a:t>.</a:t>
            </a:r>
          </a:p>
          <a:p>
            <a:pPr marL="12700" marR="557530">
              <a:lnSpc>
                <a:spcPct val="121600"/>
              </a:lnSpc>
              <a:spcBef>
                <a:spcPts val="1650"/>
              </a:spcBef>
            </a:pPr>
            <a:r>
              <a:rPr b="1" spc="-60" dirty="0">
                <a:solidFill>
                  <a:srgbClr val="00882B"/>
                </a:solidFill>
                <a:latin typeface="Arial"/>
                <a:cs typeface="Arial"/>
              </a:rPr>
              <a:t>Immutability:</a:t>
            </a:r>
            <a:r>
              <a:rPr b="1" spc="25" dirty="0">
                <a:solidFill>
                  <a:srgbClr val="00882B"/>
                </a:solidFill>
                <a:latin typeface="Arial"/>
                <a:cs typeface="Arial"/>
              </a:rPr>
              <a:t> </a:t>
            </a:r>
            <a:r>
              <a:rPr dirty="0"/>
              <a:t>State</a:t>
            </a:r>
            <a:r>
              <a:rPr spc="45" dirty="0"/>
              <a:t> </a:t>
            </a:r>
            <a:r>
              <a:rPr dirty="0"/>
              <a:t>(data)</a:t>
            </a:r>
            <a:r>
              <a:rPr spc="40" dirty="0"/>
              <a:t> </a:t>
            </a:r>
            <a:r>
              <a:rPr spc="55" dirty="0"/>
              <a:t>is</a:t>
            </a:r>
            <a:r>
              <a:rPr spc="50" dirty="0"/>
              <a:t> </a:t>
            </a:r>
            <a:r>
              <a:rPr b="1" spc="-95" dirty="0">
                <a:latin typeface="Arial"/>
                <a:cs typeface="Arial"/>
              </a:rPr>
              <a:t>never</a:t>
            </a:r>
            <a:r>
              <a:rPr b="1" spc="45" dirty="0">
                <a:latin typeface="Arial"/>
                <a:cs typeface="Arial"/>
              </a:rPr>
              <a:t> </a:t>
            </a:r>
            <a:r>
              <a:rPr dirty="0"/>
              <a:t>modified!</a:t>
            </a:r>
            <a:r>
              <a:rPr spc="45" dirty="0"/>
              <a:t> </a:t>
            </a:r>
            <a:r>
              <a:rPr spc="-10" dirty="0"/>
              <a:t>Instead, </a:t>
            </a:r>
            <a:r>
              <a:rPr spc="50" dirty="0"/>
              <a:t>state</a:t>
            </a:r>
            <a:r>
              <a:rPr spc="-30" dirty="0"/>
              <a:t> </a:t>
            </a:r>
            <a:r>
              <a:rPr spc="55" dirty="0"/>
              <a:t>is</a:t>
            </a:r>
            <a:r>
              <a:rPr spc="-25" dirty="0"/>
              <a:t> </a:t>
            </a:r>
            <a:r>
              <a:rPr b="1" spc="-90" dirty="0">
                <a:latin typeface="Arial"/>
                <a:cs typeface="Arial"/>
              </a:rPr>
              <a:t>copied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copy</a:t>
            </a:r>
            <a:r>
              <a:rPr spc="-25" dirty="0"/>
              <a:t> </a:t>
            </a:r>
            <a:r>
              <a:rPr spc="55" dirty="0"/>
              <a:t>is</a:t>
            </a:r>
            <a:r>
              <a:rPr spc="-30" dirty="0"/>
              <a:t> </a:t>
            </a:r>
            <a:r>
              <a:rPr spc="50" dirty="0"/>
              <a:t>mutated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returned.</a:t>
            </a:r>
          </a:p>
          <a:p>
            <a:pPr>
              <a:lnSpc>
                <a:spcPct val="100000"/>
              </a:lnSpc>
            </a:pPr>
            <a:endParaRPr sz="3000"/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/>
          </a:p>
          <a:p>
            <a:pPr marL="12700">
              <a:lnSpc>
                <a:spcPct val="100000"/>
              </a:lnSpc>
            </a:pPr>
            <a:r>
              <a:rPr b="1" spc="-10" dirty="0">
                <a:latin typeface="Arial"/>
                <a:cs typeface="Arial"/>
              </a:rPr>
              <a:t>Examples: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172" y="2407547"/>
            <a:ext cx="11466830" cy="20358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200" b="0" spc="90" dirty="0">
                <a:solidFill>
                  <a:srgbClr val="444444"/>
                </a:solidFill>
                <a:latin typeface="Arial"/>
                <a:cs typeface="Arial"/>
              </a:rPr>
              <a:t>FOR</a:t>
            </a:r>
            <a:r>
              <a:rPr sz="13200" b="0" spc="100" dirty="0">
                <a:solidFill>
                  <a:srgbClr val="444444"/>
                </a:solidFill>
                <a:latin typeface="Arial"/>
                <a:cs typeface="Arial"/>
              </a:rPr>
              <a:t>K</a:t>
            </a:r>
            <a:r>
              <a:rPr sz="13200" b="0" spc="90" dirty="0">
                <a:solidFill>
                  <a:srgbClr val="444444"/>
                </a:solidFill>
                <a:latin typeface="Arial"/>
                <a:cs typeface="Arial"/>
              </a:rPr>
              <a:t>IF</a:t>
            </a:r>
            <a:r>
              <a:rPr sz="13200" b="0" spc="-565" dirty="0">
                <a:solidFill>
                  <a:srgbClr val="444444"/>
                </a:solidFill>
                <a:latin typeface="Arial"/>
                <a:cs typeface="Arial"/>
              </a:rPr>
              <a:t>Y</a:t>
            </a:r>
            <a:r>
              <a:rPr sz="13200" b="0" spc="7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200" b="0" spc="285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13200" b="0" spc="280" dirty="0">
                <a:solidFill>
                  <a:srgbClr val="444444"/>
                </a:solidFill>
                <a:latin typeface="Arial"/>
                <a:cs typeface="Arial"/>
              </a:rPr>
              <a:t>P</a:t>
            </a:r>
            <a:r>
              <a:rPr sz="13200" b="0" spc="-2410" dirty="0">
                <a:solidFill>
                  <a:srgbClr val="444444"/>
                </a:solidFill>
                <a:latin typeface="Arial"/>
                <a:cs typeface="Arial"/>
              </a:rPr>
              <a:t>P</a:t>
            </a:r>
            <a:r>
              <a:rPr sz="13200" b="0" spc="-375" dirty="0">
                <a:solidFill>
                  <a:srgbClr val="444444"/>
                </a:solidFill>
                <a:latin typeface="Arial"/>
                <a:cs typeface="Arial"/>
              </a:rPr>
              <a:t>:</a:t>
            </a:r>
            <a:endParaRPr sz="1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9137" y="4417957"/>
            <a:ext cx="17775555" cy="4444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97860" marR="5080" indent="-3185795">
              <a:lnSpc>
                <a:spcPct val="109800"/>
              </a:lnSpc>
              <a:spcBef>
                <a:spcPts val="105"/>
              </a:spcBef>
            </a:pPr>
            <a:r>
              <a:rPr sz="13200" spc="204" dirty="0">
                <a:solidFill>
                  <a:srgbClr val="444444"/>
                </a:solidFill>
                <a:latin typeface="Arial"/>
                <a:cs typeface="Arial"/>
              </a:rPr>
              <a:t>B</a:t>
            </a:r>
            <a:r>
              <a:rPr sz="13200" spc="210" dirty="0">
                <a:solidFill>
                  <a:srgbClr val="444444"/>
                </a:solidFill>
                <a:latin typeface="Arial"/>
                <a:cs typeface="Arial"/>
              </a:rPr>
              <a:t>U</a:t>
            </a:r>
            <a:r>
              <a:rPr sz="13200" spc="195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13200" spc="204" dirty="0">
                <a:solidFill>
                  <a:srgbClr val="444444"/>
                </a:solidFill>
                <a:latin typeface="Arial"/>
                <a:cs typeface="Arial"/>
              </a:rPr>
              <a:t>L</a:t>
            </a:r>
            <a:r>
              <a:rPr sz="13200" spc="195" dirty="0">
                <a:solidFill>
                  <a:srgbClr val="444444"/>
                </a:solidFill>
                <a:latin typeface="Arial"/>
                <a:cs typeface="Arial"/>
              </a:rPr>
              <a:t>DI</a:t>
            </a:r>
            <a:r>
              <a:rPr sz="13200" spc="200" dirty="0">
                <a:solidFill>
                  <a:srgbClr val="444444"/>
                </a:solidFill>
                <a:latin typeface="Arial"/>
                <a:cs typeface="Arial"/>
              </a:rPr>
              <a:t>N</a:t>
            </a:r>
            <a:r>
              <a:rPr sz="13200" spc="-455" dirty="0">
                <a:solidFill>
                  <a:srgbClr val="444444"/>
                </a:solidFill>
                <a:latin typeface="Arial"/>
                <a:cs typeface="Arial"/>
              </a:rPr>
              <a:t>G</a:t>
            </a:r>
            <a:r>
              <a:rPr sz="13200" spc="91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200" spc="-265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13200" spc="91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200" spc="100" dirty="0">
                <a:solidFill>
                  <a:srgbClr val="444444"/>
                </a:solidFill>
                <a:latin typeface="Arial"/>
                <a:cs typeface="Arial"/>
              </a:rPr>
              <a:t>M</a:t>
            </a:r>
            <a:r>
              <a:rPr sz="13200" spc="95" dirty="0">
                <a:solidFill>
                  <a:srgbClr val="444444"/>
                </a:solidFill>
                <a:latin typeface="Arial"/>
                <a:cs typeface="Arial"/>
              </a:rPr>
              <a:t>OD</a:t>
            </a:r>
            <a:r>
              <a:rPr sz="13200" spc="100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r>
              <a:rPr sz="13200" spc="95" dirty="0">
                <a:solidFill>
                  <a:srgbClr val="444444"/>
                </a:solidFill>
                <a:latin typeface="Arial"/>
                <a:cs typeface="Arial"/>
              </a:rPr>
              <a:t>R</a:t>
            </a:r>
            <a:r>
              <a:rPr sz="13200" spc="-555" dirty="0">
                <a:solidFill>
                  <a:srgbClr val="444444"/>
                </a:solidFill>
                <a:latin typeface="Arial"/>
                <a:cs typeface="Arial"/>
              </a:rPr>
              <a:t>N</a:t>
            </a:r>
            <a:r>
              <a:rPr sz="132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200" spc="22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13200" spc="215" dirty="0">
                <a:solidFill>
                  <a:srgbClr val="444444"/>
                </a:solidFill>
                <a:latin typeface="Arial"/>
                <a:cs typeface="Arial"/>
              </a:rPr>
              <a:t>PP</a:t>
            </a:r>
            <a:r>
              <a:rPr sz="13200" spc="210" dirty="0">
                <a:solidFill>
                  <a:srgbClr val="444444"/>
                </a:solidFill>
                <a:latin typeface="Arial"/>
                <a:cs typeface="Arial"/>
              </a:rPr>
              <a:t>L</a:t>
            </a:r>
            <a:r>
              <a:rPr sz="13200" spc="215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13200" spc="220" dirty="0">
                <a:solidFill>
                  <a:srgbClr val="444444"/>
                </a:solidFill>
                <a:latin typeface="Arial"/>
                <a:cs typeface="Arial"/>
              </a:rPr>
              <a:t>CA</a:t>
            </a:r>
            <a:r>
              <a:rPr sz="13200" spc="210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13200" spc="215" dirty="0">
                <a:solidFill>
                  <a:srgbClr val="444444"/>
                </a:solidFill>
                <a:latin typeface="Arial"/>
                <a:cs typeface="Arial"/>
              </a:rPr>
              <a:t>IO</a:t>
            </a:r>
            <a:r>
              <a:rPr sz="13200" spc="-440" dirty="0">
                <a:solidFill>
                  <a:srgbClr val="444444"/>
                </a:solidFill>
                <a:latin typeface="Arial"/>
                <a:cs typeface="Arial"/>
              </a:rPr>
              <a:t>N</a:t>
            </a:r>
            <a:endParaRPr sz="1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7481" y="0"/>
            <a:ext cx="11936618" cy="113085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356850" y="2517449"/>
            <a:ext cx="9144000" cy="6353021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980"/>
              </a:spcBef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SECTION</a:t>
            </a:r>
            <a:endParaRPr sz="5100" dirty="0">
              <a:latin typeface="Calibri"/>
              <a:cs typeface="Calibri"/>
            </a:endParaRPr>
          </a:p>
          <a:p>
            <a:pPr marL="19050" marR="225425">
              <a:lnSpc>
                <a:spcPts val="5280"/>
              </a:lnSpc>
              <a:spcBef>
                <a:spcPts val="1755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FORKIFY APP: BUILDING A MODERN APPLICATION</a:t>
            </a: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LECTURE</a:t>
            </a:r>
            <a:endParaRPr sz="5100" dirty="0">
              <a:latin typeface="Calibri"/>
              <a:cs typeface="Calibri"/>
            </a:endParaRPr>
          </a:p>
          <a:p>
            <a:pPr marL="17780">
              <a:lnSpc>
                <a:spcPct val="100000"/>
              </a:lnSpc>
              <a:spcBef>
                <a:spcPts val="930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PROJECT OVERVIEW AND PLANNING</a:t>
            </a:r>
            <a:endParaRPr sz="51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19351" y="9716310"/>
            <a:ext cx="1159328" cy="115932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4079" y="3896837"/>
            <a:ext cx="6558797" cy="33479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755957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98675" algn="l"/>
              </a:tabLst>
            </a:pPr>
            <a:r>
              <a:rPr dirty="0"/>
              <a:t>PROJECT</a:t>
            </a:r>
            <a:r>
              <a:rPr lang="en-US" dirty="0"/>
              <a:t> </a:t>
            </a:r>
            <a:r>
              <a:rPr dirty="0"/>
              <a:t>PLANNING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2531" y="4788097"/>
            <a:ext cx="2932430" cy="1574800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3638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65"/>
              </a:spcBef>
            </a:pPr>
            <a:r>
              <a:rPr sz="2600" spc="-25" dirty="0">
                <a:solidFill>
                  <a:srgbClr val="FFFFFF"/>
                </a:solidFill>
                <a:latin typeface="Tahoma"/>
                <a:cs typeface="Tahoma"/>
              </a:rPr>
              <a:t>1.</a:t>
            </a:r>
            <a:endParaRPr sz="2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425"/>
              </a:spcBef>
            </a:pPr>
            <a:r>
              <a:rPr sz="2600" spc="114" dirty="0">
                <a:solidFill>
                  <a:srgbClr val="FFFFFF"/>
                </a:solidFill>
                <a:latin typeface="Tahoma"/>
                <a:cs typeface="Tahoma"/>
              </a:rPr>
              <a:t>USER</a:t>
            </a:r>
            <a:r>
              <a:rPr sz="26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Tahoma"/>
                <a:cs typeface="Tahoma"/>
              </a:rPr>
              <a:t>STORIES</a:t>
            </a:r>
            <a:endParaRPr sz="26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62531" y="7150796"/>
            <a:ext cx="14367510" cy="262255"/>
            <a:chOff x="962531" y="7150796"/>
            <a:chExt cx="14367510" cy="262255"/>
          </a:xfrm>
        </p:grpSpPr>
        <p:sp>
          <p:nvSpPr>
            <p:cNvPr id="6" name="object 6"/>
            <p:cNvSpPr/>
            <p:nvPr/>
          </p:nvSpPr>
          <p:spPr>
            <a:xfrm>
              <a:off x="962536" y="7375920"/>
              <a:ext cx="14367510" cy="0"/>
            </a:xfrm>
            <a:custGeom>
              <a:avLst/>
              <a:gdLst/>
              <a:ahLst/>
              <a:cxnLst/>
              <a:rect l="l" t="t" r="r" b="b"/>
              <a:pathLst>
                <a:path w="14367510">
                  <a:moveTo>
                    <a:pt x="14367237" y="0"/>
                  </a:moveTo>
                  <a:lnTo>
                    <a:pt x="0" y="0"/>
                  </a:lnTo>
                </a:path>
              </a:pathLst>
            </a:custGeom>
            <a:ln w="73296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9179" y="7150796"/>
              <a:ext cx="0" cy="188595"/>
            </a:xfrm>
            <a:custGeom>
              <a:avLst/>
              <a:gdLst/>
              <a:ahLst/>
              <a:cxnLst/>
              <a:rect l="l" t="t" r="r" b="b"/>
              <a:pathLst>
                <a:path h="188595">
                  <a:moveTo>
                    <a:pt x="0" y="0"/>
                  </a:moveTo>
                  <a:lnTo>
                    <a:pt x="0" y="188475"/>
                  </a:lnTo>
                </a:path>
              </a:pathLst>
            </a:custGeom>
            <a:ln w="73296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93125" y="7150796"/>
              <a:ext cx="0" cy="188595"/>
            </a:xfrm>
            <a:custGeom>
              <a:avLst/>
              <a:gdLst/>
              <a:ahLst/>
              <a:cxnLst/>
              <a:rect l="l" t="t" r="r" b="b"/>
              <a:pathLst>
                <a:path h="188595">
                  <a:moveTo>
                    <a:pt x="0" y="0"/>
                  </a:moveTo>
                  <a:lnTo>
                    <a:pt x="0" y="188475"/>
                  </a:lnTo>
                </a:path>
              </a:pathLst>
            </a:custGeom>
            <a:ln w="73296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779031" y="7602873"/>
            <a:ext cx="27343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20" dirty="0">
                <a:solidFill>
                  <a:srgbClr val="444444"/>
                </a:solidFill>
                <a:latin typeface="Arial"/>
                <a:cs typeface="Arial"/>
              </a:rPr>
              <a:t>PLANNING</a:t>
            </a:r>
            <a:r>
              <a:rPr sz="2800" b="1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b="1" spc="-90" dirty="0">
                <a:solidFill>
                  <a:srgbClr val="444444"/>
                </a:solidFill>
                <a:latin typeface="Arial"/>
                <a:cs typeface="Arial"/>
              </a:rPr>
              <a:t>STEP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032948" y="5412016"/>
            <a:ext cx="603250" cy="327025"/>
            <a:chOff x="4032948" y="5412016"/>
            <a:chExt cx="603250" cy="327025"/>
          </a:xfrm>
        </p:grpSpPr>
        <p:sp>
          <p:nvSpPr>
            <p:cNvPr id="11" name="object 11"/>
            <p:cNvSpPr/>
            <p:nvPr/>
          </p:nvSpPr>
          <p:spPr>
            <a:xfrm>
              <a:off x="4032948" y="5575362"/>
              <a:ext cx="318135" cy="0"/>
            </a:xfrm>
            <a:custGeom>
              <a:avLst/>
              <a:gdLst/>
              <a:ahLst/>
              <a:cxnLst/>
              <a:rect l="l" t="t" r="r" b="b"/>
              <a:pathLst>
                <a:path w="318135">
                  <a:moveTo>
                    <a:pt x="0" y="0"/>
                  </a:moveTo>
                  <a:lnTo>
                    <a:pt x="276119" y="0"/>
                  </a:lnTo>
                  <a:lnTo>
                    <a:pt x="318003" y="0"/>
                  </a:lnTo>
                </a:path>
              </a:pathLst>
            </a:custGeom>
            <a:ln w="8376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09068" y="5412016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774329" y="4788097"/>
            <a:ext cx="2932430" cy="1574800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3638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65"/>
              </a:spcBef>
            </a:pPr>
            <a:r>
              <a:rPr sz="2600" spc="-25" dirty="0">
                <a:solidFill>
                  <a:srgbClr val="FFFFFF"/>
                </a:solidFill>
                <a:latin typeface="Tahoma"/>
                <a:cs typeface="Tahoma"/>
              </a:rPr>
              <a:t>2.</a:t>
            </a:r>
            <a:endParaRPr sz="2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425"/>
              </a:spcBef>
            </a:pPr>
            <a:r>
              <a:rPr sz="2600" spc="90" dirty="0">
                <a:solidFill>
                  <a:srgbClr val="FFFFFF"/>
                </a:solidFill>
                <a:latin typeface="Tahoma"/>
                <a:cs typeface="Tahoma"/>
              </a:rPr>
              <a:t>FEATURES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86126" y="4788097"/>
            <a:ext cx="2932430" cy="1574800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3638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65"/>
              </a:spcBef>
            </a:pPr>
            <a:r>
              <a:rPr sz="2600" spc="-25" dirty="0">
                <a:solidFill>
                  <a:srgbClr val="FFFFFF"/>
                </a:solidFill>
                <a:latin typeface="Tahoma"/>
                <a:cs typeface="Tahoma"/>
              </a:rPr>
              <a:t>3.</a:t>
            </a:r>
            <a:endParaRPr sz="2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425"/>
              </a:spcBef>
            </a:pPr>
            <a:r>
              <a:rPr sz="2600" spc="55" dirty="0">
                <a:solidFill>
                  <a:srgbClr val="FFFFFF"/>
                </a:solidFill>
                <a:latin typeface="Tahoma"/>
                <a:cs typeface="Tahoma"/>
              </a:rPr>
              <a:t>FLOWCHART</a:t>
            </a:r>
            <a:endParaRPr sz="26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844745" y="5412016"/>
            <a:ext cx="603250" cy="327025"/>
            <a:chOff x="7844745" y="5412016"/>
            <a:chExt cx="603250" cy="327025"/>
          </a:xfrm>
        </p:grpSpPr>
        <p:sp>
          <p:nvSpPr>
            <p:cNvPr id="16" name="object 16"/>
            <p:cNvSpPr/>
            <p:nvPr/>
          </p:nvSpPr>
          <p:spPr>
            <a:xfrm>
              <a:off x="7844745" y="5575362"/>
              <a:ext cx="318135" cy="0"/>
            </a:xfrm>
            <a:custGeom>
              <a:avLst/>
              <a:gdLst/>
              <a:ahLst/>
              <a:cxnLst/>
              <a:rect l="l" t="t" r="r" b="b"/>
              <a:pathLst>
                <a:path w="318134">
                  <a:moveTo>
                    <a:pt x="0" y="0"/>
                  </a:moveTo>
                  <a:lnTo>
                    <a:pt x="276119" y="0"/>
                  </a:lnTo>
                  <a:lnTo>
                    <a:pt x="318003" y="0"/>
                  </a:lnTo>
                </a:path>
              </a:pathLst>
            </a:custGeom>
            <a:ln w="8376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20865" y="5412016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2397926" y="4788097"/>
            <a:ext cx="2932430" cy="1574800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3638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65"/>
              </a:spcBef>
            </a:pPr>
            <a:r>
              <a:rPr sz="2600" spc="-25" dirty="0">
                <a:solidFill>
                  <a:srgbClr val="FFFFFF"/>
                </a:solidFill>
                <a:latin typeface="Tahoma"/>
                <a:cs typeface="Tahoma"/>
              </a:rPr>
              <a:t>4.</a:t>
            </a:r>
            <a:endParaRPr sz="2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425"/>
              </a:spcBef>
            </a:pPr>
            <a:r>
              <a:rPr sz="2600" spc="-10" dirty="0">
                <a:solidFill>
                  <a:srgbClr val="FFFFFF"/>
                </a:solidFill>
                <a:latin typeface="Tahoma"/>
                <a:cs typeface="Tahoma"/>
              </a:rPr>
              <a:t>ARCHITECTURE</a:t>
            </a:r>
            <a:endParaRPr sz="26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1656545" y="5412016"/>
            <a:ext cx="603250" cy="327025"/>
            <a:chOff x="11656545" y="5412016"/>
            <a:chExt cx="603250" cy="327025"/>
          </a:xfrm>
        </p:grpSpPr>
        <p:sp>
          <p:nvSpPr>
            <p:cNvPr id="20" name="object 20"/>
            <p:cNvSpPr/>
            <p:nvPr/>
          </p:nvSpPr>
          <p:spPr>
            <a:xfrm>
              <a:off x="11656545" y="5575362"/>
              <a:ext cx="318135" cy="0"/>
            </a:xfrm>
            <a:custGeom>
              <a:avLst/>
              <a:gdLst/>
              <a:ahLst/>
              <a:cxnLst/>
              <a:rect l="l" t="t" r="r" b="b"/>
              <a:pathLst>
                <a:path w="318134">
                  <a:moveTo>
                    <a:pt x="0" y="0"/>
                  </a:moveTo>
                  <a:lnTo>
                    <a:pt x="276119" y="0"/>
                  </a:lnTo>
                  <a:lnTo>
                    <a:pt x="318003" y="0"/>
                  </a:lnTo>
                </a:path>
              </a:pathLst>
            </a:custGeom>
            <a:ln w="8376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932663" y="5412016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6209716" y="4788097"/>
            <a:ext cx="2932430" cy="1574800"/>
          </a:xfrm>
          <a:prstGeom prst="rect">
            <a:avLst/>
          </a:prstGeom>
          <a:solidFill>
            <a:srgbClr val="F4DA1E"/>
          </a:solidFill>
        </p:spPr>
        <p:txBody>
          <a:bodyPr vert="horz" wrap="square" lIns="0" tIns="310515" rIns="0" bIns="0" rtlCol="0">
            <a:spAutoFit/>
          </a:bodyPr>
          <a:lstStyle/>
          <a:p>
            <a:pPr marL="1058545" marR="283210" indent="-767715">
              <a:lnSpc>
                <a:spcPct val="113599"/>
              </a:lnSpc>
              <a:spcBef>
                <a:spcPts val="2445"/>
              </a:spcBef>
            </a:pPr>
            <a:r>
              <a:rPr sz="2600" b="1" spc="-130" dirty="0">
                <a:solidFill>
                  <a:srgbClr val="444444"/>
                </a:solidFill>
                <a:latin typeface="Arial"/>
                <a:cs typeface="Arial"/>
              </a:rPr>
              <a:t>DEVELOPMENT </a:t>
            </a:r>
            <a:r>
              <a:rPr sz="2600" b="1" spc="-20" dirty="0">
                <a:solidFill>
                  <a:srgbClr val="444444"/>
                </a:solidFill>
                <a:latin typeface="Arial"/>
                <a:cs typeface="Arial"/>
              </a:rPr>
              <a:t>STEP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5468334" y="5412016"/>
            <a:ext cx="603250" cy="327025"/>
            <a:chOff x="15468334" y="5412016"/>
            <a:chExt cx="603250" cy="327025"/>
          </a:xfrm>
        </p:grpSpPr>
        <p:sp>
          <p:nvSpPr>
            <p:cNvPr id="24" name="object 24"/>
            <p:cNvSpPr/>
            <p:nvPr/>
          </p:nvSpPr>
          <p:spPr>
            <a:xfrm>
              <a:off x="15468334" y="5575362"/>
              <a:ext cx="318135" cy="0"/>
            </a:xfrm>
            <a:custGeom>
              <a:avLst/>
              <a:gdLst/>
              <a:ahLst/>
              <a:cxnLst/>
              <a:rect l="l" t="t" r="r" b="b"/>
              <a:pathLst>
                <a:path w="318134">
                  <a:moveTo>
                    <a:pt x="0" y="0"/>
                  </a:moveTo>
                  <a:lnTo>
                    <a:pt x="276119" y="0"/>
                  </a:lnTo>
                  <a:lnTo>
                    <a:pt x="318003" y="0"/>
                  </a:lnTo>
                </a:path>
              </a:pathLst>
            </a:custGeom>
            <a:ln w="8376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744462" y="5412016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85492" y="4016893"/>
            <a:ext cx="460718" cy="460718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13448241" y="3941368"/>
            <a:ext cx="140652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b="1" spc="-220" dirty="0">
                <a:solidFill>
                  <a:srgbClr val="F2425D"/>
                </a:solidFill>
                <a:latin typeface="Arial"/>
                <a:cs typeface="Arial"/>
              </a:rPr>
              <a:t>LATER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09498" y="1814966"/>
            <a:ext cx="12885420" cy="1714500"/>
          </a:xfrm>
          <a:custGeom>
            <a:avLst/>
            <a:gdLst/>
            <a:ahLst/>
            <a:cxnLst/>
            <a:rect l="l" t="t" r="r" b="b"/>
            <a:pathLst>
              <a:path w="12885419" h="1714500">
                <a:moveTo>
                  <a:pt x="12885105" y="0"/>
                </a:moveTo>
                <a:lnTo>
                  <a:pt x="0" y="0"/>
                </a:lnTo>
                <a:lnTo>
                  <a:pt x="0" y="1714435"/>
                </a:lnTo>
                <a:lnTo>
                  <a:pt x="12885105" y="1714435"/>
                </a:lnTo>
                <a:lnTo>
                  <a:pt x="12885105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3308" y="259543"/>
            <a:ext cx="63245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3400" algn="l"/>
                <a:tab pos="1788795" algn="l"/>
              </a:tabLst>
            </a:pPr>
            <a:r>
              <a:rPr dirty="0"/>
              <a:t>1.	USER</a:t>
            </a:r>
            <a:r>
              <a:rPr lang="en-US" dirty="0"/>
              <a:t> </a:t>
            </a:r>
            <a:r>
              <a:rPr dirty="0"/>
              <a:t>STORIES</a:t>
            </a:r>
          </a:p>
        </p:txBody>
      </p:sp>
      <p:sp>
        <p:nvSpPr>
          <p:cNvPr id="5" name="object 5"/>
          <p:cNvSpPr/>
          <p:nvPr/>
        </p:nvSpPr>
        <p:spPr>
          <a:xfrm>
            <a:off x="4038982" y="4538694"/>
            <a:ext cx="568325" cy="568325"/>
          </a:xfrm>
          <a:custGeom>
            <a:avLst/>
            <a:gdLst/>
            <a:ahLst/>
            <a:cxnLst/>
            <a:rect l="l" t="t" r="r" b="b"/>
            <a:pathLst>
              <a:path w="568325" h="568325">
                <a:moveTo>
                  <a:pt x="284022" y="0"/>
                </a:moveTo>
                <a:lnTo>
                  <a:pt x="240547" y="3327"/>
                </a:lnTo>
                <a:lnTo>
                  <a:pt x="197899" y="13310"/>
                </a:lnTo>
                <a:lnTo>
                  <a:pt x="156905" y="29947"/>
                </a:lnTo>
                <a:lnTo>
                  <a:pt x="118392" y="53240"/>
                </a:lnTo>
                <a:lnTo>
                  <a:pt x="83187" y="83188"/>
                </a:lnTo>
                <a:lnTo>
                  <a:pt x="53240" y="118393"/>
                </a:lnTo>
                <a:lnTo>
                  <a:pt x="29947" y="156906"/>
                </a:lnTo>
                <a:lnTo>
                  <a:pt x="13310" y="197900"/>
                </a:lnTo>
                <a:lnTo>
                  <a:pt x="3327" y="240548"/>
                </a:lnTo>
                <a:lnTo>
                  <a:pt x="0" y="284023"/>
                </a:lnTo>
                <a:lnTo>
                  <a:pt x="3327" y="327498"/>
                </a:lnTo>
                <a:lnTo>
                  <a:pt x="13310" y="370146"/>
                </a:lnTo>
                <a:lnTo>
                  <a:pt x="29947" y="411139"/>
                </a:lnTo>
                <a:lnTo>
                  <a:pt x="53240" y="449652"/>
                </a:lnTo>
                <a:lnTo>
                  <a:pt x="83187" y="484858"/>
                </a:lnTo>
                <a:lnTo>
                  <a:pt x="118392" y="514805"/>
                </a:lnTo>
                <a:lnTo>
                  <a:pt x="156905" y="538098"/>
                </a:lnTo>
                <a:lnTo>
                  <a:pt x="197899" y="554735"/>
                </a:lnTo>
                <a:lnTo>
                  <a:pt x="240547" y="564718"/>
                </a:lnTo>
                <a:lnTo>
                  <a:pt x="284022" y="568045"/>
                </a:lnTo>
                <a:lnTo>
                  <a:pt x="327497" y="564718"/>
                </a:lnTo>
                <a:lnTo>
                  <a:pt x="370145" y="554735"/>
                </a:lnTo>
                <a:lnTo>
                  <a:pt x="411139" y="538098"/>
                </a:lnTo>
                <a:lnTo>
                  <a:pt x="449652" y="514805"/>
                </a:lnTo>
                <a:lnTo>
                  <a:pt x="484857" y="484858"/>
                </a:lnTo>
                <a:lnTo>
                  <a:pt x="514805" y="449652"/>
                </a:lnTo>
                <a:lnTo>
                  <a:pt x="538097" y="411139"/>
                </a:lnTo>
                <a:lnTo>
                  <a:pt x="554735" y="370146"/>
                </a:lnTo>
                <a:lnTo>
                  <a:pt x="564718" y="327498"/>
                </a:lnTo>
                <a:lnTo>
                  <a:pt x="568045" y="284023"/>
                </a:lnTo>
                <a:lnTo>
                  <a:pt x="564718" y="240548"/>
                </a:lnTo>
                <a:lnTo>
                  <a:pt x="554735" y="197900"/>
                </a:lnTo>
                <a:lnTo>
                  <a:pt x="538097" y="156906"/>
                </a:lnTo>
                <a:lnTo>
                  <a:pt x="514805" y="118393"/>
                </a:lnTo>
                <a:lnTo>
                  <a:pt x="484857" y="83188"/>
                </a:lnTo>
                <a:lnTo>
                  <a:pt x="449652" y="53240"/>
                </a:lnTo>
                <a:lnTo>
                  <a:pt x="411139" y="29947"/>
                </a:lnTo>
                <a:lnTo>
                  <a:pt x="370145" y="13310"/>
                </a:lnTo>
                <a:lnTo>
                  <a:pt x="327497" y="3327"/>
                </a:lnTo>
                <a:lnTo>
                  <a:pt x="284022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26201" y="4629783"/>
            <a:ext cx="19367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45" dirty="0">
                <a:solidFill>
                  <a:srgbClr val="444444"/>
                </a:solidFill>
                <a:latin typeface="Arial"/>
                <a:cs typeface="Arial"/>
              </a:rPr>
              <a:t>1</a:t>
            </a:r>
            <a:endParaRPr sz="2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23990" y="4604245"/>
            <a:ext cx="1000061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As</a:t>
            </a:r>
            <a:r>
              <a:rPr sz="23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70" dirty="0">
                <a:solidFill>
                  <a:srgbClr val="444444"/>
                </a:solidFill>
                <a:latin typeface="Arial"/>
                <a:cs typeface="Arial"/>
              </a:rPr>
              <a:t>user,</a:t>
            </a:r>
            <a:r>
              <a:rPr sz="23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23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want</a:t>
            </a:r>
            <a:r>
              <a:rPr sz="23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3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85" dirty="0">
                <a:solidFill>
                  <a:srgbClr val="444444"/>
                </a:solidFill>
                <a:latin typeface="Arial"/>
                <a:cs typeface="Arial"/>
              </a:rPr>
              <a:t>search</a:t>
            </a:r>
            <a:r>
              <a:rPr sz="2300" b="1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35" dirty="0">
                <a:solidFill>
                  <a:srgbClr val="444444"/>
                </a:solidFill>
                <a:latin typeface="Arial"/>
                <a:cs typeface="Arial"/>
              </a:rPr>
              <a:t>for</a:t>
            </a:r>
            <a:r>
              <a:rPr sz="2300" b="1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95" dirty="0">
                <a:solidFill>
                  <a:srgbClr val="444444"/>
                </a:solidFill>
                <a:latin typeface="Arial"/>
                <a:cs typeface="Arial"/>
              </a:rPr>
              <a:t>recipes</a:t>
            </a:r>
            <a:r>
              <a:rPr sz="2300" spc="-95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3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so</a:t>
            </a:r>
            <a:r>
              <a:rPr sz="23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5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23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23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can</a:t>
            </a:r>
            <a:r>
              <a:rPr sz="23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find</a:t>
            </a:r>
            <a:r>
              <a:rPr sz="23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new</a:t>
            </a:r>
            <a:r>
              <a:rPr sz="23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ideas</a:t>
            </a:r>
            <a:r>
              <a:rPr sz="23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for</a:t>
            </a:r>
            <a:r>
              <a:rPr sz="23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meals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23990" y="5479611"/>
            <a:ext cx="10681970" cy="878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1600"/>
              </a:lnSpc>
              <a:spcBef>
                <a:spcPts val="95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As</a:t>
            </a:r>
            <a:r>
              <a:rPr sz="23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70" dirty="0">
                <a:solidFill>
                  <a:srgbClr val="444444"/>
                </a:solidFill>
                <a:latin typeface="Arial"/>
                <a:cs typeface="Arial"/>
              </a:rPr>
              <a:t>user,</a:t>
            </a:r>
            <a:r>
              <a:rPr sz="23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23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want</a:t>
            </a:r>
            <a:r>
              <a:rPr sz="23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3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be</a:t>
            </a:r>
            <a:r>
              <a:rPr sz="23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able</a:t>
            </a:r>
            <a:r>
              <a:rPr sz="23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3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70" dirty="0">
                <a:solidFill>
                  <a:srgbClr val="444444"/>
                </a:solidFill>
                <a:latin typeface="Arial"/>
                <a:cs typeface="Arial"/>
              </a:rPr>
              <a:t>update</a:t>
            </a:r>
            <a:r>
              <a:rPr sz="2300" b="1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3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b="1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95" dirty="0">
                <a:solidFill>
                  <a:srgbClr val="444444"/>
                </a:solidFill>
                <a:latin typeface="Arial"/>
                <a:cs typeface="Arial"/>
              </a:rPr>
              <a:t>number</a:t>
            </a:r>
            <a:r>
              <a:rPr sz="2300" b="1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300" b="1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05" dirty="0">
                <a:solidFill>
                  <a:srgbClr val="444444"/>
                </a:solidFill>
                <a:latin typeface="Arial"/>
                <a:cs typeface="Arial"/>
              </a:rPr>
              <a:t>servings</a:t>
            </a:r>
            <a:r>
              <a:rPr sz="2300" spc="-105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3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so</a:t>
            </a:r>
            <a:r>
              <a:rPr sz="23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23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23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can</a:t>
            </a:r>
            <a:r>
              <a:rPr sz="23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cook</a:t>
            </a:r>
            <a:r>
              <a:rPr sz="2300" spc="-50" dirty="0">
                <a:solidFill>
                  <a:srgbClr val="444444"/>
                </a:solidFill>
                <a:latin typeface="Arial"/>
                <a:cs typeface="Arial"/>
              </a:rPr>
              <a:t> a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meal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for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45" dirty="0">
                <a:solidFill>
                  <a:srgbClr val="444444"/>
                </a:solidFill>
                <a:latin typeface="Arial"/>
                <a:cs typeface="Arial"/>
              </a:rPr>
              <a:t>different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number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people</a:t>
            </a:r>
            <a:endParaRPr sz="2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23990" y="6929828"/>
            <a:ext cx="904049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As</a:t>
            </a:r>
            <a:r>
              <a:rPr sz="23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70" dirty="0">
                <a:solidFill>
                  <a:srgbClr val="444444"/>
                </a:solidFill>
                <a:latin typeface="Arial"/>
                <a:cs typeface="Arial"/>
              </a:rPr>
              <a:t>user,</a:t>
            </a:r>
            <a:r>
              <a:rPr sz="23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23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want</a:t>
            </a:r>
            <a:r>
              <a:rPr sz="23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3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85" dirty="0">
                <a:solidFill>
                  <a:srgbClr val="444444"/>
                </a:solidFill>
                <a:latin typeface="Arial"/>
                <a:cs typeface="Arial"/>
              </a:rPr>
              <a:t>bookmark</a:t>
            </a:r>
            <a:r>
              <a:rPr sz="2300" b="1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95" dirty="0">
                <a:solidFill>
                  <a:srgbClr val="444444"/>
                </a:solidFill>
                <a:latin typeface="Arial"/>
                <a:cs typeface="Arial"/>
              </a:rPr>
              <a:t>recipes</a:t>
            </a:r>
            <a:r>
              <a:rPr sz="2300" spc="-95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3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so</a:t>
            </a:r>
            <a:r>
              <a:rPr sz="23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5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23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23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can</a:t>
            </a:r>
            <a:r>
              <a:rPr sz="23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review</a:t>
            </a:r>
            <a:r>
              <a:rPr sz="23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them</a:t>
            </a:r>
            <a:r>
              <a:rPr sz="23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later</a:t>
            </a:r>
            <a:endParaRPr sz="2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23990" y="7805194"/>
            <a:ext cx="9939020" cy="878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1600"/>
              </a:lnSpc>
              <a:spcBef>
                <a:spcPts val="95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As</a:t>
            </a:r>
            <a:r>
              <a:rPr sz="230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70" dirty="0">
                <a:solidFill>
                  <a:srgbClr val="444444"/>
                </a:solidFill>
                <a:latin typeface="Arial"/>
                <a:cs typeface="Arial"/>
              </a:rPr>
              <a:t>user,</a:t>
            </a:r>
            <a:r>
              <a:rPr sz="230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230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want</a:t>
            </a:r>
            <a:r>
              <a:rPr sz="230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30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be</a:t>
            </a:r>
            <a:r>
              <a:rPr sz="230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able</a:t>
            </a:r>
            <a:r>
              <a:rPr sz="230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30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55" dirty="0">
                <a:solidFill>
                  <a:srgbClr val="444444"/>
                </a:solidFill>
                <a:latin typeface="Arial"/>
                <a:cs typeface="Arial"/>
              </a:rPr>
              <a:t>create</a:t>
            </a:r>
            <a:r>
              <a:rPr sz="2300" b="1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80" dirty="0">
                <a:solidFill>
                  <a:srgbClr val="444444"/>
                </a:solidFill>
                <a:latin typeface="Arial"/>
                <a:cs typeface="Arial"/>
              </a:rPr>
              <a:t>my</a:t>
            </a:r>
            <a:r>
              <a:rPr sz="2300" b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14" dirty="0">
                <a:solidFill>
                  <a:srgbClr val="444444"/>
                </a:solidFill>
                <a:latin typeface="Arial"/>
                <a:cs typeface="Arial"/>
              </a:rPr>
              <a:t>own</a:t>
            </a:r>
            <a:r>
              <a:rPr sz="2300" b="1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95" dirty="0">
                <a:solidFill>
                  <a:srgbClr val="444444"/>
                </a:solidFill>
                <a:latin typeface="Arial"/>
                <a:cs typeface="Arial"/>
              </a:rPr>
              <a:t>recipes</a:t>
            </a:r>
            <a:r>
              <a:rPr sz="2300" spc="-95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30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so</a:t>
            </a:r>
            <a:r>
              <a:rPr sz="230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5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230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230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have</a:t>
            </a:r>
            <a:r>
              <a:rPr sz="230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them</a:t>
            </a:r>
            <a:r>
              <a:rPr sz="230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all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organized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same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app</a:t>
            </a:r>
            <a:endParaRPr sz="2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23990" y="9181069"/>
            <a:ext cx="10837545" cy="878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1600"/>
              </a:lnSpc>
              <a:spcBef>
                <a:spcPts val="95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As</a:t>
            </a:r>
            <a:r>
              <a:rPr sz="230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70" dirty="0">
                <a:solidFill>
                  <a:srgbClr val="444444"/>
                </a:solidFill>
                <a:latin typeface="Arial"/>
                <a:cs typeface="Arial"/>
              </a:rPr>
              <a:t>user,</a:t>
            </a:r>
            <a:r>
              <a:rPr sz="230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230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want</a:t>
            </a:r>
            <a:r>
              <a:rPr sz="230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30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be</a:t>
            </a:r>
            <a:r>
              <a:rPr sz="230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able</a:t>
            </a:r>
            <a:r>
              <a:rPr sz="230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30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65" dirty="0">
                <a:solidFill>
                  <a:srgbClr val="444444"/>
                </a:solidFill>
                <a:latin typeface="Arial"/>
                <a:cs typeface="Arial"/>
              </a:rPr>
              <a:t>see</a:t>
            </a:r>
            <a:r>
              <a:rPr sz="2300" b="1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80" dirty="0">
                <a:solidFill>
                  <a:srgbClr val="444444"/>
                </a:solidFill>
                <a:latin typeface="Arial"/>
                <a:cs typeface="Arial"/>
              </a:rPr>
              <a:t>my</a:t>
            </a:r>
            <a:r>
              <a:rPr sz="2300" b="1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90" dirty="0">
                <a:solidFill>
                  <a:srgbClr val="444444"/>
                </a:solidFill>
                <a:latin typeface="Arial"/>
                <a:cs typeface="Arial"/>
              </a:rPr>
              <a:t>bookmarks</a:t>
            </a:r>
            <a:r>
              <a:rPr sz="2300" b="1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0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300" b="1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14" dirty="0">
                <a:solidFill>
                  <a:srgbClr val="444444"/>
                </a:solidFill>
                <a:latin typeface="Arial"/>
                <a:cs typeface="Arial"/>
              </a:rPr>
              <a:t>own</a:t>
            </a:r>
            <a:r>
              <a:rPr sz="2300" b="1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80" dirty="0">
                <a:solidFill>
                  <a:srgbClr val="444444"/>
                </a:solidFill>
                <a:latin typeface="Arial"/>
                <a:cs typeface="Arial"/>
              </a:rPr>
              <a:t>recipes</a:t>
            </a:r>
            <a:r>
              <a:rPr sz="2300" b="1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05" dirty="0">
                <a:solidFill>
                  <a:srgbClr val="444444"/>
                </a:solidFill>
                <a:latin typeface="Arial"/>
                <a:cs typeface="Arial"/>
              </a:rPr>
              <a:t>when</a:t>
            </a:r>
            <a:r>
              <a:rPr sz="2300" b="1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2300" b="1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70" dirty="0">
                <a:solidFill>
                  <a:srgbClr val="444444"/>
                </a:solidFill>
                <a:latin typeface="Arial"/>
                <a:cs typeface="Arial"/>
              </a:rPr>
              <a:t>leave</a:t>
            </a:r>
            <a:r>
              <a:rPr sz="2300" b="1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25" dirty="0">
                <a:solidFill>
                  <a:srgbClr val="444444"/>
                </a:solidFill>
                <a:latin typeface="Arial"/>
                <a:cs typeface="Arial"/>
              </a:rPr>
              <a:t>the </a:t>
            </a:r>
            <a:r>
              <a:rPr sz="2300" b="1" spc="-100" dirty="0">
                <a:solidFill>
                  <a:srgbClr val="444444"/>
                </a:solidFill>
                <a:latin typeface="Arial"/>
                <a:cs typeface="Arial"/>
              </a:rPr>
              <a:t>app</a:t>
            </a:r>
            <a:r>
              <a:rPr sz="2300" b="1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0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300" b="1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80" dirty="0">
                <a:solidFill>
                  <a:srgbClr val="444444"/>
                </a:solidFill>
                <a:latin typeface="Arial"/>
                <a:cs typeface="Arial"/>
              </a:rPr>
              <a:t>come</a:t>
            </a:r>
            <a:r>
              <a:rPr sz="2300" b="1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70" dirty="0">
                <a:solidFill>
                  <a:srgbClr val="444444"/>
                </a:solidFill>
                <a:latin typeface="Arial"/>
                <a:cs typeface="Arial"/>
              </a:rPr>
              <a:t>back</a:t>
            </a:r>
            <a:r>
              <a:rPr sz="2300" b="1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65" dirty="0">
                <a:solidFill>
                  <a:srgbClr val="444444"/>
                </a:solidFill>
                <a:latin typeface="Arial"/>
                <a:cs typeface="Arial"/>
              </a:rPr>
              <a:t>later</a:t>
            </a:r>
            <a:r>
              <a:rPr sz="2300" spc="-65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so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5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can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close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app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safely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after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cooking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44865" y="2233716"/>
            <a:ext cx="261772" cy="26177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44865" y="2830556"/>
            <a:ext cx="261772" cy="261772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609498" y="1814966"/>
            <a:ext cx="12885420" cy="171450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Times New Roman"/>
              <a:cs typeface="Times New Roman"/>
            </a:endParaRPr>
          </a:p>
          <a:p>
            <a:pPr marL="1158875">
              <a:lnSpc>
                <a:spcPct val="100000"/>
              </a:lnSpc>
              <a:spcBef>
                <a:spcPts val="5"/>
              </a:spcBef>
            </a:pPr>
            <a:r>
              <a:rPr sz="2300" b="1" spc="-85" dirty="0">
                <a:solidFill>
                  <a:srgbClr val="444444"/>
                </a:solidFill>
                <a:latin typeface="Arial"/>
                <a:cs typeface="Arial"/>
              </a:rPr>
              <a:t>User</a:t>
            </a:r>
            <a:r>
              <a:rPr sz="2300" b="1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10" dirty="0">
                <a:solidFill>
                  <a:srgbClr val="444444"/>
                </a:solidFill>
                <a:latin typeface="Arial"/>
                <a:cs typeface="Arial"/>
              </a:rPr>
              <a:t>story:</a:t>
            </a:r>
            <a:r>
              <a:rPr sz="2300" b="1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Description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3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application’s</a:t>
            </a:r>
            <a:r>
              <a:rPr sz="23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functionality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from</a:t>
            </a:r>
            <a:r>
              <a:rPr sz="23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user’s</a:t>
            </a:r>
            <a:r>
              <a:rPr sz="23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perspective.</a:t>
            </a:r>
            <a:endParaRPr sz="2300">
              <a:latin typeface="Arial"/>
              <a:cs typeface="Arial"/>
            </a:endParaRPr>
          </a:p>
          <a:p>
            <a:pPr marL="1158875">
              <a:lnSpc>
                <a:spcPct val="100000"/>
              </a:lnSpc>
              <a:spcBef>
                <a:spcPts val="1940"/>
              </a:spcBef>
            </a:pPr>
            <a:r>
              <a:rPr sz="2300" b="1" spc="-120" dirty="0">
                <a:solidFill>
                  <a:srgbClr val="444444"/>
                </a:solidFill>
                <a:latin typeface="Arial"/>
                <a:cs typeface="Arial"/>
              </a:rPr>
              <a:t>Common</a:t>
            </a:r>
            <a:r>
              <a:rPr sz="2300" b="1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45" dirty="0">
                <a:solidFill>
                  <a:srgbClr val="444444"/>
                </a:solidFill>
                <a:latin typeface="Arial"/>
                <a:cs typeface="Arial"/>
              </a:rPr>
              <a:t>format:</a:t>
            </a:r>
            <a:r>
              <a:rPr sz="2300" b="1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As</a:t>
            </a:r>
            <a:r>
              <a:rPr sz="23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i="1" spc="-20" dirty="0">
                <a:solidFill>
                  <a:srgbClr val="444444"/>
                </a:solidFill>
                <a:latin typeface="Arial"/>
                <a:cs typeface="Arial"/>
              </a:rPr>
              <a:t>[type</a:t>
            </a:r>
            <a:r>
              <a:rPr sz="2300" i="1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i="1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300" i="1" spc="-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i="1" spc="-75" dirty="0">
                <a:solidFill>
                  <a:srgbClr val="444444"/>
                </a:solidFill>
                <a:latin typeface="Arial"/>
                <a:cs typeface="Arial"/>
              </a:rPr>
              <a:t>user]</a:t>
            </a:r>
            <a:r>
              <a:rPr sz="2300" spc="-75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3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23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want</a:t>
            </a:r>
            <a:r>
              <a:rPr sz="23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i="1" spc="-75" dirty="0">
                <a:solidFill>
                  <a:srgbClr val="444444"/>
                </a:solidFill>
                <a:latin typeface="Arial"/>
                <a:cs typeface="Arial"/>
              </a:rPr>
              <a:t>[an </a:t>
            </a:r>
            <a:r>
              <a:rPr sz="2300" i="1" dirty="0">
                <a:solidFill>
                  <a:srgbClr val="444444"/>
                </a:solidFill>
                <a:latin typeface="Arial"/>
                <a:cs typeface="Arial"/>
              </a:rPr>
              <a:t>action]</a:t>
            </a:r>
            <a:r>
              <a:rPr sz="2300" i="1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so</a:t>
            </a:r>
            <a:r>
              <a:rPr sz="23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5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23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i="1" spc="-75" dirty="0">
                <a:solidFill>
                  <a:srgbClr val="444444"/>
                </a:solidFill>
                <a:latin typeface="Arial"/>
                <a:cs typeface="Arial"/>
              </a:rPr>
              <a:t>[a</a:t>
            </a:r>
            <a:r>
              <a:rPr sz="2300" i="1" spc="-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i="1" spc="-10" dirty="0">
                <a:solidFill>
                  <a:srgbClr val="444444"/>
                </a:solidFill>
                <a:latin typeface="Arial"/>
                <a:cs typeface="Arial"/>
              </a:rPr>
              <a:t>benefit]</a:t>
            </a:r>
            <a:endParaRPr sz="23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38982" y="5704030"/>
            <a:ext cx="568325" cy="568325"/>
          </a:xfrm>
          <a:custGeom>
            <a:avLst/>
            <a:gdLst/>
            <a:ahLst/>
            <a:cxnLst/>
            <a:rect l="l" t="t" r="r" b="b"/>
            <a:pathLst>
              <a:path w="568325" h="568325">
                <a:moveTo>
                  <a:pt x="284022" y="0"/>
                </a:moveTo>
                <a:lnTo>
                  <a:pt x="240547" y="3327"/>
                </a:lnTo>
                <a:lnTo>
                  <a:pt x="197899" y="13310"/>
                </a:lnTo>
                <a:lnTo>
                  <a:pt x="156905" y="29947"/>
                </a:lnTo>
                <a:lnTo>
                  <a:pt x="118392" y="53240"/>
                </a:lnTo>
                <a:lnTo>
                  <a:pt x="83187" y="83188"/>
                </a:lnTo>
                <a:lnTo>
                  <a:pt x="53240" y="118393"/>
                </a:lnTo>
                <a:lnTo>
                  <a:pt x="29947" y="156906"/>
                </a:lnTo>
                <a:lnTo>
                  <a:pt x="13310" y="197900"/>
                </a:lnTo>
                <a:lnTo>
                  <a:pt x="3327" y="240548"/>
                </a:lnTo>
                <a:lnTo>
                  <a:pt x="0" y="284023"/>
                </a:lnTo>
                <a:lnTo>
                  <a:pt x="3327" y="327498"/>
                </a:lnTo>
                <a:lnTo>
                  <a:pt x="13310" y="370146"/>
                </a:lnTo>
                <a:lnTo>
                  <a:pt x="29947" y="411139"/>
                </a:lnTo>
                <a:lnTo>
                  <a:pt x="53240" y="449652"/>
                </a:lnTo>
                <a:lnTo>
                  <a:pt x="83187" y="484858"/>
                </a:lnTo>
                <a:lnTo>
                  <a:pt x="118392" y="514805"/>
                </a:lnTo>
                <a:lnTo>
                  <a:pt x="156905" y="538098"/>
                </a:lnTo>
                <a:lnTo>
                  <a:pt x="197899" y="554735"/>
                </a:lnTo>
                <a:lnTo>
                  <a:pt x="240547" y="564718"/>
                </a:lnTo>
                <a:lnTo>
                  <a:pt x="284022" y="568045"/>
                </a:lnTo>
                <a:lnTo>
                  <a:pt x="327497" y="564718"/>
                </a:lnTo>
                <a:lnTo>
                  <a:pt x="370145" y="554735"/>
                </a:lnTo>
                <a:lnTo>
                  <a:pt x="411139" y="538098"/>
                </a:lnTo>
                <a:lnTo>
                  <a:pt x="449652" y="514805"/>
                </a:lnTo>
                <a:lnTo>
                  <a:pt x="484857" y="484858"/>
                </a:lnTo>
                <a:lnTo>
                  <a:pt x="514805" y="449652"/>
                </a:lnTo>
                <a:lnTo>
                  <a:pt x="538097" y="411139"/>
                </a:lnTo>
                <a:lnTo>
                  <a:pt x="554735" y="370146"/>
                </a:lnTo>
                <a:lnTo>
                  <a:pt x="564718" y="327498"/>
                </a:lnTo>
                <a:lnTo>
                  <a:pt x="568045" y="284023"/>
                </a:lnTo>
                <a:lnTo>
                  <a:pt x="564718" y="240548"/>
                </a:lnTo>
                <a:lnTo>
                  <a:pt x="554735" y="197900"/>
                </a:lnTo>
                <a:lnTo>
                  <a:pt x="538097" y="156906"/>
                </a:lnTo>
                <a:lnTo>
                  <a:pt x="514805" y="118393"/>
                </a:lnTo>
                <a:lnTo>
                  <a:pt x="484857" y="83188"/>
                </a:lnTo>
                <a:lnTo>
                  <a:pt x="449652" y="53240"/>
                </a:lnTo>
                <a:lnTo>
                  <a:pt x="411139" y="29947"/>
                </a:lnTo>
                <a:lnTo>
                  <a:pt x="370145" y="13310"/>
                </a:lnTo>
                <a:lnTo>
                  <a:pt x="327497" y="3327"/>
                </a:lnTo>
                <a:lnTo>
                  <a:pt x="284022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226201" y="5795119"/>
            <a:ext cx="19367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45" dirty="0">
                <a:solidFill>
                  <a:srgbClr val="444444"/>
                </a:solidFill>
                <a:latin typeface="Arial"/>
                <a:cs typeface="Arial"/>
              </a:rPr>
              <a:t>2</a:t>
            </a:r>
            <a:endParaRPr sz="23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38982" y="6869367"/>
            <a:ext cx="568325" cy="568325"/>
          </a:xfrm>
          <a:custGeom>
            <a:avLst/>
            <a:gdLst/>
            <a:ahLst/>
            <a:cxnLst/>
            <a:rect l="l" t="t" r="r" b="b"/>
            <a:pathLst>
              <a:path w="568325" h="568325">
                <a:moveTo>
                  <a:pt x="284022" y="0"/>
                </a:moveTo>
                <a:lnTo>
                  <a:pt x="240547" y="3327"/>
                </a:lnTo>
                <a:lnTo>
                  <a:pt x="197899" y="13310"/>
                </a:lnTo>
                <a:lnTo>
                  <a:pt x="156905" y="29947"/>
                </a:lnTo>
                <a:lnTo>
                  <a:pt x="118392" y="53240"/>
                </a:lnTo>
                <a:lnTo>
                  <a:pt x="83187" y="83188"/>
                </a:lnTo>
                <a:lnTo>
                  <a:pt x="53240" y="118393"/>
                </a:lnTo>
                <a:lnTo>
                  <a:pt x="29947" y="156906"/>
                </a:lnTo>
                <a:lnTo>
                  <a:pt x="13310" y="197900"/>
                </a:lnTo>
                <a:lnTo>
                  <a:pt x="3327" y="240548"/>
                </a:lnTo>
                <a:lnTo>
                  <a:pt x="0" y="284023"/>
                </a:lnTo>
                <a:lnTo>
                  <a:pt x="3327" y="327497"/>
                </a:lnTo>
                <a:lnTo>
                  <a:pt x="13310" y="370145"/>
                </a:lnTo>
                <a:lnTo>
                  <a:pt x="29947" y="411139"/>
                </a:lnTo>
                <a:lnTo>
                  <a:pt x="53240" y="449652"/>
                </a:lnTo>
                <a:lnTo>
                  <a:pt x="83187" y="484856"/>
                </a:lnTo>
                <a:lnTo>
                  <a:pt x="118392" y="514804"/>
                </a:lnTo>
                <a:lnTo>
                  <a:pt x="156905" y="538097"/>
                </a:lnTo>
                <a:lnTo>
                  <a:pt x="197899" y="554735"/>
                </a:lnTo>
                <a:lnTo>
                  <a:pt x="240547" y="564717"/>
                </a:lnTo>
                <a:lnTo>
                  <a:pt x="284022" y="568045"/>
                </a:lnTo>
                <a:lnTo>
                  <a:pt x="327497" y="564717"/>
                </a:lnTo>
                <a:lnTo>
                  <a:pt x="370145" y="554735"/>
                </a:lnTo>
                <a:lnTo>
                  <a:pt x="411139" y="538097"/>
                </a:lnTo>
                <a:lnTo>
                  <a:pt x="449652" y="514804"/>
                </a:lnTo>
                <a:lnTo>
                  <a:pt x="484857" y="484856"/>
                </a:lnTo>
                <a:lnTo>
                  <a:pt x="514805" y="449652"/>
                </a:lnTo>
                <a:lnTo>
                  <a:pt x="538097" y="411139"/>
                </a:lnTo>
                <a:lnTo>
                  <a:pt x="554735" y="370145"/>
                </a:lnTo>
                <a:lnTo>
                  <a:pt x="564718" y="327497"/>
                </a:lnTo>
                <a:lnTo>
                  <a:pt x="568045" y="284023"/>
                </a:lnTo>
                <a:lnTo>
                  <a:pt x="564718" y="240548"/>
                </a:lnTo>
                <a:lnTo>
                  <a:pt x="554735" y="197900"/>
                </a:lnTo>
                <a:lnTo>
                  <a:pt x="538097" y="156906"/>
                </a:lnTo>
                <a:lnTo>
                  <a:pt x="514805" y="118393"/>
                </a:lnTo>
                <a:lnTo>
                  <a:pt x="484857" y="83188"/>
                </a:lnTo>
                <a:lnTo>
                  <a:pt x="449652" y="53240"/>
                </a:lnTo>
                <a:lnTo>
                  <a:pt x="411139" y="29947"/>
                </a:lnTo>
                <a:lnTo>
                  <a:pt x="370145" y="13310"/>
                </a:lnTo>
                <a:lnTo>
                  <a:pt x="327497" y="3327"/>
                </a:lnTo>
                <a:lnTo>
                  <a:pt x="284022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226201" y="6960456"/>
            <a:ext cx="19367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45" dirty="0">
                <a:solidFill>
                  <a:srgbClr val="444444"/>
                </a:solidFill>
                <a:latin typeface="Arial"/>
                <a:cs typeface="Arial"/>
              </a:rPr>
              <a:t>3</a:t>
            </a:r>
            <a:endParaRPr sz="23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038982" y="8034703"/>
            <a:ext cx="568325" cy="568325"/>
          </a:xfrm>
          <a:custGeom>
            <a:avLst/>
            <a:gdLst/>
            <a:ahLst/>
            <a:cxnLst/>
            <a:rect l="l" t="t" r="r" b="b"/>
            <a:pathLst>
              <a:path w="568325" h="568325">
                <a:moveTo>
                  <a:pt x="284022" y="0"/>
                </a:moveTo>
                <a:lnTo>
                  <a:pt x="240547" y="3327"/>
                </a:lnTo>
                <a:lnTo>
                  <a:pt x="197899" y="13310"/>
                </a:lnTo>
                <a:lnTo>
                  <a:pt x="156905" y="29947"/>
                </a:lnTo>
                <a:lnTo>
                  <a:pt x="118392" y="53240"/>
                </a:lnTo>
                <a:lnTo>
                  <a:pt x="83187" y="83188"/>
                </a:lnTo>
                <a:lnTo>
                  <a:pt x="53240" y="118393"/>
                </a:lnTo>
                <a:lnTo>
                  <a:pt x="29947" y="156906"/>
                </a:lnTo>
                <a:lnTo>
                  <a:pt x="13310" y="197900"/>
                </a:lnTo>
                <a:lnTo>
                  <a:pt x="3327" y="240548"/>
                </a:lnTo>
                <a:lnTo>
                  <a:pt x="0" y="284023"/>
                </a:lnTo>
                <a:lnTo>
                  <a:pt x="3327" y="327498"/>
                </a:lnTo>
                <a:lnTo>
                  <a:pt x="13310" y="370146"/>
                </a:lnTo>
                <a:lnTo>
                  <a:pt x="29947" y="411139"/>
                </a:lnTo>
                <a:lnTo>
                  <a:pt x="53240" y="449652"/>
                </a:lnTo>
                <a:lnTo>
                  <a:pt x="83187" y="484858"/>
                </a:lnTo>
                <a:lnTo>
                  <a:pt x="118392" y="514805"/>
                </a:lnTo>
                <a:lnTo>
                  <a:pt x="156905" y="538098"/>
                </a:lnTo>
                <a:lnTo>
                  <a:pt x="197899" y="554735"/>
                </a:lnTo>
                <a:lnTo>
                  <a:pt x="240547" y="564718"/>
                </a:lnTo>
                <a:lnTo>
                  <a:pt x="284022" y="568045"/>
                </a:lnTo>
                <a:lnTo>
                  <a:pt x="327497" y="564718"/>
                </a:lnTo>
                <a:lnTo>
                  <a:pt x="370145" y="554735"/>
                </a:lnTo>
                <a:lnTo>
                  <a:pt x="411139" y="538098"/>
                </a:lnTo>
                <a:lnTo>
                  <a:pt x="449652" y="514805"/>
                </a:lnTo>
                <a:lnTo>
                  <a:pt x="484857" y="484858"/>
                </a:lnTo>
                <a:lnTo>
                  <a:pt x="514805" y="449652"/>
                </a:lnTo>
                <a:lnTo>
                  <a:pt x="538097" y="411139"/>
                </a:lnTo>
                <a:lnTo>
                  <a:pt x="554735" y="370146"/>
                </a:lnTo>
                <a:lnTo>
                  <a:pt x="564718" y="327498"/>
                </a:lnTo>
                <a:lnTo>
                  <a:pt x="568045" y="284023"/>
                </a:lnTo>
                <a:lnTo>
                  <a:pt x="564718" y="240548"/>
                </a:lnTo>
                <a:lnTo>
                  <a:pt x="554735" y="197900"/>
                </a:lnTo>
                <a:lnTo>
                  <a:pt x="538097" y="156906"/>
                </a:lnTo>
                <a:lnTo>
                  <a:pt x="514805" y="118393"/>
                </a:lnTo>
                <a:lnTo>
                  <a:pt x="484857" y="83188"/>
                </a:lnTo>
                <a:lnTo>
                  <a:pt x="449652" y="53240"/>
                </a:lnTo>
                <a:lnTo>
                  <a:pt x="411139" y="29947"/>
                </a:lnTo>
                <a:lnTo>
                  <a:pt x="370145" y="13310"/>
                </a:lnTo>
                <a:lnTo>
                  <a:pt x="327497" y="3327"/>
                </a:lnTo>
                <a:lnTo>
                  <a:pt x="284022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226201" y="8125792"/>
            <a:ext cx="19367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45" dirty="0">
                <a:solidFill>
                  <a:srgbClr val="444444"/>
                </a:solidFill>
                <a:latin typeface="Arial"/>
                <a:cs typeface="Arial"/>
              </a:rPr>
              <a:t>4</a:t>
            </a:r>
            <a:endParaRPr sz="23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038982" y="9409457"/>
            <a:ext cx="568325" cy="568325"/>
          </a:xfrm>
          <a:custGeom>
            <a:avLst/>
            <a:gdLst/>
            <a:ahLst/>
            <a:cxnLst/>
            <a:rect l="l" t="t" r="r" b="b"/>
            <a:pathLst>
              <a:path w="568325" h="568325">
                <a:moveTo>
                  <a:pt x="284022" y="0"/>
                </a:moveTo>
                <a:lnTo>
                  <a:pt x="240547" y="3327"/>
                </a:lnTo>
                <a:lnTo>
                  <a:pt x="197899" y="13310"/>
                </a:lnTo>
                <a:lnTo>
                  <a:pt x="156905" y="29947"/>
                </a:lnTo>
                <a:lnTo>
                  <a:pt x="118392" y="53240"/>
                </a:lnTo>
                <a:lnTo>
                  <a:pt x="83187" y="83188"/>
                </a:lnTo>
                <a:lnTo>
                  <a:pt x="53240" y="118393"/>
                </a:lnTo>
                <a:lnTo>
                  <a:pt x="29947" y="156906"/>
                </a:lnTo>
                <a:lnTo>
                  <a:pt x="13310" y="197900"/>
                </a:lnTo>
                <a:lnTo>
                  <a:pt x="3327" y="240548"/>
                </a:lnTo>
                <a:lnTo>
                  <a:pt x="0" y="284023"/>
                </a:lnTo>
                <a:lnTo>
                  <a:pt x="3327" y="327497"/>
                </a:lnTo>
                <a:lnTo>
                  <a:pt x="13310" y="370145"/>
                </a:lnTo>
                <a:lnTo>
                  <a:pt x="29947" y="411139"/>
                </a:lnTo>
                <a:lnTo>
                  <a:pt x="53240" y="449652"/>
                </a:lnTo>
                <a:lnTo>
                  <a:pt x="83187" y="484856"/>
                </a:lnTo>
                <a:lnTo>
                  <a:pt x="118392" y="514804"/>
                </a:lnTo>
                <a:lnTo>
                  <a:pt x="156905" y="538097"/>
                </a:lnTo>
                <a:lnTo>
                  <a:pt x="197899" y="554735"/>
                </a:lnTo>
                <a:lnTo>
                  <a:pt x="240547" y="564717"/>
                </a:lnTo>
                <a:lnTo>
                  <a:pt x="284022" y="568045"/>
                </a:lnTo>
                <a:lnTo>
                  <a:pt x="327497" y="564717"/>
                </a:lnTo>
                <a:lnTo>
                  <a:pt x="370145" y="554735"/>
                </a:lnTo>
                <a:lnTo>
                  <a:pt x="411139" y="538097"/>
                </a:lnTo>
                <a:lnTo>
                  <a:pt x="449652" y="514804"/>
                </a:lnTo>
                <a:lnTo>
                  <a:pt x="484857" y="484856"/>
                </a:lnTo>
                <a:lnTo>
                  <a:pt x="514805" y="449652"/>
                </a:lnTo>
                <a:lnTo>
                  <a:pt x="538097" y="411139"/>
                </a:lnTo>
                <a:lnTo>
                  <a:pt x="554735" y="370145"/>
                </a:lnTo>
                <a:lnTo>
                  <a:pt x="564718" y="327497"/>
                </a:lnTo>
                <a:lnTo>
                  <a:pt x="568045" y="284023"/>
                </a:lnTo>
                <a:lnTo>
                  <a:pt x="564718" y="240548"/>
                </a:lnTo>
                <a:lnTo>
                  <a:pt x="554735" y="197900"/>
                </a:lnTo>
                <a:lnTo>
                  <a:pt x="538097" y="156906"/>
                </a:lnTo>
                <a:lnTo>
                  <a:pt x="514805" y="118393"/>
                </a:lnTo>
                <a:lnTo>
                  <a:pt x="484857" y="83188"/>
                </a:lnTo>
                <a:lnTo>
                  <a:pt x="449652" y="53240"/>
                </a:lnTo>
                <a:lnTo>
                  <a:pt x="411139" y="29947"/>
                </a:lnTo>
                <a:lnTo>
                  <a:pt x="370145" y="13310"/>
                </a:lnTo>
                <a:lnTo>
                  <a:pt x="327497" y="3327"/>
                </a:lnTo>
                <a:lnTo>
                  <a:pt x="284022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226201" y="9500546"/>
            <a:ext cx="19367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45" dirty="0">
                <a:solidFill>
                  <a:srgbClr val="444444"/>
                </a:solidFill>
                <a:latin typeface="Arial"/>
                <a:cs typeface="Arial"/>
              </a:rPr>
              <a:t>5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196314" y="286504"/>
            <a:ext cx="2385637" cy="7882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66293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86740" algn="l"/>
              </a:tabLst>
            </a:pPr>
            <a:r>
              <a:rPr dirty="0"/>
              <a:t>2.	FEATURES</a:t>
            </a:r>
          </a:p>
        </p:txBody>
      </p:sp>
      <p:sp>
        <p:nvSpPr>
          <p:cNvPr id="4" name="object 4"/>
          <p:cNvSpPr/>
          <p:nvPr/>
        </p:nvSpPr>
        <p:spPr>
          <a:xfrm>
            <a:off x="1172544" y="3773390"/>
            <a:ext cx="568325" cy="568325"/>
          </a:xfrm>
          <a:custGeom>
            <a:avLst/>
            <a:gdLst/>
            <a:ahLst/>
            <a:cxnLst/>
            <a:rect l="l" t="t" r="r" b="b"/>
            <a:pathLst>
              <a:path w="568325" h="568325">
                <a:moveTo>
                  <a:pt x="284022" y="0"/>
                </a:moveTo>
                <a:lnTo>
                  <a:pt x="240547" y="3327"/>
                </a:lnTo>
                <a:lnTo>
                  <a:pt x="197899" y="13310"/>
                </a:lnTo>
                <a:lnTo>
                  <a:pt x="156905" y="29947"/>
                </a:lnTo>
                <a:lnTo>
                  <a:pt x="118392" y="53240"/>
                </a:lnTo>
                <a:lnTo>
                  <a:pt x="83187" y="83188"/>
                </a:lnTo>
                <a:lnTo>
                  <a:pt x="53240" y="118393"/>
                </a:lnTo>
                <a:lnTo>
                  <a:pt x="29947" y="156906"/>
                </a:lnTo>
                <a:lnTo>
                  <a:pt x="13310" y="197900"/>
                </a:lnTo>
                <a:lnTo>
                  <a:pt x="3327" y="240548"/>
                </a:lnTo>
                <a:lnTo>
                  <a:pt x="0" y="284023"/>
                </a:lnTo>
                <a:lnTo>
                  <a:pt x="3327" y="327498"/>
                </a:lnTo>
                <a:lnTo>
                  <a:pt x="13310" y="370146"/>
                </a:lnTo>
                <a:lnTo>
                  <a:pt x="29947" y="411139"/>
                </a:lnTo>
                <a:lnTo>
                  <a:pt x="53240" y="449652"/>
                </a:lnTo>
                <a:lnTo>
                  <a:pt x="83187" y="484858"/>
                </a:lnTo>
                <a:lnTo>
                  <a:pt x="118392" y="514805"/>
                </a:lnTo>
                <a:lnTo>
                  <a:pt x="156905" y="538098"/>
                </a:lnTo>
                <a:lnTo>
                  <a:pt x="197899" y="554735"/>
                </a:lnTo>
                <a:lnTo>
                  <a:pt x="240547" y="564718"/>
                </a:lnTo>
                <a:lnTo>
                  <a:pt x="284022" y="568045"/>
                </a:lnTo>
                <a:lnTo>
                  <a:pt x="327497" y="564718"/>
                </a:lnTo>
                <a:lnTo>
                  <a:pt x="370145" y="554735"/>
                </a:lnTo>
                <a:lnTo>
                  <a:pt x="411139" y="538098"/>
                </a:lnTo>
                <a:lnTo>
                  <a:pt x="449652" y="514805"/>
                </a:lnTo>
                <a:lnTo>
                  <a:pt x="484857" y="484858"/>
                </a:lnTo>
                <a:lnTo>
                  <a:pt x="514805" y="449652"/>
                </a:lnTo>
                <a:lnTo>
                  <a:pt x="538097" y="411139"/>
                </a:lnTo>
                <a:lnTo>
                  <a:pt x="554735" y="370146"/>
                </a:lnTo>
                <a:lnTo>
                  <a:pt x="564718" y="327498"/>
                </a:lnTo>
                <a:lnTo>
                  <a:pt x="568045" y="284023"/>
                </a:lnTo>
                <a:lnTo>
                  <a:pt x="564718" y="240548"/>
                </a:lnTo>
                <a:lnTo>
                  <a:pt x="554735" y="197900"/>
                </a:lnTo>
                <a:lnTo>
                  <a:pt x="538097" y="156906"/>
                </a:lnTo>
                <a:lnTo>
                  <a:pt x="514805" y="118393"/>
                </a:lnTo>
                <a:lnTo>
                  <a:pt x="484857" y="83188"/>
                </a:lnTo>
                <a:lnTo>
                  <a:pt x="449652" y="53240"/>
                </a:lnTo>
                <a:lnTo>
                  <a:pt x="411139" y="29947"/>
                </a:lnTo>
                <a:lnTo>
                  <a:pt x="370145" y="13310"/>
                </a:lnTo>
                <a:lnTo>
                  <a:pt x="327497" y="3327"/>
                </a:lnTo>
                <a:lnTo>
                  <a:pt x="284022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59762" y="3864479"/>
            <a:ext cx="19367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45" dirty="0">
                <a:solidFill>
                  <a:srgbClr val="444444"/>
                </a:solidFill>
                <a:latin typeface="Arial"/>
                <a:cs typeface="Arial"/>
              </a:rPr>
              <a:t>1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72544" y="5064377"/>
            <a:ext cx="568325" cy="568325"/>
          </a:xfrm>
          <a:custGeom>
            <a:avLst/>
            <a:gdLst/>
            <a:ahLst/>
            <a:cxnLst/>
            <a:rect l="l" t="t" r="r" b="b"/>
            <a:pathLst>
              <a:path w="568325" h="568325">
                <a:moveTo>
                  <a:pt x="284022" y="0"/>
                </a:moveTo>
                <a:lnTo>
                  <a:pt x="240547" y="3327"/>
                </a:lnTo>
                <a:lnTo>
                  <a:pt x="197899" y="13310"/>
                </a:lnTo>
                <a:lnTo>
                  <a:pt x="156905" y="29947"/>
                </a:lnTo>
                <a:lnTo>
                  <a:pt x="118392" y="53240"/>
                </a:lnTo>
                <a:lnTo>
                  <a:pt x="83187" y="83188"/>
                </a:lnTo>
                <a:lnTo>
                  <a:pt x="53240" y="118393"/>
                </a:lnTo>
                <a:lnTo>
                  <a:pt x="29947" y="156906"/>
                </a:lnTo>
                <a:lnTo>
                  <a:pt x="13310" y="197900"/>
                </a:lnTo>
                <a:lnTo>
                  <a:pt x="3327" y="240548"/>
                </a:lnTo>
                <a:lnTo>
                  <a:pt x="0" y="284023"/>
                </a:lnTo>
                <a:lnTo>
                  <a:pt x="3327" y="327498"/>
                </a:lnTo>
                <a:lnTo>
                  <a:pt x="13310" y="370146"/>
                </a:lnTo>
                <a:lnTo>
                  <a:pt x="29947" y="411139"/>
                </a:lnTo>
                <a:lnTo>
                  <a:pt x="53240" y="449652"/>
                </a:lnTo>
                <a:lnTo>
                  <a:pt x="83187" y="484858"/>
                </a:lnTo>
                <a:lnTo>
                  <a:pt x="118392" y="514805"/>
                </a:lnTo>
                <a:lnTo>
                  <a:pt x="156905" y="538098"/>
                </a:lnTo>
                <a:lnTo>
                  <a:pt x="197899" y="554735"/>
                </a:lnTo>
                <a:lnTo>
                  <a:pt x="240547" y="564718"/>
                </a:lnTo>
                <a:lnTo>
                  <a:pt x="284022" y="568045"/>
                </a:lnTo>
                <a:lnTo>
                  <a:pt x="327497" y="564718"/>
                </a:lnTo>
                <a:lnTo>
                  <a:pt x="370145" y="554735"/>
                </a:lnTo>
                <a:lnTo>
                  <a:pt x="411139" y="538098"/>
                </a:lnTo>
                <a:lnTo>
                  <a:pt x="449652" y="514805"/>
                </a:lnTo>
                <a:lnTo>
                  <a:pt x="484857" y="484858"/>
                </a:lnTo>
                <a:lnTo>
                  <a:pt x="514805" y="449652"/>
                </a:lnTo>
                <a:lnTo>
                  <a:pt x="538097" y="411139"/>
                </a:lnTo>
                <a:lnTo>
                  <a:pt x="554735" y="370146"/>
                </a:lnTo>
                <a:lnTo>
                  <a:pt x="564718" y="327498"/>
                </a:lnTo>
                <a:lnTo>
                  <a:pt x="568045" y="284023"/>
                </a:lnTo>
                <a:lnTo>
                  <a:pt x="564718" y="240548"/>
                </a:lnTo>
                <a:lnTo>
                  <a:pt x="554735" y="197900"/>
                </a:lnTo>
                <a:lnTo>
                  <a:pt x="538097" y="156906"/>
                </a:lnTo>
                <a:lnTo>
                  <a:pt x="514805" y="118393"/>
                </a:lnTo>
                <a:lnTo>
                  <a:pt x="484857" y="83188"/>
                </a:lnTo>
                <a:lnTo>
                  <a:pt x="449652" y="53240"/>
                </a:lnTo>
                <a:lnTo>
                  <a:pt x="411139" y="29947"/>
                </a:lnTo>
                <a:lnTo>
                  <a:pt x="370145" y="13310"/>
                </a:lnTo>
                <a:lnTo>
                  <a:pt x="327497" y="3327"/>
                </a:lnTo>
                <a:lnTo>
                  <a:pt x="284022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59762" y="5155466"/>
            <a:ext cx="19367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45" dirty="0">
                <a:solidFill>
                  <a:srgbClr val="444444"/>
                </a:solidFill>
                <a:latin typeface="Arial"/>
                <a:cs typeface="Arial"/>
              </a:rPr>
              <a:t>2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72544" y="6323951"/>
            <a:ext cx="568325" cy="568325"/>
          </a:xfrm>
          <a:custGeom>
            <a:avLst/>
            <a:gdLst/>
            <a:ahLst/>
            <a:cxnLst/>
            <a:rect l="l" t="t" r="r" b="b"/>
            <a:pathLst>
              <a:path w="568325" h="568325">
                <a:moveTo>
                  <a:pt x="284022" y="0"/>
                </a:moveTo>
                <a:lnTo>
                  <a:pt x="240547" y="3327"/>
                </a:lnTo>
                <a:lnTo>
                  <a:pt x="197899" y="13310"/>
                </a:lnTo>
                <a:lnTo>
                  <a:pt x="156905" y="29947"/>
                </a:lnTo>
                <a:lnTo>
                  <a:pt x="118392" y="53240"/>
                </a:lnTo>
                <a:lnTo>
                  <a:pt x="83187" y="83188"/>
                </a:lnTo>
                <a:lnTo>
                  <a:pt x="53240" y="118393"/>
                </a:lnTo>
                <a:lnTo>
                  <a:pt x="29947" y="156906"/>
                </a:lnTo>
                <a:lnTo>
                  <a:pt x="13310" y="197900"/>
                </a:lnTo>
                <a:lnTo>
                  <a:pt x="3327" y="240548"/>
                </a:lnTo>
                <a:lnTo>
                  <a:pt x="0" y="284023"/>
                </a:lnTo>
                <a:lnTo>
                  <a:pt x="3327" y="327497"/>
                </a:lnTo>
                <a:lnTo>
                  <a:pt x="13310" y="370145"/>
                </a:lnTo>
                <a:lnTo>
                  <a:pt x="29947" y="411139"/>
                </a:lnTo>
                <a:lnTo>
                  <a:pt x="53240" y="449652"/>
                </a:lnTo>
                <a:lnTo>
                  <a:pt x="83187" y="484856"/>
                </a:lnTo>
                <a:lnTo>
                  <a:pt x="118392" y="514804"/>
                </a:lnTo>
                <a:lnTo>
                  <a:pt x="156905" y="538097"/>
                </a:lnTo>
                <a:lnTo>
                  <a:pt x="197899" y="554735"/>
                </a:lnTo>
                <a:lnTo>
                  <a:pt x="240547" y="564717"/>
                </a:lnTo>
                <a:lnTo>
                  <a:pt x="284022" y="568045"/>
                </a:lnTo>
                <a:lnTo>
                  <a:pt x="327497" y="564717"/>
                </a:lnTo>
                <a:lnTo>
                  <a:pt x="370145" y="554735"/>
                </a:lnTo>
                <a:lnTo>
                  <a:pt x="411139" y="538097"/>
                </a:lnTo>
                <a:lnTo>
                  <a:pt x="449652" y="514804"/>
                </a:lnTo>
                <a:lnTo>
                  <a:pt x="484857" y="484856"/>
                </a:lnTo>
                <a:lnTo>
                  <a:pt x="514805" y="449652"/>
                </a:lnTo>
                <a:lnTo>
                  <a:pt x="538097" y="411139"/>
                </a:lnTo>
                <a:lnTo>
                  <a:pt x="554735" y="370145"/>
                </a:lnTo>
                <a:lnTo>
                  <a:pt x="564718" y="327497"/>
                </a:lnTo>
                <a:lnTo>
                  <a:pt x="568045" y="284023"/>
                </a:lnTo>
                <a:lnTo>
                  <a:pt x="564718" y="240548"/>
                </a:lnTo>
                <a:lnTo>
                  <a:pt x="554735" y="197900"/>
                </a:lnTo>
                <a:lnTo>
                  <a:pt x="538097" y="156906"/>
                </a:lnTo>
                <a:lnTo>
                  <a:pt x="514805" y="118393"/>
                </a:lnTo>
                <a:lnTo>
                  <a:pt x="484857" y="83188"/>
                </a:lnTo>
                <a:lnTo>
                  <a:pt x="449652" y="53240"/>
                </a:lnTo>
                <a:lnTo>
                  <a:pt x="411139" y="29947"/>
                </a:lnTo>
                <a:lnTo>
                  <a:pt x="370145" y="13310"/>
                </a:lnTo>
                <a:lnTo>
                  <a:pt x="327497" y="3327"/>
                </a:lnTo>
                <a:lnTo>
                  <a:pt x="284022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59762" y="6415040"/>
            <a:ext cx="19367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45" dirty="0">
                <a:solidFill>
                  <a:srgbClr val="444444"/>
                </a:solidFill>
                <a:latin typeface="Arial"/>
                <a:cs typeface="Arial"/>
              </a:rPr>
              <a:t>3</a:t>
            </a:r>
            <a:endParaRPr sz="23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72544" y="7593996"/>
            <a:ext cx="568325" cy="568325"/>
          </a:xfrm>
          <a:custGeom>
            <a:avLst/>
            <a:gdLst/>
            <a:ahLst/>
            <a:cxnLst/>
            <a:rect l="l" t="t" r="r" b="b"/>
            <a:pathLst>
              <a:path w="568325" h="568325">
                <a:moveTo>
                  <a:pt x="284022" y="0"/>
                </a:moveTo>
                <a:lnTo>
                  <a:pt x="240547" y="3327"/>
                </a:lnTo>
                <a:lnTo>
                  <a:pt x="197899" y="13310"/>
                </a:lnTo>
                <a:lnTo>
                  <a:pt x="156905" y="29947"/>
                </a:lnTo>
                <a:lnTo>
                  <a:pt x="118392" y="53240"/>
                </a:lnTo>
                <a:lnTo>
                  <a:pt x="83187" y="83188"/>
                </a:lnTo>
                <a:lnTo>
                  <a:pt x="53240" y="118393"/>
                </a:lnTo>
                <a:lnTo>
                  <a:pt x="29947" y="156906"/>
                </a:lnTo>
                <a:lnTo>
                  <a:pt x="13310" y="197900"/>
                </a:lnTo>
                <a:lnTo>
                  <a:pt x="3327" y="240548"/>
                </a:lnTo>
                <a:lnTo>
                  <a:pt x="0" y="284023"/>
                </a:lnTo>
                <a:lnTo>
                  <a:pt x="3327" y="327498"/>
                </a:lnTo>
                <a:lnTo>
                  <a:pt x="13310" y="370146"/>
                </a:lnTo>
                <a:lnTo>
                  <a:pt x="29947" y="411139"/>
                </a:lnTo>
                <a:lnTo>
                  <a:pt x="53240" y="449652"/>
                </a:lnTo>
                <a:lnTo>
                  <a:pt x="83187" y="484858"/>
                </a:lnTo>
                <a:lnTo>
                  <a:pt x="118392" y="514805"/>
                </a:lnTo>
                <a:lnTo>
                  <a:pt x="156905" y="538098"/>
                </a:lnTo>
                <a:lnTo>
                  <a:pt x="197899" y="554735"/>
                </a:lnTo>
                <a:lnTo>
                  <a:pt x="240547" y="564718"/>
                </a:lnTo>
                <a:lnTo>
                  <a:pt x="284022" y="568045"/>
                </a:lnTo>
                <a:lnTo>
                  <a:pt x="327497" y="564718"/>
                </a:lnTo>
                <a:lnTo>
                  <a:pt x="370145" y="554735"/>
                </a:lnTo>
                <a:lnTo>
                  <a:pt x="411139" y="538098"/>
                </a:lnTo>
                <a:lnTo>
                  <a:pt x="449652" y="514805"/>
                </a:lnTo>
                <a:lnTo>
                  <a:pt x="484857" y="484858"/>
                </a:lnTo>
                <a:lnTo>
                  <a:pt x="514805" y="449652"/>
                </a:lnTo>
                <a:lnTo>
                  <a:pt x="538097" y="411139"/>
                </a:lnTo>
                <a:lnTo>
                  <a:pt x="554735" y="370146"/>
                </a:lnTo>
                <a:lnTo>
                  <a:pt x="564718" y="327498"/>
                </a:lnTo>
                <a:lnTo>
                  <a:pt x="568045" y="284023"/>
                </a:lnTo>
                <a:lnTo>
                  <a:pt x="564718" y="240548"/>
                </a:lnTo>
                <a:lnTo>
                  <a:pt x="554735" y="197900"/>
                </a:lnTo>
                <a:lnTo>
                  <a:pt x="538097" y="156906"/>
                </a:lnTo>
                <a:lnTo>
                  <a:pt x="514805" y="118393"/>
                </a:lnTo>
                <a:lnTo>
                  <a:pt x="484857" y="83188"/>
                </a:lnTo>
                <a:lnTo>
                  <a:pt x="449652" y="53240"/>
                </a:lnTo>
                <a:lnTo>
                  <a:pt x="411139" y="29947"/>
                </a:lnTo>
                <a:lnTo>
                  <a:pt x="370145" y="13310"/>
                </a:lnTo>
                <a:lnTo>
                  <a:pt x="327497" y="3327"/>
                </a:lnTo>
                <a:lnTo>
                  <a:pt x="284022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59762" y="7685085"/>
            <a:ext cx="19367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45" dirty="0">
                <a:solidFill>
                  <a:srgbClr val="444444"/>
                </a:solidFill>
                <a:latin typeface="Arial"/>
                <a:cs typeface="Arial"/>
              </a:rPr>
              <a:t>4</a:t>
            </a:r>
            <a:endParaRPr sz="2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72544" y="9021105"/>
            <a:ext cx="568325" cy="568325"/>
          </a:xfrm>
          <a:custGeom>
            <a:avLst/>
            <a:gdLst/>
            <a:ahLst/>
            <a:cxnLst/>
            <a:rect l="l" t="t" r="r" b="b"/>
            <a:pathLst>
              <a:path w="568325" h="568325">
                <a:moveTo>
                  <a:pt x="284022" y="0"/>
                </a:moveTo>
                <a:lnTo>
                  <a:pt x="240547" y="3327"/>
                </a:lnTo>
                <a:lnTo>
                  <a:pt x="197899" y="13310"/>
                </a:lnTo>
                <a:lnTo>
                  <a:pt x="156905" y="29947"/>
                </a:lnTo>
                <a:lnTo>
                  <a:pt x="118392" y="53240"/>
                </a:lnTo>
                <a:lnTo>
                  <a:pt x="83187" y="83188"/>
                </a:lnTo>
                <a:lnTo>
                  <a:pt x="53240" y="118393"/>
                </a:lnTo>
                <a:lnTo>
                  <a:pt x="29947" y="156906"/>
                </a:lnTo>
                <a:lnTo>
                  <a:pt x="13310" y="197899"/>
                </a:lnTo>
                <a:lnTo>
                  <a:pt x="3327" y="240547"/>
                </a:lnTo>
                <a:lnTo>
                  <a:pt x="0" y="284022"/>
                </a:lnTo>
                <a:lnTo>
                  <a:pt x="3327" y="327497"/>
                </a:lnTo>
                <a:lnTo>
                  <a:pt x="13310" y="370145"/>
                </a:lnTo>
                <a:lnTo>
                  <a:pt x="29947" y="411138"/>
                </a:lnTo>
                <a:lnTo>
                  <a:pt x="53240" y="449651"/>
                </a:lnTo>
                <a:lnTo>
                  <a:pt x="83187" y="484856"/>
                </a:lnTo>
                <a:lnTo>
                  <a:pt x="118392" y="514804"/>
                </a:lnTo>
                <a:lnTo>
                  <a:pt x="156905" y="538097"/>
                </a:lnTo>
                <a:lnTo>
                  <a:pt x="197899" y="554735"/>
                </a:lnTo>
                <a:lnTo>
                  <a:pt x="240547" y="564717"/>
                </a:lnTo>
                <a:lnTo>
                  <a:pt x="284022" y="568045"/>
                </a:lnTo>
                <a:lnTo>
                  <a:pt x="327497" y="564717"/>
                </a:lnTo>
                <a:lnTo>
                  <a:pt x="370145" y="554735"/>
                </a:lnTo>
                <a:lnTo>
                  <a:pt x="411139" y="538097"/>
                </a:lnTo>
                <a:lnTo>
                  <a:pt x="449652" y="514804"/>
                </a:lnTo>
                <a:lnTo>
                  <a:pt x="484857" y="484856"/>
                </a:lnTo>
                <a:lnTo>
                  <a:pt x="514805" y="449651"/>
                </a:lnTo>
                <a:lnTo>
                  <a:pt x="538097" y="411138"/>
                </a:lnTo>
                <a:lnTo>
                  <a:pt x="554735" y="370145"/>
                </a:lnTo>
                <a:lnTo>
                  <a:pt x="564718" y="327497"/>
                </a:lnTo>
                <a:lnTo>
                  <a:pt x="568045" y="284022"/>
                </a:lnTo>
                <a:lnTo>
                  <a:pt x="564718" y="240547"/>
                </a:lnTo>
                <a:lnTo>
                  <a:pt x="554735" y="197899"/>
                </a:lnTo>
                <a:lnTo>
                  <a:pt x="538097" y="156906"/>
                </a:lnTo>
                <a:lnTo>
                  <a:pt x="514805" y="118393"/>
                </a:lnTo>
                <a:lnTo>
                  <a:pt x="484857" y="83188"/>
                </a:lnTo>
                <a:lnTo>
                  <a:pt x="449652" y="53240"/>
                </a:lnTo>
                <a:lnTo>
                  <a:pt x="411139" y="29947"/>
                </a:lnTo>
                <a:lnTo>
                  <a:pt x="370145" y="13310"/>
                </a:lnTo>
                <a:lnTo>
                  <a:pt x="327497" y="3327"/>
                </a:lnTo>
                <a:lnTo>
                  <a:pt x="284022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59762" y="9112194"/>
            <a:ext cx="19367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45" dirty="0">
                <a:solidFill>
                  <a:srgbClr val="444444"/>
                </a:solidFill>
                <a:latin typeface="Arial"/>
                <a:cs typeface="Arial"/>
              </a:rPr>
              <a:t>5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491722" y="2963260"/>
            <a:ext cx="9491345" cy="2261870"/>
            <a:chOff x="9491722" y="2963260"/>
            <a:chExt cx="9491345" cy="2261870"/>
          </a:xfrm>
        </p:grpSpPr>
        <p:sp>
          <p:nvSpPr>
            <p:cNvPr id="15" name="object 15"/>
            <p:cNvSpPr/>
            <p:nvPr/>
          </p:nvSpPr>
          <p:spPr>
            <a:xfrm>
              <a:off x="9491722" y="2963260"/>
              <a:ext cx="9491345" cy="2261870"/>
            </a:xfrm>
            <a:custGeom>
              <a:avLst/>
              <a:gdLst/>
              <a:ahLst/>
              <a:cxnLst/>
              <a:rect l="l" t="t" r="r" b="b"/>
              <a:pathLst>
                <a:path w="9491344" h="2261870">
                  <a:moveTo>
                    <a:pt x="9490943" y="0"/>
                  </a:moveTo>
                  <a:lnTo>
                    <a:pt x="0" y="0"/>
                  </a:lnTo>
                  <a:lnTo>
                    <a:pt x="0" y="2261711"/>
                  </a:lnTo>
                  <a:lnTo>
                    <a:pt x="9490943" y="2261711"/>
                  </a:lnTo>
                  <a:lnTo>
                    <a:pt x="9490943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01139" y="3215543"/>
              <a:ext cx="251301" cy="25130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01139" y="4136981"/>
              <a:ext cx="251301" cy="25130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01139" y="4702409"/>
              <a:ext cx="251301" cy="251301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732790" marR="384175">
              <a:lnSpc>
                <a:spcPct val="108700"/>
              </a:lnSpc>
              <a:spcBef>
                <a:spcPts val="1495"/>
              </a:spcBef>
            </a:pPr>
            <a:r>
              <a:rPr spc="-20" dirty="0"/>
              <a:t>Search</a:t>
            </a:r>
            <a:r>
              <a:rPr spc="30" dirty="0"/>
              <a:t> </a:t>
            </a:r>
            <a:r>
              <a:rPr dirty="0"/>
              <a:t>functionality:</a:t>
            </a:r>
            <a:r>
              <a:rPr spc="25" dirty="0"/>
              <a:t> </a:t>
            </a:r>
            <a:r>
              <a:rPr dirty="0"/>
              <a:t>input</a:t>
            </a:r>
            <a:r>
              <a:rPr spc="30" dirty="0"/>
              <a:t> </a:t>
            </a:r>
            <a:r>
              <a:rPr dirty="0"/>
              <a:t>field</a:t>
            </a:r>
            <a:r>
              <a:rPr spc="25" dirty="0"/>
              <a:t> </a:t>
            </a:r>
            <a:r>
              <a:rPr spc="75" dirty="0"/>
              <a:t>to</a:t>
            </a:r>
            <a:r>
              <a:rPr spc="25" dirty="0"/>
              <a:t> </a:t>
            </a:r>
            <a:r>
              <a:rPr dirty="0"/>
              <a:t>send</a:t>
            </a:r>
            <a:r>
              <a:rPr spc="30" dirty="0"/>
              <a:t> </a:t>
            </a:r>
            <a:r>
              <a:rPr dirty="0"/>
              <a:t>request</a:t>
            </a:r>
            <a:r>
              <a:rPr spc="25" dirty="0"/>
              <a:t> </a:t>
            </a:r>
            <a:r>
              <a:rPr spc="75" dirty="0"/>
              <a:t>to</a:t>
            </a:r>
            <a:r>
              <a:rPr spc="30" dirty="0"/>
              <a:t> </a:t>
            </a:r>
            <a:r>
              <a:rPr spc="-30" dirty="0"/>
              <a:t>API</a:t>
            </a:r>
            <a:r>
              <a:rPr spc="25" dirty="0"/>
              <a:t> </a:t>
            </a:r>
            <a:r>
              <a:rPr spc="65" dirty="0"/>
              <a:t>with</a:t>
            </a:r>
            <a:r>
              <a:rPr spc="30" dirty="0"/>
              <a:t> </a:t>
            </a:r>
            <a:r>
              <a:rPr spc="-10" dirty="0"/>
              <a:t>searched keywords</a:t>
            </a:r>
          </a:p>
          <a:p>
            <a:pPr marL="732790">
              <a:lnSpc>
                <a:spcPct val="100000"/>
              </a:lnSpc>
              <a:spcBef>
                <a:spcPts val="1870"/>
              </a:spcBef>
            </a:pPr>
            <a:r>
              <a:rPr dirty="0"/>
              <a:t>Display</a:t>
            </a:r>
            <a:r>
              <a:rPr spc="-5" dirty="0"/>
              <a:t> </a:t>
            </a:r>
            <a:r>
              <a:rPr dirty="0"/>
              <a:t>results </a:t>
            </a:r>
            <a:r>
              <a:rPr spc="65" dirty="0"/>
              <a:t>with</a:t>
            </a:r>
            <a:r>
              <a:rPr dirty="0"/>
              <a:t> </a:t>
            </a:r>
            <a:r>
              <a:rPr spc="-10" dirty="0"/>
              <a:t>pagination</a:t>
            </a:r>
          </a:p>
          <a:p>
            <a:pPr marL="732790">
              <a:lnSpc>
                <a:spcPct val="100000"/>
              </a:lnSpc>
              <a:spcBef>
                <a:spcPts val="1875"/>
              </a:spcBef>
            </a:pPr>
            <a:r>
              <a:rPr dirty="0"/>
              <a:t>Display</a:t>
            </a:r>
            <a:r>
              <a:rPr spc="-25" dirty="0"/>
              <a:t> </a:t>
            </a:r>
            <a:r>
              <a:rPr dirty="0"/>
              <a:t>recipe</a:t>
            </a:r>
            <a:r>
              <a:rPr spc="-20" dirty="0"/>
              <a:t> </a:t>
            </a:r>
            <a:r>
              <a:rPr spc="65" dirty="0"/>
              <a:t>with</a:t>
            </a:r>
            <a:r>
              <a:rPr spc="-25" dirty="0"/>
              <a:t> </a:t>
            </a:r>
            <a:r>
              <a:rPr dirty="0"/>
              <a:t>cooking</a:t>
            </a:r>
            <a:r>
              <a:rPr spc="-20" dirty="0"/>
              <a:t> </a:t>
            </a:r>
            <a:r>
              <a:rPr dirty="0"/>
              <a:t>time,</a:t>
            </a:r>
            <a:r>
              <a:rPr spc="-20" dirty="0"/>
              <a:t> </a:t>
            </a:r>
            <a:r>
              <a:rPr dirty="0"/>
              <a:t>servings</a:t>
            </a:r>
            <a:r>
              <a:rPr spc="-2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10" dirty="0"/>
              <a:t>ingredients</a:t>
            </a:r>
          </a:p>
        </p:txBody>
      </p:sp>
      <p:grpSp>
        <p:nvGrpSpPr>
          <p:cNvPr id="20" name="object 20"/>
          <p:cNvGrpSpPr/>
          <p:nvPr/>
        </p:nvGrpSpPr>
        <p:grpSpPr>
          <a:xfrm>
            <a:off x="4904904" y="4022350"/>
            <a:ext cx="4214495" cy="176530"/>
            <a:chOff x="4904904" y="4022350"/>
            <a:chExt cx="4214495" cy="176530"/>
          </a:xfrm>
        </p:grpSpPr>
        <p:sp>
          <p:nvSpPr>
            <p:cNvPr id="21" name="object 21"/>
            <p:cNvSpPr/>
            <p:nvPr/>
          </p:nvSpPr>
          <p:spPr>
            <a:xfrm>
              <a:off x="4925845" y="4073428"/>
              <a:ext cx="4038600" cy="37465"/>
            </a:xfrm>
            <a:custGeom>
              <a:avLst/>
              <a:gdLst/>
              <a:ahLst/>
              <a:cxnLst/>
              <a:rect l="l" t="t" r="r" b="b"/>
              <a:pathLst>
                <a:path w="4038600" h="37464">
                  <a:moveTo>
                    <a:pt x="4038283" y="37065"/>
                  </a:moveTo>
                  <a:lnTo>
                    <a:pt x="4017342" y="36873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942381" y="4022350"/>
              <a:ext cx="177165" cy="176530"/>
            </a:xfrm>
            <a:custGeom>
              <a:avLst/>
              <a:gdLst/>
              <a:ahLst/>
              <a:cxnLst/>
              <a:rect l="l" t="t" r="r" b="b"/>
              <a:pathLst>
                <a:path w="177165" h="176529">
                  <a:moveTo>
                    <a:pt x="1614" y="0"/>
                  </a:moveTo>
                  <a:lnTo>
                    <a:pt x="0" y="175903"/>
                  </a:lnTo>
                  <a:lnTo>
                    <a:pt x="176710" y="8956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6569523" y="5360502"/>
            <a:ext cx="2550160" cy="584200"/>
            <a:chOff x="6569523" y="5360502"/>
            <a:chExt cx="2550160" cy="584200"/>
          </a:xfrm>
        </p:grpSpPr>
        <p:sp>
          <p:nvSpPr>
            <p:cNvPr id="24" name="object 24"/>
            <p:cNvSpPr/>
            <p:nvPr/>
          </p:nvSpPr>
          <p:spPr>
            <a:xfrm>
              <a:off x="6590465" y="5381444"/>
              <a:ext cx="2376805" cy="481330"/>
            </a:xfrm>
            <a:custGeom>
              <a:avLst/>
              <a:gdLst/>
              <a:ahLst/>
              <a:cxnLst/>
              <a:rect l="l" t="t" r="r" b="b"/>
              <a:pathLst>
                <a:path w="2376804" h="481329">
                  <a:moveTo>
                    <a:pt x="2376737" y="481056"/>
                  </a:moveTo>
                  <a:lnTo>
                    <a:pt x="2356212" y="476902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929229" y="5772139"/>
              <a:ext cx="189865" cy="172720"/>
            </a:xfrm>
            <a:custGeom>
              <a:avLst/>
              <a:gdLst/>
              <a:ahLst/>
              <a:cxnLst/>
              <a:rect l="l" t="t" r="r" b="b"/>
              <a:pathLst>
                <a:path w="189865" h="172720">
                  <a:moveTo>
                    <a:pt x="34894" y="0"/>
                  </a:moveTo>
                  <a:lnTo>
                    <a:pt x="0" y="172415"/>
                  </a:lnTo>
                  <a:lnTo>
                    <a:pt x="189862" y="121102"/>
                  </a:lnTo>
                  <a:lnTo>
                    <a:pt x="34894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4905270" y="6601681"/>
            <a:ext cx="4213860" cy="455930"/>
            <a:chOff x="4905270" y="6601681"/>
            <a:chExt cx="4213860" cy="455930"/>
          </a:xfrm>
        </p:grpSpPr>
        <p:sp>
          <p:nvSpPr>
            <p:cNvPr id="27" name="object 27"/>
            <p:cNvSpPr/>
            <p:nvPr/>
          </p:nvSpPr>
          <p:spPr>
            <a:xfrm>
              <a:off x="4926212" y="6622623"/>
              <a:ext cx="4038600" cy="348615"/>
            </a:xfrm>
            <a:custGeom>
              <a:avLst/>
              <a:gdLst/>
              <a:ahLst/>
              <a:cxnLst/>
              <a:rect l="l" t="t" r="r" b="b"/>
              <a:pathLst>
                <a:path w="4038600" h="348615">
                  <a:moveTo>
                    <a:pt x="4038484" y="348574"/>
                  </a:moveTo>
                  <a:lnTo>
                    <a:pt x="4017620" y="346774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936269" y="6881767"/>
              <a:ext cx="182880" cy="175260"/>
            </a:xfrm>
            <a:custGeom>
              <a:avLst/>
              <a:gdLst/>
              <a:ahLst/>
              <a:cxnLst/>
              <a:rect l="l" t="t" r="r" b="b"/>
              <a:pathLst>
                <a:path w="182879" h="175259">
                  <a:moveTo>
                    <a:pt x="15126" y="0"/>
                  </a:moveTo>
                  <a:lnTo>
                    <a:pt x="0" y="175259"/>
                  </a:lnTo>
                  <a:lnTo>
                    <a:pt x="182821" y="102757"/>
                  </a:lnTo>
                  <a:lnTo>
                    <a:pt x="15126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5482799" y="7870294"/>
            <a:ext cx="3636645" cy="593090"/>
            <a:chOff x="5482799" y="7870294"/>
            <a:chExt cx="3636645" cy="593090"/>
          </a:xfrm>
        </p:grpSpPr>
        <p:sp>
          <p:nvSpPr>
            <p:cNvPr id="30" name="object 30"/>
            <p:cNvSpPr/>
            <p:nvPr/>
          </p:nvSpPr>
          <p:spPr>
            <a:xfrm>
              <a:off x="5503741" y="7891236"/>
              <a:ext cx="3462020" cy="487680"/>
            </a:xfrm>
            <a:custGeom>
              <a:avLst/>
              <a:gdLst/>
              <a:ahLst/>
              <a:cxnLst/>
              <a:rect l="l" t="t" r="r" b="b"/>
              <a:pathLst>
                <a:path w="3462020" h="487679">
                  <a:moveTo>
                    <a:pt x="3461895" y="487629"/>
                  </a:moveTo>
                  <a:lnTo>
                    <a:pt x="3441158" y="484708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932632" y="8288848"/>
              <a:ext cx="186690" cy="174625"/>
            </a:xfrm>
            <a:custGeom>
              <a:avLst/>
              <a:gdLst/>
              <a:ahLst/>
              <a:cxnLst/>
              <a:rect l="l" t="t" r="r" b="b"/>
              <a:pathLst>
                <a:path w="186690" h="174625">
                  <a:moveTo>
                    <a:pt x="24533" y="0"/>
                  </a:moveTo>
                  <a:lnTo>
                    <a:pt x="0" y="174191"/>
                  </a:lnTo>
                  <a:lnTo>
                    <a:pt x="186458" y="111630"/>
                  </a:lnTo>
                  <a:lnTo>
                    <a:pt x="24533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7825965" y="9584928"/>
            <a:ext cx="1293495" cy="571500"/>
            <a:chOff x="7825965" y="9584928"/>
            <a:chExt cx="1293495" cy="571500"/>
          </a:xfrm>
        </p:grpSpPr>
        <p:sp>
          <p:nvSpPr>
            <p:cNvPr id="33" name="object 33"/>
            <p:cNvSpPr/>
            <p:nvPr/>
          </p:nvSpPr>
          <p:spPr>
            <a:xfrm>
              <a:off x="7846907" y="9605869"/>
              <a:ext cx="1129665" cy="477520"/>
            </a:xfrm>
            <a:custGeom>
              <a:avLst/>
              <a:gdLst/>
              <a:ahLst/>
              <a:cxnLst/>
              <a:rect l="l" t="t" r="r" b="b"/>
              <a:pathLst>
                <a:path w="1129665" h="477520">
                  <a:moveTo>
                    <a:pt x="1129447" y="477512"/>
                  </a:moveTo>
                  <a:lnTo>
                    <a:pt x="1110157" y="469357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922815" y="9994215"/>
              <a:ext cx="196850" cy="162560"/>
            </a:xfrm>
            <a:custGeom>
              <a:avLst/>
              <a:gdLst/>
              <a:ahLst/>
              <a:cxnLst/>
              <a:rect l="l" t="t" r="r" b="b"/>
              <a:pathLst>
                <a:path w="196850" h="162559">
                  <a:moveTo>
                    <a:pt x="68501" y="0"/>
                  </a:moveTo>
                  <a:lnTo>
                    <a:pt x="0" y="162025"/>
                  </a:lnTo>
                  <a:lnTo>
                    <a:pt x="196275" y="149513"/>
                  </a:lnTo>
                  <a:lnTo>
                    <a:pt x="68501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5" name="object 3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27845" y="1795952"/>
            <a:ext cx="3281656" cy="895064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3232185" y="1918297"/>
            <a:ext cx="3771865" cy="58349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954405" algn="l"/>
              </a:tabLst>
            </a:pPr>
            <a:r>
              <a:rPr sz="3700" b="1" dirty="0">
                <a:solidFill>
                  <a:srgbClr val="FAFBFB"/>
                </a:solidFill>
                <a:latin typeface="Calibri"/>
                <a:cs typeface="Calibri"/>
              </a:rPr>
              <a:t>USER</a:t>
            </a:r>
            <a:r>
              <a:rPr lang="en-US" sz="3700" b="1" dirty="0">
                <a:solidFill>
                  <a:srgbClr val="FAFBFB"/>
                </a:solidFill>
                <a:latin typeface="Calibri"/>
                <a:cs typeface="Calibri"/>
              </a:rPr>
              <a:t> </a:t>
            </a:r>
            <a:r>
              <a:rPr sz="3700" b="1" dirty="0">
                <a:solidFill>
                  <a:srgbClr val="FAFBFB"/>
                </a:solidFill>
                <a:latin typeface="Calibri"/>
                <a:cs typeface="Calibri"/>
              </a:rPr>
              <a:t>STORIES</a:t>
            </a:r>
            <a:endParaRPr sz="3700" dirty="0">
              <a:latin typeface="Calibri"/>
              <a:cs typeface="Calibri"/>
            </a:endParaRPr>
          </a:p>
        </p:txBody>
      </p:sp>
      <p:pic>
        <p:nvPicPr>
          <p:cNvPr id="37" name="object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96370" y="1795952"/>
            <a:ext cx="3281656" cy="895064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13422292" y="1918297"/>
            <a:ext cx="2083945" cy="58349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b="1" dirty="0">
                <a:solidFill>
                  <a:srgbClr val="FAFBFB"/>
                </a:solidFill>
                <a:latin typeface="Calibri"/>
                <a:cs typeface="Calibri"/>
              </a:rPr>
              <a:t>FEATURES</a:t>
            </a:r>
            <a:endParaRPr sz="3700" dirty="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445827" y="2117835"/>
            <a:ext cx="5714365" cy="251460"/>
            <a:chOff x="6445827" y="2117835"/>
            <a:chExt cx="5714365" cy="251460"/>
          </a:xfrm>
        </p:grpSpPr>
        <p:sp>
          <p:nvSpPr>
            <p:cNvPr id="40" name="object 40"/>
            <p:cNvSpPr/>
            <p:nvPr/>
          </p:nvSpPr>
          <p:spPr>
            <a:xfrm>
              <a:off x="6445827" y="2243485"/>
              <a:ext cx="5494655" cy="0"/>
            </a:xfrm>
            <a:custGeom>
              <a:avLst/>
              <a:gdLst/>
              <a:ahLst/>
              <a:cxnLst/>
              <a:rect l="l" t="t" r="r" b="b"/>
              <a:pathLst>
                <a:path w="5494655">
                  <a:moveTo>
                    <a:pt x="0" y="0"/>
                  </a:moveTo>
                  <a:lnTo>
                    <a:pt x="5462910" y="0"/>
                  </a:lnTo>
                  <a:lnTo>
                    <a:pt x="5494322" y="0"/>
                  </a:lnTo>
                </a:path>
              </a:pathLst>
            </a:custGeom>
            <a:ln w="62825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908737" y="2117835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60">
                  <a:moveTo>
                    <a:pt x="0" y="0"/>
                  </a:moveTo>
                  <a:lnTo>
                    <a:pt x="0" y="251301"/>
                  </a:lnTo>
                  <a:lnTo>
                    <a:pt x="251301" y="125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2" name="object 4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196314" y="286504"/>
            <a:ext cx="2385637" cy="788206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2057552" y="3868425"/>
            <a:ext cx="241617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Search</a:t>
            </a:r>
            <a:r>
              <a:rPr sz="2300" spc="-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for</a:t>
            </a:r>
            <a:r>
              <a:rPr sz="2300" spc="-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recipes</a:t>
            </a:r>
            <a:endParaRPr sz="23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057552" y="5132261"/>
            <a:ext cx="4088129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Update the number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servings</a:t>
            </a:r>
            <a:endParaRPr sz="23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057552" y="6396097"/>
            <a:ext cx="239522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Bookmark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recipes</a:t>
            </a:r>
            <a:endParaRPr sz="23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057552" y="7659933"/>
            <a:ext cx="301625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Create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my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own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recipes</a:t>
            </a:r>
            <a:endParaRPr sz="23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057552" y="8849425"/>
            <a:ext cx="5461635" cy="878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1600"/>
              </a:lnSpc>
              <a:spcBef>
                <a:spcPts val="95"/>
              </a:spcBef>
            </a:pPr>
            <a:r>
              <a:rPr sz="2300" spc="-85" dirty="0">
                <a:solidFill>
                  <a:srgbClr val="444444"/>
                </a:solidFill>
                <a:latin typeface="Arial"/>
                <a:cs typeface="Arial"/>
              </a:rPr>
              <a:t>See</a:t>
            </a:r>
            <a:r>
              <a:rPr sz="23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my</a:t>
            </a:r>
            <a:r>
              <a:rPr sz="23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bookmarks</a:t>
            </a:r>
            <a:r>
              <a:rPr sz="23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3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own</a:t>
            </a:r>
            <a:r>
              <a:rPr sz="23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recipes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when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23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leave</a:t>
            </a:r>
            <a:r>
              <a:rPr sz="23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app</a:t>
            </a:r>
            <a:r>
              <a:rPr sz="23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3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come</a:t>
            </a:r>
            <a:r>
              <a:rPr sz="23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back</a:t>
            </a:r>
            <a:r>
              <a:rPr sz="23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later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1722" y="9547593"/>
            <a:ext cx="9491345" cy="1340485"/>
            <a:chOff x="9491722" y="9547593"/>
            <a:chExt cx="9491345" cy="1340485"/>
          </a:xfrm>
        </p:grpSpPr>
        <p:sp>
          <p:nvSpPr>
            <p:cNvPr id="49" name="object 49"/>
            <p:cNvSpPr/>
            <p:nvPr/>
          </p:nvSpPr>
          <p:spPr>
            <a:xfrm>
              <a:off x="9491722" y="9547593"/>
              <a:ext cx="9491345" cy="1340485"/>
            </a:xfrm>
            <a:custGeom>
              <a:avLst/>
              <a:gdLst/>
              <a:ahLst/>
              <a:cxnLst/>
              <a:rect l="l" t="t" r="r" b="b"/>
              <a:pathLst>
                <a:path w="9491344" h="1340484">
                  <a:moveTo>
                    <a:pt x="9490945" y="0"/>
                  </a:moveTo>
                  <a:lnTo>
                    <a:pt x="0" y="0"/>
                  </a:lnTo>
                  <a:lnTo>
                    <a:pt x="0" y="1340273"/>
                  </a:lnTo>
                  <a:lnTo>
                    <a:pt x="9490945" y="1340273"/>
                  </a:lnTo>
                  <a:lnTo>
                    <a:pt x="9490945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01139" y="9799876"/>
              <a:ext cx="251301" cy="251301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01139" y="10365304"/>
              <a:ext cx="251301" cy="251301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9491722" y="9547593"/>
            <a:ext cx="9491345" cy="1340485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732790">
              <a:lnSpc>
                <a:spcPct val="100000"/>
              </a:lnSpc>
              <a:spcBef>
                <a:spcPts val="1720"/>
              </a:spcBef>
            </a:pP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Store</a:t>
            </a:r>
            <a:r>
              <a:rPr sz="21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bookmark</a:t>
            </a:r>
            <a:r>
              <a:rPr sz="21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data</a:t>
            </a:r>
            <a:r>
              <a:rPr sz="21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1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1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browser</a:t>
            </a:r>
            <a:r>
              <a:rPr sz="21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using</a:t>
            </a:r>
            <a:r>
              <a:rPr sz="21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local</a:t>
            </a:r>
            <a:r>
              <a:rPr sz="21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storage</a:t>
            </a:r>
            <a:endParaRPr sz="2150">
              <a:latin typeface="Arial"/>
              <a:cs typeface="Arial"/>
            </a:endParaRPr>
          </a:p>
          <a:p>
            <a:pPr marL="732790">
              <a:lnSpc>
                <a:spcPct val="100000"/>
              </a:lnSpc>
              <a:spcBef>
                <a:spcPts val="1870"/>
              </a:spcBef>
            </a:pPr>
            <a:r>
              <a:rPr sz="2150" spc="-114" dirty="0">
                <a:solidFill>
                  <a:srgbClr val="444444"/>
                </a:solidFill>
                <a:latin typeface="Arial"/>
                <a:cs typeface="Arial"/>
              </a:rPr>
              <a:t>On</a:t>
            </a:r>
            <a:r>
              <a:rPr sz="215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page</a:t>
            </a:r>
            <a:r>
              <a:rPr sz="215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load,</a:t>
            </a:r>
            <a:r>
              <a:rPr sz="215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read</a:t>
            </a:r>
            <a:r>
              <a:rPr sz="215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saved</a:t>
            </a:r>
            <a:r>
              <a:rPr sz="215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bookmarks</a:t>
            </a:r>
            <a:r>
              <a:rPr sz="215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50" dirty="0">
                <a:solidFill>
                  <a:srgbClr val="444444"/>
                </a:solidFill>
                <a:latin typeface="Arial"/>
                <a:cs typeface="Arial"/>
              </a:rPr>
              <a:t>from</a:t>
            </a:r>
            <a:r>
              <a:rPr sz="215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local</a:t>
            </a:r>
            <a:r>
              <a:rPr sz="215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storage</a:t>
            </a:r>
            <a:r>
              <a:rPr sz="215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15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display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9491722" y="5352777"/>
            <a:ext cx="9491345" cy="1130935"/>
            <a:chOff x="9491722" y="5352777"/>
            <a:chExt cx="9491345" cy="1130935"/>
          </a:xfrm>
        </p:grpSpPr>
        <p:sp>
          <p:nvSpPr>
            <p:cNvPr id="54" name="object 54"/>
            <p:cNvSpPr/>
            <p:nvPr/>
          </p:nvSpPr>
          <p:spPr>
            <a:xfrm>
              <a:off x="9491722" y="5352777"/>
              <a:ext cx="9491345" cy="1130935"/>
            </a:xfrm>
            <a:custGeom>
              <a:avLst/>
              <a:gdLst/>
              <a:ahLst/>
              <a:cxnLst/>
              <a:rect l="l" t="t" r="r" b="b"/>
              <a:pathLst>
                <a:path w="9491344" h="1130935">
                  <a:moveTo>
                    <a:pt x="9490943" y="0"/>
                  </a:moveTo>
                  <a:lnTo>
                    <a:pt x="0" y="0"/>
                  </a:lnTo>
                  <a:lnTo>
                    <a:pt x="0" y="1130855"/>
                  </a:lnTo>
                  <a:lnTo>
                    <a:pt x="9490943" y="1130855"/>
                  </a:lnTo>
                  <a:lnTo>
                    <a:pt x="9490943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01139" y="5605059"/>
              <a:ext cx="251301" cy="251301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9491722" y="5352777"/>
            <a:ext cx="9491345" cy="1130935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732790" marR="746125">
              <a:lnSpc>
                <a:spcPct val="108700"/>
              </a:lnSpc>
              <a:spcBef>
                <a:spcPts val="1495"/>
              </a:spcBef>
            </a:pPr>
            <a:r>
              <a:rPr sz="2150" spc="-45" dirty="0">
                <a:solidFill>
                  <a:srgbClr val="444444"/>
                </a:solidFill>
                <a:latin typeface="Arial"/>
                <a:cs typeface="Arial"/>
              </a:rPr>
              <a:t>Change</a:t>
            </a:r>
            <a:r>
              <a:rPr sz="2150" spc="10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servings</a:t>
            </a:r>
            <a:r>
              <a:rPr sz="2150" spc="10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functionality:</a:t>
            </a:r>
            <a:r>
              <a:rPr sz="2150" spc="10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update</a:t>
            </a:r>
            <a:r>
              <a:rPr sz="2150" spc="10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all</a:t>
            </a:r>
            <a:r>
              <a:rPr sz="2150" spc="10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ingredients</a:t>
            </a:r>
            <a:r>
              <a:rPr sz="2150" spc="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according</a:t>
            </a:r>
            <a:r>
              <a:rPr sz="2150" spc="10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50" dirty="0">
                <a:solidFill>
                  <a:srgbClr val="444444"/>
                </a:solidFill>
                <a:latin typeface="Arial"/>
                <a:cs typeface="Arial"/>
              </a:rPr>
              <a:t>to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current</a:t>
            </a:r>
            <a:r>
              <a:rPr sz="215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number</a:t>
            </a:r>
            <a:r>
              <a:rPr sz="215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70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15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servings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9491722" y="6611437"/>
            <a:ext cx="9491345" cy="775335"/>
            <a:chOff x="9491722" y="6611437"/>
            <a:chExt cx="9491345" cy="775335"/>
          </a:xfrm>
        </p:grpSpPr>
        <p:sp>
          <p:nvSpPr>
            <p:cNvPr id="58" name="object 58"/>
            <p:cNvSpPr/>
            <p:nvPr/>
          </p:nvSpPr>
          <p:spPr>
            <a:xfrm>
              <a:off x="9491722" y="6611437"/>
              <a:ext cx="9491345" cy="775335"/>
            </a:xfrm>
            <a:custGeom>
              <a:avLst/>
              <a:gdLst/>
              <a:ahLst/>
              <a:cxnLst/>
              <a:rect l="l" t="t" r="r" b="b"/>
              <a:pathLst>
                <a:path w="9491344" h="775334">
                  <a:moveTo>
                    <a:pt x="9490943" y="0"/>
                  </a:moveTo>
                  <a:lnTo>
                    <a:pt x="0" y="0"/>
                  </a:lnTo>
                  <a:lnTo>
                    <a:pt x="0" y="774845"/>
                  </a:lnTo>
                  <a:lnTo>
                    <a:pt x="9490943" y="774845"/>
                  </a:lnTo>
                  <a:lnTo>
                    <a:pt x="9490943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01139" y="6863719"/>
              <a:ext cx="251301" cy="251301"/>
            </a:xfrm>
            <a:prstGeom prst="rect">
              <a:avLst/>
            </a:prstGeom>
          </p:spPr>
        </p:pic>
      </p:grpSp>
      <p:sp>
        <p:nvSpPr>
          <p:cNvPr id="60" name="object 60"/>
          <p:cNvSpPr txBox="1"/>
          <p:nvPr/>
        </p:nvSpPr>
        <p:spPr>
          <a:xfrm>
            <a:off x="9491722" y="6611437"/>
            <a:ext cx="9491345" cy="775335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732790">
              <a:lnSpc>
                <a:spcPct val="100000"/>
              </a:lnSpc>
              <a:spcBef>
                <a:spcPts val="1720"/>
              </a:spcBef>
            </a:pP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Bookmarking</a:t>
            </a:r>
            <a:r>
              <a:rPr sz="2150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functionality:</a:t>
            </a:r>
            <a:r>
              <a:rPr sz="2150" spc="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display</a:t>
            </a:r>
            <a:r>
              <a:rPr sz="2150" spc="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75" dirty="0">
                <a:solidFill>
                  <a:srgbClr val="444444"/>
                </a:solidFill>
                <a:latin typeface="Arial"/>
                <a:cs typeface="Arial"/>
              </a:rPr>
              <a:t>list</a:t>
            </a:r>
            <a:r>
              <a:rPr sz="2150" spc="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70" dirty="0">
                <a:solidFill>
                  <a:srgbClr val="444444"/>
                </a:solidFill>
                <a:latin typeface="Arial"/>
                <a:cs typeface="Arial"/>
              </a:rPr>
              <a:t>of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all</a:t>
            </a:r>
            <a:r>
              <a:rPr sz="2150" spc="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bookmarked</a:t>
            </a:r>
            <a:r>
              <a:rPr sz="2150" spc="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recipes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9491722" y="7514088"/>
            <a:ext cx="9491345" cy="1906270"/>
            <a:chOff x="9491722" y="7514088"/>
            <a:chExt cx="9491345" cy="1906270"/>
          </a:xfrm>
        </p:grpSpPr>
        <p:sp>
          <p:nvSpPr>
            <p:cNvPr id="62" name="object 62"/>
            <p:cNvSpPr/>
            <p:nvPr/>
          </p:nvSpPr>
          <p:spPr>
            <a:xfrm>
              <a:off x="9491722" y="7514088"/>
              <a:ext cx="9491345" cy="1906270"/>
            </a:xfrm>
            <a:custGeom>
              <a:avLst/>
              <a:gdLst/>
              <a:ahLst/>
              <a:cxnLst/>
              <a:rect l="l" t="t" r="r" b="b"/>
              <a:pathLst>
                <a:path w="9491344" h="1906270">
                  <a:moveTo>
                    <a:pt x="9490943" y="0"/>
                  </a:moveTo>
                  <a:lnTo>
                    <a:pt x="0" y="0"/>
                  </a:lnTo>
                  <a:lnTo>
                    <a:pt x="0" y="1905701"/>
                  </a:lnTo>
                  <a:lnTo>
                    <a:pt x="9490943" y="1905701"/>
                  </a:lnTo>
                  <a:lnTo>
                    <a:pt x="9490943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01139" y="7766370"/>
              <a:ext cx="251301" cy="251301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01139" y="8331798"/>
              <a:ext cx="251301" cy="251301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01139" y="8897226"/>
              <a:ext cx="251301" cy="251301"/>
            </a:xfrm>
            <a:prstGeom prst="rect">
              <a:avLst/>
            </a:prstGeom>
          </p:spPr>
        </p:pic>
      </p:grpSp>
      <p:sp>
        <p:nvSpPr>
          <p:cNvPr id="66" name="object 66"/>
          <p:cNvSpPr txBox="1"/>
          <p:nvPr/>
        </p:nvSpPr>
        <p:spPr>
          <a:xfrm>
            <a:off x="9491722" y="7514088"/>
            <a:ext cx="9491345" cy="1906270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732790">
              <a:lnSpc>
                <a:spcPct val="100000"/>
              </a:lnSpc>
              <a:spcBef>
                <a:spcPts val="1720"/>
              </a:spcBef>
            </a:pPr>
            <a:r>
              <a:rPr sz="2150" spc="-20" dirty="0">
                <a:solidFill>
                  <a:srgbClr val="444444"/>
                </a:solidFill>
                <a:latin typeface="Arial"/>
                <a:cs typeface="Arial"/>
              </a:rPr>
              <a:t>User</a:t>
            </a:r>
            <a:r>
              <a:rPr sz="215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can</a:t>
            </a:r>
            <a:r>
              <a:rPr sz="215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upload</a:t>
            </a:r>
            <a:r>
              <a:rPr sz="215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own</a:t>
            </a:r>
            <a:r>
              <a:rPr sz="21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recipes</a:t>
            </a:r>
            <a:endParaRPr sz="2150">
              <a:latin typeface="Arial"/>
              <a:cs typeface="Arial"/>
            </a:endParaRPr>
          </a:p>
          <a:p>
            <a:pPr marL="732790">
              <a:lnSpc>
                <a:spcPct val="100000"/>
              </a:lnSpc>
              <a:spcBef>
                <a:spcPts val="1870"/>
              </a:spcBef>
            </a:pPr>
            <a:r>
              <a:rPr sz="2150" spc="-20" dirty="0">
                <a:solidFill>
                  <a:srgbClr val="444444"/>
                </a:solidFill>
                <a:latin typeface="Arial"/>
                <a:cs typeface="Arial"/>
              </a:rPr>
              <a:t>User</a:t>
            </a:r>
            <a:r>
              <a:rPr sz="21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recipes</a:t>
            </a:r>
            <a:r>
              <a:rPr sz="21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60" dirty="0">
                <a:solidFill>
                  <a:srgbClr val="444444"/>
                </a:solidFill>
                <a:latin typeface="Arial"/>
                <a:cs typeface="Arial"/>
              </a:rPr>
              <a:t>will</a:t>
            </a:r>
            <a:r>
              <a:rPr sz="21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automatically</a:t>
            </a:r>
            <a:r>
              <a:rPr sz="21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be</a:t>
            </a:r>
            <a:r>
              <a:rPr sz="21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bookmarked</a:t>
            </a:r>
            <a:endParaRPr sz="2150">
              <a:latin typeface="Arial"/>
              <a:cs typeface="Arial"/>
            </a:endParaRPr>
          </a:p>
          <a:p>
            <a:pPr marL="732790">
              <a:lnSpc>
                <a:spcPct val="100000"/>
              </a:lnSpc>
              <a:spcBef>
                <a:spcPts val="1875"/>
              </a:spcBef>
            </a:pPr>
            <a:r>
              <a:rPr sz="2150" spc="-20" dirty="0">
                <a:solidFill>
                  <a:srgbClr val="444444"/>
                </a:solidFill>
                <a:latin typeface="Arial"/>
                <a:cs typeface="Arial"/>
              </a:rPr>
              <a:t>User</a:t>
            </a:r>
            <a:r>
              <a:rPr sz="21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can</a:t>
            </a:r>
            <a:r>
              <a:rPr sz="215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only</a:t>
            </a:r>
            <a:r>
              <a:rPr sz="21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444444"/>
                </a:solidFill>
                <a:latin typeface="Arial"/>
                <a:cs typeface="Arial"/>
              </a:rPr>
              <a:t>see</a:t>
            </a:r>
            <a:r>
              <a:rPr sz="215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their</a:t>
            </a:r>
            <a:r>
              <a:rPr sz="215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own</a:t>
            </a:r>
            <a:r>
              <a:rPr sz="21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444444"/>
                </a:solidFill>
                <a:latin typeface="Arial"/>
                <a:cs typeface="Arial"/>
              </a:rPr>
              <a:t>recipes,</a:t>
            </a:r>
            <a:r>
              <a:rPr sz="215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55" dirty="0">
                <a:solidFill>
                  <a:srgbClr val="444444"/>
                </a:solidFill>
                <a:latin typeface="Arial"/>
                <a:cs typeface="Arial"/>
              </a:rPr>
              <a:t>not</a:t>
            </a:r>
            <a:r>
              <a:rPr sz="215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recipes</a:t>
            </a:r>
            <a:r>
              <a:rPr sz="21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50" dirty="0">
                <a:solidFill>
                  <a:srgbClr val="444444"/>
                </a:solidFill>
                <a:latin typeface="Arial"/>
                <a:cs typeface="Arial"/>
              </a:rPr>
              <a:t>from</a:t>
            </a:r>
            <a:r>
              <a:rPr sz="215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other</a:t>
            </a:r>
            <a:r>
              <a:rPr sz="215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users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sp>
          <p:nvSpPr>
            <p:cNvPr id="3" name="object 3"/>
            <p:cNvSpPr/>
            <p:nvPr/>
          </p:nvSpPr>
          <p:spPr>
            <a:xfrm>
              <a:off x="0" y="1361215"/>
              <a:ext cx="4758690" cy="9947910"/>
            </a:xfrm>
            <a:custGeom>
              <a:avLst/>
              <a:gdLst/>
              <a:ahLst/>
              <a:cxnLst/>
              <a:rect l="l" t="t" r="r" b="b"/>
              <a:pathLst>
                <a:path w="4758690" h="9947910">
                  <a:moveTo>
                    <a:pt x="4758498" y="0"/>
                  </a:moveTo>
                  <a:lnTo>
                    <a:pt x="0" y="0"/>
                  </a:lnTo>
                  <a:lnTo>
                    <a:pt x="0" y="9947341"/>
                  </a:lnTo>
                  <a:lnTo>
                    <a:pt x="4758498" y="9947341"/>
                  </a:lnTo>
                  <a:lnTo>
                    <a:pt x="4758498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36121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3308" y="259543"/>
            <a:ext cx="89915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86740" algn="l"/>
                <a:tab pos="3430270" algn="l"/>
                <a:tab pos="4915535" algn="l"/>
              </a:tabLst>
            </a:pPr>
            <a:r>
              <a:rPr dirty="0"/>
              <a:t>3.	FLOWCHART</a:t>
            </a:r>
            <a:r>
              <a:rPr lang="en-US" dirty="0"/>
              <a:t> </a:t>
            </a:r>
            <a:r>
              <a:rPr dirty="0"/>
              <a:t>(PART</a:t>
            </a:r>
            <a:r>
              <a:rPr lang="en-US" dirty="0"/>
              <a:t> </a:t>
            </a:r>
            <a:r>
              <a:rPr dirty="0"/>
              <a:t>1)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6571" y="1814287"/>
            <a:ext cx="3498215" cy="2665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68070">
              <a:lnSpc>
                <a:spcPct val="100000"/>
              </a:lnSpc>
              <a:spcBef>
                <a:spcPts val="135"/>
              </a:spcBef>
            </a:pPr>
            <a:r>
              <a:rPr sz="2600" b="1" spc="-20" dirty="0">
                <a:solidFill>
                  <a:srgbClr val="444444"/>
                </a:solidFill>
                <a:latin typeface="Arial"/>
                <a:cs typeface="Arial"/>
              </a:rPr>
              <a:t>FEATURES</a:t>
            </a:r>
            <a:endParaRPr sz="2600">
              <a:latin typeface="Arial"/>
              <a:cs typeface="Arial"/>
            </a:endParaRPr>
          </a:p>
          <a:p>
            <a:pPr marL="483870" marR="5080" indent="-471805">
              <a:lnSpc>
                <a:spcPct val="108700"/>
              </a:lnSpc>
              <a:spcBef>
                <a:spcPts val="1964"/>
              </a:spcBef>
              <a:buAutoNum type="arabicPeriod"/>
              <a:tabLst>
                <a:tab pos="483870" algn="l"/>
              </a:tabLst>
            </a:pPr>
            <a:r>
              <a:rPr sz="2150" spc="-20" dirty="0">
                <a:solidFill>
                  <a:srgbClr val="444444"/>
                </a:solidFill>
                <a:latin typeface="Arial"/>
                <a:cs typeface="Arial"/>
              </a:rPr>
              <a:t>Search</a:t>
            </a:r>
            <a:r>
              <a:rPr sz="2150" spc="1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functionality:</a:t>
            </a:r>
            <a:r>
              <a:rPr sz="2150" spc="1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25" dirty="0">
                <a:solidFill>
                  <a:srgbClr val="444444"/>
                </a:solidFill>
                <a:latin typeface="Arial"/>
                <a:cs typeface="Arial"/>
              </a:rPr>
              <a:t>API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search</a:t>
            </a:r>
            <a:r>
              <a:rPr sz="215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request</a:t>
            </a:r>
            <a:endParaRPr sz="2150">
              <a:latin typeface="Arial"/>
              <a:cs typeface="Arial"/>
            </a:endParaRPr>
          </a:p>
          <a:p>
            <a:pPr marL="483234" indent="-470534">
              <a:lnSpc>
                <a:spcPct val="100000"/>
              </a:lnSpc>
              <a:spcBef>
                <a:spcPts val="2450"/>
              </a:spcBef>
              <a:buAutoNum type="arabicPeriod"/>
              <a:tabLst>
                <a:tab pos="483234" algn="l"/>
              </a:tabLst>
            </a:pP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Results</a:t>
            </a:r>
            <a:r>
              <a:rPr sz="21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65" dirty="0">
                <a:solidFill>
                  <a:srgbClr val="444444"/>
                </a:solidFill>
                <a:latin typeface="Arial"/>
                <a:cs typeface="Arial"/>
              </a:rPr>
              <a:t>with</a:t>
            </a:r>
            <a:r>
              <a:rPr sz="21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pagination</a:t>
            </a:r>
            <a:endParaRPr sz="2150">
              <a:latin typeface="Arial"/>
              <a:cs typeface="Arial"/>
            </a:endParaRPr>
          </a:p>
          <a:p>
            <a:pPr marL="483234" indent="-470534">
              <a:lnSpc>
                <a:spcPct val="100000"/>
              </a:lnSpc>
              <a:spcBef>
                <a:spcPts val="2450"/>
              </a:spcBef>
              <a:buAutoNum type="arabicPeriod"/>
              <a:tabLst>
                <a:tab pos="483234" algn="l"/>
              </a:tabLst>
            </a:pP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Display</a:t>
            </a:r>
            <a:r>
              <a:rPr sz="2150" spc="-1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recipe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93635" y="286504"/>
            <a:ext cx="18496915" cy="6861175"/>
            <a:chOff x="1293635" y="286504"/>
            <a:chExt cx="18496915" cy="686117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96314" y="286504"/>
              <a:ext cx="2385637" cy="78820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88850" y="4566374"/>
              <a:ext cx="14701123" cy="258111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373396" y="4962620"/>
              <a:ext cx="254635" cy="1132205"/>
            </a:xfrm>
            <a:custGeom>
              <a:avLst/>
              <a:gdLst/>
              <a:ahLst/>
              <a:cxnLst/>
              <a:rect l="l" t="t" r="r" b="b"/>
              <a:pathLst>
                <a:path w="254635" h="1132204">
                  <a:moveTo>
                    <a:pt x="10034" y="0"/>
                  </a:moveTo>
                  <a:lnTo>
                    <a:pt x="7597" y="20799"/>
                  </a:lnTo>
                  <a:lnTo>
                    <a:pt x="3740" y="75716"/>
                  </a:lnTo>
                  <a:lnTo>
                    <a:pt x="1207" y="130032"/>
                  </a:lnTo>
                  <a:lnTo>
                    <a:pt x="0" y="183747"/>
                  </a:lnTo>
                  <a:lnTo>
                    <a:pt x="117" y="236861"/>
                  </a:lnTo>
                  <a:lnTo>
                    <a:pt x="1559" y="289373"/>
                  </a:lnTo>
                  <a:lnTo>
                    <a:pt x="4326" y="341285"/>
                  </a:lnTo>
                  <a:lnTo>
                    <a:pt x="8418" y="392595"/>
                  </a:lnTo>
                  <a:lnTo>
                    <a:pt x="13834" y="443304"/>
                  </a:lnTo>
                  <a:lnTo>
                    <a:pt x="20576" y="493411"/>
                  </a:lnTo>
                  <a:lnTo>
                    <a:pt x="28642" y="542918"/>
                  </a:lnTo>
                  <a:lnTo>
                    <a:pt x="38033" y="591823"/>
                  </a:lnTo>
                  <a:lnTo>
                    <a:pt x="48749" y="640127"/>
                  </a:lnTo>
                  <a:lnTo>
                    <a:pt x="60790" y="687830"/>
                  </a:lnTo>
                  <a:lnTo>
                    <a:pt x="74155" y="734932"/>
                  </a:lnTo>
                  <a:lnTo>
                    <a:pt x="88846" y="781433"/>
                  </a:lnTo>
                  <a:lnTo>
                    <a:pt x="104861" y="827332"/>
                  </a:lnTo>
                  <a:lnTo>
                    <a:pt x="122201" y="872631"/>
                  </a:lnTo>
                  <a:lnTo>
                    <a:pt x="140866" y="917328"/>
                  </a:lnTo>
                  <a:lnTo>
                    <a:pt x="160856" y="961424"/>
                  </a:lnTo>
                  <a:lnTo>
                    <a:pt x="182171" y="1004919"/>
                  </a:lnTo>
                  <a:lnTo>
                    <a:pt x="204810" y="1047812"/>
                  </a:lnTo>
                  <a:lnTo>
                    <a:pt x="228775" y="1090105"/>
                  </a:lnTo>
                  <a:lnTo>
                    <a:pt x="254064" y="1131796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93635" y="4808705"/>
              <a:ext cx="175260" cy="185420"/>
            </a:xfrm>
            <a:custGeom>
              <a:avLst/>
              <a:gdLst/>
              <a:ahLst/>
              <a:cxnLst/>
              <a:rect l="l" t="t" r="r" b="b"/>
              <a:pathLst>
                <a:path w="175259" h="185420">
                  <a:moveTo>
                    <a:pt x="107833" y="0"/>
                  </a:moveTo>
                  <a:lnTo>
                    <a:pt x="0" y="164476"/>
                  </a:lnTo>
                  <a:lnTo>
                    <a:pt x="174715" y="184952"/>
                  </a:lnTo>
                  <a:lnTo>
                    <a:pt x="107833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11291" y="4472136"/>
              <a:ext cx="474345" cy="474345"/>
            </a:xfrm>
            <a:custGeom>
              <a:avLst/>
              <a:gdLst/>
              <a:ahLst/>
              <a:cxnLst/>
              <a:rect l="l" t="t" r="r" b="b"/>
              <a:pathLst>
                <a:path w="474345" h="474345">
                  <a:moveTo>
                    <a:pt x="236904" y="0"/>
                  </a:moveTo>
                  <a:lnTo>
                    <a:pt x="191656" y="4336"/>
                  </a:lnTo>
                  <a:lnTo>
                    <a:pt x="147757" y="17346"/>
                  </a:lnTo>
                  <a:lnTo>
                    <a:pt x="106551" y="39030"/>
                  </a:lnTo>
                  <a:lnTo>
                    <a:pt x="69388" y="69387"/>
                  </a:lnTo>
                  <a:lnTo>
                    <a:pt x="39030" y="106551"/>
                  </a:lnTo>
                  <a:lnTo>
                    <a:pt x="17347" y="147756"/>
                  </a:lnTo>
                  <a:lnTo>
                    <a:pt x="4336" y="191656"/>
                  </a:lnTo>
                  <a:lnTo>
                    <a:pt x="0" y="236903"/>
                  </a:lnTo>
                  <a:lnTo>
                    <a:pt x="4336" y="282151"/>
                  </a:lnTo>
                  <a:lnTo>
                    <a:pt x="17347" y="326051"/>
                  </a:lnTo>
                  <a:lnTo>
                    <a:pt x="39030" y="367256"/>
                  </a:lnTo>
                  <a:lnTo>
                    <a:pt x="69388" y="404420"/>
                  </a:lnTo>
                  <a:lnTo>
                    <a:pt x="106551" y="434777"/>
                  </a:lnTo>
                  <a:lnTo>
                    <a:pt x="147757" y="456460"/>
                  </a:lnTo>
                  <a:lnTo>
                    <a:pt x="191656" y="469470"/>
                  </a:lnTo>
                  <a:lnTo>
                    <a:pt x="236904" y="473807"/>
                  </a:lnTo>
                  <a:lnTo>
                    <a:pt x="282151" y="469470"/>
                  </a:lnTo>
                  <a:lnTo>
                    <a:pt x="326050" y="456460"/>
                  </a:lnTo>
                  <a:lnTo>
                    <a:pt x="367256" y="434777"/>
                  </a:lnTo>
                  <a:lnTo>
                    <a:pt x="404419" y="404420"/>
                  </a:lnTo>
                  <a:lnTo>
                    <a:pt x="434776" y="367256"/>
                  </a:lnTo>
                  <a:lnTo>
                    <a:pt x="456460" y="326051"/>
                  </a:lnTo>
                  <a:lnTo>
                    <a:pt x="469470" y="282151"/>
                  </a:lnTo>
                  <a:lnTo>
                    <a:pt x="473807" y="236903"/>
                  </a:lnTo>
                  <a:lnTo>
                    <a:pt x="469470" y="191656"/>
                  </a:lnTo>
                  <a:lnTo>
                    <a:pt x="456460" y="147756"/>
                  </a:lnTo>
                  <a:lnTo>
                    <a:pt x="434776" y="106551"/>
                  </a:lnTo>
                  <a:lnTo>
                    <a:pt x="404419" y="69387"/>
                  </a:lnTo>
                  <a:lnTo>
                    <a:pt x="367256" y="39030"/>
                  </a:lnTo>
                  <a:lnTo>
                    <a:pt x="326050" y="17346"/>
                  </a:lnTo>
                  <a:lnTo>
                    <a:pt x="282151" y="4336"/>
                  </a:lnTo>
                  <a:lnTo>
                    <a:pt x="236904" y="0"/>
                  </a:lnTo>
                  <a:close/>
                </a:path>
              </a:pathLst>
            </a:custGeom>
            <a:solidFill>
              <a:srgbClr val="F4DB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19919" y="6280079"/>
            <a:ext cx="240284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-10" dirty="0">
                <a:solidFill>
                  <a:srgbClr val="F2425D"/>
                </a:solidFill>
                <a:latin typeface="Tahoma"/>
                <a:cs typeface="Tahoma"/>
              </a:rPr>
              <a:t>Other</a:t>
            </a:r>
            <a:r>
              <a:rPr sz="2150" spc="-30" dirty="0">
                <a:solidFill>
                  <a:srgbClr val="F2425D"/>
                </a:solidFill>
                <a:latin typeface="Tahoma"/>
                <a:cs typeface="Tahoma"/>
              </a:rPr>
              <a:t> </a:t>
            </a:r>
            <a:r>
              <a:rPr sz="2150" dirty="0">
                <a:solidFill>
                  <a:srgbClr val="F2425D"/>
                </a:solidFill>
                <a:latin typeface="Tahoma"/>
                <a:cs typeface="Tahoma"/>
              </a:rPr>
              <a:t>features</a:t>
            </a:r>
            <a:r>
              <a:rPr sz="2150" spc="-30" dirty="0">
                <a:solidFill>
                  <a:srgbClr val="F2425D"/>
                </a:solidFill>
                <a:latin typeface="Tahoma"/>
                <a:cs typeface="Tahoma"/>
              </a:rPr>
              <a:t> </a:t>
            </a:r>
            <a:r>
              <a:rPr sz="2150" spc="-20" dirty="0">
                <a:solidFill>
                  <a:srgbClr val="F2425D"/>
                </a:solidFill>
                <a:latin typeface="Tahoma"/>
                <a:cs typeface="Tahoma"/>
              </a:rPr>
              <a:t>later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54394" y="4515671"/>
            <a:ext cx="18796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b="1" spc="50" dirty="0">
                <a:solidFill>
                  <a:srgbClr val="444444"/>
                </a:solidFill>
                <a:latin typeface="Arial"/>
                <a:cs typeface="Arial"/>
              </a:rPr>
              <a:t>1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11291" y="7192853"/>
            <a:ext cx="474345" cy="474345"/>
          </a:xfrm>
          <a:custGeom>
            <a:avLst/>
            <a:gdLst/>
            <a:ahLst/>
            <a:cxnLst/>
            <a:rect l="l" t="t" r="r" b="b"/>
            <a:pathLst>
              <a:path w="474345" h="474345">
                <a:moveTo>
                  <a:pt x="236904" y="0"/>
                </a:moveTo>
                <a:lnTo>
                  <a:pt x="191656" y="4336"/>
                </a:lnTo>
                <a:lnTo>
                  <a:pt x="147757" y="17346"/>
                </a:lnTo>
                <a:lnTo>
                  <a:pt x="106551" y="39030"/>
                </a:lnTo>
                <a:lnTo>
                  <a:pt x="69388" y="69387"/>
                </a:lnTo>
                <a:lnTo>
                  <a:pt x="39030" y="106551"/>
                </a:lnTo>
                <a:lnTo>
                  <a:pt x="17347" y="147756"/>
                </a:lnTo>
                <a:lnTo>
                  <a:pt x="4336" y="191656"/>
                </a:lnTo>
                <a:lnTo>
                  <a:pt x="0" y="236903"/>
                </a:lnTo>
                <a:lnTo>
                  <a:pt x="4336" y="282151"/>
                </a:lnTo>
                <a:lnTo>
                  <a:pt x="17347" y="326051"/>
                </a:lnTo>
                <a:lnTo>
                  <a:pt x="39030" y="367256"/>
                </a:lnTo>
                <a:lnTo>
                  <a:pt x="69388" y="404420"/>
                </a:lnTo>
                <a:lnTo>
                  <a:pt x="106551" y="434777"/>
                </a:lnTo>
                <a:lnTo>
                  <a:pt x="147757" y="456460"/>
                </a:lnTo>
                <a:lnTo>
                  <a:pt x="191656" y="469470"/>
                </a:lnTo>
                <a:lnTo>
                  <a:pt x="236904" y="473807"/>
                </a:lnTo>
                <a:lnTo>
                  <a:pt x="282151" y="469470"/>
                </a:lnTo>
                <a:lnTo>
                  <a:pt x="326050" y="456460"/>
                </a:lnTo>
                <a:lnTo>
                  <a:pt x="367256" y="434777"/>
                </a:lnTo>
                <a:lnTo>
                  <a:pt x="404419" y="404420"/>
                </a:lnTo>
                <a:lnTo>
                  <a:pt x="434776" y="367256"/>
                </a:lnTo>
                <a:lnTo>
                  <a:pt x="456460" y="326051"/>
                </a:lnTo>
                <a:lnTo>
                  <a:pt x="469470" y="282151"/>
                </a:lnTo>
                <a:lnTo>
                  <a:pt x="473807" y="236903"/>
                </a:lnTo>
                <a:lnTo>
                  <a:pt x="469470" y="191656"/>
                </a:lnTo>
                <a:lnTo>
                  <a:pt x="456460" y="147756"/>
                </a:lnTo>
                <a:lnTo>
                  <a:pt x="434776" y="106551"/>
                </a:lnTo>
                <a:lnTo>
                  <a:pt x="404419" y="69387"/>
                </a:lnTo>
                <a:lnTo>
                  <a:pt x="367256" y="39030"/>
                </a:lnTo>
                <a:lnTo>
                  <a:pt x="326050" y="17346"/>
                </a:lnTo>
                <a:lnTo>
                  <a:pt x="282151" y="4336"/>
                </a:lnTo>
                <a:lnTo>
                  <a:pt x="236904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854394" y="7236389"/>
            <a:ext cx="18796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b="1" spc="50" dirty="0">
                <a:solidFill>
                  <a:srgbClr val="444444"/>
                </a:solidFill>
                <a:latin typeface="Arial"/>
                <a:cs typeface="Arial"/>
              </a:rPr>
              <a:t>2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150530" y="5829439"/>
            <a:ext cx="474345" cy="474345"/>
          </a:xfrm>
          <a:custGeom>
            <a:avLst/>
            <a:gdLst/>
            <a:ahLst/>
            <a:cxnLst/>
            <a:rect l="l" t="t" r="r" b="b"/>
            <a:pathLst>
              <a:path w="474344" h="474345">
                <a:moveTo>
                  <a:pt x="236901" y="0"/>
                </a:moveTo>
                <a:lnTo>
                  <a:pt x="191653" y="4336"/>
                </a:lnTo>
                <a:lnTo>
                  <a:pt x="147753" y="17346"/>
                </a:lnTo>
                <a:lnTo>
                  <a:pt x="106547" y="39030"/>
                </a:lnTo>
                <a:lnTo>
                  <a:pt x="69382" y="69387"/>
                </a:lnTo>
                <a:lnTo>
                  <a:pt x="39027" y="106551"/>
                </a:lnTo>
                <a:lnTo>
                  <a:pt x="17345" y="147756"/>
                </a:lnTo>
                <a:lnTo>
                  <a:pt x="4336" y="191656"/>
                </a:lnTo>
                <a:lnTo>
                  <a:pt x="0" y="236903"/>
                </a:lnTo>
                <a:lnTo>
                  <a:pt x="4336" y="282151"/>
                </a:lnTo>
                <a:lnTo>
                  <a:pt x="17345" y="326051"/>
                </a:lnTo>
                <a:lnTo>
                  <a:pt x="39027" y="367256"/>
                </a:lnTo>
                <a:lnTo>
                  <a:pt x="69382" y="404420"/>
                </a:lnTo>
                <a:lnTo>
                  <a:pt x="106547" y="434777"/>
                </a:lnTo>
                <a:lnTo>
                  <a:pt x="147753" y="456460"/>
                </a:lnTo>
                <a:lnTo>
                  <a:pt x="191653" y="469470"/>
                </a:lnTo>
                <a:lnTo>
                  <a:pt x="236901" y="473807"/>
                </a:lnTo>
                <a:lnTo>
                  <a:pt x="282148" y="469470"/>
                </a:lnTo>
                <a:lnTo>
                  <a:pt x="326048" y="456460"/>
                </a:lnTo>
                <a:lnTo>
                  <a:pt x="367254" y="434777"/>
                </a:lnTo>
                <a:lnTo>
                  <a:pt x="404419" y="404420"/>
                </a:lnTo>
                <a:lnTo>
                  <a:pt x="434777" y="367256"/>
                </a:lnTo>
                <a:lnTo>
                  <a:pt x="456462" y="326051"/>
                </a:lnTo>
                <a:lnTo>
                  <a:pt x="469473" y="282151"/>
                </a:lnTo>
                <a:lnTo>
                  <a:pt x="473810" y="236903"/>
                </a:lnTo>
                <a:lnTo>
                  <a:pt x="469473" y="191656"/>
                </a:lnTo>
                <a:lnTo>
                  <a:pt x="456462" y="147756"/>
                </a:lnTo>
                <a:lnTo>
                  <a:pt x="434777" y="106551"/>
                </a:lnTo>
                <a:lnTo>
                  <a:pt x="404419" y="69387"/>
                </a:lnTo>
                <a:lnTo>
                  <a:pt x="367254" y="39030"/>
                </a:lnTo>
                <a:lnTo>
                  <a:pt x="326048" y="17346"/>
                </a:lnTo>
                <a:lnTo>
                  <a:pt x="282148" y="4336"/>
                </a:lnTo>
                <a:lnTo>
                  <a:pt x="236901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4293628" y="5872974"/>
            <a:ext cx="18796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b="1" spc="50" dirty="0">
                <a:solidFill>
                  <a:srgbClr val="444444"/>
                </a:solidFill>
                <a:latin typeface="Arial"/>
                <a:cs typeface="Arial"/>
              </a:rPr>
              <a:t>3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646</Words>
  <Application>Microsoft Office PowerPoint</Application>
  <PresentationFormat>Custom</PresentationFormat>
  <Paragraphs>105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Tahoma</vt:lpstr>
      <vt:lpstr>Times New Roman</vt:lpstr>
      <vt:lpstr>Office Theme</vt:lpstr>
      <vt:lpstr>PowerPoint Presentation</vt:lpstr>
      <vt:lpstr>IMPERATIVE VS. DECLARATIVE CODE</vt:lpstr>
      <vt:lpstr>FUNCTIONAL PROGRAMMING PRINCIPLES</vt:lpstr>
      <vt:lpstr>FORKIFY APP:</vt:lpstr>
      <vt:lpstr>PowerPoint Presentation</vt:lpstr>
      <vt:lpstr>PROJECT PLANNING</vt:lpstr>
      <vt:lpstr>1. USER STORIES</vt:lpstr>
      <vt:lpstr>2. FEATURES</vt:lpstr>
      <vt:lpstr>3. FLOWCHART (PART 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theory-lectures-v2</dc:title>
  <cp:lastModifiedBy>Nguyễn Trọng Tiến</cp:lastModifiedBy>
  <cp:revision>7</cp:revision>
  <dcterms:created xsi:type="dcterms:W3CDTF">2023-08-06T03:03:20Z</dcterms:created>
  <dcterms:modified xsi:type="dcterms:W3CDTF">2023-08-06T14:34:48Z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2023-08-06T00:00:00Z</vt:filetime>
  </property>
  <property fmtid="{D5CDD505-2E9C-101B-9397-08002B2CF9AE}" pid="3" name="Creator">
    <vt:lpwstr>Keynote</vt:lpwstr>
  </property>
  <property fmtid="{D5CDD505-2E9C-101B-9397-08002B2CF9AE}" pid="4" name="LastSaved">
    <vt:filetime>2023-08-06T00:00:00Z</vt:filetime>
  </property>
  <property fmtid="{D5CDD505-2E9C-101B-9397-08002B2CF9AE}" pid="5" name="Producer">
    <vt:lpwstr>macOS Version 11.0.1 (Build 20B29) Quartz PDFContext</vt:lpwstr>
  </property>
</Properties>
</file>