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1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3309" y="259543"/>
            <a:ext cx="7318375" cy="77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89377" y="4122207"/>
            <a:ext cx="10654030" cy="509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.jp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thinkful.com/blog/why-learning-to-code-is-so-damn-hard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7227" y="3313277"/>
            <a:ext cx="18087340" cy="4444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87345" marR="5080" indent="-2875280">
              <a:lnSpc>
                <a:spcPct val="109800"/>
              </a:lnSpc>
              <a:spcBef>
                <a:spcPts val="105"/>
              </a:spcBef>
            </a:pPr>
            <a:r>
              <a:rPr sz="13200" b="0" spc="-200" dirty="0">
                <a:solidFill>
                  <a:srgbClr val="444444"/>
                </a:solidFill>
                <a:latin typeface="Arial"/>
                <a:cs typeface="Arial"/>
              </a:rPr>
              <a:t>D</a:t>
            </a:r>
            <a:r>
              <a:rPr sz="13200" b="0" spc="-195" dirty="0">
                <a:solidFill>
                  <a:srgbClr val="444444"/>
                </a:solidFill>
                <a:latin typeface="Arial"/>
                <a:cs typeface="Arial"/>
              </a:rPr>
              <a:t>EVE</a:t>
            </a:r>
            <a:r>
              <a:rPr sz="13200" b="0" spc="-360" dirty="0">
                <a:solidFill>
                  <a:srgbClr val="444444"/>
                </a:solidFill>
                <a:latin typeface="Arial"/>
                <a:cs typeface="Arial"/>
              </a:rPr>
              <a:t>L</a:t>
            </a:r>
            <a:r>
              <a:rPr sz="13200" b="0" spc="-195" dirty="0">
                <a:solidFill>
                  <a:srgbClr val="444444"/>
                </a:solidFill>
                <a:latin typeface="Arial"/>
                <a:cs typeface="Arial"/>
              </a:rPr>
              <a:t>OPE</a:t>
            </a:r>
            <a:r>
              <a:rPr sz="13200" b="0" spc="-855" dirty="0">
                <a:solidFill>
                  <a:srgbClr val="444444"/>
                </a:solidFill>
                <a:latin typeface="Arial"/>
                <a:cs typeface="Arial"/>
              </a:rPr>
              <a:t>R</a:t>
            </a:r>
            <a:r>
              <a:rPr sz="13200" b="0" spc="9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b="0" spc="330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r>
              <a:rPr sz="13200" b="0" spc="320" dirty="0">
                <a:solidFill>
                  <a:srgbClr val="444444"/>
                </a:solidFill>
                <a:latin typeface="Arial"/>
                <a:cs typeface="Arial"/>
              </a:rPr>
              <a:t>K</a:t>
            </a:r>
            <a:r>
              <a:rPr sz="13200" b="0" spc="325" dirty="0">
                <a:solidFill>
                  <a:srgbClr val="444444"/>
                </a:solidFill>
                <a:latin typeface="Arial"/>
                <a:cs typeface="Arial"/>
              </a:rPr>
              <a:t>ILL</a:t>
            </a:r>
            <a:r>
              <a:rPr sz="13200" b="0" spc="-330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r>
              <a:rPr sz="13200" b="0" spc="9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b="0" spc="-670" dirty="0">
                <a:solidFill>
                  <a:srgbClr val="444444"/>
                </a:solidFill>
                <a:latin typeface="Arial"/>
                <a:cs typeface="Arial"/>
              </a:rPr>
              <a:t>&amp; </a:t>
            </a:r>
            <a:r>
              <a:rPr sz="13200" b="0" spc="-105" dirty="0">
                <a:solidFill>
                  <a:srgbClr val="444444"/>
                </a:solidFill>
                <a:latin typeface="Arial"/>
                <a:cs typeface="Arial"/>
              </a:rPr>
              <a:t>ED</a:t>
            </a:r>
            <a:r>
              <a:rPr sz="13200" b="0" spc="-29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13200" b="0" spc="-280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3200" b="0" spc="-105" dirty="0">
                <a:solidFill>
                  <a:srgbClr val="444444"/>
                </a:solidFill>
                <a:latin typeface="Arial"/>
                <a:cs typeface="Arial"/>
              </a:rPr>
              <a:t>O</a:t>
            </a:r>
            <a:r>
              <a:rPr sz="13200" b="0" spc="-760" dirty="0">
                <a:solidFill>
                  <a:srgbClr val="444444"/>
                </a:solidFill>
                <a:latin typeface="Arial"/>
                <a:cs typeface="Arial"/>
              </a:rPr>
              <a:t>R</a:t>
            </a:r>
            <a:r>
              <a:rPr sz="13200" b="0" spc="91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b="0" spc="95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r>
              <a:rPr sz="13200" b="0" spc="229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13200" b="0" spc="90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3200" b="0" spc="95" dirty="0">
                <a:solidFill>
                  <a:srgbClr val="444444"/>
                </a:solidFill>
                <a:latin typeface="Arial"/>
                <a:cs typeface="Arial"/>
              </a:rPr>
              <a:t>U</a:t>
            </a:r>
            <a:r>
              <a:rPr sz="13200" b="0" spc="-560" dirty="0">
                <a:solidFill>
                  <a:srgbClr val="444444"/>
                </a:solidFill>
                <a:latin typeface="Arial"/>
                <a:cs typeface="Arial"/>
              </a:rPr>
              <a:t>P</a:t>
            </a:r>
            <a:endParaRPr sz="1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3403070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2002155" algn="l"/>
                <a:tab pos="2777490" algn="l"/>
                <a:tab pos="4297045" algn="l"/>
                <a:tab pos="5427980" algn="l"/>
              </a:tabLst>
            </a:pPr>
            <a:r>
              <a:rPr dirty="0"/>
              <a:t>4	STEPS</a:t>
            </a:r>
            <a:r>
              <a:rPr lang="en-US" dirty="0"/>
              <a:t> </a:t>
            </a:r>
            <a:r>
              <a:rPr dirty="0"/>
              <a:t>TO</a:t>
            </a:r>
            <a:r>
              <a:rPr lang="en-US" dirty="0"/>
              <a:t> </a:t>
            </a:r>
            <a:r>
              <a:rPr dirty="0"/>
              <a:t>SOLVE</a:t>
            </a:r>
            <a:r>
              <a:rPr lang="en-US" dirty="0"/>
              <a:t> </a:t>
            </a:r>
            <a:r>
              <a:rPr dirty="0"/>
              <a:t>ANY</a:t>
            </a:r>
            <a:r>
              <a:rPr lang="en-US" dirty="0"/>
              <a:t> </a:t>
            </a:r>
            <a:r>
              <a:rPr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9438" y="2095565"/>
            <a:ext cx="5898515" cy="167322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60020" rIns="0" bIns="0" rtlCol="0">
            <a:spAutoFit/>
          </a:bodyPr>
          <a:lstStyle/>
          <a:p>
            <a:pPr marL="376555" marR="368935" algn="ctr">
              <a:lnSpc>
                <a:spcPct val="121600"/>
              </a:lnSpc>
              <a:spcBef>
                <a:spcPts val="1260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Make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sure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you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100%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understand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problem.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60" dirty="0">
                <a:solidFill>
                  <a:srgbClr val="444444"/>
                </a:solidFill>
                <a:latin typeface="Trebuchet MS"/>
                <a:cs typeface="Trebuchet MS"/>
              </a:rPr>
              <a:t>Ask</a:t>
            </a:r>
            <a:r>
              <a:rPr sz="2300" b="1" spc="-85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2300" b="1" spc="-100" dirty="0">
                <a:solidFill>
                  <a:srgbClr val="444444"/>
                </a:solidFill>
                <a:latin typeface="Trebuchet MS"/>
                <a:cs typeface="Trebuchet MS"/>
              </a:rPr>
              <a:t>the</a:t>
            </a:r>
            <a:r>
              <a:rPr sz="2300" b="1" spc="-9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2300" b="1" spc="-40" dirty="0">
                <a:solidFill>
                  <a:srgbClr val="444444"/>
                </a:solidFill>
                <a:latin typeface="Trebuchet MS"/>
                <a:cs typeface="Trebuchet MS"/>
              </a:rPr>
              <a:t>right</a:t>
            </a:r>
            <a:r>
              <a:rPr sz="2300" b="1" spc="-85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2300" b="1" spc="-10" dirty="0">
                <a:solidFill>
                  <a:srgbClr val="444444"/>
                </a:solidFill>
                <a:latin typeface="Trebuchet MS"/>
                <a:cs typeface="Trebuchet MS"/>
              </a:rPr>
              <a:t>questions</a:t>
            </a:r>
            <a:r>
              <a:rPr sz="2300" b="1" spc="-9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2300" spc="9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get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clear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picture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problem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9442" y="2609823"/>
            <a:ext cx="645160" cy="645160"/>
          </a:xfrm>
          <a:custGeom>
            <a:avLst/>
            <a:gdLst/>
            <a:ahLst/>
            <a:cxnLst/>
            <a:rect l="l" t="t" r="r" b="b"/>
            <a:pathLst>
              <a:path w="645160" h="645160">
                <a:moveTo>
                  <a:pt x="344877" y="0"/>
                </a:moveTo>
                <a:lnTo>
                  <a:pt x="299801" y="0"/>
                </a:lnTo>
                <a:lnTo>
                  <a:pt x="255078" y="6257"/>
                </a:lnTo>
                <a:lnTo>
                  <a:pt x="211415" y="18771"/>
                </a:lnTo>
                <a:lnTo>
                  <a:pt x="169520" y="37543"/>
                </a:lnTo>
                <a:lnTo>
                  <a:pt x="130098" y="62572"/>
                </a:lnTo>
                <a:lnTo>
                  <a:pt x="93857" y="93858"/>
                </a:lnTo>
                <a:lnTo>
                  <a:pt x="62571" y="130099"/>
                </a:lnTo>
                <a:lnTo>
                  <a:pt x="37543" y="169520"/>
                </a:lnTo>
                <a:lnTo>
                  <a:pt x="18771" y="211416"/>
                </a:lnTo>
                <a:lnTo>
                  <a:pt x="6257" y="255078"/>
                </a:lnTo>
                <a:lnTo>
                  <a:pt x="0" y="299801"/>
                </a:lnTo>
                <a:lnTo>
                  <a:pt x="0" y="344877"/>
                </a:lnTo>
                <a:lnTo>
                  <a:pt x="6257" y="389600"/>
                </a:lnTo>
                <a:lnTo>
                  <a:pt x="18771" y="433263"/>
                </a:lnTo>
                <a:lnTo>
                  <a:pt x="37543" y="475158"/>
                </a:lnTo>
                <a:lnTo>
                  <a:pt x="62571" y="514580"/>
                </a:lnTo>
                <a:lnTo>
                  <a:pt x="93857" y="550820"/>
                </a:lnTo>
                <a:lnTo>
                  <a:pt x="130098" y="582106"/>
                </a:lnTo>
                <a:lnTo>
                  <a:pt x="169520" y="607135"/>
                </a:lnTo>
                <a:lnTo>
                  <a:pt x="211415" y="625907"/>
                </a:lnTo>
                <a:lnTo>
                  <a:pt x="255078" y="638422"/>
                </a:lnTo>
                <a:lnTo>
                  <a:pt x="299801" y="644679"/>
                </a:lnTo>
                <a:lnTo>
                  <a:pt x="344877" y="644679"/>
                </a:lnTo>
                <a:lnTo>
                  <a:pt x="389600" y="638422"/>
                </a:lnTo>
                <a:lnTo>
                  <a:pt x="433263" y="625907"/>
                </a:lnTo>
                <a:lnTo>
                  <a:pt x="475158" y="607135"/>
                </a:lnTo>
                <a:lnTo>
                  <a:pt x="514580" y="582106"/>
                </a:lnTo>
                <a:lnTo>
                  <a:pt x="550820" y="550820"/>
                </a:lnTo>
                <a:lnTo>
                  <a:pt x="582106" y="514580"/>
                </a:lnTo>
                <a:lnTo>
                  <a:pt x="607135" y="475158"/>
                </a:lnTo>
                <a:lnTo>
                  <a:pt x="625907" y="433263"/>
                </a:lnTo>
                <a:lnTo>
                  <a:pt x="638421" y="389600"/>
                </a:lnTo>
                <a:lnTo>
                  <a:pt x="644678" y="344877"/>
                </a:lnTo>
                <a:lnTo>
                  <a:pt x="644678" y="299801"/>
                </a:lnTo>
                <a:lnTo>
                  <a:pt x="638421" y="255078"/>
                </a:lnTo>
                <a:lnTo>
                  <a:pt x="625907" y="211416"/>
                </a:lnTo>
                <a:lnTo>
                  <a:pt x="607135" y="169520"/>
                </a:lnTo>
                <a:lnTo>
                  <a:pt x="582106" y="130099"/>
                </a:lnTo>
                <a:lnTo>
                  <a:pt x="550820" y="93858"/>
                </a:lnTo>
                <a:lnTo>
                  <a:pt x="514580" y="62572"/>
                </a:lnTo>
                <a:lnTo>
                  <a:pt x="475158" y="37543"/>
                </a:lnTo>
                <a:lnTo>
                  <a:pt x="433263" y="18771"/>
                </a:lnTo>
                <a:lnTo>
                  <a:pt x="389600" y="6257"/>
                </a:lnTo>
                <a:lnTo>
                  <a:pt x="344877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66955" y="2704378"/>
            <a:ext cx="2298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0" dirty="0">
                <a:solidFill>
                  <a:srgbClr val="444444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052050" y="1361215"/>
            <a:ext cx="10052050" cy="9941560"/>
            <a:chOff x="10052050" y="1361215"/>
            <a:chExt cx="10052050" cy="9941560"/>
          </a:xfrm>
        </p:grpSpPr>
        <p:sp>
          <p:nvSpPr>
            <p:cNvPr id="7" name="object 7"/>
            <p:cNvSpPr/>
            <p:nvPr/>
          </p:nvSpPr>
          <p:spPr>
            <a:xfrm>
              <a:off x="10052050" y="1361215"/>
              <a:ext cx="10052050" cy="9941560"/>
            </a:xfrm>
            <a:custGeom>
              <a:avLst/>
              <a:gdLst/>
              <a:ahLst/>
              <a:cxnLst/>
              <a:rect l="l" t="t" r="r" b="b"/>
              <a:pathLst>
                <a:path w="10052050" h="9941560">
                  <a:moveTo>
                    <a:pt x="10052049" y="0"/>
                  </a:moveTo>
                  <a:lnTo>
                    <a:pt x="0" y="0"/>
                  </a:lnTo>
                  <a:lnTo>
                    <a:pt x="0" y="9941240"/>
                  </a:lnTo>
                  <a:lnTo>
                    <a:pt x="10052049" y="9941240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62952" y="1724513"/>
              <a:ext cx="2630237" cy="90963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4332915" y="1885407"/>
            <a:ext cx="1499870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b="1" spc="-465" dirty="0">
                <a:solidFill>
                  <a:srgbClr val="FAFBFB"/>
                </a:solidFill>
                <a:latin typeface="Calibri"/>
                <a:cs typeface="Calibri"/>
              </a:rPr>
              <a:t>EXAMPLE</a:t>
            </a:r>
            <a:endParaRPr sz="37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792672" y="3128285"/>
            <a:ext cx="1763395" cy="6576695"/>
            <a:chOff x="10792672" y="3128285"/>
            <a:chExt cx="1763395" cy="657669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41501" y="3128285"/>
              <a:ext cx="314126" cy="31412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76793" y="4745726"/>
              <a:ext cx="293184" cy="2931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76793" y="6338348"/>
              <a:ext cx="293184" cy="29318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76793" y="7078640"/>
              <a:ext cx="293184" cy="29318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76793" y="8245096"/>
              <a:ext cx="293184" cy="29318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76793" y="9411553"/>
              <a:ext cx="293184" cy="29318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792672" y="4643312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94590" y="0"/>
                  </a:moveTo>
                  <a:lnTo>
                    <a:pt x="248166" y="0"/>
                  </a:lnTo>
                  <a:lnTo>
                    <a:pt x="202285" y="7878"/>
                  </a:lnTo>
                  <a:lnTo>
                    <a:pt x="158037" y="23636"/>
                  </a:lnTo>
                  <a:lnTo>
                    <a:pt x="116508" y="47272"/>
                  </a:lnTo>
                  <a:lnTo>
                    <a:pt x="78787" y="78787"/>
                  </a:lnTo>
                  <a:lnTo>
                    <a:pt x="47272" y="116508"/>
                  </a:lnTo>
                  <a:lnTo>
                    <a:pt x="23636" y="158036"/>
                  </a:lnTo>
                  <a:lnTo>
                    <a:pt x="7878" y="202284"/>
                  </a:lnTo>
                  <a:lnTo>
                    <a:pt x="0" y="248164"/>
                  </a:lnTo>
                  <a:lnTo>
                    <a:pt x="0" y="294587"/>
                  </a:lnTo>
                  <a:lnTo>
                    <a:pt x="7878" y="340467"/>
                  </a:lnTo>
                  <a:lnTo>
                    <a:pt x="23636" y="384715"/>
                  </a:lnTo>
                  <a:lnTo>
                    <a:pt x="47272" y="426243"/>
                  </a:lnTo>
                  <a:lnTo>
                    <a:pt x="78787" y="463964"/>
                  </a:lnTo>
                  <a:lnTo>
                    <a:pt x="116508" y="495479"/>
                  </a:lnTo>
                  <a:lnTo>
                    <a:pt x="158037" y="519116"/>
                  </a:lnTo>
                  <a:lnTo>
                    <a:pt x="202285" y="534873"/>
                  </a:lnTo>
                  <a:lnTo>
                    <a:pt x="248166" y="542752"/>
                  </a:lnTo>
                  <a:lnTo>
                    <a:pt x="294590" y="542752"/>
                  </a:lnTo>
                  <a:lnTo>
                    <a:pt x="340471" y="534873"/>
                  </a:lnTo>
                  <a:lnTo>
                    <a:pt x="384719" y="519116"/>
                  </a:lnTo>
                  <a:lnTo>
                    <a:pt x="426248" y="495479"/>
                  </a:lnTo>
                  <a:lnTo>
                    <a:pt x="463969" y="463964"/>
                  </a:lnTo>
                  <a:lnTo>
                    <a:pt x="495484" y="426243"/>
                  </a:lnTo>
                  <a:lnTo>
                    <a:pt x="519120" y="384715"/>
                  </a:lnTo>
                  <a:lnTo>
                    <a:pt x="534878" y="340467"/>
                  </a:lnTo>
                  <a:lnTo>
                    <a:pt x="542757" y="294587"/>
                  </a:lnTo>
                  <a:lnTo>
                    <a:pt x="542757" y="248164"/>
                  </a:lnTo>
                  <a:lnTo>
                    <a:pt x="534878" y="202284"/>
                  </a:lnTo>
                  <a:lnTo>
                    <a:pt x="519120" y="158036"/>
                  </a:lnTo>
                  <a:lnTo>
                    <a:pt x="495484" y="116508"/>
                  </a:lnTo>
                  <a:lnTo>
                    <a:pt x="463969" y="78787"/>
                  </a:lnTo>
                  <a:lnTo>
                    <a:pt x="426248" y="47272"/>
                  </a:lnTo>
                  <a:lnTo>
                    <a:pt x="384719" y="23636"/>
                  </a:lnTo>
                  <a:lnTo>
                    <a:pt x="340471" y="7878"/>
                  </a:lnTo>
                  <a:lnTo>
                    <a:pt x="294590" y="0"/>
                  </a:lnTo>
                  <a:close/>
                </a:path>
              </a:pathLst>
            </a:custGeom>
            <a:solidFill>
              <a:srgbClr val="F4D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617471" y="3073702"/>
            <a:ext cx="516763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Project</a:t>
            </a:r>
            <a:r>
              <a:rPr sz="24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Manager:</a:t>
            </a: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i="1" spc="-65" dirty="0">
                <a:solidFill>
                  <a:srgbClr val="444444"/>
                </a:solidFill>
                <a:latin typeface="Calibri"/>
                <a:cs typeface="Calibri"/>
              </a:rPr>
              <a:t>“We</a:t>
            </a:r>
            <a:r>
              <a:rPr sz="2450" i="1" spc="6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450" i="1" spc="55" dirty="0">
                <a:solidFill>
                  <a:srgbClr val="444444"/>
                </a:solidFill>
                <a:latin typeface="Calibri"/>
                <a:cs typeface="Calibri"/>
              </a:rPr>
              <a:t>need</a:t>
            </a:r>
            <a:r>
              <a:rPr sz="2450" i="1" spc="6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450" i="1" dirty="0">
                <a:solidFill>
                  <a:srgbClr val="444444"/>
                </a:solidFill>
                <a:latin typeface="Calibri"/>
                <a:cs typeface="Calibri"/>
              </a:rPr>
              <a:t>a</a:t>
            </a:r>
            <a:r>
              <a:rPr sz="2450" i="1" spc="6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450" i="1" spc="50" dirty="0">
                <a:solidFill>
                  <a:srgbClr val="444444"/>
                </a:solidFill>
                <a:latin typeface="Calibri"/>
                <a:cs typeface="Calibri"/>
              </a:rPr>
              <a:t>function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006379" y="3523586"/>
            <a:ext cx="1337310" cy="411480"/>
          </a:xfrm>
          <a:prstGeom prst="rect">
            <a:avLst/>
          </a:prstGeom>
          <a:solidFill>
            <a:srgbClr val="E7E7E7"/>
          </a:solidFill>
          <a:ln w="62825">
            <a:solidFill>
              <a:srgbClr val="F2425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8419">
              <a:lnSpc>
                <a:spcPts val="2840"/>
              </a:lnSpc>
            </a:pPr>
            <a:r>
              <a:rPr sz="2450" i="1" spc="-10" dirty="0">
                <a:solidFill>
                  <a:srgbClr val="444444"/>
                </a:solidFill>
                <a:latin typeface="Calibri"/>
                <a:cs typeface="Calibri"/>
              </a:rPr>
              <a:t>whatever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228801" y="3495104"/>
            <a:ext cx="519112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130550" algn="l"/>
              </a:tabLst>
            </a:pPr>
            <a:r>
              <a:rPr sz="2450" i="1" dirty="0">
                <a:solidFill>
                  <a:srgbClr val="444444"/>
                </a:solidFill>
                <a:latin typeface="Calibri"/>
                <a:cs typeface="Calibri"/>
              </a:rPr>
              <a:t>that</a:t>
            </a:r>
            <a:r>
              <a:rPr sz="2450" i="1" spc="9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450" i="1" spc="75" dirty="0">
                <a:solidFill>
                  <a:srgbClr val="444444"/>
                </a:solidFill>
                <a:latin typeface="Calibri"/>
                <a:cs typeface="Calibri"/>
              </a:rPr>
              <a:t>reverses</a:t>
            </a:r>
            <a:r>
              <a:rPr sz="2450" i="1" dirty="0">
                <a:solidFill>
                  <a:srgbClr val="444444"/>
                </a:solidFill>
                <a:latin typeface="Calibri"/>
                <a:cs typeface="Calibri"/>
              </a:rPr>
              <a:t>	we</a:t>
            </a:r>
            <a:r>
              <a:rPr sz="2450" i="1" spc="6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450" i="1" spc="140" dirty="0">
                <a:solidFill>
                  <a:srgbClr val="444444"/>
                </a:solidFill>
                <a:latin typeface="Calibri"/>
                <a:cs typeface="Calibri"/>
              </a:rPr>
              <a:t>pass</a:t>
            </a:r>
            <a:r>
              <a:rPr sz="2450" i="1" spc="8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450" i="1" dirty="0">
                <a:solidFill>
                  <a:srgbClr val="444444"/>
                </a:solidFill>
                <a:latin typeface="Calibri"/>
                <a:cs typeface="Calibri"/>
              </a:rPr>
              <a:t>into</a:t>
            </a:r>
            <a:r>
              <a:rPr sz="2450" i="1" spc="8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450" i="1" spc="-25" dirty="0">
                <a:solidFill>
                  <a:srgbClr val="444444"/>
                </a:solidFill>
                <a:latin typeface="Calibri"/>
                <a:cs typeface="Calibri"/>
              </a:rPr>
              <a:t>it”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266695" y="4628969"/>
            <a:ext cx="6517640" cy="1304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600"/>
              </a:lnSpc>
              <a:spcBef>
                <a:spcPts val="9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What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does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“whatever”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even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mean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this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context?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What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should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be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reversed?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40" dirty="0">
                <a:solidFill>
                  <a:srgbClr val="444444"/>
                </a:solidFill>
                <a:latin typeface="Arial"/>
                <a:cs typeface="Arial"/>
              </a:rPr>
              <a:t>Answer:</a:t>
            </a:r>
            <a:r>
              <a:rPr sz="2300" b="1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Only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strings,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numbers,</a:t>
            </a:r>
            <a:r>
              <a:rPr sz="23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30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arrays</a:t>
            </a:r>
            <a:r>
              <a:rPr sz="230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make</a:t>
            </a:r>
            <a:r>
              <a:rPr sz="230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sense</a:t>
            </a:r>
            <a:r>
              <a:rPr sz="230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reverse...</a:t>
            </a:r>
            <a:endParaRPr sz="2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266695" y="6295933"/>
            <a:ext cx="6951980" cy="3450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What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do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444444"/>
                </a:solidFill>
                <a:latin typeface="Arial"/>
                <a:cs typeface="Arial"/>
              </a:rPr>
              <a:t>if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something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else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passed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in?</a:t>
            </a:r>
            <a:endParaRPr sz="2300">
              <a:latin typeface="Arial"/>
              <a:cs typeface="Arial"/>
            </a:endParaRPr>
          </a:p>
          <a:p>
            <a:pPr marL="12700" marR="106680">
              <a:lnSpc>
                <a:spcPct val="121600"/>
              </a:lnSpc>
              <a:spcBef>
                <a:spcPts val="247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What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should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be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returned?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Should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444444"/>
                </a:solidFill>
                <a:latin typeface="Arial"/>
                <a:cs typeface="Arial"/>
              </a:rPr>
              <a:t>it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always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be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a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string,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should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type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be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same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as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passed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in?</a:t>
            </a:r>
            <a:endParaRPr sz="2300">
              <a:latin typeface="Arial"/>
              <a:cs typeface="Arial"/>
            </a:endParaRPr>
          </a:p>
          <a:p>
            <a:pPr marL="12700" marR="5080">
              <a:lnSpc>
                <a:spcPct val="121600"/>
              </a:lnSpc>
              <a:spcBef>
                <a:spcPts val="247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How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recognize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whether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argument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number,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string,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an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array?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How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reverse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number,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string,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an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array?</a:t>
            </a:r>
            <a:endParaRPr sz="23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961237" y="4708762"/>
            <a:ext cx="20574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55" dirty="0">
                <a:solidFill>
                  <a:srgbClr val="444444"/>
                </a:solidFill>
                <a:latin typeface="Arial"/>
                <a:cs typeface="Arial"/>
              </a:rPr>
              <a:t>1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49351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2002155" algn="l"/>
                <a:tab pos="2777490" algn="l"/>
                <a:tab pos="4297045" algn="l"/>
                <a:tab pos="5427980" algn="l"/>
              </a:tabLst>
            </a:pPr>
            <a:r>
              <a:rPr dirty="0"/>
              <a:t>4	STEPS</a:t>
            </a:r>
            <a:r>
              <a:rPr lang="en-US" dirty="0"/>
              <a:t> </a:t>
            </a:r>
            <a:r>
              <a:rPr dirty="0"/>
              <a:t>TO</a:t>
            </a:r>
            <a:r>
              <a:rPr lang="en-US" dirty="0"/>
              <a:t> </a:t>
            </a:r>
            <a:r>
              <a:rPr dirty="0"/>
              <a:t>SOLVE</a:t>
            </a:r>
            <a:r>
              <a:rPr lang="en-US" dirty="0"/>
              <a:t> </a:t>
            </a:r>
            <a:r>
              <a:rPr dirty="0"/>
              <a:t>ANY</a:t>
            </a:r>
            <a:r>
              <a:rPr lang="en-US" dirty="0"/>
              <a:t> </a:t>
            </a:r>
            <a:r>
              <a:rPr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9438" y="2095565"/>
            <a:ext cx="5898515" cy="167322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60020" rIns="0" bIns="0" rtlCol="0">
            <a:spAutoFit/>
          </a:bodyPr>
          <a:lstStyle/>
          <a:p>
            <a:pPr marL="376555" marR="368935" algn="ctr">
              <a:lnSpc>
                <a:spcPct val="121600"/>
              </a:lnSpc>
              <a:spcBef>
                <a:spcPts val="1260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Make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sure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you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100%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understand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problem.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60" dirty="0">
                <a:solidFill>
                  <a:srgbClr val="444444"/>
                </a:solidFill>
                <a:latin typeface="Trebuchet MS"/>
                <a:cs typeface="Trebuchet MS"/>
              </a:rPr>
              <a:t>Ask</a:t>
            </a:r>
            <a:r>
              <a:rPr sz="2300" b="1" spc="-85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2300" b="1" spc="-100" dirty="0">
                <a:solidFill>
                  <a:srgbClr val="444444"/>
                </a:solidFill>
                <a:latin typeface="Trebuchet MS"/>
                <a:cs typeface="Trebuchet MS"/>
              </a:rPr>
              <a:t>the</a:t>
            </a:r>
            <a:r>
              <a:rPr sz="2300" b="1" spc="-9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2300" b="1" spc="-40" dirty="0">
                <a:solidFill>
                  <a:srgbClr val="444444"/>
                </a:solidFill>
                <a:latin typeface="Trebuchet MS"/>
                <a:cs typeface="Trebuchet MS"/>
              </a:rPr>
              <a:t>right</a:t>
            </a:r>
            <a:r>
              <a:rPr sz="2300" b="1" spc="-85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2300" b="1" spc="-10" dirty="0">
                <a:solidFill>
                  <a:srgbClr val="444444"/>
                </a:solidFill>
                <a:latin typeface="Trebuchet MS"/>
                <a:cs typeface="Trebuchet MS"/>
              </a:rPr>
              <a:t>questions</a:t>
            </a:r>
            <a:r>
              <a:rPr sz="2300" b="1" spc="-9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2300" spc="9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get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clear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picture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problem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9442" y="2609823"/>
            <a:ext cx="645160" cy="645160"/>
          </a:xfrm>
          <a:custGeom>
            <a:avLst/>
            <a:gdLst/>
            <a:ahLst/>
            <a:cxnLst/>
            <a:rect l="l" t="t" r="r" b="b"/>
            <a:pathLst>
              <a:path w="645160" h="645160">
                <a:moveTo>
                  <a:pt x="344877" y="0"/>
                </a:moveTo>
                <a:lnTo>
                  <a:pt x="299801" y="0"/>
                </a:lnTo>
                <a:lnTo>
                  <a:pt x="255078" y="6257"/>
                </a:lnTo>
                <a:lnTo>
                  <a:pt x="211415" y="18771"/>
                </a:lnTo>
                <a:lnTo>
                  <a:pt x="169520" y="37543"/>
                </a:lnTo>
                <a:lnTo>
                  <a:pt x="130098" y="62572"/>
                </a:lnTo>
                <a:lnTo>
                  <a:pt x="93857" y="93858"/>
                </a:lnTo>
                <a:lnTo>
                  <a:pt x="62571" y="130099"/>
                </a:lnTo>
                <a:lnTo>
                  <a:pt x="37543" y="169520"/>
                </a:lnTo>
                <a:lnTo>
                  <a:pt x="18771" y="211416"/>
                </a:lnTo>
                <a:lnTo>
                  <a:pt x="6257" y="255078"/>
                </a:lnTo>
                <a:lnTo>
                  <a:pt x="0" y="299801"/>
                </a:lnTo>
                <a:lnTo>
                  <a:pt x="0" y="344877"/>
                </a:lnTo>
                <a:lnTo>
                  <a:pt x="6257" y="389600"/>
                </a:lnTo>
                <a:lnTo>
                  <a:pt x="18771" y="433263"/>
                </a:lnTo>
                <a:lnTo>
                  <a:pt x="37543" y="475158"/>
                </a:lnTo>
                <a:lnTo>
                  <a:pt x="62571" y="514580"/>
                </a:lnTo>
                <a:lnTo>
                  <a:pt x="93857" y="550820"/>
                </a:lnTo>
                <a:lnTo>
                  <a:pt x="130098" y="582106"/>
                </a:lnTo>
                <a:lnTo>
                  <a:pt x="169520" y="607135"/>
                </a:lnTo>
                <a:lnTo>
                  <a:pt x="211415" y="625907"/>
                </a:lnTo>
                <a:lnTo>
                  <a:pt x="255078" y="638422"/>
                </a:lnTo>
                <a:lnTo>
                  <a:pt x="299801" y="644679"/>
                </a:lnTo>
                <a:lnTo>
                  <a:pt x="344877" y="644679"/>
                </a:lnTo>
                <a:lnTo>
                  <a:pt x="389600" y="638422"/>
                </a:lnTo>
                <a:lnTo>
                  <a:pt x="433263" y="625907"/>
                </a:lnTo>
                <a:lnTo>
                  <a:pt x="475158" y="607135"/>
                </a:lnTo>
                <a:lnTo>
                  <a:pt x="514580" y="582106"/>
                </a:lnTo>
                <a:lnTo>
                  <a:pt x="550820" y="550820"/>
                </a:lnTo>
                <a:lnTo>
                  <a:pt x="582106" y="514580"/>
                </a:lnTo>
                <a:lnTo>
                  <a:pt x="607135" y="475158"/>
                </a:lnTo>
                <a:lnTo>
                  <a:pt x="625907" y="433263"/>
                </a:lnTo>
                <a:lnTo>
                  <a:pt x="638421" y="389600"/>
                </a:lnTo>
                <a:lnTo>
                  <a:pt x="644678" y="344877"/>
                </a:lnTo>
                <a:lnTo>
                  <a:pt x="644678" y="299801"/>
                </a:lnTo>
                <a:lnTo>
                  <a:pt x="638421" y="255078"/>
                </a:lnTo>
                <a:lnTo>
                  <a:pt x="625907" y="211416"/>
                </a:lnTo>
                <a:lnTo>
                  <a:pt x="607135" y="169520"/>
                </a:lnTo>
                <a:lnTo>
                  <a:pt x="582106" y="130099"/>
                </a:lnTo>
                <a:lnTo>
                  <a:pt x="550820" y="93858"/>
                </a:lnTo>
                <a:lnTo>
                  <a:pt x="514580" y="62572"/>
                </a:lnTo>
                <a:lnTo>
                  <a:pt x="475158" y="37543"/>
                </a:lnTo>
                <a:lnTo>
                  <a:pt x="433263" y="18771"/>
                </a:lnTo>
                <a:lnTo>
                  <a:pt x="389600" y="6257"/>
                </a:lnTo>
                <a:lnTo>
                  <a:pt x="344877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66955" y="2704378"/>
            <a:ext cx="2298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0" dirty="0">
                <a:solidFill>
                  <a:srgbClr val="444444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04069" y="3988035"/>
            <a:ext cx="289560" cy="546100"/>
            <a:chOff x="4904069" y="3988035"/>
            <a:chExt cx="289560" cy="546100"/>
          </a:xfrm>
        </p:grpSpPr>
        <p:sp>
          <p:nvSpPr>
            <p:cNvPr id="7" name="object 7"/>
            <p:cNvSpPr/>
            <p:nvPr/>
          </p:nvSpPr>
          <p:spPr>
            <a:xfrm>
              <a:off x="5048567" y="3988035"/>
              <a:ext cx="0" cy="294005"/>
            </a:xfrm>
            <a:custGeom>
              <a:avLst/>
              <a:gdLst/>
              <a:ahLst/>
              <a:cxnLst/>
              <a:rect l="l" t="t" r="r" b="b"/>
              <a:pathLst>
                <a:path h="294004">
                  <a:moveTo>
                    <a:pt x="0" y="293509"/>
                  </a:moveTo>
                  <a:lnTo>
                    <a:pt x="0" y="256861"/>
                  </a:lnTo>
                  <a:lnTo>
                    <a:pt x="0" y="0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04069" y="4244897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288996" y="0"/>
                  </a:moveTo>
                  <a:lnTo>
                    <a:pt x="0" y="0"/>
                  </a:lnTo>
                  <a:lnTo>
                    <a:pt x="144498" y="288996"/>
                  </a:lnTo>
                  <a:lnTo>
                    <a:pt x="28899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99438" y="4753168"/>
            <a:ext cx="5898515" cy="126428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70180" rIns="0" bIns="0" rtlCol="0">
            <a:spAutoFit/>
          </a:bodyPr>
          <a:lstStyle/>
          <a:p>
            <a:pPr marL="603250" marR="595630" indent="266700">
              <a:lnSpc>
                <a:spcPct val="121600"/>
              </a:lnSpc>
              <a:spcBef>
                <a:spcPts val="1340"/>
              </a:spcBef>
            </a:pPr>
            <a:r>
              <a:rPr sz="2300" b="1" spc="-55" dirty="0">
                <a:solidFill>
                  <a:srgbClr val="444444"/>
                </a:solidFill>
                <a:latin typeface="Trebuchet MS"/>
                <a:cs typeface="Trebuchet MS"/>
              </a:rPr>
              <a:t>Divide</a:t>
            </a:r>
            <a:r>
              <a:rPr sz="2300" b="1" spc="-12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2300" b="1" spc="-40" dirty="0">
                <a:solidFill>
                  <a:srgbClr val="444444"/>
                </a:solidFill>
                <a:latin typeface="Trebuchet MS"/>
                <a:cs typeface="Trebuchet MS"/>
              </a:rPr>
              <a:t>and</a:t>
            </a:r>
            <a:r>
              <a:rPr sz="2300" b="1" spc="-114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2300" b="1" spc="-90" dirty="0">
                <a:solidFill>
                  <a:srgbClr val="444444"/>
                </a:solidFill>
                <a:latin typeface="Trebuchet MS"/>
                <a:cs typeface="Trebuchet MS"/>
              </a:rPr>
              <a:t>conquer:</a:t>
            </a:r>
            <a:r>
              <a:rPr sz="2300" b="1" spc="-114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Break</a:t>
            </a:r>
            <a:r>
              <a:rPr sz="230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big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problem</a:t>
            </a:r>
            <a:r>
              <a:rPr sz="2300" spc="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into</a:t>
            </a:r>
            <a:r>
              <a:rPr sz="2300" spc="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smaller</a:t>
            </a:r>
            <a:r>
              <a:rPr sz="2300" spc="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sub-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problems.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59442" y="5062794"/>
            <a:ext cx="645160" cy="645160"/>
          </a:xfrm>
          <a:custGeom>
            <a:avLst/>
            <a:gdLst/>
            <a:ahLst/>
            <a:cxnLst/>
            <a:rect l="l" t="t" r="r" b="b"/>
            <a:pathLst>
              <a:path w="645160" h="645160">
                <a:moveTo>
                  <a:pt x="344877" y="0"/>
                </a:moveTo>
                <a:lnTo>
                  <a:pt x="299801" y="0"/>
                </a:lnTo>
                <a:lnTo>
                  <a:pt x="255078" y="6257"/>
                </a:lnTo>
                <a:lnTo>
                  <a:pt x="211415" y="18771"/>
                </a:lnTo>
                <a:lnTo>
                  <a:pt x="169520" y="37543"/>
                </a:lnTo>
                <a:lnTo>
                  <a:pt x="130098" y="62571"/>
                </a:lnTo>
                <a:lnTo>
                  <a:pt x="93857" y="93857"/>
                </a:lnTo>
                <a:lnTo>
                  <a:pt x="62571" y="130098"/>
                </a:lnTo>
                <a:lnTo>
                  <a:pt x="37543" y="169520"/>
                </a:lnTo>
                <a:lnTo>
                  <a:pt x="18771" y="211416"/>
                </a:lnTo>
                <a:lnTo>
                  <a:pt x="6257" y="255078"/>
                </a:lnTo>
                <a:lnTo>
                  <a:pt x="0" y="299801"/>
                </a:lnTo>
                <a:lnTo>
                  <a:pt x="0" y="344877"/>
                </a:lnTo>
                <a:lnTo>
                  <a:pt x="6257" y="389600"/>
                </a:lnTo>
                <a:lnTo>
                  <a:pt x="18771" y="433263"/>
                </a:lnTo>
                <a:lnTo>
                  <a:pt x="37543" y="475158"/>
                </a:lnTo>
                <a:lnTo>
                  <a:pt x="62571" y="514580"/>
                </a:lnTo>
                <a:lnTo>
                  <a:pt x="93857" y="550820"/>
                </a:lnTo>
                <a:lnTo>
                  <a:pt x="130098" y="582106"/>
                </a:lnTo>
                <a:lnTo>
                  <a:pt x="169520" y="607135"/>
                </a:lnTo>
                <a:lnTo>
                  <a:pt x="211415" y="625907"/>
                </a:lnTo>
                <a:lnTo>
                  <a:pt x="255078" y="638421"/>
                </a:lnTo>
                <a:lnTo>
                  <a:pt x="299801" y="644678"/>
                </a:lnTo>
                <a:lnTo>
                  <a:pt x="344877" y="644678"/>
                </a:lnTo>
                <a:lnTo>
                  <a:pt x="389600" y="638421"/>
                </a:lnTo>
                <a:lnTo>
                  <a:pt x="433263" y="625907"/>
                </a:lnTo>
                <a:lnTo>
                  <a:pt x="475158" y="607135"/>
                </a:lnTo>
                <a:lnTo>
                  <a:pt x="514580" y="582106"/>
                </a:lnTo>
                <a:lnTo>
                  <a:pt x="550820" y="550820"/>
                </a:lnTo>
                <a:lnTo>
                  <a:pt x="582106" y="514580"/>
                </a:lnTo>
                <a:lnTo>
                  <a:pt x="607135" y="475158"/>
                </a:lnTo>
                <a:lnTo>
                  <a:pt x="625907" y="433263"/>
                </a:lnTo>
                <a:lnTo>
                  <a:pt x="638421" y="389600"/>
                </a:lnTo>
                <a:lnTo>
                  <a:pt x="644678" y="344877"/>
                </a:lnTo>
                <a:lnTo>
                  <a:pt x="644678" y="299801"/>
                </a:lnTo>
                <a:lnTo>
                  <a:pt x="638421" y="255078"/>
                </a:lnTo>
                <a:lnTo>
                  <a:pt x="625907" y="211416"/>
                </a:lnTo>
                <a:lnTo>
                  <a:pt x="607135" y="169520"/>
                </a:lnTo>
                <a:lnTo>
                  <a:pt x="582106" y="130098"/>
                </a:lnTo>
                <a:lnTo>
                  <a:pt x="550820" y="93857"/>
                </a:lnTo>
                <a:lnTo>
                  <a:pt x="514580" y="62571"/>
                </a:lnTo>
                <a:lnTo>
                  <a:pt x="475158" y="37543"/>
                </a:lnTo>
                <a:lnTo>
                  <a:pt x="433263" y="18771"/>
                </a:lnTo>
                <a:lnTo>
                  <a:pt x="389600" y="6257"/>
                </a:lnTo>
                <a:lnTo>
                  <a:pt x="344877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66955" y="5157348"/>
            <a:ext cx="2298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0" dirty="0">
                <a:solidFill>
                  <a:srgbClr val="444444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052050" y="1361215"/>
            <a:ext cx="10052050" cy="9941560"/>
            <a:chOff x="10052050" y="1361215"/>
            <a:chExt cx="10052050" cy="9941560"/>
          </a:xfrm>
        </p:grpSpPr>
        <p:sp>
          <p:nvSpPr>
            <p:cNvPr id="13" name="object 13"/>
            <p:cNvSpPr/>
            <p:nvPr/>
          </p:nvSpPr>
          <p:spPr>
            <a:xfrm>
              <a:off x="10052050" y="1361215"/>
              <a:ext cx="10052050" cy="9941560"/>
            </a:xfrm>
            <a:custGeom>
              <a:avLst/>
              <a:gdLst/>
              <a:ahLst/>
              <a:cxnLst/>
              <a:rect l="l" t="t" r="r" b="b"/>
              <a:pathLst>
                <a:path w="10052050" h="9941560">
                  <a:moveTo>
                    <a:pt x="10052049" y="0"/>
                  </a:moveTo>
                  <a:lnTo>
                    <a:pt x="0" y="0"/>
                  </a:lnTo>
                  <a:lnTo>
                    <a:pt x="0" y="9941240"/>
                  </a:lnTo>
                  <a:lnTo>
                    <a:pt x="10052049" y="9941240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62952" y="1724513"/>
              <a:ext cx="2630237" cy="90963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4332915" y="1885407"/>
            <a:ext cx="1499870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b="1" spc="-465" dirty="0">
                <a:solidFill>
                  <a:srgbClr val="FAFBFB"/>
                </a:solidFill>
                <a:latin typeface="Calibri"/>
                <a:cs typeface="Calibri"/>
              </a:rPr>
              <a:t>EXAMPLE</a:t>
            </a:r>
            <a:endParaRPr sz="37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41501" y="3128285"/>
            <a:ext cx="314126" cy="31412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228801" y="3029251"/>
            <a:ext cx="5556250" cy="868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88620">
              <a:lnSpc>
                <a:spcPct val="112900"/>
              </a:lnSpc>
              <a:spcBef>
                <a:spcPts val="95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Project</a:t>
            </a:r>
            <a:r>
              <a:rPr sz="24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Manager:</a:t>
            </a: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i="1" spc="-65" dirty="0">
                <a:solidFill>
                  <a:srgbClr val="444444"/>
                </a:solidFill>
                <a:latin typeface="Calibri"/>
                <a:cs typeface="Calibri"/>
              </a:rPr>
              <a:t>“We</a:t>
            </a:r>
            <a:r>
              <a:rPr sz="2450" i="1" spc="6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450" i="1" spc="55" dirty="0">
                <a:solidFill>
                  <a:srgbClr val="444444"/>
                </a:solidFill>
                <a:latin typeface="Calibri"/>
                <a:cs typeface="Calibri"/>
              </a:rPr>
              <a:t>need</a:t>
            </a:r>
            <a:r>
              <a:rPr sz="2450" i="1" spc="6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450" i="1" dirty="0">
                <a:solidFill>
                  <a:srgbClr val="444444"/>
                </a:solidFill>
                <a:latin typeface="Calibri"/>
                <a:cs typeface="Calibri"/>
              </a:rPr>
              <a:t>a</a:t>
            </a:r>
            <a:r>
              <a:rPr sz="2450" i="1" spc="6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450" i="1" spc="50" dirty="0">
                <a:solidFill>
                  <a:srgbClr val="444444"/>
                </a:solidFill>
                <a:latin typeface="Calibri"/>
                <a:cs typeface="Calibri"/>
              </a:rPr>
              <a:t>function </a:t>
            </a:r>
            <a:r>
              <a:rPr sz="2450" i="1" dirty="0">
                <a:solidFill>
                  <a:srgbClr val="444444"/>
                </a:solidFill>
                <a:latin typeface="Calibri"/>
                <a:cs typeface="Calibri"/>
              </a:rPr>
              <a:t>that</a:t>
            </a:r>
            <a:r>
              <a:rPr sz="2450" i="1" spc="9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450" i="1" spc="85" dirty="0">
                <a:solidFill>
                  <a:srgbClr val="444444"/>
                </a:solidFill>
                <a:latin typeface="Calibri"/>
                <a:cs typeface="Calibri"/>
              </a:rPr>
              <a:t>reverses</a:t>
            </a:r>
            <a:r>
              <a:rPr sz="2450" i="1" spc="10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450" i="1" dirty="0">
                <a:solidFill>
                  <a:srgbClr val="444444"/>
                </a:solidFill>
                <a:latin typeface="Calibri"/>
                <a:cs typeface="Calibri"/>
              </a:rPr>
              <a:t>whatever</a:t>
            </a:r>
            <a:r>
              <a:rPr sz="2450" i="1" spc="10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450" i="1" dirty="0">
                <a:solidFill>
                  <a:srgbClr val="444444"/>
                </a:solidFill>
                <a:latin typeface="Calibri"/>
                <a:cs typeface="Calibri"/>
              </a:rPr>
              <a:t>we</a:t>
            </a:r>
            <a:r>
              <a:rPr sz="2450" i="1" spc="9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450" i="1" spc="140" dirty="0">
                <a:solidFill>
                  <a:srgbClr val="444444"/>
                </a:solidFill>
                <a:latin typeface="Calibri"/>
                <a:cs typeface="Calibri"/>
              </a:rPr>
              <a:t>pass</a:t>
            </a:r>
            <a:r>
              <a:rPr sz="2450" i="1" spc="10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450" i="1" dirty="0">
                <a:solidFill>
                  <a:srgbClr val="444444"/>
                </a:solidFill>
                <a:latin typeface="Calibri"/>
                <a:cs typeface="Calibri"/>
              </a:rPr>
              <a:t>into</a:t>
            </a:r>
            <a:r>
              <a:rPr sz="2450" i="1" spc="10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450" i="1" spc="-25" dirty="0">
                <a:solidFill>
                  <a:srgbClr val="444444"/>
                </a:solidFill>
                <a:latin typeface="Calibri"/>
                <a:cs typeface="Calibri"/>
              </a:rPr>
              <a:t>it”</a:t>
            </a:r>
            <a:endParaRPr sz="245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792672" y="4643312"/>
            <a:ext cx="1277620" cy="4100195"/>
            <a:chOff x="10792672" y="4643312"/>
            <a:chExt cx="1277620" cy="4100195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76793" y="5489159"/>
              <a:ext cx="293184" cy="29318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76793" y="6229451"/>
              <a:ext cx="293184" cy="29318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76793" y="6969742"/>
              <a:ext cx="293184" cy="29318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76793" y="7710034"/>
              <a:ext cx="293184" cy="29318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76793" y="8450326"/>
              <a:ext cx="293184" cy="29318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0792672" y="4643312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94590" y="0"/>
                  </a:moveTo>
                  <a:lnTo>
                    <a:pt x="248166" y="0"/>
                  </a:lnTo>
                  <a:lnTo>
                    <a:pt x="202285" y="7878"/>
                  </a:lnTo>
                  <a:lnTo>
                    <a:pt x="158037" y="23636"/>
                  </a:lnTo>
                  <a:lnTo>
                    <a:pt x="116508" y="47272"/>
                  </a:lnTo>
                  <a:lnTo>
                    <a:pt x="78787" y="78787"/>
                  </a:lnTo>
                  <a:lnTo>
                    <a:pt x="47272" y="116508"/>
                  </a:lnTo>
                  <a:lnTo>
                    <a:pt x="23636" y="158036"/>
                  </a:lnTo>
                  <a:lnTo>
                    <a:pt x="7878" y="202284"/>
                  </a:lnTo>
                  <a:lnTo>
                    <a:pt x="0" y="248164"/>
                  </a:lnTo>
                  <a:lnTo>
                    <a:pt x="0" y="294587"/>
                  </a:lnTo>
                  <a:lnTo>
                    <a:pt x="7878" y="340467"/>
                  </a:lnTo>
                  <a:lnTo>
                    <a:pt x="23636" y="384715"/>
                  </a:lnTo>
                  <a:lnTo>
                    <a:pt x="47272" y="426243"/>
                  </a:lnTo>
                  <a:lnTo>
                    <a:pt x="78787" y="463964"/>
                  </a:lnTo>
                  <a:lnTo>
                    <a:pt x="116508" y="495479"/>
                  </a:lnTo>
                  <a:lnTo>
                    <a:pt x="158037" y="519116"/>
                  </a:lnTo>
                  <a:lnTo>
                    <a:pt x="202285" y="534873"/>
                  </a:lnTo>
                  <a:lnTo>
                    <a:pt x="248166" y="542752"/>
                  </a:lnTo>
                  <a:lnTo>
                    <a:pt x="294590" y="542752"/>
                  </a:lnTo>
                  <a:lnTo>
                    <a:pt x="340471" y="534873"/>
                  </a:lnTo>
                  <a:lnTo>
                    <a:pt x="384719" y="519116"/>
                  </a:lnTo>
                  <a:lnTo>
                    <a:pt x="426248" y="495479"/>
                  </a:lnTo>
                  <a:lnTo>
                    <a:pt x="463969" y="463964"/>
                  </a:lnTo>
                  <a:lnTo>
                    <a:pt x="495484" y="426243"/>
                  </a:lnTo>
                  <a:lnTo>
                    <a:pt x="519120" y="384715"/>
                  </a:lnTo>
                  <a:lnTo>
                    <a:pt x="534878" y="340467"/>
                  </a:lnTo>
                  <a:lnTo>
                    <a:pt x="542757" y="294587"/>
                  </a:lnTo>
                  <a:lnTo>
                    <a:pt x="542757" y="248164"/>
                  </a:lnTo>
                  <a:lnTo>
                    <a:pt x="534878" y="202284"/>
                  </a:lnTo>
                  <a:lnTo>
                    <a:pt x="519120" y="158036"/>
                  </a:lnTo>
                  <a:lnTo>
                    <a:pt x="495484" y="116508"/>
                  </a:lnTo>
                  <a:lnTo>
                    <a:pt x="463969" y="78787"/>
                  </a:lnTo>
                  <a:lnTo>
                    <a:pt x="426248" y="47272"/>
                  </a:lnTo>
                  <a:lnTo>
                    <a:pt x="384719" y="23636"/>
                  </a:lnTo>
                  <a:lnTo>
                    <a:pt x="340471" y="7878"/>
                  </a:lnTo>
                  <a:lnTo>
                    <a:pt x="294590" y="0"/>
                  </a:lnTo>
                  <a:close/>
                </a:path>
              </a:pathLst>
            </a:custGeom>
            <a:solidFill>
              <a:srgbClr val="F4D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266695" y="6187037"/>
            <a:ext cx="4043679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Implement</a:t>
            </a: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reversing</a:t>
            </a: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number</a:t>
            </a:r>
            <a:endParaRPr sz="2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266695" y="6927328"/>
            <a:ext cx="379412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Implement</a:t>
            </a: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reversing</a:t>
            </a: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40" dirty="0">
                <a:solidFill>
                  <a:srgbClr val="444444"/>
                </a:solidFill>
                <a:latin typeface="Arial"/>
                <a:cs typeface="Arial"/>
              </a:rPr>
              <a:t>string</a:t>
            </a:r>
            <a:endParaRPr sz="23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266695" y="7667620"/>
            <a:ext cx="386715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Implement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reversing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an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array</a:t>
            </a:r>
            <a:endParaRPr sz="2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266695" y="8407911"/>
            <a:ext cx="288480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Return</a:t>
            </a:r>
            <a:r>
              <a:rPr sz="2300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reversed</a:t>
            </a:r>
            <a:r>
              <a:rPr sz="230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value</a:t>
            </a:r>
            <a:endParaRPr sz="23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961237" y="4708762"/>
            <a:ext cx="20574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55" dirty="0">
                <a:solidFill>
                  <a:srgbClr val="444444"/>
                </a:solidFill>
                <a:latin typeface="Arial"/>
                <a:cs typeface="Arial"/>
              </a:rPr>
              <a:t>2</a:t>
            </a:r>
            <a:endParaRPr sz="24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764093" y="4706917"/>
            <a:ext cx="7195184" cy="11176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60" dirty="0">
                <a:solidFill>
                  <a:srgbClr val="444444"/>
                </a:solidFill>
                <a:latin typeface="Arial"/>
                <a:cs typeface="Arial"/>
              </a:rPr>
              <a:t>SUB-</a:t>
            </a:r>
            <a:r>
              <a:rPr sz="2450" b="1" spc="-10" dirty="0">
                <a:solidFill>
                  <a:srgbClr val="444444"/>
                </a:solidFill>
                <a:latin typeface="Arial"/>
                <a:cs typeface="Arial"/>
              </a:rPr>
              <a:t>PROBLEMS:</a:t>
            </a:r>
            <a:endParaRPr sz="24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2870"/>
              </a:spcBef>
            </a:pP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Check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444444"/>
                </a:solidFill>
                <a:latin typeface="Arial"/>
                <a:cs typeface="Arial"/>
              </a:rPr>
              <a:t>if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argument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number,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string,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an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array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2835347" y="9023912"/>
            <a:ext cx="1177925" cy="1068070"/>
            <a:chOff x="12835347" y="9023912"/>
            <a:chExt cx="1177925" cy="1068070"/>
          </a:xfrm>
        </p:grpSpPr>
        <p:sp>
          <p:nvSpPr>
            <p:cNvPr id="32" name="object 32"/>
            <p:cNvSpPr/>
            <p:nvPr/>
          </p:nvSpPr>
          <p:spPr>
            <a:xfrm>
              <a:off x="12919895" y="9177608"/>
              <a:ext cx="1072515" cy="893444"/>
            </a:xfrm>
            <a:custGeom>
              <a:avLst/>
              <a:gdLst/>
              <a:ahLst/>
              <a:cxnLst/>
              <a:rect l="l" t="t" r="r" b="b"/>
              <a:pathLst>
                <a:path w="1072515" h="893445">
                  <a:moveTo>
                    <a:pt x="1072139" y="892882"/>
                  </a:moveTo>
                  <a:lnTo>
                    <a:pt x="1017338" y="891727"/>
                  </a:lnTo>
                  <a:lnTo>
                    <a:pt x="963936" y="888993"/>
                  </a:lnTo>
                  <a:lnTo>
                    <a:pt x="911934" y="884678"/>
                  </a:lnTo>
                  <a:lnTo>
                    <a:pt x="861332" y="878785"/>
                  </a:lnTo>
                  <a:lnTo>
                    <a:pt x="812129" y="871311"/>
                  </a:lnTo>
                  <a:lnTo>
                    <a:pt x="764325" y="862259"/>
                  </a:lnTo>
                  <a:lnTo>
                    <a:pt x="717922" y="851626"/>
                  </a:lnTo>
                  <a:lnTo>
                    <a:pt x="672918" y="839414"/>
                  </a:lnTo>
                  <a:lnTo>
                    <a:pt x="629313" y="825623"/>
                  </a:lnTo>
                  <a:lnTo>
                    <a:pt x="587108" y="810252"/>
                  </a:lnTo>
                  <a:lnTo>
                    <a:pt x="546303" y="793302"/>
                  </a:lnTo>
                  <a:lnTo>
                    <a:pt x="506897" y="774772"/>
                  </a:lnTo>
                  <a:lnTo>
                    <a:pt x="468891" y="754663"/>
                  </a:lnTo>
                  <a:lnTo>
                    <a:pt x="432284" y="732974"/>
                  </a:lnTo>
                  <a:lnTo>
                    <a:pt x="397077" y="709705"/>
                  </a:lnTo>
                  <a:lnTo>
                    <a:pt x="363270" y="684858"/>
                  </a:lnTo>
                  <a:lnTo>
                    <a:pt x="330862" y="658430"/>
                  </a:lnTo>
                  <a:lnTo>
                    <a:pt x="299853" y="630423"/>
                  </a:lnTo>
                  <a:lnTo>
                    <a:pt x="270245" y="600837"/>
                  </a:lnTo>
                  <a:lnTo>
                    <a:pt x="242036" y="569671"/>
                  </a:lnTo>
                  <a:lnTo>
                    <a:pt x="215226" y="536925"/>
                  </a:lnTo>
                  <a:lnTo>
                    <a:pt x="189816" y="502600"/>
                  </a:lnTo>
                  <a:lnTo>
                    <a:pt x="165806" y="466696"/>
                  </a:lnTo>
                  <a:lnTo>
                    <a:pt x="143195" y="429212"/>
                  </a:lnTo>
                  <a:lnTo>
                    <a:pt x="121984" y="390148"/>
                  </a:lnTo>
                  <a:lnTo>
                    <a:pt x="102172" y="349505"/>
                  </a:lnTo>
                  <a:lnTo>
                    <a:pt x="83761" y="307283"/>
                  </a:lnTo>
                  <a:lnTo>
                    <a:pt x="66748" y="263481"/>
                  </a:lnTo>
                  <a:lnTo>
                    <a:pt x="51135" y="218099"/>
                  </a:lnTo>
                  <a:lnTo>
                    <a:pt x="36922" y="171138"/>
                  </a:lnTo>
                  <a:lnTo>
                    <a:pt x="24108" y="122598"/>
                  </a:lnTo>
                  <a:lnTo>
                    <a:pt x="12694" y="72477"/>
                  </a:lnTo>
                  <a:lnTo>
                    <a:pt x="2680" y="20778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835347" y="9023912"/>
              <a:ext cx="174625" cy="186055"/>
            </a:xfrm>
            <a:custGeom>
              <a:avLst/>
              <a:gdLst/>
              <a:ahLst/>
              <a:cxnLst/>
              <a:rect l="l" t="t" r="r" b="b"/>
              <a:pathLst>
                <a:path w="174625" h="186054">
                  <a:moveTo>
                    <a:pt x="64720" y="0"/>
                  </a:moveTo>
                  <a:lnTo>
                    <a:pt x="0" y="185718"/>
                  </a:lnTo>
                  <a:lnTo>
                    <a:pt x="174465" y="163211"/>
                  </a:lnTo>
                  <a:lnTo>
                    <a:pt x="6472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4257326" y="9687108"/>
            <a:ext cx="3488690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Looks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like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task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80" dirty="0">
                <a:solidFill>
                  <a:srgbClr val="F2425D"/>
                </a:solidFill>
                <a:latin typeface="Arial"/>
                <a:cs typeface="Arial"/>
              </a:rPr>
              <a:t>list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60" dirty="0">
                <a:solidFill>
                  <a:srgbClr val="F2425D"/>
                </a:solidFill>
                <a:latin typeface="Arial"/>
                <a:cs typeface="Arial"/>
              </a:rPr>
              <a:t>that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we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need</a:t>
            </a:r>
            <a:r>
              <a:rPr sz="2150" spc="-8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75" dirty="0">
                <a:solidFill>
                  <a:srgbClr val="F2425D"/>
                </a:solidFill>
                <a:latin typeface="Arial"/>
                <a:cs typeface="Arial"/>
              </a:rPr>
              <a:t>to</a:t>
            </a:r>
            <a:r>
              <a:rPr sz="2150" spc="-8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implement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43255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2002155" algn="l"/>
                <a:tab pos="2777490" algn="l"/>
                <a:tab pos="4297045" algn="l"/>
                <a:tab pos="5427980" algn="l"/>
              </a:tabLst>
            </a:pPr>
            <a:r>
              <a:rPr dirty="0"/>
              <a:t>4	STEPS</a:t>
            </a:r>
            <a:r>
              <a:rPr lang="en-US" dirty="0"/>
              <a:t> </a:t>
            </a:r>
            <a:r>
              <a:rPr dirty="0"/>
              <a:t>TO</a:t>
            </a:r>
            <a:r>
              <a:rPr lang="en-US" dirty="0"/>
              <a:t> </a:t>
            </a:r>
            <a:r>
              <a:rPr dirty="0"/>
              <a:t>SOLVE</a:t>
            </a:r>
            <a:r>
              <a:rPr lang="en-US" dirty="0"/>
              <a:t> </a:t>
            </a:r>
            <a:r>
              <a:rPr dirty="0"/>
              <a:t>ANY</a:t>
            </a:r>
            <a:r>
              <a:rPr lang="en-US" dirty="0"/>
              <a:t> </a:t>
            </a:r>
            <a:r>
              <a:rPr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9438" y="2095565"/>
            <a:ext cx="5898515" cy="167322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60020" rIns="0" bIns="0" rtlCol="0">
            <a:spAutoFit/>
          </a:bodyPr>
          <a:lstStyle/>
          <a:p>
            <a:pPr marL="376555" marR="368935" algn="ctr">
              <a:lnSpc>
                <a:spcPct val="121600"/>
              </a:lnSpc>
              <a:spcBef>
                <a:spcPts val="1260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Make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sure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you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100%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understand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problem.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60" dirty="0">
                <a:solidFill>
                  <a:srgbClr val="444444"/>
                </a:solidFill>
                <a:latin typeface="Trebuchet MS"/>
                <a:cs typeface="Trebuchet MS"/>
              </a:rPr>
              <a:t>Ask</a:t>
            </a:r>
            <a:r>
              <a:rPr sz="2300" b="1" spc="-85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2300" b="1" spc="-100" dirty="0">
                <a:solidFill>
                  <a:srgbClr val="444444"/>
                </a:solidFill>
                <a:latin typeface="Trebuchet MS"/>
                <a:cs typeface="Trebuchet MS"/>
              </a:rPr>
              <a:t>the</a:t>
            </a:r>
            <a:r>
              <a:rPr sz="2300" b="1" spc="-9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2300" b="1" spc="-40" dirty="0">
                <a:solidFill>
                  <a:srgbClr val="444444"/>
                </a:solidFill>
                <a:latin typeface="Trebuchet MS"/>
                <a:cs typeface="Trebuchet MS"/>
              </a:rPr>
              <a:t>right</a:t>
            </a:r>
            <a:r>
              <a:rPr sz="2300" b="1" spc="-85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2300" b="1" spc="-10" dirty="0">
                <a:solidFill>
                  <a:srgbClr val="444444"/>
                </a:solidFill>
                <a:latin typeface="Trebuchet MS"/>
                <a:cs typeface="Trebuchet MS"/>
              </a:rPr>
              <a:t>questions</a:t>
            </a:r>
            <a:r>
              <a:rPr sz="2300" b="1" spc="-9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2300" spc="9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get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clear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picture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problem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9442" y="2609823"/>
            <a:ext cx="645160" cy="645160"/>
          </a:xfrm>
          <a:custGeom>
            <a:avLst/>
            <a:gdLst/>
            <a:ahLst/>
            <a:cxnLst/>
            <a:rect l="l" t="t" r="r" b="b"/>
            <a:pathLst>
              <a:path w="645160" h="645160">
                <a:moveTo>
                  <a:pt x="344877" y="0"/>
                </a:moveTo>
                <a:lnTo>
                  <a:pt x="299801" y="0"/>
                </a:lnTo>
                <a:lnTo>
                  <a:pt x="255078" y="6257"/>
                </a:lnTo>
                <a:lnTo>
                  <a:pt x="211415" y="18771"/>
                </a:lnTo>
                <a:lnTo>
                  <a:pt x="169520" y="37543"/>
                </a:lnTo>
                <a:lnTo>
                  <a:pt x="130098" y="62572"/>
                </a:lnTo>
                <a:lnTo>
                  <a:pt x="93857" y="93858"/>
                </a:lnTo>
                <a:lnTo>
                  <a:pt x="62571" y="130099"/>
                </a:lnTo>
                <a:lnTo>
                  <a:pt x="37543" y="169520"/>
                </a:lnTo>
                <a:lnTo>
                  <a:pt x="18771" y="211416"/>
                </a:lnTo>
                <a:lnTo>
                  <a:pt x="6257" y="255078"/>
                </a:lnTo>
                <a:lnTo>
                  <a:pt x="0" y="299801"/>
                </a:lnTo>
                <a:lnTo>
                  <a:pt x="0" y="344877"/>
                </a:lnTo>
                <a:lnTo>
                  <a:pt x="6257" y="389600"/>
                </a:lnTo>
                <a:lnTo>
                  <a:pt x="18771" y="433263"/>
                </a:lnTo>
                <a:lnTo>
                  <a:pt x="37543" y="475158"/>
                </a:lnTo>
                <a:lnTo>
                  <a:pt x="62571" y="514580"/>
                </a:lnTo>
                <a:lnTo>
                  <a:pt x="93857" y="550820"/>
                </a:lnTo>
                <a:lnTo>
                  <a:pt x="130098" y="582106"/>
                </a:lnTo>
                <a:lnTo>
                  <a:pt x="169520" y="607135"/>
                </a:lnTo>
                <a:lnTo>
                  <a:pt x="211415" y="625907"/>
                </a:lnTo>
                <a:lnTo>
                  <a:pt x="255078" y="638422"/>
                </a:lnTo>
                <a:lnTo>
                  <a:pt x="299801" y="644679"/>
                </a:lnTo>
                <a:lnTo>
                  <a:pt x="344877" y="644679"/>
                </a:lnTo>
                <a:lnTo>
                  <a:pt x="389600" y="638422"/>
                </a:lnTo>
                <a:lnTo>
                  <a:pt x="433263" y="625907"/>
                </a:lnTo>
                <a:lnTo>
                  <a:pt x="475158" y="607135"/>
                </a:lnTo>
                <a:lnTo>
                  <a:pt x="514580" y="582106"/>
                </a:lnTo>
                <a:lnTo>
                  <a:pt x="550820" y="550820"/>
                </a:lnTo>
                <a:lnTo>
                  <a:pt x="582106" y="514580"/>
                </a:lnTo>
                <a:lnTo>
                  <a:pt x="607135" y="475158"/>
                </a:lnTo>
                <a:lnTo>
                  <a:pt x="625907" y="433263"/>
                </a:lnTo>
                <a:lnTo>
                  <a:pt x="638421" y="389600"/>
                </a:lnTo>
                <a:lnTo>
                  <a:pt x="644678" y="344877"/>
                </a:lnTo>
                <a:lnTo>
                  <a:pt x="644678" y="299801"/>
                </a:lnTo>
                <a:lnTo>
                  <a:pt x="638421" y="255078"/>
                </a:lnTo>
                <a:lnTo>
                  <a:pt x="625907" y="211416"/>
                </a:lnTo>
                <a:lnTo>
                  <a:pt x="607135" y="169520"/>
                </a:lnTo>
                <a:lnTo>
                  <a:pt x="582106" y="130099"/>
                </a:lnTo>
                <a:lnTo>
                  <a:pt x="550820" y="93858"/>
                </a:lnTo>
                <a:lnTo>
                  <a:pt x="514580" y="62572"/>
                </a:lnTo>
                <a:lnTo>
                  <a:pt x="475158" y="37543"/>
                </a:lnTo>
                <a:lnTo>
                  <a:pt x="433263" y="18771"/>
                </a:lnTo>
                <a:lnTo>
                  <a:pt x="389600" y="6257"/>
                </a:lnTo>
                <a:lnTo>
                  <a:pt x="344877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66955" y="2704378"/>
            <a:ext cx="2298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0" dirty="0">
                <a:solidFill>
                  <a:srgbClr val="444444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04069" y="3988035"/>
            <a:ext cx="289560" cy="546100"/>
            <a:chOff x="4904069" y="3988035"/>
            <a:chExt cx="289560" cy="546100"/>
          </a:xfrm>
        </p:grpSpPr>
        <p:sp>
          <p:nvSpPr>
            <p:cNvPr id="7" name="object 7"/>
            <p:cNvSpPr/>
            <p:nvPr/>
          </p:nvSpPr>
          <p:spPr>
            <a:xfrm>
              <a:off x="5048567" y="3988035"/>
              <a:ext cx="0" cy="294005"/>
            </a:xfrm>
            <a:custGeom>
              <a:avLst/>
              <a:gdLst/>
              <a:ahLst/>
              <a:cxnLst/>
              <a:rect l="l" t="t" r="r" b="b"/>
              <a:pathLst>
                <a:path h="294004">
                  <a:moveTo>
                    <a:pt x="0" y="293509"/>
                  </a:moveTo>
                  <a:lnTo>
                    <a:pt x="0" y="256861"/>
                  </a:lnTo>
                  <a:lnTo>
                    <a:pt x="0" y="0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04069" y="4244897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288996" y="0"/>
                  </a:moveTo>
                  <a:lnTo>
                    <a:pt x="0" y="0"/>
                  </a:lnTo>
                  <a:lnTo>
                    <a:pt x="144498" y="288996"/>
                  </a:lnTo>
                  <a:lnTo>
                    <a:pt x="28899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99438" y="4753168"/>
            <a:ext cx="5898515" cy="126428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70180" rIns="0" bIns="0" rtlCol="0">
            <a:spAutoFit/>
          </a:bodyPr>
          <a:lstStyle/>
          <a:p>
            <a:pPr marL="603250" marR="595630" indent="266700">
              <a:lnSpc>
                <a:spcPct val="121600"/>
              </a:lnSpc>
              <a:spcBef>
                <a:spcPts val="1340"/>
              </a:spcBef>
            </a:pPr>
            <a:r>
              <a:rPr sz="2300" b="1" spc="-55" dirty="0">
                <a:solidFill>
                  <a:srgbClr val="444444"/>
                </a:solidFill>
                <a:latin typeface="Trebuchet MS"/>
                <a:cs typeface="Trebuchet MS"/>
              </a:rPr>
              <a:t>Divide</a:t>
            </a:r>
            <a:r>
              <a:rPr sz="2300" b="1" spc="-12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2300" b="1" spc="-40" dirty="0">
                <a:solidFill>
                  <a:srgbClr val="444444"/>
                </a:solidFill>
                <a:latin typeface="Trebuchet MS"/>
                <a:cs typeface="Trebuchet MS"/>
              </a:rPr>
              <a:t>and</a:t>
            </a:r>
            <a:r>
              <a:rPr sz="2300" b="1" spc="-114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2300" b="1" spc="-90" dirty="0">
                <a:solidFill>
                  <a:srgbClr val="444444"/>
                </a:solidFill>
                <a:latin typeface="Trebuchet MS"/>
                <a:cs typeface="Trebuchet MS"/>
              </a:rPr>
              <a:t>conquer:</a:t>
            </a:r>
            <a:r>
              <a:rPr sz="2300" b="1" spc="-114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Break</a:t>
            </a:r>
            <a:r>
              <a:rPr sz="230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big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problem</a:t>
            </a:r>
            <a:r>
              <a:rPr sz="2300" spc="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into</a:t>
            </a:r>
            <a:r>
              <a:rPr sz="2300" spc="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smaller</a:t>
            </a:r>
            <a:r>
              <a:rPr sz="2300" spc="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sub-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problems.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59442" y="5062794"/>
            <a:ext cx="645160" cy="645160"/>
          </a:xfrm>
          <a:custGeom>
            <a:avLst/>
            <a:gdLst/>
            <a:ahLst/>
            <a:cxnLst/>
            <a:rect l="l" t="t" r="r" b="b"/>
            <a:pathLst>
              <a:path w="645160" h="645160">
                <a:moveTo>
                  <a:pt x="344877" y="0"/>
                </a:moveTo>
                <a:lnTo>
                  <a:pt x="299801" y="0"/>
                </a:lnTo>
                <a:lnTo>
                  <a:pt x="255078" y="6257"/>
                </a:lnTo>
                <a:lnTo>
                  <a:pt x="211415" y="18771"/>
                </a:lnTo>
                <a:lnTo>
                  <a:pt x="169520" y="37543"/>
                </a:lnTo>
                <a:lnTo>
                  <a:pt x="130098" y="62571"/>
                </a:lnTo>
                <a:lnTo>
                  <a:pt x="93857" y="93857"/>
                </a:lnTo>
                <a:lnTo>
                  <a:pt x="62571" y="130098"/>
                </a:lnTo>
                <a:lnTo>
                  <a:pt x="37543" y="169520"/>
                </a:lnTo>
                <a:lnTo>
                  <a:pt x="18771" y="211416"/>
                </a:lnTo>
                <a:lnTo>
                  <a:pt x="6257" y="255078"/>
                </a:lnTo>
                <a:lnTo>
                  <a:pt x="0" y="299801"/>
                </a:lnTo>
                <a:lnTo>
                  <a:pt x="0" y="344877"/>
                </a:lnTo>
                <a:lnTo>
                  <a:pt x="6257" y="389600"/>
                </a:lnTo>
                <a:lnTo>
                  <a:pt x="18771" y="433263"/>
                </a:lnTo>
                <a:lnTo>
                  <a:pt x="37543" y="475158"/>
                </a:lnTo>
                <a:lnTo>
                  <a:pt x="62571" y="514580"/>
                </a:lnTo>
                <a:lnTo>
                  <a:pt x="93857" y="550820"/>
                </a:lnTo>
                <a:lnTo>
                  <a:pt x="130098" y="582106"/>
                </a:lnTo>
                <a:lnTo>
                  <a:pt x="169520" y="607135"/>
                </a:lnTo>
                <a:lnTo>
                  <a:pt x="211415" y="625907"/>
                </a:lnTo>
                <a:lnTo>
                  <a:pt x="255078" y="638421"/>
                </a:lnTo>
                <a:lnTo>
                  <a:pt x="299801" y="644678"/>
                </a:lnTo>
                <a:lnTo>
                  <a:pt x="344877" y="644678"/>
                </a:lnTo>
                <a:lnTo>
                  <a:pt x="389600" y="638421"/>
                </a:lnTo>
                <a:lnTo>
                  <a:pt x="433263" y="625907"/>
                </a:lnTo>
                <a:lnTo>
                  <a:pt x="475158" y="607135"/>
                </a:lnTo>
                <a:lnTo>
                  <a:pt x="514580" y="582106"/>
                </a:lnTo>
                <a:lnTo>
                  <a:pt x="550820" y="550820"/>
                </a:lnTo>
                <a:lnTo>
                  <a:pt x="582106" y="514580"/>
                </a:lnTo>
                <a:lnTo>
                  <a:pt x="607135" y="475158"/>
                </a:lnTo>
                <a:lnTo>
                  <a:pt x="625907" y="433263"/>
                </a:lnTo>
                <a:lnTo>
                  <a:pt x="638421" y="389600"/>
                </a:lnTo>
                <a:lnTo>
                  <a:pt x="644678" y="344877"/>
                </a:lnTo>
                <a:lnTo>
                  <a:pt x="644678" y="299801"/>
                </a:lnTo>
                <a:lnTo>
                  <a:pt x="638421" y="255078"/>
                </a:lnTo>
                <a:lnTo>
                  <a:pt x="625907" y="211416"/>
                </a:lnTo>
                <a:lnTo>
                  <a:pt x="607135" y="169520"/>
                </a:lnTo>
                <a:lnTo>
                  <a:pt x="582106" y="130098"/>
                </a:lnTo>
                <a:lnTo>
                  <a:pt x="550820" y="93857"/>
                </a:lnTo>
                <a:lnTo>
                  <a:pt x="514580" y="62571"/>
                </a:lnTo>
                <a:lnTo>
                  <a:pt x="475158" y="37543"/>
                </a:lnTo>
                <a:lnTo>
                  <a:pt x="433263" y="18771"/>
                </a:lnTo>
                <a:lnTo>
                  <a:pt x="389600" y="6257"/>
                </a:lnTo>
                <a:lnTo>
                  <a:pt x="344877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66955" y="5157348"/>
            <a:ext cx="2298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0" dirty="0">
                <a:solidFill>
                  <a:srgbClr val="444444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174006" y="1367790"/>
            <a:ext cx="10052050" cy="9941560"/>
            <a:chOff x="10052050" y="1361215"/>
            <a:chExt cx="10052050" cy="9941560"/>
          </a:xfrm>
        </p:grpSpPr>
        <p:sp>
          <p:nvSpPr>
            <p:cNvPr id="13" name="object 13"/>
            <p:cNvSpPr/>
            <p:nvPr/>
          </p:nvSpPr>
          <p:spPr>
            <a:xfrm>
              <a:off x="10052050" y="1361215"/>
              <a:ext cx="10052050" cy="9941560"/>
            </a:xfrm>
            <a:custGeom>
              <a:avLst/>
              <a:gdLst/>
              <a:ahLst/>
              <a:cxnLst/>
              <a:rect l="l" t="t" r="r" b="b"/>
              <a:pathLst>
                <a:path w="10052050" h="9941560">
                  <a:moveTo>
                    <a:pt x="10052049" y="0"/>
                  </a:moveTo>
                  <a:lnTo>
                    <a:pt x="0" y="0"/>
                  </a:lnTo>
                  <a:lnTo>
                    <a:pt x="0" y="9941240"/>
                  </a:lnTo>
                  <a:lnTo>
                    <a:pt x="10052049" y="9941240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62952" y="1724513"/>
              <a:ext cx="2630237" cy="90963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4332915" y="1885407"/>
            <a:ext cx="1499870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b="1" spc="-465" dirty="0">
                <a:solidFill>
                  <a:srgbClr val="FAFBFB"/>
                </a:solidFill>
                <a:latin typeface="Calibri"/>
                <a:cs typeface="Calibri"/>
              </a:rPr>
              <a:t>EXAMPLE</a:t>
            </a:r>
            <a:endParaRPr sz="37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41501" y="3128285"/>
            <a:ext cx="314126" cy="31412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228801" y="3029251"/>
            <a:ext cx="5556250" cy="868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88620">
              <a:lnSpc>
                <a:spcPct val="112900"/>
              </a:lnSpc>
              <a:spcBef>
                <a:spcPts val="95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Project</a:t>
            </a:r>
            <a:r>
              <a:rPr sz="24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Manager:</a:t>
            </a: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i="1" spc="-65" dirty="0">
                <a:solidFill>
                  <a:srgbClr val="444444"/>
                </a:solidFill>
                <a:latin typeface="Calibri"/>
                <a:cs typeface="Calibri"/>
              </a:rPr>
              <a:t>“We</a:t>
            </a:r>
            <a:r>
              <a:rPr sz="2450" i="1" spc="6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450" i="1" spc="55" dirty="0">
                <a:solidFill>
                  <a:srgbClr val="444444"/>
                </a:solidFill>
                <a:latin typeface="Calibri"/>
                <a:cs typeface="Calibri"/>
              </a:rPr>
              <a:t>need</a:t>
            </a:r>
            <a:r>
              <a:rPr sz="2450" i="1" spc="6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450" i="1" dirty="0">
                <a:solidFill>
                  <a:srgbClr val="444444"/>
                </a:solidFill>
                <a:latin typeface="Calibri"/>
                <a:cs typeface="Calibri"/>
              </a:rPr>
              <a:t>a</a:t>
            </a:r>
            <a:r>
              <a:rPr sz="2450" i="1" spc="6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450" i="1" spc="50" dirty="0">
                <a:solidFill>
                  <a:srgbClr val="444444"/>
                </a:solidFill>
                <a:latin typeface="Calibri"/>
                <a:cs typeface="Calibri"/>
              </a:rPr>
              <a:t>function </a:t>
            </a:r>
            <a:r>
              <a:rPr sz="2450" i="1" dirty="0">
                <a:solidFill>
                  <a:srgbClr val="444444"/>
                </a:solidFill>
                <a:latin typeface="Calibri"/>
                <a:cs typeface="Calibri"/>
              </a:rPr>
              <a:t>that</a:t>
            </a:r>
            <a:r>
              <a:rPr sz="2450" i="1" spc="9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450" i="1" spc="85" dirty="0">
                <a:solidFill>
                  <a:srgbClr val="444444"/>
                </a:solidFill>
                <a:latin typeface="Calibri"/>
                <a:cs typeface="Calibri"/>
              </a:rPr>
              <a:t>reverses</a:t>
            </a:r>
            <a:r>
              <a:rPr sz="2450" i="1" spc="10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450" i="1" dirty="0">
                <a:solidFill>
                  <a:srgbClr val="444444"/>
                </a:solidFill>
                <a:latin typeface="Calibri"/>
                <a:cs typeface="Calibri"/>
              </a:rPr>
              <a:t>whatever</a:t>
            </a:r>
            <a:r>
              <a:rPr sz="2450" i="1" spc="10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450" i="1" dirty="0">
                <a:solidFill>
                  <a:srgbClr val="444444"/>
                </a:solidFill>
                <a:latin typeface="Calibri"/>
                <a:cs typeface="Calibri"/>
              </a:rPr>
              <a:t>we</a:t>
            </a:r>
            <a:r>
              <a:rPr sz="2450" i="1" spc="9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450" i="1" spc="140" dirty="0">
                <a:solidFill>
                  <a:srgbClr val="444444"/>
                </a:solidFill>
                <a:latin typeface="Calibri"/>
                <a:cs typeface="Calibri"/>
              </a:rPr>
              <a:t>pass</a:t>
            </a:r>
            <a:r>
              <a:rPr sz="2450" i="1" spc="10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450" i="1" dirty="0">
                <a:solidFill>
                  <a:srgbClr val="444444"/>
                </a:solidFill>
                <a:latin typeface="Calibri"/>
                <a:cs typeface="Calibri"/>
              </a:rPr>
              <a:t>into</a:t>
            </a:r>
            <a:r>
              <a:rPr sz="2450" i="1" spc="10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450" i="1" spc="-25" dirty="0">
                <a:solidFill>
                  <a:srgbClr val="444444"/>
                </a:solidFill>
                <a:latin typeface="Calibri"/>
                <a:cs typeface="Calibri"/>
              </a:rPr>
              <a:t>it”</a:t>
            </a:r>
            <a:endParaRPr sz="245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792672" y="4643312"/>
            <a:ext cx="1277620" cy="4097654"/>
            <a:chOff x="10792672" y="4643312"/>
            <a:chExt cx="1277620" cy="4097654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76793" y="4745726"/>
              <a:ext cx="293184" cy="29318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76793" y="5486018"/>
              <a:ext cx="293184" cy="29318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76793" y="6226309"/>
              <a:ext cx="293184" cy="29318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76793" y="6966601"/>
              <a:ext cx="293184" cy="29318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76793" y="7706893"/>
              <a:ext cx="293184" cy="29318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76793" y="8447184"/>
              <a:ext cx="293184" cy="29318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0792672" y="4643312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94590" y="0"/>
                  </a:moveTo>
                  <a:lnTo>
                    <a:pt x="248166" y="0"/>
                  </a:lnTo>
                  <a:lnTo>
                    <a:pt x="202285" y="7878"/>
                  </a:lnTo>
                  <a:lnTo>
                    <a:pt x="158037" y="23636"/>
                  </a:lnTo>
                  <a:lnTo>
                    <a:pt x="116508" y="47272"/>
                  </a:lnTo>
                  <a:lnTo>
                    <a:pt x="78787" y="78787"/>
                  </a:lnTo>
                  <a:lnTo>
                    <a:pt x="47272" y="116508"/>
                  </a:lnTo>
                  <a:lnTo>
                    <a:pt x="23636" y="158036"/>
                  </a:lnTo>
                  <a:lnTo>
                    <a:pt x="7878" y="202284"/>
                  </a:lnTo>
                  <a:lnTo>
                    <a:pt x="0" y="248164"/>
                  </a:lnTo>
                  <a:lnTo>
                    <a:pt x="0" y="294587"/>
                  </a:lnTo>
                  <a:lnTo>
                    <a:pt x="7878" y="340467"/>
                  </a:lnTo>
                  <a:lnTo>
                    <a:pt x="23636" y="384715"/>
                  </a:lnTo>
                  <a:lnTo>
                    <a:pt x="47272" y="426243"/>
                  </a:lnTo>
                  <a:lnTo>
                    <a:pt x="78787" y="463964"/>
                  </a:lnTo>
                  <a:lnTo>
                    <a:pt x="116508" y="495479"/>
                  </a:lnTo>
                  <a:lnTo>
                    <a:pt x="158037" y="519116"/>
                  </a:lnTo>
                  <a:lnTo>
                    <a:pt x="202285" y="534873"/>
                  </a:lnTo>
                  <a:lnTo>
                    <a:pt x="248166" y="542752"/>
                  </a:lnTo>
                  <a:lnTo>
                    <a:pt x="294590" y="542752"/>
                  </a:lnTo>
                  <a:lnTo>
                    <a:pt x="340471" y="534873"/>
                  </a:lnTo>
                  <a:lnTo>
                    <a:pt x="384719" y="519116"/>
                  </a:lnTo>
                  <a:lnTo>
                    <a:pt x="426248" y="495479"/>
                  </a:lnTo>
                  <a:lnTo>
                    <a:pt x="463969" y="463964"/>
                  </a:lnTo>
                  <a:lnTo>
                    <a:pt x="495484" y="426243"/>
                  </a:lnTo>
                  <a:lnTo>
                    <a:pt x="519120" y="384715"/>
                  </a:lnTo>
                  <a:lnTo>
                    <a:pt x="534878" y="340467"/>
                  </a:lnTo>
                  <a:lnTo>
                    <a:pt x="542757" y="294587"/>
                  </a:lnTo>
                  <a:lnTo>
                    <a:pt x="542757" y="248164"/>
                  </a:lnTo>
                  <a:lnTo>
                    <a:pt x="534878" y="202284"/>
                  </a:lnTo>
                  <a:lnTo>
                    <a:pt x="519120" y="158036"/>
                  </a:lnTo>
                  <a:lnTo>
                    <a:pt x="495484" y="116508"/>
                  </a:lnTo>
                  <a:lnTo>
                    <a:pt x="463969" y="78787"/>
                  </a:lnTo>
                  <a:lnTo>
                    <a:pt x="426248" y="47272"/>
                  </a:lnTo>
                  <a:lnTo>
                    <a:pt x="384719" y="23636"/>
                  </a:lnTo>
                  <a:lnTo>
                    <a:pt x="340471" y="7878"/>
                  </a:lnTo>
                  <a:lnTo>
                    <a:pt x="294590" y="0"/>
                  </a:lnTo>
                  <a:close/>
                </a:path>
              </a:pathLst>
            </a:custGeom>
            <a:solidFill>
              <a:srgbClr val="F4D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2266695" y="4703312"/>
            <a:ext cx="662940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How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check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444444"/>
                </a:solidFill>
                <a:latin typeface="Arial"/>
                <a:cs typeface="Arial"/>
              </a:rPr>
              <a:t>if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value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number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JavaScript?</a:t>
            </a:r>
            <a:endParaRPr sz="23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266695" y="5443604"/>
            <a:ext cx="637984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How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check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444444"/>
                </a:solidFill>
                <a:latin typeface="Arial"/>
                <a:cs typeface="Arial"/>
              </a:rPr>
              <a:t>if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value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string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JavaScript?</a:t>
            </a:r>
            <a:endParaRPr sz="2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266695" y="6183895"/>
            <a:ext cx="645287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How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check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444444"/>
                </a:solidFill>
                <a:latin typeface="Arial"/>
                <a:cs typeface="Arial"/>
              </a:rPr>
              <a:t>if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value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an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array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JavaScript?</a:t>
            </a:r>
            <a:endParaRPr sz="23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266695" y="6924187"/>
            <a:ext cx="524954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How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reverse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number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JavaScript?</a:t>
            </a:r>
            <a:endParaRPr sz="23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266695" y="7664478"/>
            <a:ext cx="499999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How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reverse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string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JavaScript?</a:t>
            </a:r>
            <a:endParaRPr sz="23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266695" y="8404770"/>
            <a:ext cx="507365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How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reverse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an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array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JavaScript?</a:t>
            </a:r>
            <a:endParaRPr sz="23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961237" y="4708762"/>
            <a:ext cx="20574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55" dirty="0">
                <a:solidFill>
                  <a:srgbClr val="444444"/>
                </a:solidFill>
                <a:latin typeface="Arial"/>
                <a:cs typeface="Arial"/>
              </a:rPr>
              <a:t>3</a:t>
            </a:r>
            <a:endParaRPr sz="24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99438" y="7001508"/>
            <a:ext cx="5898515" cy="126428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457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3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Don't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be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afraid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do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as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much</a:t>
            </a:r>
            <a:endParaRPr sz="2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300" b="1" spc="-55" dirty="0">
                <a:solidFill>
                  <a:srgbClr val="444444"/>
                </a:solidFill>
                <a:latin typeface="Trebuchet MS"/>
                <a:cs typeface="Trebuchet MS"/>
              </a:rPr>
              <a:t>research</a:t>
            </a:r>
            <a:r>
              <a:rPr sz="2300" b="1" spc="-12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as</a:t>
            </a:r>
            <a:r>
              <a:rPr sz="23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you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have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endParaRPr sz="23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259442" y="7311134"/>
            <a:ext cx="645160" cy="645160"/>
          </a:xfrm>
          <a:custGeom>
            <a:avLst/>
            <a:gdLst/>
            <a:ahLst/>
            <a:cxnLst/>
            <a:rect l="l" t="t" r="r" b="b"/>
            <a:pathLst>
              <a:path w="645160" h="645159">
                <a:moveTo>
                  <a:pt x="344877" y="0"/>
                </a:moveTo>
                <a:lnTo>
                  <a:pt x="299801" y="0"/>
                </a:lnTo>
                <a:lnTo>
                  <a:pt x="255078" y="6257"/>
                </a:lnTo>
                <a:lnTo>
                  <a:pt x="211415" y="18771"/>
                </a:lnTo>
                <a:lnTo>
                  <a:pt x="169520" y="37543"/>
                </a:lnTo>
                <a:lnTo>
                  <a:pt x="130098" y="62571"/>
                </a:lnTo>
                <a:lnTo>
                  <a:pt x="93857" y="93857"/>
                </a:lnTo>
                <a:lnTo>
                  <a:pt x="62571" y="130098"/>
                </a:lnTo>
                <a:lnTo>
                  <a:pt x="37543" y="169520"/>
                </a:lnTo>
                <a:lnTo>
                  <a:pt x="18771" y="211415"/>
                </a:lnTo>
                <a:lnTo>
                  <a:pt x="6257" y="255078"/>
                </a:lnTo>
                <a:lnTo>
                  <a:pt x="0" y="299801"/>
                </a:lnTo>
                <a:lnTo>
                  <a:pt x="0" y="344877"/>
                </a:lnTo>
                <a:lnTo>
                  <a:pt x="6257" y="389600"/>
                </a:lnTo>
                <a:lnTo>
                  <a:pt x="18771" y="433263"/>
                </a:lnTo>
                <a:lnTo>
                  <a:pt x="37543" y="475158"/>
                </a:lnTo>
                <a:lnTo>
                  <a:pt x="62571" y="514580"/>
                </a:lnTo>
                <a:lnTo>
                  <a:pt x="93857" y="550820"/>
                </a:lnTo>
                <a:lnTo>
                  <a:pt x="130098" y="582106"/>
                </a:lnTo>
                <a:lnTo>
                  <a:pt x="169520" y="607135"/>
                </a:lnTo>
                <a:lnTo>
                  <a:pt x="211415" y="625907"/>
                </a:lnTo>
                <a:lnTo>
                  <a:pt x="255078" y="638421"/>
                </a:lnTo>
                <a:lnTo>
                  <a:pt x="299801" y="644678"/>
                </a:lnTo>
                <a:lnTo>
                  <a:pt x="344877" y="644678"/>
                </a:lnTo>
                <a:lnTo>
                  <a:pt x="389600" y="638421"/>
                </a:lnTo>
                <a:lnTo>
                  <a:pt x="433263" y="625907"/>
                </a:lnTo>
                <a:lnTo>
                  <a:pt x="475158" y="607135"/>
                </a:lnTo>
                <a:lnTo>
                  <a:pt x="514580" y="582106"/>
                </a:lnTo>
                <a:lnTo>
                  <a:pt x="550820" y="550820"/>
                </a:lnTo>
                <a:lnTo>
                  <a:pt x="582106" y="514580"/>
                </a:lnTo>
                <a:lnTo>
                  <a:pt x="607135" y="475158"/>
                </a:lnTo>
                <a:lnTo>
                  <a:pt x="625907" y="433263"/>
                </a:lnTo>
                <a:lnTo>
                  <a:pt x="638421" y="389600"/>
                </a:lnTo>
                <a:lnTo>
                  <a:pt x="644678" y="344877"/>
                </a:lnTo>
                <a:lnTo>
                  <a:pt x="644678" y="299801"/>
                </a:lnTo>
                <a:lnTo>
                  <a:pt x="638421" y="255078"/>
                </a:lnTo>
                <a:lnTo>
                  <a:pt x="625907" y="211415"/>
                </a:lnTo>
                <a:lnTo>
                  <a:pt x="607135" y="169520"/>
                </a:lnTo>
                <a:lnTo>
                  <a:pt x="582106" y="130098"/>
                </a:lnTo>
                <a:lnTo>
                  <a:pt x="550820" y="93857"/>
                </a:lnTo>
                <a:lnTo>
                  <a:pt x="514580" y="62571"/>
                </a:lnTo>
                <a:lnTo>
                  <a:pt x="475158" y="37543"/>
                </a:lnTo>
                <a:lnTo>
                  <a:pt x="433263" y="18771"/>
                </a:lnTo>
                <a:lnTo>
                  <a:pt x="389600" y="6257"/>
                </a:lnTo>
                <a:lnTo>
                  <a:pt x="344877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466955" y="7405689"/>
            <a:ext cx="2298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0" dirty="0">
                <a:solidFill>
                  <a:srgbClr val="444444"/>
                </a:solidFill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904069" y="6236375"/>
            <a:ext cx="14491335" cy="4206875"/>
            <a:chOff x="4904069" y="6236375"/>
            <a:chExt cx="14491335" cy="4206875"/>
          </a:xfrm>
        </p:grpSpPr>
        <p:sp>
          <p:nvSpPr>
            <p:cNvPr id="37" name="object 37"/>
            <p:cNvSpPr/>
            <p:nvPr/>
          </p:nvSpPr>
          <p:spPr>
            <a:xfrm>
              <a:off x="5048567" y="6236375"/>
              <a:ext cx="0" cy="294005"/>
            </a:xfrm>
            <a:custGeom>
              <a:avLst/>
              <a:gdLst/>
              <a:ahLst/>
              <a:cxnLst/>
              <a:rect l="l" t="t" r="r" b="b"/>
              <a:pathLst>
                <a:path h="294004">
                  <a:moveTo>
                    <a:pt x="0" y="293509"/>
                  </a:moveTo>
                  <a:lnTo>
                    <a:pt x="0" y="256861"/>
                  </a:lnTo>
                  <a:lnTo>
                    <a:pt x="0" y="0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904069" y="6493237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59">
                  <a:moveTo>
                    <a:pt x="288996" y="0"/>
                  </a:moveTo>
                  <a:lnTo>
                    <a:pt x="0" y="0"/>
                  </a:lnTo>
                  <a:lnTo>
                    <a:pt x="144498" y="288996"/>
                  </a:lnTo>
                  <a:lnTo>
                    <a:pt x="28899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93040" y="9525376"/>
              <a:ext cx="1688447" cy="87170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61201" y="9643811"/>
              <a:ext cx="3023806" cy="59294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96148" y="9777276"/>
              <a:ext cx="2599020" cy="6654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5229476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2002155" algn="l"/>
                <a:tab pos="2777490" algn="l"/>
                <a:tab pos="4297045" algn="l"/>
                <a:tab pos="5427980" algn="l"/>
              </a:tabLst>
            </a:pPr>
            <a:r>
              <a:rPr dirty="0"/>
              <a:t>4	STEPS</a:t>
            </a:r>
            <a:r>
              <a:rPr lang="en-US" dirty="0"/>
              <a:t> </a:t>
            </a:r>
            <a:r>
              <a:rPr dirty="0"/>
              <a:t>TO</a:t>
            </a:r>
            <a:r>
              <a:rPr lang="en-US" dirty="0"/>
              <a:t> </a:t>
            </a:r>
            <a:r>
              <a:rPr dirty="0"/>
              <a:t>SOLVE</a:t>
            </a:r>
            <a:r>
              <a:rPr lang="en-US" dirty="0"/>
              <a:t> </a:t>
            </a:r>
            <a:r>
              <a:rPr dirty="0"/>
              <a:t>ANY</a:t>
            </a:r>
            <a:r>
              <a:rPr lang="en-US" dirty="0"/>
              <a:t> </a:t>
            </a:r>
            <a:r>
              <a:rPr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9438" y="2095565"/>
            <a:ext cx="5898515" cy="167322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60020" rIns="0" bIns="0" rtlCol="0">
            <a:spAutoFit/>
          </a:bodyPr>
          <a:lstStyle/>
          <a:p>
            <a:pPr marL="376555" marR="368935" algn="ctr">
              <a:lnSpc>
                <a:spcPct val="121600"/>
              </a:lnSpc>
              <a:spcBef>
                <a:spcPts val="1260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Make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sure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you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100%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understand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problem.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60" dirty="0">
                <a:solidFill>
                  <a:srgbClr val="444444"/>
                </a:solidFill>
                <a:latin typeface="Trebuchet MS"/>
                <a:cs typeface="Trebuchet MS"/>
              </a:rPr>
              <a:t>Ask</a:t>
            </a:r>
            <a:r>
              <a:rPr sz="2300" b="1" spc="-85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2300" b="1" spc="-100" dirty="0">
                <a:solidFill>
                  <a:srgbClr val="444444"/>
                </a:solidFill>
                <a:latin typeface="Trebuchet MS"/>
                <a:cs typeface="Trebuchet MS"/>
              </a:rPr>
              <a:t>the</a:t>
            </a:r>
            <a:r>
              <a:rPr sz="2300" b="1" spc="-9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2300" b="1" spc="-40" dirty="0">
                <a:solidFill>
                  <a:srgbClr val="444444"/>
                </a:solidFill>
                <a:latin typeface="Trebuchet MS"/>
                <a:cs typeface="Trebuchet MS"/>
              </a:rPr>
              <a:t>right</a:t>
            </a:r>
            <a:r>
              <a:rPr sz="2300" b="1" spc="-85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2300" b="1" spc="-10" dirty="0">
                <a:solidFill>
                  <a:srgbClr val="444444"/>
                </a:solidFill>
                <a:latin typeface="Trebuchet MS"/>
                <a:cs typeface="Trebuchet MS"/>
              </a:rPr>
              <a:t>questions</a:t>
            </a:r>
            <a:r>
              <a:rPr sz="2300" b="1" spc="-9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2300" spc="9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get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clear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picture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problem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9442" y="2609823"/>
            <a:ext cx="645160" cy="645160"/>
          </a:xfrm>
          <a:custGeom>
            <a:avLst/>
            <a:gdLst/>
            <a:ahLst/>
            <a:cxnLst/>
            <a:rect l="l" t="t" r="r" b="b"/>
            <a:pathLst>
              <a:path w="645160" h="645160">
                <a:moveTo>
                  <a:pt x="344877" y="0"/>
                </a:moveTo>
                <a:lnTo>
                  <a:pt x="299801" y="0"/>
                </a:lnTo>
                <a:lnTo>
                  <a:pt x="255078" y="6257"/>
                </a:lnTo>
                <a:lnTo>
                  <a:pt x="211415" y="18771"/>
                </a:lnTo>
                <a:lnTo>
                  <a:pt x="169520" y="37543"/>
                </a:lnTo>
                <a:lnTo>
                  <a:pt x="130098" y="62572"/>
                </a:lnTo>
                <a:lnTo>
                  <a:pt x="93857" y="93858"/>
                </a:lnTo>
                <a:lnTo>
                  <a:pt x="62571" y="130099"/>
                </a:lnTo>
                <a:lnTo>
                  <a:pt x="37543" y="169520"/>
                </a:lnTo>
                <a:lnTo>
                  <a:pt x="18771" y="211416"/>
                </a:lnTo>
                <a:lnTo>
                  <a:pt x="6257" y="255078"/>
                </a:lnTo>
                <a:lnTo>
                  <a:pt x="0" y="299801"/>
                </a:lnTo>
                <a:lnTo>
                  <a:pt x="0" y="344877"/>
                </a:lnTo>
                <a:lnTo>
                  <a:pt x="6257" y="389600"/>
                </a:lnTo>
                <a:lnTo>
                  <a:pt x="18771" y="433263"/>
                </a:lnTo>
                <a:lnTo>
                  <a:pt x="37543" y="475158"/>
                </a:lnTo>
                <a:lnTo>
                  <a:pt x="62571" y="514580"/>
                </a:lnTo>
                <a:lnTo>
                  <a:pt x="93857" y="550820"/>
                </a:lnTo>
                <a:lnTo>
                  <a:pt x="130098" y="582106"/>
                </a:lnTo>
                <a:lnTo>
                  <a:pt x="169520" y="607135"/>
                </a:lnTo>
                <a:lnTo>
                  <a:pt x="211415" y="625907"/>
                </a:lnTo>
                <a:lnTo>
                  <a:pt x="255078" y="638422"/>
                </a:lnTo>
                <a:lnTo>
                  <a:pt x="299801" y="644679"/>
                </a:lnTo>
                <a:lnTo>
                  <a:pt x="344877" y="644679"/>
                </a:lnTo>
                <a:lnTo>
                  <a:pt x="389600" y="638422"/>
                </a:lnTo>
                <a:lnTo>
                  <a:pt x="433263" y="625907"/>
                </a:lnTo>
                <a:lnTo>
                  <a:pt x="475158" y="607135"/>
                </a:lnTo>
                <a:lnTo>
                  <a:pt x="514580" y="582106"/>
                </a:lnTo>
                <a:lnTo>
                  <a:pt x="550820" y="550820"/>
                </a:lnTo>
                <a:lnTo>
                  <a:pt x="582106" y="514580"/>
                </a:lnTo>
                <a:lnTo>
                  <a:pt x="607135" y="475158"/>
                </a:lnTo>
                <a:lnTo>
                  <a:pt x="625907" y="433263"/>
                </a:lnTo>
                <a:lnTo>
                  <a:pt x="638421" y="389600"/>
                </a:lnTo>
                <a:lnTo>
                  <a:pt x="644678" y="344877"/>
                </a:lnTo>
                <a:lnTo>
                  <a:pt x="644678" y="299801"/>
                </a:lnTo>
                <a:lnTo>
                  <a:pt x="638421" y="255078"/>
                </a:lnTo>
                <a:lnTo>
                  <a:pt x="625907" y="211416"/>
                </a:lnTo>
                <a:lnTo>
                  <a:pt x="607135" y="169520"/>
                </a:lnTo>
                <a:lnTo>
                  <a:pt x="582106" y="130099"/>
                </a:lnTo>
                <a:lnTo>
                  <a:pt x="550820" y="93858"/>
                </a:lnTo>
                <a:lnTo>
                  <a:pt x="514580" y="62572"/>
                </a:lnTo>
                <a:lnTo>
                  <a:pt x="475158" y="37543"/>
                </a:lnTo>
                <a:lnTo>
                  <a:pt x="433263" y="18771"/>
                </a:lnTo>
                <a:lnTo>
                  <a:pt x="389600" y="6257"/>
                </a:lnTo>
                <a:lnTo>
                  <a:pt x="344877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66955" y="2704378"/>
            <a:ext cx="2298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0" dirty="0">
                <a:solidFill>
                  <a:srgbClr val="444444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04069" y="3988035"/>
            <a:ext cx="289560" cy="546100"/>
            <a:chOff x="4904069" y="3988035"/>
            <a:chExt cx="289560" cy="546100"/>
          </a:xfrm>
        </p:grpSpPr>
        <p:sp>
          <p:nvSpPr>
            <p:cNvPr id="7" name="object 7"/>
            <p:cNvSpPr/>
            <p:nvPr/>
          </p:nvSpPr>
          <p:spPr>
            <a:xfrm>
              <a:off x="5048567" y="3988035"/>
              <a:ext cx="0" cy="294005"/>
            </a:xfrm>
            <a:custGeom>
              <a:avLst/>
              <a:gdLst/>
              <a:ahLst/>
              <a:cxnLst/>
              <a:rect l="l" t="t" r="r" b="b"/>
              <a:pathLst>
                <a:path h="294004">
                  <a:moveTo>
                    <a:pt x="0" y="293509"/>
                  </a:moveTo>
                  <a:lnTo>
                    <a:pt x="0" y="256861"/>
                  </a:lnTo>
                  <a:lnTo>
                    <a:pt x="0" y="0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04069" y="4244897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288996" y="0"/>
                  </a:moveTo>
                  <a:lnTo>
                    <a:pt x="0" y="0"/>
                  </a:lnTo>
                  <a:lnTo>
                    <a:pt x="144498" y="288996"/>
                  </a:lnTo>
                  <a:lnTo>
                    <a:pt x="28899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99438" y="4753168"/>
            <a:ext cx="5898515" cy="126428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70180" rIns="0" bIns="0" rtlCol="0">
            <a:spAutoFit/>
          </a:bodyPr>
          <a:lstStyle/>
          <a:p>
            <a:pPr marL="603250" marR="595630" indent="266700">
              <a:lnSpc>
                <a:spcPct val="121600"/>
              </a:lnSpc>
              <a:spcBef>
                <a:spcPts val="1340"/>
              </a:spcBef>
            </a:pPr>
            <a:r>
              <a:rPr sz="2300" b="1" spc="-55" dirty="0">
                <a:solidFill>
                  <a:srgbClr val="444444"/>
                </a:solidFill>
                <a:latin typeface="Trebuchet MS"/>
                <a:cs typeface="Trebuchet MS"/>
              </a:rPr>
              <a:t>Divide</a:t>
            </a:r>
            <a:r>
              <a:rPr sz="2300" b="1" spc="-12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2300" b="1" spc="-40" dirty="0">
                <a:solidFill>
                  <a:srgbClr val="444444"/>
                </a:solidFill>
                <a:latin typeface="Trebuchet MS"/>
                <a:cs typeface="Trebuchet MS"/>
              </a:rPr>
              <a:t>and</a:t>
            </a:r>
            <a:r>
              <a:rPr sz="2300" b="1" spc="-114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2300" b="1" spc="-90" dirty="0">
                <a:solidFill>
                  <a:srgbClr val="444444"/>
                </a:solidFill>
                <a:latin typeface="Trebuchet MS"/>
                <a:cs typeface="Trebuchet MS"/>
              </a:rPr>
              <a:t>conquer:</a:t>
            </a:r>
            <a:r>
              <a:rPr sz="2300" b="1" spc="-114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Break</a:t>
            </a:r>
            <a:r>
              <a:rPr sz="230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big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problem</a:t>
            </a:r>
            <a:r>
              <a:rPr sz="2300" spc="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into</a:t>
            </a:r>
            <a:r>
              <a:rPr sz="2300" spc="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smaller</a:t>
            </a:r>
            <a:r>
              <a:rPr sz="2300" spc="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sub-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problems.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59442" y="5062794"/>
            <a:ext cx="645160" cy="645160"/>
          </a:xfrm>
          <a:custGeom>
            <a:avLst/>
            <a:gdLst/>
            <a:ahLst/>
            <a:cxnLst/>
            <a:rect l="l" t="t" r="r" b="b"/>
            <a:pathLst>
              <a:path w="645160" h="645160">
                <a:moveTo>
                  <a:pt x="344877" y="0"/>
                </a:moveTo>
                <a:lnTo>
                  <a:pt x="299801" y="0"/>
                </a:lnTo>
                <a:lnTo>
                  <a:pt x="255078" y="6257"/>
                </a:lnTo>
                <a:lnTo>
                  <a:pt x="211415" y="18771"/>
                </a:lnTo>
                <a:lnTo>
                  <a:pt x="169520" y="37543"/>
                </a:lnTo>
                <a:lnTo>
                  <a:pt x="130098" y="62571"/>
                </a:lnTo>
                <a:lnTo>
                  <a:pt x="93857" y="93857"/>
                </a:lnTo>
                <a:lnTo>
                  <a:pt x="62571" y="130098"/>
                </a:lnTo>
                <a:lnTo>
                  <a:pt x="37543" y="169520"/>
                </a:lnTo>
                <a:lnTo>
                  <a:pt x="18771" y="211416"/>
                </a:lnTo>
                <a:lnTo>
                  <a:pt x="6257" y="255078"/>
                </a:lnTo>
                <a:lnTo>
                  <a:pt x="0" y="299801"/>
                </a:lnTo>
                <a:lnTo>
                  <a:pt x="0" y="344877"/>
                </a:lnTo>
                <a:lnTo>
                  <a:pt x="6257" y="389600"/>
                </a:lnTo>
                <a:lnTo>
                  <a:pt x="18771" y="433263"/>
                </a:lnTo>
                <a:lnTo>
                  <a:pt x="37543" y="475158"/>
                </a:lnTo>
                <a:lnTo>
                  <a:pt x="62571" y="514580"/>
                </a:lnTo>
                <a:lnTo>
                  <a:pt x="93857" y="550820"/>
                </a:lnTo>
                <a:lnTo>
                  <a:pt x="130098" y="582106"/>
                </a:lnTo>
                <a:lnTo>
                  <a:pt x="169520" y="607135"/>
                </a:lnTo>
                <a:lnTo>
                  <a:pt x="211415" y="625907"/>
                </a:lnTo>
                <a:lnTo>
                  <a:pt x="255078" y="638421"/>
                </a:lnTo>
                <a:lnTo>
                  <a:pt x="299801" y="644678"/>
                </a:lnTo>
                <a:lnTo>
                  <a:pt x="344877" y="644678"/>
                </a:lnTo>
                <a:lnTo>
                  <a:pt x="389600" y="638421"/>
                </a:lnTo>
                <a:lnTo>
                  <a:pt x="433263" y="625907"/>
                </a:lnTo>
                <a:lnTo>
                  <a:pt x="475158" y="607135"/>
                </a:lnTo>
                <a:lnTo>
                  <a:pt x="514580" y="582106"/>
                </a:lnTo>
                <a:lnTo>
                  <a:pt x="550820" y="550820"/>
                </a:lnTo>
                <a:lnTo>
                  <a:pt x="582106" y="514580"/>
                </a:lnTo>
                <a:lnTo>
                  <a:pt x="607135" y="475158"/>
                </a:lnTo>
                <a:lnTo>
                  <a:pt x="625907" y="433263"/>
                </a:lnTo>
                <a:lnTo>
                  <a:pt x="638421" y="389600"/>
                </a:lnTo>
                <a:lnTo>
                  <a:pt x="644678" y="344877"/>
                </a:lnTo>
                <a:lnTo>
                  <a:pt x="644678" y="299801"/>
                </a:lnTo>
                <a:lnTo>
                  <a:pt x="638421" y="255078"/>
                </a:lnTo>
                <a:lnTo>
                  <a:pt x="625907" y="211416"/>
                </a:lnTo>
                <a:lnTo>
                  <a:pt x="607135" y="169520"/>
                </a:lnTo>
                <a:lnTo>
                  <a:pt x="582106" y="130098"/>
                </a:lnTo>
                <a:lnTo>
                  <a:pt x="550820" y="93857"/>
                </a:lnTo>
                <a:lnTo>
                  <a:pt x="514580" y="62571"/>
                </a:lnTo>
                <a:lnTo>
                  <a:pt x="475158" y="37543"/>
                </a:lnTo>
                <a:lnTo>
                  <a:pt x="433263" y="18771"/>
                </a:lnTo>
                <a:lnTo>
                  <a:pt x="389600" y="6257"/>
                </a:lnTo>
                <a:lnTo>
                  <a:pt x="344877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66955" y="5157348"/>
            <a:ext cx="2298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0" dirty="0">
                <a:solidFill>
                  <a:srgbClr val="444444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052050" y="1361215"/>
            <a:ext cx="10052050" cy="9941560"/>
            <a:chOff x="10052050" y="1361215"/>
            <a:chExt cx="10052050" cy="9941560"/>
          </a:xfrm>
        </p:grpSpPr>
        <p:sp>
          <p:nvSpPr>
            <p:cNvPr id="13" name="object 13"/>
            <p:cNvSpPr/>
            <p:nvPr/>
          </p:nvSpPr>
          <p:spPr>
            <a:xfrm>
              <a:off x="10052050" y="1361215"/>
              <a:ext cx="10052050" cy="9941560"/>
            </a:xfrm>
            <a:custGeom>
              <a:avLst/>
              <a:gdLst/>
              <a:ahLst/>
              <a:cxnLst/>
              <a:rect l="l" t="t" r="r" b="b"/>
              <a:pathLst>
                <a:path w="10052050" h="9941560">
                  <a:moveTo>
                    <a:pt x="10052049" y="0"/>
                  </a:moveTo>
                  <a:lnTo>
                    <a:pt x="0" y="0"/>
                  </a:lnTo>
                  <a:lnTo>
                    <a:pt x="0" y="9941240"/>
                  </a:lnTo>
                  <a:lnTo>
                    <a:pt x="10052049" y="9941240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62952" y="1724513"/>
              <a:ext cx="2630237" cy="90963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4047933" y="1883459"/>
            <a:ext cx="2060274" cy="58349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EXAMPLE</a:t>
            </a:r>
            <a:endParaRPr sz="3700" dirty="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41501" y="3128285"/>
            <a:ext cx="314126" cy="31412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228801" y="3029251"/>
            <a:ext cx="5556250" cy="868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88620">
              <a:lnSpc>
                <a:spcPct val="112900"/>
              </a:lnSpc>
              <a:spcBef>
                <a:spcPts val="95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Project</a:t>
            </a:r>
            <a:r>
              <a:rPr sz="24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Manager:</a:t>
            </a: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i="1" spc="-65" dirty="0">
                <a:solidFill>
                  <a:srgbClr val="444444"/>
                </a:solidFill>
                <a:latin typeface="Calibri"/>
                <a:cs typeface="Calibri"/>
              </a:rPr>
              <a:t>“We</a:t>
            </a:r>
            <a:r>
              <a:rPr sz="2450" i="1" spc="6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450" i="1" spc="55" dirty="0">
                <a:solidFill>
                  <a:srgbClr val="444444"/>
                </a:solidFill>
                <a:latin typeface="Calibri"/>
                <a:cs typeface="Calibri"/>
              </a:rPr>
              <a:t>need</a:t>
            </a:r>
            <a:r>
              <a:rPr sz="2450" i="1" spc="6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450" i="1" dirty="0">
                <a:solidFill>
                  <a:srgbClr val="444444"/>
                </a:solidFill>
                <a:latin typeface="Calibri"/>
                <a:cs typeface="Calibri"/>
              </a:rPr>
              <a:t>a</a:t>
            </a:r>
            <a:r>
              <a:rPr sz="2450" i="1" spc="6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450" i="1" spc="50" dirty="0">
                <a:solidFill>
                  <a:srgbClr val="444444"/>
                </a:solidFill>
                <a:latin typeface="Calibri"/>
                <a:cs typeface="Calibri"/>
              </a:rPr>
              <a:t>function </a:t>
            </a:r>
            <a:r>
              <a:rPr sz="2450" i="1" dirty="0">
                <a:solidFill>
                  <a:srgbClr val="444444"/>
                </a:solidFill>
                <a:latin typeface="Calibri"/>
                <a:cs typeface="Calibri"/>
              </a:rPr>
              <a:t>that</a:t>
            </a:r>
            <a:r>
              <a:rPr sz="2450" i="1" spc="9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450" i="1" spc="85" dirty="0">
                <a:solidFill>
                  <a:srgbClr val="444444"/>
                </a:solidFill>
                <a:latin typeface="Calibri"/>
                <a:cs typeface="Calibri"/>
              </a:rPr>
              <a:t>reverses</a:t>
            </a:r>
            <a:r>
              <a:rPr sz="2450" i="1" spc="10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450" i="1" dirty="0">
                <a:solidFill>
                  <a:srgbClr val="444444"/>
                </a:solidFill>
                <a:latin typeface="Calibri"/>
                <a:cs typeface="Calibri"/>
              </a:rPr>
              <a:t>whatever</a:t>
            </a:r>
            <a:r>
              <a:rPr sz="2450" i="1" spc="10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450" i="1" dirty="0">
                <a:solidFill>
                  <a:srgbClr val="444444"/>
                </a:solidFill>
                <a:latin typeface="Calibri"/>
                <a:cs typeface="Calibri"/>
              </a:rPr>
              <a:t>we</a:t>
            </a:r>
            <a:r>
              <a:rPr sz="2450" i="1" spc="9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450" i="1" spc="140" dirty="0">
                <a:solidFill>
                  <a:srgbClr val="444444"/>
                </a:solidFill>
                <a:latin typeface="Calibri"/>
                <a:cs typeface="Calibri"/>
              </a:rPr>
              <a:t>pass</a:t>
            </a:r>
            <a:r>
              <a:rPr sz="2450" i="1" spc="10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450" i="1" dirty="0">
                <a:solidFill>
                  <a:srgbClr val="444444"/>
                </a:solidFill>
                <a:latin typeface="Calibri"/>
                <a:cs typeface="Calibri"/>
              </a:rPr>
              <a:t>into</a:t>
            </a:r>
            <a:r>
              <a:rPr sz="2450" i="1" spc="10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450" i="1" spc="-25" dirty="0">
                <a:solidFill>
                  <a:srgbClr val="444444"/>
                </a:solidFill>
                <a:latin typeface="Calibri"/>
                <a:cs typeface="Calibri"/>
              </a:rPr>
              <a:t>it”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792672" y="46433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94590" y="0"/>
                </a:moveTo>
                <a:lnTo>
                  <a:pt x="248166" y="0"/>
                </a:lnTo>
                <a:lnTo>
                  <a:pt x="202285" y="7878"/>
                </a:lnTo>
                <a:lnTo>
                  <a:pt x="158037" y="23636"/>
                </a:lnTo>
                <a:lnTo>
                  <a:pt x="116508" y="47272"/>
                </a:lnTo>
                <a:lnTo>
                  <a:pt x="78787" y="78787"/>
                </a:lnTo>
                <a:lnTo>
                  <a:pt x="47272" y="116508"/>
                </a:lnTo>
                <a:lnTo>
                  <a:pt x="23636" y="158036"/>
                </a:lnTo>
                <a:lnTo>
                  <a:pt x="7878" y="202284"/>
                </a:lnTo>
                <a:lnTo>
                  <a:pt x="0" y="248164"/>
                </a:lnTo>
                <a:lnTo>
                  <a:pt x="0" y="294587"/>
                </a:lnTo>
                <a:lnTo>
                  <a:pt x="7878" y="340467"/>
                </a:lnTo>
                <a:lnTo>
                  <a:pt x="23636" y="384715"/>
                </a:lnTo>
                <a:lnTo>
                  <a:pt x="47272" y="426243"/>
                </a:lnTo>
                <a:lnTo>
                  <a:pt x="78787" y="463964"/>
                </a:lnTo>
                <a:lnTo>
                  <a:pt x="116508" y="495479"/>
                </a:lnTo>
                <a:lnTo>
                  <a:pt x="158037" y="519116"/>
                </a:lnTo>
                <a:lnTo>
                  <a:pt x="202285" y="534873"/>
                </a:lnTo>
                <a:lnTo>
                  <a:pt x="248166" y="542752"/>
                </a:lnTo>
                <a:lnTo>
                  <a:pt x="294590" y="542752"/>
                </a:lnTo>
                <a:lnTo>
                  <a:pt x="340471" y="534873"/>
                </a:lnTo>
                <a:lnTo>
                  <a:pt x="384719" y="519116"/>
                </a:lnTo>
                <a:lnTo>
                  <a:pt x="426248" y="495479"/>
                </a:lnTo>
                <a:lnTo>
                  <a:pt x="463969" y="463964"/>
                </a:lnTo>
                <a:lnTo>
                  <a:pt x="495484" y="426243"/>
                </a:lnTo>
                <a:lnTo>
                  <a:pt x="519120" y="384715"/>
                </a:lnTo>
                <a:lnTo>
                  <a:pt x="534878" y="340467"/>
                </a:lnTo>
                <a:lnTo>
                  <a:pt x="542757" y="294587"/>
                </a:lnTo>
                <a:lnTo>
                  <a:pt x="542757" y="248164"/>
                </a:lnTo>
                <a:lnTo>
                  <a:pt x="534878" y="202284"/>
                </a:lnTo>
                <a:lnTo>
                  <a:pt x="519120" y="158036"/>
                </a:lnTo>
                <a:lnTo>
                  <a:pt x="495484" y="116508"/>
                </a:lnTo>
                <a:lnTo>
                  <a:pt x="463969" y="78787"/>
                </a:lnTo>
                <a:lnTo>
                  <a:pt x="426248" y="47272"/>
                </a:lnTo>
                <a:lnTo>
                  <a:pt x="384719" y="23636"/>
                </a:lnTo>
                <a:lnTo>
                  <a:pt x="340471" y="7878"/>
                </a:lnTo>
                <a:lnTo>
                  <a:pt x="294590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961237" y="4708762"/>
            <a:ext cx="20574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55" dirty="0">
                <a:solidFill>
                  <a:srgbClr val="444444"/>
                </a:solidFill>
                <a:latin typeface="Arial"/>
                <a:cs typeface="Arial"/>
              </a:rPr>
              <a:t>4</a:t>
            </a:r>
            <a:endParaRPr sz="24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99438" y="7001508"/>
            <a:ext cx="5898515" cy="126428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457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3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Don't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be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afraid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do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as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much</a:t>
            </a:r>
            <a:endParaRPr sz="2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300" b="1" spc="-55" dirty="0">
                <a:solidFill>
                  <a:srgbClr val="444444"/>
                </a:solidFill>
                <a:latin typeface="Trebuchet MS"/>
                <a:cs typeface="Trebuchet MS"/>
              </a:rPr>
              <a:t>research</a:t>
            </a:r>
            <a:r>
              <a:rPr sz="2300" b="1" spc="-12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as</a:t>
            </a:r>
            <a:r>
              <a:rPr sz="23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you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have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endParaRPr sz="23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59442" y="7311134"/>
            <a:ext cx="645160" cy="645160"/>
          </a:xfrm>
          <a:custGeom>
            <a:avLst/>
            <a:gdLst/>
            <a:ahLst/>
            <a:cxnLst/>
            <a:rect l="l" t="t" r="r" b="b"/>
            <a:pathLst>
              <a:path w="645160" h="645159">
                <a:moveTo>
                  <a:pt x="344877" y="0"/>
                </a:moveTo>
                <a:lnTo>
                  <a:pt x="299801" y="0"/>
                </a:lnTo>
                <a:lnTo>
                  <a:pt x="255078" y="6257"/>
                </a:lnTo>
                <a:lnTo>
                  <a:pt x="211415" y="18771"/>
                </a:lnTo>
                <a:lnTo>
                  <a:pt x="169520" y="37543"/>
                </a:lnTo>
                <a:lnTo>
                  <a:pt x="130098" y="62571"/>
                </a:lnTo>
                <a:lnTo>
                  <a:pt x="93857" y="93857"/>
                </a:lnTo>
                <a:lnTo>
                  <a:pt x="62571" y="130098"/>
                </a:lnTo>
                <a:lnTo>
                  <a:pt x="37543" y="169520"/>
                </a:lnTo>
                <a:lnTo>
                  <a:pt x="18771" y="211415"/>
                </a:lnTo>
                <a:lnTo>
                  <a:pt x="6257" y="255078"/>
                </a:lnTo>
                <a:lnTo>
                  <a:pt x="0" y="299801"/>
                </a:lnTo>
                <a:lnTo>
                  <a:pt x="0" y="344877"/>
                </a:lnTo>
                <a:lnTo>
                  <a:pt x="6257" y="389600"/>
                </a:lnTo>
                <a:lnTo>
                  <a:pt x="18771" y="433263"/>
                </a:lnTo>
                <a:lnTo>
                  <a:pt x="37543" y="475158"/>
                </a:lnTo>
                <a:lnTo>
                  <a:pt x="62571" y="514580"/>
                </a:lnTo>
                <a:lnTo>
                  <a:pt x="93857" y="550820"/>
                </a:lnTo>
                <a:lnTo>
                  <a:pt x="130098" y="582106"/>
                </a:lnTo>
                <a:lnTo>
                  <a:pt x="169520" y="607135"/>
                </a:lnTo>
                <a:lnTo>
                  <a:pt x="211415" y="625907"/>
                </a:lnTo>
                <a:lnTo>
                  <a:pt x="255078" y="638421"/>
                </a:lnTo>
                <a:lnTo>
                  <a:pt x="299801" y="644678"/>
                </a:lnTo>
                <a:lnTo>
                  <a:pt x="344877" y="644678"/>
                </a:lnTo>
                <a:lnTo>
                  <a:pt x="389600" y="638421"/>
                </a:lnTo>
                <a:lnTo>
                  <a:pt x="433263" y="625907"/>
                </a:lnTo>
                <a:lnTo>
                  <a:pt x="475158" y="607135"/>
                </a:lnTo>
                <a:lnTo>
                  <a:pt x="514580" y="582106"/>
                </a:lnTo>
                <a:lnTo>
                  <a:pt x="550820" y="550820"/>
                </a:lnTo>
                <a:lnTo>
                  <a:pt x="582106" y="514580"/>
                </a:lnTo>
                <a:lnTo>
                  <a:pt x="607135" y="475158"/>
                </a:lnTo>
                <a:lnTo>
                  <a:pt x="625907" y="433263"/>
                </a:lnTo>
                <a:lnTo>
                  <a:pt x="638421" y="389600"/>
                </a:lnTo>
                <a:lnTo>
                  <a:pt x="644678" y="344877"/>
                </a:lnTo>
                <a:lnTo>
                  <a:pt x="644678" y="299801"/>
                </a:lnTo>
                <a:lnTo>
                  <a:pt x="638421" y="255078"/>
                </a:lnTo>
                <a:lnTo>
                  <a:pt x="625907" y="211415"/>
                </a:lnTo>
                <a:lnTo>
                  <a:pt x="607135" y="169520"/>
                </a:lnTo>
                <a:lnTo>
                  <a:pt x="582106" y="130098"/>
                </a:lnTo>
                <a:lnTo>
                  <a:pt x="550820" y="93857"/>
                </a:lnTo>
                <a:lnTo>
                  <a:pt x="514580" y="62571"/>
                </a:lnTo>
                <a:lnTo>
                  <a:pt x="475158" y="37543"/>
                </a:lnTo>
                <a:lnTo>
                  <a:pt x="433263" y="18771"/>
                </a:lnTo>
                <a:lnTo>
                  <a:pt x="389600" y="6257"/>
                </a:lnTo>
                <a:lnTo>
                  <a:pt x="344877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66955" y="7405689"/>
            <a:ext cx="2298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0" dirty="0">
                <a:solidFill>
                  <a:srgbClr val="444444"/>
                </a:solidFill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259442" y="6199545"/>
            <a:ext cx="3933825" cy="4004945"/>
            <a:chOff x="1259442" y="6199545"/>
            <a:chExt cx="3933825" cy="4004945"/>
          </a:xfrm>
        </p:grpSpPr>
        <p:sp>
          <p:nvSpPr>
            <p:cNvPr id="24" name="object 24"/>
            <p:cNvSpPr/>
            <p:nvPr/>
          </p:nvSpPr>
          <p:spPr>
            <a:xfrm>
              <a:off x="5048567" y="6236375"/>
              <a:ext cx="0" cy="294005"/>
            </a:xfrm>
            <a:custGeom>
              <a:avLst/>
              <a:gdLst/>
              <a:ahLst/>
              <a:cxnLst/>
              <a:rect l="l" t="t" r="r" b="b"/>
              <a:pathLst>
                <a:path h="294004">
                  <a:moveTo>
                    <a:pt x="0" y="293509"/>
                  </a:moveTo>
                  <a:lnTo>
                    <a:pt x="0" y="256861"/>
                  </a:lnTo>
                  <a:lnTo>
                    <a:pt x="0" y="0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04069" y="6493236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59">
                  <a:moveTo>
                    <a:pt x="288996" y="0"/>
                  </a:moveTo>
                  <a:lnTo>
                    <a:pt x="0" y="0"/>
                  </a:lnTo>
                  <a:lnTo>
                    <a:pt x="144498" y="288996"/>
                  </a:lnTo>
                  <a:lnTo>
                    <a:pt x="28899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59442" y="9559474"/>
              <a:ext cx="645160" cy="645160"/>
            </a:xfrm>
            <a:custGeom>
              <a:avLst/>
              <a:gdLst/>
              <a:ahLst/>
              <a:cxnLst/>
              <a:rect l="l" t="t" r="r" b="b"/>
              <a:pathLst>
                <a:path w="645160" h="645159">
                  <a:moveTo>
                    <a:pt x="344877" y="0"/>
                  </a:moveTo>
                  <a:lnTo>
                    <a:pt x="299801" y="0"/>
                  </a:lnTo>
                  <a:lnTo>
                    <a:pt x="255078" y="6257"/>
                  </a:lnTo>
                  <a:lnTo>
                    <a:pt x="211415" y="18771"/>
                  </a:lnTo>
                  <a:lnTo>
                    <a:pt x="169520" y="37543"/>
                  </a:lnTo>
                  <a:lnTo>
                    <a:pt x="130098" y="62572"/>
                  </a:lnTo>
                  <a:lnTo>
                    <a:pt x="93857" y="93858"/>
                  </a:lnTo>
                  <a:lnTo>
                    <a:pt x="62571" y="130099"/>
                  </a:lnTo>
                  <a:lnTo>
                    <a:pt x="37543" y="169520"/>
                  </a:lnTo>
                  <a:lnTo>
                    <a:pt x="18771" y="211416"/>
                  </a:lnTo>
                  <a:lnTo>
                    <a:pt x="6257" y="255078"/>
                  </a:lnTo>
                  <a:lnTo>
                    <a:pt x="0" y="299801"/>
                  </a:lnTo>
                  <a:lnTo>
                    <a:pt x="0" y="344877"/>
                  </a:lnTo>
                  <a:lnTo>
                    <a:pt x="6257" y="389600"/>
                  </a:lnTo>
                  <a:lnTo>
                    <a:pt x="18771" y="433263"/>
                  </a:lnTo>
                  <a:lnTo>
                    <a:pt x="37543" y="475158"/>
                  </a:lnTo>
                  <a:lnTo>
                    <a:pt x="62571" y="514580"/>
                  </a:lnTo>
                  <a:lnTo>
                    <a:pt x="93857" y="550820"/>
                  </a:lnTo>
                  <a:lnTo>
                    <a:pt x="130098" y="582106"/>
                  </a:lnTo>
                  <a:lnTo>
                    <a:pt x="169520" y="607135"/>
                  </a:lnTo>
                  <a:lnTo>
                    <a:pt x="211415" y="625907"/>
                  </a:lnTo>
                  <a:lnTo>
                    <a:pt x="255078" y="638422"/>
                  </a:lnTo>
                  <a:lnTo>
                    <a:pt x="299801" y="644679"/>
                  </a:lnTo>
                  <a:lnTo>
                    <a:pt x="344877" y="644679"/>
                  </a:lnTo>
                  <a:lnTo>
                    <a:pt x="389600" y="638422"/>
                  </a:lnTo>
                  <a:lnTo>
                    <a:pt x="433263" y="625907"/>
                  </a:lnTo>
                  <a:lnTo>
                    <a:pt x="475158" y="607135"/>
                  </a:lnTo>
                  <a:lnTo>
                    <a:pt x="514580" y="582106"/>
                  </a:lnTo>
                  <a:lnTo>
                    <a:pt x="550820" y="550820"/>
                  </a:lnTo>
                  <a:lnTo>
                    <a:pt x="582106" y="514580"/>
                  </a:lnTo>
                  <a:lnTo>
                    <a:pt x="607135" y="475158"/>
                  </a:lnTo>
                  <a:lnTo>
                    <a:pt x="625907" y="433263"/>
                  </a:lnTo>
                  <a:lnTo>
                    <a:pt x="638421" y="389600"/>
                  </a:lnTo>
                  <a:lnTo>
                    <a:pt x="644678" y="344877"/>
                  </a:lnTo>
                  <a:lnTo>
                    <a:pt x="644678" y="299801"/>
                  </a:lnTo>
                  <a:lnTo>
                    <a:pt x="638421" y="255078"/>
                  </a:lnTo>
                  <a:lnTo>
                    <a:pt x="625907" y="211416"/>
                  </a:lnTo>
                  <a:lnTo>
                    <a:pt x="607135" y="169520"/>
                  </a:lnTo>
                  <a:lnTo>
                    <a:pt x="582106" y="130099"/>
                  </a:lnTo>
                  <a:lnTo>
                    <a:pt x="550820" y="93858"/>
                  </a:lnTo>
                  <a:lnTo>
                    <a:pt x="514580" y="62572"/>
                  </a:lnTo>
                  <a:lnTo>
                    <a:pt x="475158" y="37543"/>
                  </a:lnTo>
                  <a:lnTo>
                    <a:pt x="433263" y="18771"/>
                  </a:lnTo>
                  <a:lnTo>
                    <a:pt x="389600" y="6257"/>
                  </a:lnTo>
                  <a:lnTo>
                    <a:pt x="344877" y="0"/>
                  </a:lnTo>
                  <a:close/>
                </a:path>
              </a:pathLst>
            </a:custGeom>
            <a:solidFill>
              <a:srgbClr val="F4D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099438" y="9249847"/>
            <a:ext cx="5898515" cy="126428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457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3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bigger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problems,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14" dirty="0">
                <a:solidFill>
                  <a:srgbClr val="444444"/>
                </a:solidFill>
                <a:latin typeface="Trebuchet MS"/>
                <a:cs typeface="Trebuchet MS"/>
              </a:rPr>
              <a:t>write</a:t>
            </a:r>
            <a:r>
              <a:rPr sz="2300" b="1" spc="-4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2300" b="1" dirty="0">
                <a:solidFill>
                  <a:srgbClr val="444444"/>
                </a:solidFill>
                <a:latin typeface="Trebuchet MS"/>
                <a:cs typeface="Trebuchet MS"/>
              </a:rPr>
              <a:t>pseudo-</a:t>
            </a:r>
            <a:r>
              <a:rPr sz="2300" b="1" spc="-20" dirty="0">
                <a:solidFill>
                  <a:srgbClr val="444444"/>
                </a:solidFill>
                <a:latin typeface="Trebuchet MS"/>
                <a:cs typeface="Trebuchet MS"/>
              </a:rPr>
              <a:t>code</a:t>
            </a:r>
            <a:endParaRPr sz="2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before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 writing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actual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endParaRPr sz="2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66955" y="9654028"/>
            <a:ext cx="2298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0" dirty="0">
                <a:solidFill>
                  <a:srgbClr val="444444"/>
                </a:solidFill>
                <a:latin typeface="Arial"/>
                <a:cs typeface="Arial"/>
              </a:rPr>
              <a:t>4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904069" y="8484715"/>
            <a:ext cx="289560" cy="546100"/>
            <a:chOff x="4904069" y="8484715"/>
            <a:chExt cx="289560" cy="546100"/>
          </a:xfrm>
        </p:grpSpPr>
        <p:sp>
          <p:nvSpPr>
            <p:cNvPr id="30" name="object 30"/>
            <p:cNvSpPr/>
            <p:nvPr/>
          </p:nvSpPr>
          <p:spPr>
            <a:xfrm>
              <a:off x="5048567" y="8484715"/>
              <a:ext cx="0" cy="294005"/>
            </a:xfrm>
            <a:custGeom>
              <a:avLst/>
              <a:gdLst/>
              <a:ahLst/>
              <a:cxnLst/>
              <a:rect l="l" t="t" r="r" b="b"/>
              <a:pathLst>
                <a:path h="294004">
                  <a:moveTo>
                    <a:pt x="0" y="293509"/>
                  </a:moveTo>
                  <a:lnTo>
                    <a:pt x="0" y="256861"/>
                  </a:lnTo>
                  <a:lnTo>
                    <a:pt x="0" y="0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04069" y="8741576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59">
                  <a:moveTo>
                    <a:pt x="288996" y="0"/>
                  </a:moveTo>
                  <a:lnTo>
                    <a:pt x="0" y="0"/>
                  </a:lnTo>
                  <a:lnTo>
                    <a:pt x="144498" y="288996"/>
                  </a:lnTo>
                  <a:lnTo>
                    <a:pt x="28899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1762187" y="4605827"/>
            <a:ext cx="7074534" cy="137668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150" b="1" dirty="0">
                <a:solidFill>
                  <a:srgbClr val="444444"/>
                </a:solidFill>
                <a:latin typeface="Courier New"/>
                <a:cs typeface="Courier New"/>
              </a:rPr>
              <a:t>function</a:t>
            </a:r>
            <a:r>
              <a:rPr sz="2150" b="1" spc="-11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Courier New"/>
                <a:cs typeface="Courier New"/>
              </a:rPr>
              <a:t>reverse(value)</a:t>
            </a:r>
            <a:endParaRPr sz="215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965"/>
              </a:spcBef>
            </a:pPr>
            <a:r>
              <a:rPr sz="2150" b="1" dirty="0">
                <a:solidFill>
                  <a:srgbClr val="444444"/>
                </a:solidFill>
                <a:latin typeface="Courier New"/>
                <a:cs typeface="Courier New"/>
              </a:rPr>
              <a:t>if</a:t>
            </a:r>
            <a:r>
              <a:rPr sz="2150" b="1" spc="-6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dirty="0">
                <a:solidFill>
                  <a:srgbClr val="444444"/>
                </a:solidFill>
                <a:latin typeface="Courier New"/>
                <a:cs typeface="Courier New"/>
              </a:rPr>
              <a:t>value</a:t>
            </a:r>
            <a:r>
              <a:rPr sz="2150" spc="-6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dirty="0">
                <a:solidFill>
                  <a:srgbClr val="444444"/>
                </a:solidFill>
                <a:latin typeface="Courier New"/>
                <a:cs typeface="Courier New"/>
              </a:rPr>
              <a:t>type</a:t>
            </a:r>
            <a:r>
              <a:rPr sz="2150" spc="-6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dirty="0">
                <a:solidFill>
                  <a:srgbClr val="444444"/>
                </a:solidFill>
                <a:latin typeface="Courier New"/>
                <a:cs typeface="Courier New"/>
              </a:rPr>
              <a:t>!string</a:t>
            </a:r>
            <a:r>
              <a:rPr sz="2150" spc="-5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dirty="0">
                <a:solidFill>
                  <a:srgbClr val="444444"/>
                </a:solidFill>
                <a:latin typeface="Courier New"/>
                <a:cs typeface="Courier New"/>
              </a:rPr>
              <a:t>&amp;&amp;</a:t>
            </a:r>
            <a:r>
              <a:rPr sz="2150" spc="-6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dirty="0">
                <a:solidFill>
                  <a:srgbClr val="444444"/>
                </a:solidFill>
                <a:latin typeface="Courier New"/>
                <a:cs typeface="Courier New"/>
              </a:rPr>
              <a:t>!number</a:t>
            </a:r>
            <a:r>
              <a:rPr sz="2150" spc="-6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dirty="0">
                <a:solidFill>
                  <a:srgbClr val="444444"/>
                </a:solidFill>
                <a:latin typeface="Courier New"/>
                <a:cs typeface="Courier New"/>
              </a:rPr>
              <a:t>&amp;&amp;</a:t>
            </a:r>
            <a:r>
              <a:rPr sz="2150" spc="-5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Courier New"/>
                <a:cs typeface="Courier New"/>
              </a:rPr>
              <a:t>!array</a:t>
            </a:r>
            <a:endParaRPr sz="2150">
              <a:latin typeface="Courier New"/>
              <a:cs typeface="Courier New"/>
            </a:endParaRPr>
          </a:p>
          <a:p>
            <a:pPr marL="389255">
              <a:lnSpc>
                <a:spcPct val="100000"/>
              </a:lnSpc>
              <a:spcBef>
                <a:spcPts val="965"/>
              </a:spcBef>
            </a:pPr>
            <a:r>
              <a:rPr sz="2150" b="1" dirty="0">
                <a:solidFill>
                  <a:srgbClr val="444444"/>
                </a:solidFill>
                <a:latin typeface="Courier New"/>
                <a:cs typeface="Courier New"/>
              </a:rPr>
              <a:t>return</a:t>
            </a:r>
            <a:r>
              <a:rPr sz="2150" b="1" spc="-8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Courier New"/>
                <a:cs typeface="Courier New"/>
              </a:rPr>
              <a:t>value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50663" y="6406819"/>
            <a:ext cx="3782695" cy="2727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660" marR="5080" indent="-188595">
              <a:lnSpc>
                <a:spcPct val="137400"/>
              </a:lnSpc>
              <a:spcBef>
                <a:spcPts val="100"/>
              </a:spcBef>
            </a:pPr>
            <a:r>
              <a:rPr sz="2150" b="1" dirty="0">
                <a:solidFill>
                  <a:srgbClr val="444444"/>
                </a:solidFill>
                <a:latin typeface="Courier New"/>
                <a:cs typeface="Courier New"/>
              </a:rPr>
              <a:t>if</a:t>
            </a:r>
            <a:r>
              <a:rPr sz="2150" b="1" spc="-5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dirty="0">
                <a:solidFill>
                  <a:srgbClr val="444444"/>
                </a:solidFill>
                <a:latin typeface="Courier New"/>
                <a:cs typeface="Courier New"/>
              </a:rPr>
              <a:t>value</a:t>
            </a:r>
            <a:r>
              <a:rPr sz="2150" spc="-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dirty="0">
                <a:solidFill>
                  <a:srgbClr val="444444"/>
                </a:solidFill>
                <a:latin typeface="Courier New"/>
                <a:cs typeface="Courier New"/>
              </a:rPr>
              <a:t>type</a:t>
            </a:r>
            <a:r>
              <a:rPr sz="2150" spc="-5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dirty="0">
                <a:solidFill>
                  <a:srgbClr val="444444"/>
                </a:solidFill>
                <a:latin typeface="Courier New"/>
                <a:cs typeface="Courier New"/>
              </a:rPr>
              <a:t>==</a:t>
            </a:r>
            <a:r>
              <a:rPr sz="2150" spc="-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Courier New"/>
                <a:cs typeface="Courier New"/>
              </a:rPr>
              <a:t>string </a:t>
            </a:r>
            <a:r>
              <a:rPr sz="2150" dirty="0">
                <a:solidFill>
                  <a:srgbClr val="444444"/>
                </a:solidFill>
                <a:latin typeface="Courier New"/>
                <a:cs typeface="Courier New"/>
              </a:rPr>
              <a:t>reverse</a:t>
            </a:r>
            <a:r>
              <a:rPr sz="2150" spc="-10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Courier New"/>
                <a:cs typeface="Courier New"/>
              </a:rPr>
              <a:t>string</a:t>
            </a:r>
            <a:endParaRPr sz="2150">
              <a:latin typeface="Courier New"/>
              <a:cs typeface="Courier New"/>
            </a:endParaRPr>
          </a:p>
          <a:p>
            <a:pPr marL="200660" marR="5080" indent="-188595">
              <a:lnSpc>
                <a:spcPct val="137400"/>
              </a:lnSpc>
            </a:pPr>
            <a:r>
              <a:rPr sz="2150" b="1" dirty="0">
                <a:solidFill>
                  <a:srgbClr val="444444"/>
                </a:solidFill>
                <a:latin typeface="Courier New"/>
                <a:cs typeface="Courier New"/>
              </a:rPr>
              <a:t>if</a:t>
            </a:r>
            <a:r>
              <a:rPr sz="2150" b="1" spc="-5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dirty="0">
                <a:solidFill>
                  <a:srgbClr val="444444"/>
                </a:solidFill>
                <a:latin typeface="Courier New"/>
                <a:cs typeface="Courier New"/>
              </a:rPr>
              <a:t>value</a:t>
            </a:r>
            <a:r>
              <a:rPr sz="2150" spc="-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dirty="0">
                <a:solidFill>
                  <a:srgbClr val="444444"/>
                </a:solidFill>
                <a:latin typeface="Courier New"/>
                <a:cs typeface="Courier New"/>
              </a:rPr>
              <a:t>type</a:t>
            </a:r>
            <a:r>
              <a:rPr sz="2150" spc="-5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dirty="0">
                <a:solidFill>
                  <a:srgbClr val="444444"/>
                </a:solidFill>
                <a:latin typeface="Courier New"/>
                <a:cs typeface="Courier New"/>
              </a:rPr>
              <a:t>==</a:t>
            </a:r>
            <a:r>
              <a:rPr sz="2150" spc="-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Courier New"/>
                <a:cs typeface="Courier New"/>
              </a:rPr>
              <a:t>number </a:t>
            </a:r>
            <a:r>
              <a:rPr sz="2150" dirty="0">
                <a:solidFill>
                  <a:srgbClr val="444444"/>
                </a:solidFill>
                <a:latin typeface="Courier New"/>
                <a:cs typeface="Courier New"/>
              </a:rPr>
              <a:t>reverse</a:t>
            </a:r>
            <a:r>
              <a:rPr sz="2150" spc="-10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Courier New"/>
                <a:cs typeface="Courier New"/>
              </a:rPr>
              <a:t>number</a:t>
            </a:r>
            <a:endParaRPr sz="2150">
              <a:latin typeface="Courier New"/>
              <a:cs typeface="Courier New"/>
            </a:endParaRPr>
          </a:p>
          <a:p>
            <a:pPr marL="200660" marR="168275" indent="-188595">
              <a:lnSpc>
                <a:spcPct val="137400"/>
              </a:lnSpc>
            </a:pPr>
            <a:r>
              <a:rPr sz="2150" b="1" dirty="0">
                <a:solidFill>
                  <a:srgbClr val="444444"/>
                </a:solidFill>
                <a:latin typeface="Courier New"/>
                <a:cs typeface="Courier New"/>
              </a:rPr>
              <a:t>if</a:t>
            </a:r>
            <a:r>
              <a:rPr sz="2150" b="1" spc="-5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dirty="0">
                <a:solidFill>
                  <a:srgbClr val="444444"/>
                </a:solidFill>
                <a:latin typeface="Courier New"/>
                <a:cs typeface="Courier New"/>
              </a:rPr>
              <a:t>value</a:t>
            </a:r>
            <a:r>
              <a:rPr sz="2150" spc="-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dirty="0">
                <a:solidFill>
                  <a:srgbClr val="444444"/>
                </a:solidFill>
                <a:latin typeface="Courier New"/>
                <a:cs typeface="Courier New"/>
              </a:rPr>
              <a:t>type</a:t>
            </a:r>
            <a:r>
              <a:rPr sz="2150" spc="-5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dirty="0">
                <a:solidFill>
                  <a:srgbClr val="444444"/>
                </a:solidFill>
                <a:latin typeface="Courier New"/>
                <a:cs typeface="Courier New"/>
              </a:rPr>
              <a:t>==</a:t>
            </a:r>
            <a:r>
              <a:rPr sz="2150" spc="-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Courier New"/>
                <a:cs typeface="Courier New"/>
              </a:rPr>
              <a:t>array </a:t>
            </a:r>
            <a:r>
              <a:rPr sz="2150" dirty="0">
                <a:solidFill>
                  <a:srgbClr val="444444"/>
                </a:solidFill>
                <a:latin typeface="Courier New"/>
                <a:cs typeface="Courier New"/>
              </a:rPr>
              <a:t>reverse</a:t>
            </a:r>
            <a:r>
              <a:rPr sz="2150" spc="-10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Courier New"/>
                <a:cs typeface="Courier New"/>
              </a:rPr>
              <a:t>array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950663" y="9682112"/>
            <a:ext cx="345567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b="1" dirty="0">
                <a:solidFill>
                  <a:srgbClr val="444444"/>
                </a:solidFill>
                <a:latin typeface="Courier New"/>
                <a:cs typeface="Courier New"/>
              </a:rPr>
              <a:t>return</a:t>
            </a:r>
            <a:r>
              <a:rPr sz="2150" b="1" spc="-10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dirty="0">
                <a:solidFill>
                  <a:srgbClr val="444444"/>
                </a:solidFill>
                <a:latin typeface="Courier New"/>
                <a:cs typeface="Courier New"/>
              </a:rPr>
              <a:t>reversed</a:t>
            </a:r>
            <a:r>
              <a:rPr sz="2150" spc="-9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Courier New"/>
                <a:cs typeface="Courier New"/>
              </a:rPr>
              <a:t>value</a:t>
            </a:r>
            <a:endParaRPr sz="2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481" y="0"/>
            <a:ext cx="11936618" cy="1130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03930" y="2517449"/>
            <a:ext cx="7820720" cy="6337632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80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SECTION</a:t>
            </a:r>
            <a:endParaRPr sz="5100" dirty="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  <a:spcBef>
                <a:spcPts val="880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DEVELOPER SKILLS &amp; EDITOR SETUP</a:t>
            </a: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79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LECTURE</a:t>
            </a:r>
            <a:endParaRPr sz="5100" dirty="0">
              <a:latin typeface="Calibri"/>
              <a:cs typeface="Calibri"/>
            </a:endParaRPr>
          </a:p>
          <a:p>
            <a:pPr marL="17780">
              <a:lnSpc>
                <a:spcPct val="100000"/>
              </a:lnSpc>
              <a:spcBef>
                <a:spcPts val="925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LEARNING HOW TO CODE</a:t>
            </a:r>
            <a:endParaRPr sz="51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309" y="293573"/>
            <a:ext cx="39623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19835" algn="l"/>
                <a:tab pos="1995170" algn="l"/>
              </a:tabLst>
            </a:pPr>
            <a:r>
              <a:rPr dirty="0"/>
              <a:t>HOW</a:t>
            </a:r>
            <a:r>
              <a:rPr lang="en-US" dirty="0"/>
              <a:t> </a:t>
            </a:r>
            <a:r>
              <a:rPr dirty="0"/>
              <a:t>TO</a:t>
            </a:r>
            <a:r>
              <a:rPr lang="en-US" dirty="0"/>
              <a:t> </a:t>
            </a:r>
            <a:r>
              <a:rPr dirty="0"/>
              <a:t>FAIL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0450" y="392453"/>
            <a:ext cx="628253" cy="62825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318250" y="316690"/>
            <a:ext cx="9982200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28040" algn="l"/>
                <a:tab pos="3068955" algn="l"/>
                <a:tab pos="4276090" algn="l"/>
                <a:tab pos="5051425" algn="l"/>
              </a:tabLst>
            </a:pPr>
            <a:r>
              <a:rPr sz="4950" b="1" dirty="0">
                <a:solidFill>
                  <a:srgbClr val="FAFBFB"/>
                </a:solidFill>
                <a:latin typeface="Calibri"/>
                <a:cs typeface="Calibri"/>
              </a:rPr>
              <a:t>AT	LEARNING</a:t>
            </a:r>
            <a:r>
              <a:rPr lang="en-US" sz="495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4950" b="1" dirty="0">
                <a:solidFill>
                  <a:srgbClr val="FAFBFB"/>
                </a:solidFill>
                <a:latin typeface="Calibri"/>
                <a:cs typeface="Calibri"/>
              </a:rPr>
              <a:t>HOW</a:t>
            </a:r>
            <a:r>
              <a:rPr lang="en-US" sz="495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4950" b="1" dirty="0">
                <a:solidFill>
                  <a:srgbClr val="FAFBFB"/>
                </a:solidFill>
                <a:latin typeface="Calibri"/>
                <a:cs typeface="Calibri"/>
              </a:rPr>
              <a:t>TO</a:t>
            </a:r>
            <a:r>
              <a:rPr lang="en-US" sz="495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4950" b="1" dirty="0">
                <a:solidFill>
                  <a:srgbClr val="FAFBFB"/>
                </a:solidFill>
                <a:latin typeface="Calibri"/>
                <a:cs typeface="Calibri"/>
              </a:rPr>
              <a:t>CODE</a:t>
            </a:r>
            <a:endParaRPr sz="495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01033" y="2567514"/>
            <a:ext cx="356010" cy="35601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01033" y="3451257"/>
            <a:ext cx="356010" cy="35601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01033" y="4799907"/>
            <a:ext cx="356010" cy="35601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01033" y="5683651"/>
            <a:ext cx="356010" cy="35601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01033" y="6567393"/>
            <a:ext cx="356010" cy="35601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01033" y="7451136"/>
            <a:ext cx="356010" cy="35601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01033" y="8334879"/>
            <a:ext cx="356010" cy="35601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564232" y="2543424"/>
            <a:ext cx="10848975" cy="6144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He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00" dirty="0">
                <a:solidFill>
                  <a:srgbClr val="444444"/>
                </a:solidFill>
                <a:latin typeface="Arial"/>
                <a:cs typeface="Arial"/>
              </a:rPr>
              <a:t>didn’t</a:t>
            </a:r>
            <a:r>
              <a:rPr sz="2300" b="1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95" dirty="0">
                <a:solidFill>
                  <a:srgbClr val="444444"/>
                </a:solidFill>
                <a:latin typeface="Arial"/>
                <a:cs typeface="Arial"/>
              </a:rPr>
              <a:t>have</a:t>
            </a:r>
            <a:r>
              <a:rPr sz="2300" b="1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b="1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clear</a:t>
            </a:r>
            <a:r>
              <a:rPr sz="2300" b="1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75" dirty="0">
                <a:solidFill>
                  <a:srgbClr val="444444"/>
                </a:solidFill>
                <a:latin typeface="Arial"/>
                <a:cs typeface="Arial"/>
              </a:rPr>
              <a:t>goal</a:t>
            </a:r>
            <a:r>
              <a:rPr sz="2300" b="1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at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beginning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his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journey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Arial"/>
              <a:cs typeface="Arial"/>
            </a:endParaRPr>
          </a:p>
          <a:p>
            <a:pPr marL="12700" marR="124460">
              <a:lnSpc>
                <a:spcPct val="132600"/>
              </a:lnSpc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He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started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by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watching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courses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reading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tutorials,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but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he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would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just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10" dirty="0">
                <a:solidFill>
                  <a:srgbClr val="444444"/>
                </a:solidFill>
                <a:latin typeface="Arial"/>
                <a:cs typeface="Arial"/>
              </a:rPr>
              <a:t>copy</a:t>
            </a:r>
            <a:r>
              <a:rPr sz="2300" b="1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2300" b="1" spc="-95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300" b="1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60" dirty="0">
                <a:solidFill>
                  <a:srgbClr val="444444"/>
                </a:solidFill>
                <a:latin typeface="Arial"/>
                <a:cs typeface="Arial"/>
              </a:rPr>
              <a:t>without</a:t>
            </a:r>
            <a:r>
              <a:rPr sz="2300" b="1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80" dirty="0">
                <a:solidFill>
                  <a:srgbClr val="444444"/>
                </a:solidFill>
                <a:latin typeface="Arial"/>
                <a:cs typeface="Arial"/>
              </a:rPr>
              <a:t>caring</a:t>
            </a:r>
            <a:r>
              <a:rPr sz="2300" b="1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20" dirty="0">
                <a:solidFill>
                  <a:srgbClr val="444444"/>
                </a:solidFill>
                <a:latin typeface="Arial"/>
                <a:cs typeface="Arial"/>
              </a:rPr>
              <a:t>how</a:t>
            </a:r>
            <a:r>
              <a:rPr sz="2300" b="1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444444"/>
                </a:solidFill>
                <a:latin typeface="Arial"/>
                <a:cs typeface="Arial"/>
              </a:rPr>
              <a:t>it </a:t>
            </a:r>
            <a:r>
              <a:rPr sz="2300" b="1" spc="-85" dirty="0">
                <a:solidFill>
                  <a:srgbClr val="444444"/>
                </a:solidFill>
                <a:latin typeface="Arial"/>
                <a:cs typeface="Arial"/>
              </a:rPr>
              <a:t>works</a:t>
            </a:r>
            <a:r>
              <a:rPr sz="2300" spc="-85" dirty="0">
                <a:solidFill>
                  <a:srgbClr val="444444"/>
                </a:solidFill>
                <a:latin typeface="Arial"/>
                <a:cs typeface="Arial"/>
              </a:rPr>
              <a:t>.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Sometimes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he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would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just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copy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paste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code!</a:t>
            </a:r>
            <a:endParaRPr sz="2300">
              <a:latin typeface="Arial"/>
              <a:cs typeface="Arial"/>
            </a:endParaRPr>
          </a:p>
          <a:p>
            <a:pPr marL="12700" marR="5080">
              <a:lnSpc>
                <a:spcPct val="252100"/>
              </a:lnSpc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He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00" dirty="0">
                <a:solidFill>
                  <a:srgbClr val="444444"/>
                </a:solidFill>
                <a:latin typeface="Arial"/>
                <a:cs typeface="Arial"/>
              </a:rPr>
              <a:t>didn’t</a:t>
            </a:r>
            <a:r>
              <a:rPr sz="2300" b="1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reinforce</a:t>
            </a:r>
            <a:r>
              <a:rPr sz="2300" b="1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what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he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was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learning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by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doing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small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challenges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taking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notes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He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00" dirty="0">
                <a:solidFill>
                  <a:srgbClr val="444444"/>
                </a:solidFill>
                <a:latin typeface="Arial"/>
                <a:cs typeface="Arial"/>
              </a:rPr>
              <a:t>didn’t</a:t>
            </a:r>
            <a:r>
              <a:rPr sz="2300" b="1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practice</a:t>
            </a:r>
            <a:r>
              <a:rPr sz="2300" b="1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14" dirty="0">
                <a:solidFill>
                  <a:srgbClr val="444444"/>
                </a:solidFill>
                <a:latin typeface="Arial"/>
                <a:cs typeface="Arial"/>
              </a:rPr>
              <a:t>coding</a:t>
            </a:r>
            <a:r>
              <a:rPr sz="2300" spc="-114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didn’t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come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up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his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own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project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ideas</a:t>
            </a:r>
            <a:endParaRPr sz="2300">
              <a:latin typeface="Arial"/>
              <a:cs typeface="Arial"/>
            </a:endParaRPr>
          </a:p>
          <a:p>
            <a:pPr marL="12700" marR="356235">
              <a:lnSpc>
                <a:spcPct val="252100"/>
              </a:lnSpc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He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80" dirty="0">
                <a:solidFill>
                  <a:srgbClr val="444444"/>
                </a:solidFill>
                <a:latin typeface="Arial"/>
                <a:cs typeface="Arial"/>
              </a:rPr>
              <a:t>quickly</a:t>
            </a:r>
            <a:r>
              <a:rPr sz="2300" b="1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75" dirty="0">
                <a:solidFill>
                  <a:srgbClr val="444444"/>
                </a:solidFill>
                <a:latin typeface="Arial"/>
                <a:cs typeface="Arial"/>
              </a:rPr>
              <a:t>became</a:t>
            </a:r>
            <a:r>
              <a:rPr sz="2300" b="1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45" dirty="0">
                <a:solidFill>
                  <a:srgbClr val="444444"/>
                </a:solidFill>
                <a:latin typeface="Arial"/>
                <a:cs typeface="Arial"/>
              </a:rPr>
              <a:t>frustrated</a:t>
            </a:r>
            <a:r>
              <a:rPr sz="2300" b="1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when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his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was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not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perfectly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clean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efficient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He</a:t>
            </a:r>
            <a:r>
              <a:rPr sz="230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40" dirty="0">
                <a:solidFill>
                  <a:srgbClr val="444444"/>
                </a:solidFill>
                <a:latin typeface="Arial"/>
                <a:cs typeface="Arial"/>
              </a:rPr>
              <a:t>lost</a:t>
            </a:r>
            <a:r>
              <a:rPr sz="2300" b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55" dirty="0">
                <a:solidFill>
                  <a:srgbClr val="444444"/>
                </a:solidFill>
                <a:latin typeface="Arial"/>
                <a:cs typeface="Arial"/>
              </a:rPr>
              <a:t>motivation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because</a:t>
            </a:r>
            <a:r>
              <a:rPr sz="230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he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thought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he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could</a:t>
            </a:r>
            <a:r>
              <a:rPr sz="230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never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know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everything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He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was</a:t>
            </a:r>
            <a:r>
              <a:rPr sz="230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80" dirty="0">
                <a:solidFill>
                  <a:srgbClr val="444444"/>
                </a:solidFill>
                <a:latin typeface="Arial"/>
                <a:cs typeface="Arial"/>
              </a:rPr>
              <a:t>learning</a:t>
            </a:r>
            <a:r>
              <a:rPr sz="2300" b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30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444444"/>
                </a:solidFill>
                <a:latin typeface="Arial"/>
                <a:cs typeface="Arial"/>
              </a:rPr>
              <a:t>isolation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01033" y="9218621"/>
            <a:ext cx="356010" cy="35601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564232" y="9081444"/>
            <a:ext cx="1048067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600"/>
              </a:lnSpc>
              <a:spcBef>
                <a:spcPts val="100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After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finishing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couple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courses,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90" dirty="0">
                <a:solidFill>
                  <a:srgbClr val="444444"/>
                </a:solidFill>
                <a:latin typeface="Arial"/>
                <a:cs typeface="Arial"/>
              </a:rPr>
              <a:t>he</a:t>
            </a:r>
            <a:r>
              <a:rPr sz="2300" b="1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75" dirty="0">
                <a:solidFill>
                  <a:srgbClr val="444444"/>
                </a:solidFill>
                <a:latin typeface="Arial"/>
                <a:cs typeface="Arial"/>
              </a:rPr>
              <a:t>thought</a:t>
            </a:r>
            <a:r>
              <a:rPr sz="2300" b="1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90" dirty="0">
                <a:solidFill>
                  <a:srgbClr val="444444"/>
                </a:solidFill>
                <a:latin typeface="Arial"/>
                <a:cs typeface="Arial"/>
              </a:rPr>
              <a:t>he</a:t>
            </a:r>
            <a:r>
              <a:rPr sz="2300" b="1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20" dirty="0">
                <a:solidFill>
                  <a:srgbClr val="444444"/>
                </a:solidFill>
                <a:latin typeface="Arial"/>
                <a:cs typeface="Arial"/>
              </a:rPr>
              <a:t>now</a:t>
            </a:r>
            <a:r>
              <a:rPr sz="2300" b="1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85" dirty="0">
                <a:solidFill>
                  <a:srgbClr val="444444"/>
                </a:solidFill>
                <a:latin typeface="Arial"/>
                <a:cs typeface="Arial"/>
              </a:rPr>
              <a:t>was</a:t>
            </a:r>
            <a:r>
              <a:rPr sz="2300" b="1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b="1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00" dirty="0">
                <a:solidFill>
                  <a:srgbClr val="444444"/>
                </a:solidFill>
                <a:latin typeface="Arial"/>
                <a:cs typeface="Arial"/>
              </a:rPr>
              <a:t>web</a:t>
            </a:r>
            <a:r>
              <a:rPr sz="2300" b="1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95" dirty="0">
                <a:solidFill>
                  <a:srgbClr val="444444"/>
                </a:solidFill>
                <a:latin typeface="Arial"/>
                <a:cs typeface="Arial"/>
              </a:rPr>
              <a:t>developer</a:t>
            </a:r>
            <a:r>
              <a:rPr sz="2300" b="1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and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could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start</a:t>
            </a:r>
            <a:r>
              <a:rPr sz="23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applying</a:t>
            </a:r>
            <a:r>
              <a:rPr sz="23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jobs.</a:t>
            </a:r>
            <a:r>
              <a:rPr sz="23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But</a:t>
            </a:r>
            <a:r>
              <a:rPr sz="23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he</a:t>
            </a:r>
            <a:r>
              <a:rPr sz="23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couldn’t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even</a:t>
            </a:r>
            <a:r>
              <a:rPr sz="23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build</a:t>
            </a:r>
            <a:r>
              <a:rPr sz="23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an</a:t>
            </a:r>
            <a:r>
              <a:rPr sz="23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app</a:t>
            </a:r>
            <a:r>
              <a:rPr sz="23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23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his</a:t>
            </a:r>
            <a:r>
              <a:rPr sz="23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own!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73800" y="3019259"/>
            <a:ext cx="5314950" cy="6096000"/>
            <a:chOff x="873800" y="3019259"/>
            <a:chExt cx="5314950" cy="609600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3800" y="3019259"/>
              <a:ext cx="5314373" cy="531226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8286" y="3325714"/>
              <a:ext cx="4225401" cy="422328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251570" y="7776859"/>
              <a:ext cx="328930" cy="1317625"/>
            </a:xfrm>
            <a:custGeom>
              <a:avLst/>
              <a:gdLst/>
              <a:ahLst/>
              <a:cxnLst/>
              <a:rect l="l" t="t" r="r" b="b"/>
              <a:pathLst>
                <a:path w="328930" h="1317625">
                  <a:moveTo>
                    <a:pt x="328584" y="1317226"/>
                  </a:moveTo>
                  <a:lnTo>
                    <a:pt x="293275" y="1282230"/>
                  </a:lnTo>
                  <a:lnTo>
                    <a:pt x="259972" y="1246537"/>
                  </a:lnTo>
                  <a:lnTo>
                    <a:pt x="228676" y="1210146"/>
                  </a:lnTo>
                  <a:lnTo>
                    <a:pt x="199386" y="1173058"/>
                  </a:lnTo>
                  <a:lnTo>
                    <a:pt x="172103" y="1135273"/>
                  </a:lnTo>
                  <a:lnTo>
                    <a:pt x="146826" y="1096790"/>
                  </a:lnTo>
                  <a:lnTo>
                    <a:pt x="123555" y="1057610"/>
                  </a:lnTo>
                  <a:lnTo>
                    <a:pt x="102291" y="1017732"/>
                  </a:lnTo>
                  <a:lnTo>
                    <a:pt x="83033" y="977157"/>
                  </a:lnTo>
                  <a:lnTo>
                    <a:pt x="65782" y="935884"/>
                  </a:lnTo>
                  <a:lnTo>
                    <a:pt x="50537" y="893914"/>
                  </a:lnTo>
                  <a:lnTo>
                    <a:pt x="37298" y="851246"/>
                  </a:lnTo>
                  <a:lnTo>
                    <a:pt x="26066" y="807881"/>
                  </a:lnTo>
                  <a:lnTo>
                    <a:pt x="16840" y="763819"/>
                  </a:lnTo>
                  <a:lnTo>
                    <a:pt x="9620" y="719059"/>
                  </a:lnTo>
                  <a:lnTo>
                    <a:pt x="4407" y="673601"/>
                  </a:lnTo>
                  <a:lnTo>
                    <a:pt x="1200" y="627447"/>
                  </a:lnTo>
                  <a:lnTo>
                    <a:pt x="0" y="580594"/>
                  </a:lnTo>
                  <a:lnTo>
                    <a:pt x="805" y="533045"/>
                  </a:lnTo>
                  <a:lnTo>
                    <a:pt x="3618" y="484798"/>
                  </a:lnTo>
                  <a:lnTo>
                    <a:pt x="8436" y="435853"/>
                  </a:lnTo>
                  <a:lnTo>
                    <a:pt x="15261" y="386211"/>
                  </a:lnTo>
                  <a:lnTo>
                    <a:pt x="24093" y="335872"/>
                  </a:lnTo>
                  <a:lnTo>
                    <a:pt x="34931" y="284835"/>
                  </a:lnTo>
                  <a:lnTo>
                    <a:pt x="47775" y="233101"/>
                  </a:lnTo>
                  <a:lnTo>
                    <a:pt x="62626" y="180669"/>
                  </a:lnTo>
                  <a:lnTo>
                    <a:pt x="79483" y="127540"/>
                  </a:lnTo>
                  <a:lnTo>
                    <a:pt x="98346" y="73713"/>
                  </a:lnTo>
                  <a:lnTo>
                    <a:pt x="119216" y="19189"/>
                  </a:lnTo>
                  <a:lnTo>
                    <a:pt x="127719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90392" y="7635178"/>
              <a:ext cx="161290" cy="196850"/>
            </a:xfrm>
            <a:custGeom>
              <a:avLst/>
              <a:gdLst/>
              <a:ahLst/>
              <a:cxnLst/>
              <a:rect l="l" t="t" r="r" b="b"/>
              <a:pathLst>
                <a:path w="161289" h="196850">
                  <a:moveTo>
                    <a:pt x="151682" y="0"/>
                  </a:moveTo>
                  <a:lnTo>
                    <a:pt x="0" y="125193"/>
                  </a:lnTo>
                  <a:lnTo>
                    <a:pt x="160827" y="196462"/>
                  </a:lnTo>
                  <a:lnTo>
                    <a:pt x="151682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684360" y="9264446"/>
            <a:ext cx="1820545" cy="7683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2300" b="1" spc="-20" dirty="0">
                <a:solidFill>
                  <a:srgbClr val="F2425D"/>
                </a:solidFill>
                <a:latin typeface="Arial"/>
                <a:cs typeface="Arial"/>
              </a:rPr>
              <a:t>John</a:t>
            </a:r>
            <a:endParaRPr sz="2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35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(not</a:t>
            </a:r>
            <a:r>
              <a:rPr sz="2150" spc="10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35" dirty="0">
                <a:solidFill>
                  <a:srgbClr val="F2425D"/>
                </a:solidFill>
                <a:latin typeface="Arial"/>
                <a:cs typeface="Arial"/>
              </a:rPr>
              <a:t>actually…)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6358" y="390040"/>
            <a:ext cx="628253" cy="6282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9" y="293573"/>
            <a:ext cx="193547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19835" algn="l"/>
                <a:tab pos="1995170" algn="l"/>
                <a:tab pos="4867275" algn="l"/>
                <a:tab pos="5683250" algn="l"/>
                <a:tab pos="7924165" algn="l"/>
                <a:tab pos="9131300" algn="l"/>
                <a:tab pos="9906635" algn="l"/>
              </a:tabLst>
            </a:pPr>
            <a:r>
              <a:rPr dirty="0"/>
              <a:t>HOW</a:t>
            </a:r>
            <a:r>
              <a:rPr lang="en-US" dirty="0"/>
              <a:t> </a:t>
            </a:r>
            <a:r>
              <a:rPr dirty="0"/>
              <a:t>TO</a:t>
            </a:r>
            <a:r>
              <a:rPr lang="en-US" dirty="0"/>
              <a:t> </a:t>
            </a:r>
            <a:r>
              <a:rPr dirty="0"/>
              <a:t>SUCCEED	AT	LEARNING</a:t>
            </a:r>
            <a:r>
              <a:rPr lang="en-US" dirty="0"/>
              <a:t> </a:t>
            </a:r>
            <a:r>
              <a:rPr dirty="0"/>
              <a:t>HOW	TO	CODE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277817" y="1994435"/>
            <a:ext cx="5548630" cy="2497455"/>
            <a:chOff x="7277817" y="1994435"/>
            <a:chExt cx="5548630" cy="2497455"/>
          </a:xfrm>
        </p:grpSpPr>
        <p:sp>
          <p:nvSpPr>
            <p:cNvPr id="5" name="object 5"/>
            <p:cNvSpPr/>
            <p:nvPr/>
          </p:nvSpPr>
          <p:spPr>
            <a:xfrm>
              <a:off x="7277817" y="1994435"/>
              <a:ext cx="5548630" cy="2497455"/>
            </a:xfrm>
            <a:custGeom>
              <a:avLst/>
              <a:gdLst/>
              <a:ahLst/>
              <a:cxnLst/>
              <a:rect l="l" t="t" r="r" b="b"/>
              <a:pathLst>
                <a:path w="5548630" h="2497454">
                  <a:moveTo>
                    <a:pt x="5548466" y="0"/>
                  </a:moveTo>
                  <a:lnTo>
                    <a:pt x="0" y="0"/>
                  </a:lnTo>
                  <a:lnTo>
                    <a:pt x="0" y="2497360"/>
                  </a:lnTo>
                  <a:lnTo>
                    <a:pt x="5548466" y="2497360"/>
                  </a:lnTo>
                  <a:lnTo>
                    <a:pt x="5548466" y="0"/>
                  </a:lnTo>
                  <a:close/>
                </a:path>
              </a:pathLst>
            </a:custGeom>
            <a:solidFill>
              <a:srgbClr val="F2425D">
                <a:alpha val="145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23888" y="2425077"/>
              <a:ext cx="335068" cy="33506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277817" y="1994435"/>
            <a:ext cx="5548630" cy="2497455"/>
          </a:xfrm>
          <a:prstGeom prst="rect">
            <a:avLst/>
          </a:prstGeom>
        </p:spPr>
        <p:txBody>
          <a:bodyPr vert="horz" wrap="square" lIns="0" tIns="311150" rIns="0" bIns="0" rtlCol="0">
            <a:spAutoFit/>
          </a:bodyPr>
          <a:lstStyle/>
          <a:p>
            <a:pPr marL="1121410" marR="837565">
              <a:lnSpc>
                <a:spcPct val="131200"/>
              </a:lnSpc>
              <a:spcBef>
                <a:spcPts val="2450"/>
              </a:spcBef>
            </a:pPr>
            <a:r>
              <a:rPr sz="2200" dirty="0">
                <a:solidFill>
                  <a:srgbClr val="6B3939"/>
                </a:solidFill>
                <a:latin typeface="Arial"/>
                <a:cs typeface="Arial"/>
              </a:rPr>
              <a:t>He</a:t>
            </a:r>
            <a:r>
              <a:rPr sz="2200" spc="-110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6B3939"/>
                </a:solidFill>
                <a:latin typeface="Arial"/>
                <a:cs typeface="Arial"/>
              </a:rPr>
              <a:t>would</a:t>
            </a:r>
            <a:r>
              <a:rPr sz="2200" spc="-80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6B3939"/>
                </a:solidFill>
                <a:latin typeface="Arial"/>
                <a:cs typeface="Arial"/>
              </a:rPr>
              <a:t>just</a:t>
            </a:r>
            <a:r>
              <a:rPr sz="2200" spc="-85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b="1" spc="-95" dirty="0">
                <a:solidFill>
                  <a:srgbClr val="6B3939"/>
                </a:solidFill>
                <a:latin typeface="Arial"/>
                <a:cs typeface="Arial"/>
              </a:rPr>
              <a:t>copy</a:t>
            </a:r>
            <a:r>
              <a:rPr sz="2200" b="1" spc="-60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6B3939"/>
                </a:solidFill>
                <a:latin typeface="Arial"/>
                <a:cs typeface="Arial"/>
              </a:rPr>
              <a:t>the</a:t>
            </a:r>
            <a:r>
              <a:rPr sz="2200" b="1" spc="-80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b="1" spc="-55" dirty="0">
                <a:solidFill>
                  <a:srgbClr val="6B3939"/>
                </a:solidFill>
                <a:latin typeface="Arial"/>
                <a:cs typeface="Arial"/>
              </a:rPr>
              <a:t>code </a:t>
            </a:r>
            <a:r>
              <a:rPr sz="2200" b="1" spc="-40" dirty="0">
                <a:solidFill>
                  <a:srgbClr val="6B3939"/>
                </a:solidFill>
                <a:latin typeface="Arial"/>
                <a:cs typeface="Arial"/>
              </a:rPr>
              <a:t>without</a:t>
            </a:r>
            <a:r>
              <a:rPr sz="2200" b="1" spc="-50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b="1" spc="-70" dirty="0">
                <a:solidFill>
                  <a:srgbClr val="6B3939"/>
                </a:solidFill>
                <a:latin typeface="Arial"/>
                <a:cs typeface="Arial"/>
              </a:rPr>
              <a:t>caring</a:t>
            </a:r>
            <a:r>
              <a:rPr sz="2200" b="1" spc="-45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b="1" spc="-100" dirty="0">
                <a:solidFill>
                  <a:srgbClr val="6B3939"/>
                </a:solidFill>
                <a:latin typeface="Arial"/>
                <a:cs typeface="Arial"/>
              </a:rPr>
              <a:t>how</a:t>
            </a:r>
            <a:r>
              <a:rPr sz="2200" b="1" spc="-45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6B3939"/>
                </a:solidFill>
                <a:latin typeface="Arial"/>
                <a:cs typeface="Arial"/>
              </a:rPr>
              <a:t>it</a:t>
            </a:r>
            <a:r>
              <a:rPr sz="2200" b="1" spc="-45" dirty="0">
                <a:solidFill>
                  <a:srgbClr val="6B3939"/>
                </a:solidFill>
                <a:latin typeface="Arial"/>
                <a:cs typeface="Arial"/>
              </a:rPr>
              <a:t> works</a:t>
            </a:r>
            <a:r>
              <a:rPr sz="2200" spc="-45" dirty="0">
                <a:solidFill>
                  <a:srgbClr val="6B3939"/>
                </a:solidFill>
                <a:latin typeface="Arial"/>
                <a:cs typeface="Arial"/>
              </a:rPr>
              <a:t>. </a:t>
            </a:r>
            <a:r>
              <a:rPr sz="2200" dirty="0">
                <a:solidFill>
                  <a:srgbClr val="6B3939"/>
                </a:solidFill>
                <a:latin typeface="Arial"/>
                <a:cs typeface="Arial"/>
              </a:rPr>
              <a:t>Sometimes</a:t>
            </a:r>
            <a:r>
              <a:rPr sz="2200" spc="45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6B3939"/>
                </a:solidFill>
                <a:latin typeface="Arial"/>
                <a:cs typeface="Arial"/>
              </a:rPr>
              <a:t>he</a:t>
            </a:r>
            <a:r>
              <a:rPr sz="2200" spc="45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6B3939"/>
                </a:solidFill>
                <a:latin typeface="Arial"/>
                <a:cs typeface="Arial"/>
              </a:rPr>
              <a:t>would</a:t>
            </a:r>
            <a:r>
              <a:rPr sz="2200" spc="45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6B3939"/>
                </a:solidFill>
                <a:latin typeface="Arial"/>
                <a:cs typeface="Arial"/>
              </a:rPr>
              <a:t>just </a:t>
            </a:r>
            <a:r>
              <a:rPr sz="2200" dirty="0">
                <a:solidFill>
                  <a:srgbClr val="6B3939"/>
                </a:solidFill>
                <a:latin typeface="Arial"/>
                <a:cs typeface="Arial"/>
              </a:rPr>
              <a:t>copy</a:t>
            </a:r>
            <a:r>
              <a:rPr sz="2200" spc="70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6B3939"/>
                </a:solidFill>
                <a:latin typeface="Arial"/>
                <a:cs typeface="Arial"/>
              </a:rPr>
              <a:t>and</a:t>
            </a:r>
            <a:r>
              <a:rPr sz="2200" spc="75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6B3939"/>
                </a:solidFill>
                <a:latin typeface="Arial"/>
                <a:cs typeface="Arial"/>
              </a:rPr>
              <a:t>paste</a:t>
            </a:r>
            <a:r>
              <a:rPr sz="2200" spc="75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6B3939"/>
                </a:solidFill>
                <a:latin typeface="Arial"/>
                <a:cs typeface="Arial"/>
              </a:rPr>
              <a:t>code!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23888" y="5786313"/>
            <a:ext cx="293184" cy="29318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387087" y="5668302"/>
            <a:ext cx="3371215" cy="905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200"/>
              </a:lnSpc>
              <a:spcBef>
                <a:spcPts val="90"/>
              </a:spcBef>
            </a:pP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Understand</a:t>
            </a:r>
            <a:r>
              <a:rPr sz="2200" spc="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200" spc="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200" spc="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44444"/>
                </a:solidFill>
                <a:latin typeface="Arial"/>
                <a:cs typeface="Arial"/>
              </a:rPr>
              <a:t>that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you’re</a:t>
            </a:r>
            <a:r>
              <a:rPr sz="22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44444"/>
                </a:solidFill>
                <a:latin typeface="Arial"/>
                <a:cs typeface="Arial"/>
              </a:rPr>
              <a:t>studying</a:t>
            </a:r>
            <a:r>
              <a:rPr sz="22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2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44444"/>
                </a:solidFill>
                <a:latin typeface="Arial"/>
                <a:cs typeface="Arial"/>
              </a:rPr>
              <a:t>typing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23888" y="6927640"/>
            <a:ext cx="293184" cy="29318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387087" y="6809630"/>
            <a:ext cx="3477895" cy="905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200"/>
              </a:lnSpc>
              <a:spcBef>
                <a:spcPts val="90"/>
              </a:spcBef>
            </a:pPr>
            <a:r>
              <a:rPr sz="2200" b="1" spc="-95" dirty="0">
                <a:solidFill>
                  <a:srgbClr val="444444"/>
                </a:solidFill>
                <a:latin typeface="Arial"/>
                <a:cs typeface="Arial"/>
              </a:rPr>
              <a:t>Always</a:t>
            </a:r>
            <a:r>
              <a:rPr sz="220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45" dirty="0">
                <a:solidFill>
                  <a:srgbClr val="444444"/>
                </a:solidFill>
                <a:latin typeface="Arial"/>
                <a:cs typeface="Arial"/>
              </a:rPr>
              <a:t>type</a:t>
            </a:r>
            <a:r>
              <a:rPr sz="2200" b="1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20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10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200" spc="-10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20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444444"/>
                </a:solidFill>
                <a:latin typeface="Arial"/>
                <a:cs typeface="Arial"/>
              </a:rPr>
              <a:t>don’t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copy-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paste!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3655457" y="1994435"/>
            <a:ext cx="5548630" cy="2058035"/>
            <a:chOff x="13655457" y="1994435"/>
            <a:chExt cx="5548630" cy="2058035"/>
          </a:xfrm>
        </p:grpSpPr>
        <p:sp>
          <p:nvSpPr>
            <p:cNvPr id="13" name="object 13"/>
            <p:cNvSpPr/>
            <p:nvPr/>
          </p:nvSpPr>
          <p:spPr>
            <a:xfrm>
              <a:off x="13655457" y="1994435"/>
              <a:ext cx="5548630" cy="2058035"/>
            </a:xfrm>
            <a:custGeom>
              <a:avLst/>
              <a:gdLst/>
              <a:ahLst/>
              <a:cxnLst/>
              <a:rect l="l" t="t" r="r" b="b"/>
              <a:pathLst>
                <a:path w="5548630" h="2058035">
                  <a:moveTo>
                    <a:pt x="5548466" y="0"/>
                  </a:moveTo>
                  <a:lnTo>
                    <a:pt x="0" y="0"/>
                  </a:lnTo>
                  <a:lnTo>
                    <a:pt x="0" y="2057583"/>
                  </a:lnTo>
                  <a:lnTo>
                    <a:pt x="5548466" y="2057583"/>
                  </a:lnTo>
                  <a:lnTo>
                    <a:pt x="5548466" y="0"/>
                  </a:lnTo>
                  <a:close/>
                </a:path>
              </a:pathLst>
            </a:custGeom>
            <a:solidFill>
              <a:srgbClr val="F2425D">
                <a:alpha val="145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01535" y="2425077"/>
              <a:ext cx="335068" cy="33506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3655457" y="1994435"/>
            <a:ext cx="5548630" cy="2058035"/>
          </a:xfrm>
          <a:prstGeom prst="rect">
            <a:avLst/>
          </a:prstGeom>
        </p:spPr>
        <p:txBody>
          <a:bodyPr vert="horz" wrap="square" lIns="0" tIns="311150" rIns="0" bIns="0" rtlCol="0">
            <a:spAutoFit/>
          </a:bodyPr>
          <a:lstStyle/>
          <a:p>
            <a:pPr marL="1121410" marR="885825">
              <a:lnSpc>
                <a:spcPct val="131200"/>
              </a:lnSpc>
              <a:spcBef>
                <a:spcPts val="2450"/>
              </a:spcBef>
            </a:pPr>
            <a:r>
              <a:rPr sz="2200" dirty="0">
                <a:solidFill>
                  <a:srgbClr val="733637"/>
                </a:solidFill>
                <a:latin typeface="Arial"/>
                <a:cs typeface="Arial"/>
              </a:rPr>
              <a:t>He</a:t>
            </a:r>
            <a:r>
              <a:rPr sz="2200" spc="-80" dirty="0">
                <a:solidFill>
                  <a:srgbClr val="733637"/>
                </a:solidFill>
                <a:latin typeface="Arial"/>
                <a:cs typeface="Arial"/>
              </a:rPr>
              <a:t> </a:t>
            </a:r>
            <a:r>
              <a:rPr sz="2200" b="1" spc="-85" dirty="0">
                <a:solidFill>
                  <a:srgbClr val="733637"/>
                </a:solidFill>
                <a:latin typeface="Arial"/>
                <a:cs typeface="Arial"/>
              </a:rPr>
              <a:t>didn’t</a:t>
            </a:r>
            <a:r>
              <a:rPr sz="2200" b="1" spc="-70" dirty="0">
                <a:solidFill>
                  <a:srgbClr val="733637"/>
                </a:solidFill>
                <a:latin typeface="Arial"/>
                <a:cs typeface="Arial"/>
              </a:rPr>
              <a:t> </a:t>
            </a:r>
            <a:r>
              <a:rPr sz="2200" b="1" spc="-50" dirty="0">
                <a:solidFill>
                  <a:srgbClr val="733637"/>
                </a:solidFill>
                <a:latin typeface="Arial"/>
                <a:cs typeface="Arial"/>
              </a:rPr>
              <a:t>reinforce</a:t>
            </a:r>
            <a:r>
              <a:rPr sz="2200" b="1" spc="-70" dirty="0">
                <a:solidFill>
                  <a:srgbClr val="733637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733637"/>
                </a:solidFill>
                <a:latin typeface="Arial"/>
                <a:cs typeface="Arial"/>
              </a:rPr>
              <a:t>what</a:t>
            </a:r>
            <a:r>
              <a:rPr sz="2200" spc="-75" dirty="0">
                <a:solidFill>
                  <a:srgbClr val="733637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733637"/>
                </a:solidFill>
                <a:latin typeface="Arial"/>
                <a:cs typeface="Arial"/>
              </a:rPr>
              <a:t>he </a:t>
            </a:r>
            <a:r>
              <a:rPr sz="2200" dirty="0">
                <a:solidFill>
                  <a:srgbClr val="733637"/>
                </a:solidFill>
                <a:latin typeface="Arial"/>
                <a:cs typeface="Arial"/>
              </a:rPr>
              <a:t>was</a:t>
            </a:r>
            <a:r>
              <a:rPr sz="2200" spc="90" dirty="0">
                <a:solidFill>
                  <a:srgbClr val="733637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733637"/>
                </a:solidFill>
                <a:latin typeface="Arial"/>
                <a:cs typeface="Arial"/>
              </a:rPr>
              <a:t>learning</a:t>
            </a:r>
            <a:r>
              <a:rPr sz="2200" spc="90" dirty="0">
                <a:solidFill>
                  <a:srgbClr val="733637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733637"/>
                </a:solidFill>
                <a:latin typeface="Arial"/>
                <a:cs typeface="Arial"/>
              </a:rPr>
              <a:t>by</a:t>
            </a:r>
            <a:r>
              <a:rPr sz="2200" spc="90" dirty="0">
                <a:solidFill>
                  <a:srgbClr val="733637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733637"/>
                </a:solidFill>
                <a:latin typeface="Arial"/>
                <a:cs typeface="Arial"/>
              </a:rPr>
              <a:t>doing</a:t>
            </a:r>
            <a:r>
              <a:rPr sz="2200" spc="90" dirty="0">
                <a:solidFill>
                  <a:srgbClr val="733637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733637"/>
                </a:solidFill>
                <a:latin typeface="Arial"/>
                <a:cs typeface="Arial"/>
              </a:rPr>
              <a:t>small </a:t>
            </a:r>
            <a:r>
              <a:rPr sz="2200" dirty="0">
                <a:solidFill>
                  <a:srgbClr val="733637"/>
                </a:solidFill>
                <a:latin typeface="Arial"/>
                <a:cs typeface="Arial"/>
              </a:rPr>
              <a:t>challenges</a:t>
            </a:r>
            <a:r>
              <a:rPr sz="2200" spc="60" dirty="0">
                <a:solidFill>
                  <a:srgbClr val="733637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733637"/>
                </a:solidFill>
                <a:latin typeface="Arial"/>
                <a:cs typeface="Arial"/>
              </a:rPr>
              <a:t>or</a:t>
            </a:r>
            <a:r>
              <a:rPr sz="2200" spc="65" dirty="0">
                <a:solidFill>
                  <a:srgbClr val="733637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733637"/>
                </a:solidFill>
                <a:latin typeface="Arial"/>
                <a:cs typeface="Arial"/>
              </a:rPr>
              <a:t>taking</a:t>
            </a:r>
            <a:r>
              <a:rPr sz="2200" spc="60" dirty="0">
                <a:solidFill>
                  <a:srgbClr val="733637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733637"/>
                </a:solidFill>
                <a:latin typeface="Arial"/>
                <a:cs typeface="Arial"/>
              </a:rPr>
              <a:t>notes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17250" y="9948126"/>
            <a:ext cx="1076013" cy="94499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879548" y="10169082"/>
            <a:ext cx="2898568" cy="503084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9888704" y="4766271"/>
            <a:ext cx="327025" cy="675005"/>
            <a:chOff x="9888704" y="4766271"/>
            <a:chExt cx="327025" cy="675005"/>
          </a:xfrm>
        </p:grpSpPr>
        <p:sp>
          <p:nvSpPr>
            <p:cNvPr id="19" name="object 19"/>
            <p:cNvSpPr/>
            <p:nvPr/>
          </p:nvSpPr>
          <p:spPr>
            <a:xfrm>
              <a:off x="10052050" y="4766271"/>
              <a:ext cx="0" cy="390525"/>
            </a:xfrm>
            <a:custGeom>
              <a:avLst/>
              <a:gdLst/>
              <a:ahLst/>
              <a:cxnLst/>
              <a:rect l="l" t="t" r="r" b="b"/>
              <a:pathLst>
                <a:path h="390525">
                  <a:moveTo>
                    <a:pt x="0" y="389915"/>
                  </a:moveTo>
                  <a:lnTo>
                    <a:pt x="0" y="348032"/>
                  </a:lnTo>
                  <a:lnTo>
                    <a:pt x="0" y="0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888704" y="5114304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691" y="0"/>
                  </a:moveTo>
                  <a:lnTo>
                    <a:pt x="0" y="0"/>
                  </a:lnTo>
                  <a:lnTo>
                    <a:pt x="163345" y="326691"/>
                  </a:lnTo>
                  <a:lnTo>
                    <a:pt x="326691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415234" y="4831173"/>
            <a:ext cx="5619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35" dirty="0">
                <a:solidFill>
                  <a:srgbClr val="444444"/>
                </a:solidFill>
                <a:latin typeface="Arial"/>
                <a:cs typeface="Arial"/>
              </a:rPr>
              <a:t>FIX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00173" y="1994435"/>
            <a:ext cx="5548630" cy="1617980"/>
            <a:chOff x="900173" y="1994435"/>
            <a:chExt cx="5548630" cy="1617980"/>
          </a:xfrm>
        </p:grpSpPr>
        <p:sp>
          <p:nvSpPr>
            <p:cNvPr id="23" name="object 23"/>
            <p:cNvSpPr/>
            <p:nvPr/>
          </p:nvSpPr>
          <p:spPr>
            <a:xfrm>
              <a:off x="900173" y="1994435"/>
              <a:ext cx="5548630" cy="1617980"/>
            </a:xfrm>
            <a:custGeom>
              <a:avLst/>
              <a:gdLst/>
              <a:ahLst/>
              <a:cxnLst/>
              <a:rect l="l" t="t" r="r" b="b"/>
              <a:pathLst>
                <a:path w="5548630" h="1617979">
                  <a:moveTo>
                    <a:pt x="5548466" y="0"/>
                  </a:moveTo>
                  <a:lnTo>
                    <a:pt x="0" y="0"/>
                  </a:lnTo>
                  <a:lnTo>
                    <a:pt x="0" y="1617806"/>
                  </a:lnTo>
                  <a:lnTo>
                    <a:pt x="5548466" y="1617806"/>
                  </a:lnTo>
                  <a:lnTo>
                    <a:pt x="5548466" y="0"/>
                  </a:lnTo>
                  <a:close/>
                </a:path>
              </a:pathLst>
            </a:custGeom>
            <a:solidFill>
              <a:srgbClr val="F2425D">
                <a:alpha val="145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6245" y="2425077"/>
              <a:ext cx="335068" cy="335068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900173" y="1994435"/>
            <a:ext cx="5548630" cy="1617980"/>
          </a:xfrm>
          <a:prstGeom prst="rect">
            <a:avLst/>
          </a:prstGeom>
        </p:spPr>
        <p:txBody>
          <a:bodyPr vert="horz" wrap="square" lIns="0" tIns="311150" rIns="0" bIns="0" rtlCol="0">
            <a:spAutoFit/>
          </a:bodyPr>
          <a:lstStyle/>
          <a:p>
            <a:pPr marL="1121410" marR="769620">
              <a:lnSpc>
                <a:spcPct val="131200"/>
              </a:lnSpc>
              <a:spcBef>
                <a:spcPts val="2450"/>
              </a:spcBef>
            </a:pPr>
            <a:r>
              <a:rPr sz="2200" dirty="0">
                <a:solidFill>
                  <a:srgbClr val="6B3939"/>
                </a:solidFill>
                <a:latin typeface="Arial"/>
                <a:cs typeface="Arial"/>
              </a:rPr>
              <a:t>He</a:t>
            </a:r>
            <a:r>
              <a:rPr sz="2200" spc="-95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b="1" spc="-85" dirty="0">
                <a:solidFill>
                  <a:srgbClr val="6B3939"/>
                </a:solidFill>
                <a:latin typeface="Arial"/>
                <a:cs typeface="Arial"/>
              </a:rPr>
              <a:t>didn’t</a:t>
            </a:r>
            <a:r>
              <a:rPr sz="2200" b="1" spc="-70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b="1" spc="-75" dirty="0">
                <a:solidFill>
                  <a:srgbClr val="6B3939"/>
                </a:solidFill>
                <a:latin typeface="Arial"/>
                <a:cs typeface="Arial"/>
              </a:rPr>
              <a:t>have</a:t>
            </a:r>
            <a:r>
              <a:rPr sz="2200" b="1" spc="-80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6B3939"/>
                </a:solidFill>
                <a:latin typeface="Arial"/>
                <a:cs typeface="Arial"/>
              </a:rPr>
              <a:t>a</a:t>
            </a:r>
            <a:r>
              <a:rPr sz="2200" b="1" spc="-80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b="1" spc="-50" dirty="0">
                <a:solidFill>
                  <a:srgbClr val="6B3939"/>
                </a:solidFill>
                <a:latin typeface="Arial"/>
                <a:cs typeface="Arial"/>
              </a:rPr>
              <a:t>clear</a:t>
            </a:r>
            <a:r>
              <a:rPr sz="2200" b="1" spc="-80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b="1" spc="-55" dirty="0">
                <a:solidFill>
                  <a:srgbClr val="6B3939"/>
                </a:solidFill>
                <a:latin typeface="Arial"/>
                <a:cs typeface="Arial"/>
              </a:rPr>
              <a:t>goal</a:t>
            </a:r>
            <a:r>
              <a:rPr sz="2200" b="1" spc="-80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6B3939"/>
                </a:solidFill>
                <a:latin typeface="Arial"/>
                <a:cs typeface="Arial"/>
              </a:rPr>
              <a:t>at </a:t>
            </a:r>
            <a:r>
              <a:rPr sz="2200" dirty="0">
                <a:solidFill>
                  <a:srgbClr val="6B3939"/>
                </a:solidFill>
                <a:latin typeface="Arial"/>
                <a:cs typeface="Arial"/>
              </a:rPr>
              <a:t>the</a:t>
            </a:r>
            <a:r>
              <a:rPr sz="2200" spc="50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6B3939"/>
                </a:solidFill>
                <a:latin typeface="Arial"/>
                <a:cs typeface="Arial"/>
              </a:rPr>
              <a:t>beginning</a:t>
            </a:r>
            <a:r>
              <a:rPr sz="2200" spc="55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6B3939"/>
                </a:solidFill>
                <a:latin typeface="Arial"/>
                <a:cs typeface="Arial"/>
              </a:rPr>
              <a:t>of</a:t>
            </a:r>
            <a:r>
              <a:rPr sz="2200" spc="55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6B3939"/>
                </a:solidFill>
                <a:latin typeface="Arial"/>
                <a:cs typeface="Arial"/>
              </a:rPr>
              <a:t>his</a:t>
            </a:r>
            <a:r>
              <a:rPr sz="2200" spc="55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6B3939"/>
                </a:solidFill>
                <a:latin typeface="Arial"/>
                <a:cs typeface="Arial"/>
              </a:rPr>
              <a:t>journey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6244" y="4904141"/>
            <a:ext cx="293184" cy="29318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6244" y="5993114"/>
            <a:ext cx="293184" cy="29318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6244" y="7521863"/>
            <a:ext cx="293184" cy="29318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6244" y="8610834"/>
            <a:ext cx="293184" cy="293184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2009443" y="4786130"/>
            <a:ext cx="3771265" cy="4612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1435">
              <a:lnSpc>
                <a:spcPct val="131200"/>
              </a:lnSpc>
              <a:spcBef>
                <a:spcPts val="90"/>
              </a:spcBef>
            </a:pP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Set</a:t>
            </a:r>
            <a:r>
              <a:rPr sz="22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2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60" dirty="0">
                <a:solidFill>
                  <a:srgbClr val="444444"/>
                </a:solidFill>
                <a:latin typeface="Arial"/>
                <a:cs typeface="Arial"/>
              </a:rPr>
              <a:t>specific</a:t>
            </a:r>
            <a:r>
              <a:rPr sz="2200" spc="-6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2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444444"/>
                </a:solidFill>
                <a:latin typeface="Arial"/>
                <a:cs typeface="Arial"/>
              </a:rPr>
              <a:t>measurable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, </a:t>
            </a:r>
            <a:r>
              <a:rPr sz="2200" b="1" spc="-35" dirty="0">
                <a:solidFill>
                  <a:srgbClr val="444444"/>
                </a:solidFill>
                <a:latin typeface="Arial"/>
                <a:cs typeface="Arial"/>
              </a:rPr>
              <a:t>realistic</a:t>
            </a:r>
            <a:r>
              <a:rPr sz="2200" b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2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30" dirty="0">
                <a:solidFill>
                  <a:srgbClr val="444444"/>
                </a:solidFill>
                <a:latin typeface="Arial"/>
                <a:cs typeface="Arial"/>
              </a:rPr>
              <a:t>time-</a:t>
            </a:r>
            <a:r>
              <a:rPr sz="2200" b="1" spc="-40" dirty="0">
                <a:solidFill>
                  <a:srgbClr val="444444"/>
                </a:solidFill>
                <a:latin typeface="Arial"/>
                <a:cs typeface="Arial"/>
              </a:rPr>
              <a:t>based</a:t>
            </a:r>
            <a:r>
              <a:rPr sz="2200" b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444444"/>
                </a:solidFill>
                <a:latin typeface="Arial"/>
                <a:cs typeface="Arial"/>
              </a:rPr>
              <a:t>goal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31200"/>
              </a:lnSpc>
              <a:spcBef>
                <a:spcPts val="1650"/>
              </a:spcBef>
            </a:pP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Know</a:t>
            </a:r>
            <a:r>
              <a:rPr sz="220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exactly</a:t>
            </a:r>
            <a:r>
              <a:rPr sz="220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100" dirty="0">
                <a:solidFill>
                  <a:srgbClr val="444444"/>
                </a:solidFill>
                <a:latin typeface="Arial"/>
                <a:cs typeface="Arial"/>
              </a:rPr>
              <a:t>why</a:t>
            </a:r>
            <a:r>
              <a:rPr sz="2200" b="1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you</a:t>
            </a:r>
            <a:r>
              <a:rPr sz="220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444444"/>
                </a:solidFill>
                <a:latin typeface="Arial"/>
                <a:cs typeface="Arial"/>
              </a:rPr>
              <a:t>are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learning</a:t>
            </a:r>
            <a:r>
              <a:rPr sz="22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2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code:</a:t>
            </a:r>
            <a:r>
              <a:rPr sz="22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444444"/>
                </a:solidFill>
                <a:latin typeface="Arial"/>
                <a:cs typeface="Arial"/>
              </a:rPr>
              <a:t>Switching 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careers?</a:t>
            </a:r>
            <a:r>
              <a:rPr sz="220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Finding</a:t>
            </a:r>
            <a:r>
              <a:rPr sz="220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20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better</a:t>
            </a:r>
            <a:r>
              <a:rPr sz="220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444444"/>
                </a:solidFill>
                <a:latin typeface="Arial"/>
                <a:cs typeface="Arial"/>
              </a:rPr>
              <a:t>job?</a:t>
            </a:r>
            <a:endParaRPr sz="2200">
              <a:latin typeface="Arial"/>
              <a:cs typeface="Arial"/>
            </a:endParaRPr>
          </a:p>
          <a:p>
            <a:pPr marL="12700" marR="549275">
              <a:lnSpc>
                <a:spcPct val="131200"/>
              </a:lnSpc>
              <a:spcBef>
                <a:spcPts val="1650"/>
              </a:spcBef>
            </a:pPr>
            <a:r>
              <a:rPr sz="2200" b="1" spc="-35" dirty="0">
                <a:solidFill>
                  <a:srgbClr val="444444"/>
                </a:solidFill>
                <a:latin typeface="Arial"/>
                <a:cs typeface="Arial"/>
              </a:rPr>
              <a:t>Imagine</a:t>
            </a:r>
            <a:r>
              <a:rPr sz="2200" b="1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200" b="1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65" dirty="0">
                <a:solidFill>
                  <a:srgbClr val="444444"/>
                </a:solidFill>
                <a:latin typeface="Arial"/>
                <a:cs typeface="Arial"/>
              </a:rPr>
              <a:t>big</a:t>
            </a:r>
            <a:r>
              <a:rPr sz="2200" b="1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50" dirty="0">
                <a:solidFill>
                  <a:srgbClr val="444444"/>
                </a:solidFill>
                <a:latin typeface="Arial"/>
                <a:cs typeface="Arial"/>
              </a:rPr>
              <a:t>project</a:t>
            </a:r>
            <a:r>
              <a:rPr sz="2200" b="1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444444"/>
                </a:solidFill>
                <a:latin typeface="Arial"/>
                <a:cs typeface="Arial"/>
              </a:rPr>
              <a:t>you </a:t>
            </a:r>
            <a:r>
              <a:rPr sz="2200" spc="70" dirty="0">
                <a:solidFill>
                  <a:srgbClr val="444444"/>
                </a:solidFill>
                <a:latin typeface="Arial"/>
                <a:cs typeface="Arial"/>
              </a:rPr>
              <a:t>want</a:t>
            </a:r>
            <a:r>
              <a:rPr sz="22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2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be</a:t>
            </a:r>
            <a:r>
              <a:rPr sz="22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able</a:t>
            </a:r>
            <a:r>
              <a:rPr sz="22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2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build!</a:t>
            </a:r>
            <a:endParaRPr sz="2200">
              <a:latin typeface="Arial"/>
              <a:cs typeface="Arial"/>
            </a:endParaRPr>
          </a:p>
          <a:p>
            <a:pPr marL="12700" marR="313055">
              <a:lnSpc>
                <a:spcPct val="131200"/>
              </a:lnSpc>
              <a:spcBef>
                <a:spcPts val="1645"/>
              </a:spcBef>
            </a:pP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Research</a:t>
            </a:r>
            <a:r>
              <a:rPr sz="2200" spc="1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technologies</a:t>
            </a:r>
            <a:r>
              <a:rPr sz="2200" spc="1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444444"/>
                </a:solidFill>
                <a:latin typeface="Arial"/>
                <a:cs typeface="Arial"/>
              </a:rPr>
              <a:t>you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need</a:t>
            </a:r>
            <a:r>
              <a:rPr sz="22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2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then</a:t>
            </a:r>
            <a:r>
              <a:rPr sz="22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learn</a:t>
            </a:r>
            <a:r>
              <a:rPr sz="22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444444"/>
                </a:solidFill>
                <a:latin typeface="Arial"/>
                <a:cs typeface="Arial"/>
              </a:rPr>
              <a:t>them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511060" y="3911585"/>
            <a:ext cx="327025" cy="675005"/>
            <a:chOff x="3511060" y="3911585"/>
            <a:chExt cx="327025" cy="675005"/>
          </a:xfrm>
        </p:grpSpPr>
        <p:sp>
          <p:nvSpPr>
            <p:cNvPr id="32" name="object 32"/>
            <p:cNvSpPr/>
            <p:nvPr/>
          </p:nvSpPr>
          <p:spPr>
            <a:xfrm>
              <a:off x="3674406" y="3911585"/>
              <a:ext cx="0" cy="390525"/>
            </a:xfrm>
            <a:custGeom>
              <a:avLst/>
              <a:gdLst/>
              <a:ahLst/>
              <a:cxnLst/>
              <a:rect l="l" t="t" r="r" b="b"/>
              <a:pathLst>
                <a:path h="390525">
                  <a:moveTo>
                    <a:pt x="0" y="389915"/>
                  </a:moveTo>
                  <a:lnTo>
                    <a:pt x="0" y="348032"/>
                  </a:lnTo>
                  <a:lnTo>
                    <a:pt x="0" y="0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11060" y="4259617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691" y="0"/>
                  </a:moveTo>
                  <a:lnTo>
                    <a:pt x="0" y="0"/>
                  </a:lnTo>
                  <a:lnTo>
                    <a:pt x="163345" y="326691"/>
                  </a:lnTo>
                  <a:lnTo>
                    <a:pt x="326691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037591" y="3976487"/>
            <a:ext cx="5619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35" dirty="0">
                <a:solidFill>
                  <a:srgbClr val="444444"/>
                </a:solidFill>
                <a:latin typeface="Arial"/>
                <a:cs typeface="Arial"/>
              </a:rPr>
              <a:t>FIX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5" name="object 3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68452" y="9882692"/>
            <a:ext cx="1184760" cy="72577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45671" y="9920885"/>
            <a:ext cx="600948" cy="600948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1609" y="9825870"/>
            <a:ext cx="790979" cy="790979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06690" y="9825870"/>
            <a:ext cx="563881" cy="790979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2410794" y="9802842"/>
            <a:ext cx="2291715" cy="837565"/>
            <a:chOff x="2410794" y="9802842"/>
            <a:chExt cx="2291715" cy="837565"/>
          </a:xfrm>
        </p:grpSpPr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18743" y="9802842"/>
              <a:ext cx="1184760" cy="83703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63071" y="9925337"/>
              <a:ext cx="638953" cy="63895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10794" y="9904192"/>
              <a:ext cx="681244" cy="681244"/>
            </a:xfrm>
            <a:prstGeom prst="rect">
              <a:avLst/>
            </a:prstGeom>
          </p:spPr>
        </p:pic>
      </p:grpSp>
      <p:pic>
        <p:nvPicPr>
          <p:cNvPr id="43" name="object 4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01536" y="5377736"/>
            <a:ext cx="293184" cy="293184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14764734" y="5259725"/>
            <a:ext cx="3848735" cy="905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200"/>
              </a:lnSpc>
              <a:spcBef>
                <a:spcPts val="90"/>
              </a:spcBef>
            </a:pPr>
            <a:r>
              <a:rPr sz="2200" spc="50" dirty="0">
                <a:solidFill>
                  <a:srgbClr val="444444"/>
                </a:solidFill>
                <a:latin typeface="Arial"/>
                <a:cs typeface="Arial"/>
              </a:rPr>
              <a:t>After</a:t>
            </a:r>
            <a:r>
              <a:rPr sz="22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you</a:t>
            </a:r>
            <a:r>
              <a:rPr sz="22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learn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2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new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 feature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or concept, </a:t>
            </a:r>
            <a:r>
              <a:rPr sz="2200" b="1" spc="-80" dirty="0">
                <a:solidFill>
                  <a:srgbClr val="444444"/>
                </a:solidFill>
                <a:latin typeface="Arial"/>
                <a:cs typeface="Arial"/>
              </a:rPr>
              <a:t>use</a:t>
            </a:r>
            <a:r>
              <a:rPr sz="2200" b="1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444444"/>
                </a:solidFill>
                <a:latin typeface="Arial"/>
                <a:cs typeface="Arial"/>
              </a:rPr>
              <a:t>it </a:t>
            </a:r>
            <a:r>
              <a:rPr sz="2200" b="1" spc="-30" dirty="0">
                <a:solidFill>
                  <a:srgbClr val="444444"/>
                </a:solidFill>
                <a:latin typeface="Arial"/>
                <a:cs typeface="Arial"/>
              </a:rPr>
              <a:t>immediately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45" name="object 4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01536" y="6519063"/>
            <a:ext cx="293184" cy="293184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14764734" y="6501572"/>
            <a:ext cx="141351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spc="-40" dirty="0">
                <a:solidFill>
                  <a:srgbClr val="444444"/>
                </a:solidFill>
                <a:latin typeface="Arial"/>
                <a:cs typeface="Arial"/>
              </a:rPr>
              <a:t>Take</a:t>
            </a:r>
            <a:r>
              <a:rPr sz="220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notes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47" name="object 4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01536" y="7220612"/>
            <a:ext cx="293184" cy="293184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14764734" y="7102602"/>
            <a:ext cx="3368675" cy="1344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200"/>
              </a:lnSpc>
              <a:spcBef>
                <a:spcPts val="90"/>
              </a:spcBef>
            </a:pPr>
            <a:r>
              <a:rPr sz="2200" b="1" spc="-75" dirty="0">
                <a:solidFill>
                  <a:srgbClr val="444444"/>
                </a:solidFill>
                <a:latin typeface="Arial"/>
                <a:cs typeface="Arial"/>
              </a:rPr>
              <a:t>Challenge</a:t>
            </a:r>
            <a:r>
              <a:rPr sz="2200" b="1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65" dirty="0">
                <a:solidFill>
                  <a:srgbClr val="444444"/>
                </a:solidFill>
                <a:latin typeface="Arial"/>
                <a:cs typeface="Arial"/>
              </a:rPr>
              <a:t>yourself</a:t>
            </a:r>
            <a:r>
              <a:rPr sz="2200" b="1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444444"/>
                </a:solidFill>
                <a:latin typeface="Arial"/>
                <a:cs typeface="Arial"/>
              </a:rPr>
              <a:t>and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practice</a:t>
            </a:r>
            <a:r>
              <a:rPr sz="2200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2200" spc="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44444"/>
                </a:solidFill>
                <a:latin typeface="Arial"/>
                <a:cs typeface="Arial"/>
              </a:rPr>
              <a:t>small</a:t>
            </a:r>
            <a:r>
              <a:rPr sz="2200" spc="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coding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exercises</a:t>
            </a:r>
            <a:r>
              <a:rPr sz="22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2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challenges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49" name="object 4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01536" y="8801716"/>
            <a:ext cx="293184" cy="293184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14764734" y="8683705"/>
            <a:ext cx="3269615" cy="905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200"/>
              </a:lnSpc>
              <a:spcBef>
                <a:spcPts val="90"/>
              </a:spcBef>
            </a:pP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Don’t</a:t>
            </a:r>
            <a:r>
              <a:rPr sz="22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be</a:t>
            </a:r>
            <a:r>
              <a:rPr sz="22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in a</a:t>
            </a:r>
            <a:r>
              <a:rPr sz="22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hurry</a:t>
            </a:r>
            <a:r>
              <a:rPr sz="22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44444"/>
                </a:solidFill>
                <a:latin typeface="Arial"/>
                <a:cs typeface="Arial"/>
              </a:rPr>
              <a:t>to </a:t>
            </a:r>
            <a:r>
              <a:rPr sz="2200" spc="45" dirty="0">
                <a:solidFill>
                  <a:srgbClr val="444444"/>
                </a:solidFill>
                <a:latin typeface="Arial"/>
                <a:cs typeface="Arial"/>
              </a:rPr>
              <a:t>complete</a:t>
            </a:r>
            <a:r>
              <a:rPr sz="220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20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course</a:t>
            </a:r>
            <a:r>
              <a:rPr sz="220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44444"/>
                </a:solidFill>
                <a:latin typeface="Arial"/>
                <a:cs typeface="Arial"/>
              </a:rPr>
              <a:t>fast!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6266342" y="4357695"/>
            <a:ext cx="327025" cy="675005"/>
            <a:chOff x="16266342" y="4357695"/>
            <a:chExt cx="327025" cy="675005"/>
          </a:xfrm>
        </p:grpSpPr>
        <p:sp>
          <p:nvSpPr>
            <p:cNvPr id="52" name="object 52"/>
            <p:cNvSpPr/>
            <p:nvPr/>
          </p:nvSpPr>
          <p:spPr>
            <a:xfrm>
              <a:off x="16429687" y="4357695"/>
              <a:ext cx="0" cy="390525"/>
            </a:xfrm>
            <a:custGeom>
              <a:avLst/>
              <a:gdLst/>
              <a:ahLst/>
              <a:cxnLst/>
              <a:rect l="l" t="t" r="r" b="b"/>
              <a:pathLst>
                <a:path h="390525">
                  <a:moveTo>
                    <a:pt x="0" y="389915"/>
                  </a:moveTo>
                  <a:lnTo>
                    <a:pt x="0" y="348032"/>
                  </a:lnTo>
                  <a:lnTo>
                    <a:pt x="0" y="0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6266342" y="4705727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691" y="0"/>
                  </a:moveTo>
                  <a:lnTo>
                    <a:pt x="0" y="0"/>
                  </a:lnTo>
                  <a:lnTo>
                    <a:pt x="163345" y="326691"/>
                  </a:lnTo>
                  <a:lnTo>
                    <a:pt x="326691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6792881" y="4422596"/>
            <a:ext cx="5619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35" dirty="0">
                <a:solidFill>
                  <a:srgbClr val="444444"/>
                </a:solidFill>
                <a:latin typeface="Arial"/>
                <a:cs typeface="Arial"/>
              </a:rPr>
              <a:t>FIX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6358" y="390040"/>
            <a:ext cx="628253" cy="6282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9" y="293573"/>
            <a:ext cx="186689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19835" algn="l"/>
                <a:tab pos="1995170" algn="l"/>
                <a:tab pos="4867275" algn="l"/>
                <a:tab pos="5683250" algn="l"/>
                <a:tab pos="7924165" algn="l"/>
                <a:tab pos="9131300" algn="l"/>
                <a:tab pos="9906635" algn="l"/>
              </a:tabLst>
            </a:pPr>
            <a:r>
              <a:rPr dirty="0"/>
              <a:t>HOW</a:t>
            </a:r>
            <a:r>
              <a:rPr lang="en-US" dirty="0"/>
              <a:t> </a:t>
            </a:r>
            <a:r>
              <a:rPr dirty="0"/>
              <a:t>TO</a:t>
            </a:r>
            <a:r>
              <a:rPr lang="en-US" dirty="0"/>
              <a:t> </a:t>
            </a:r>
            <a:r>
              <a:rPr dirty="0"/>
              <a:t>SUCCEED	AT	LEARNING</a:t>
            </a:r>
            <a:r>
              <a:rPr lang="en-US" dirty="0"/>
              <a:t> </a:t>
            </a:r>
            <a:r>
              <a:rPr dirty="0"/>
              <a:t>HOW	TO	CODE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00173" y="1985687"/>
            <a:ext cx="5548630" cy="2058035"/>
            <a:chOff x="900173" y="1985687"/>
            <a:chExt cx="5548630" cy="2058035"/>
          </a:xfrm>
        </p:grpSpPr>
        <p:sp>
          <p:nvSpPr>
            <p:cNvPr id="5" name="object 5"/>
            <p:cNvSpPr/>
            <p:nvPr/>
          </p:nvSpPr>
          <p:spPr>
            <a:xfrm>
              <a:off x="900173" y="1985687"/>
              <a:ext cx="5548630" cy="2058035"/>
            </a:xfrm>
            <a:custGeom>
              <a:avLst/>
              <a:gdLst/>
              <a:ahLst/>
              <a:cxnLst/>
              <a:rect l="l" t="t" r="r" b="b"/>
              <a:pathLst>
                <a:path w="5548630" h="2058035">
                  <a:moveTo>
                    <a:pt x="5548466" y="0"/>
                  </a:moveTo>
                  <a:lnTo>
                    <a:pt x="0" y="0"/>
                  </a:lnTo>
                  <a:lnTo>
                    <a:pt x="0" y="2057583"/>
                  </a:lnTo>
                  <a:lnTo>
                    <a:pt x="5548466" y="2057583"/>
                  </a:lnTo>
                  <a:lnTo>
                    <a:pt x="5548466" y="0"/>
                  </a:lnTo>
                  <a:close/>
                </a:path>
              </a:pathLst>
            </a:custGeom>
            <a:solidFill>
              <a:srgbClr val="F2425D">
                <a:alpha val="145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6245" y="2416329"/>
              <a:ext cx="335068" cy="33506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00173" y="1985687"/>
            <a:ext cx="5548630" cy="2058035"/>
          </a:xfrm>
          <a:prstGeom prst="rect">
            <a:avLst/>
          </a:prstGeom>
        </p:spPr>
        <p:txBody>
          <a:bodyPr vert="horz" wrap="square" lIns="0" tIns="311150" rIns="0" bIns="0" rtlCol="0">
            <a:spAutoFit/>
          </a:bodyPr>
          <a:lstStyle/>
          <a:p>
            <a:pPr marL="1121410" marR="665480">
              <a:lnSpc>
                <a:spcPct val="131200"/>
              </a:lnSpc>
              <a:spcBef>
                <a:spcPts val="2450"/>
              </a:spcBef>
            </a:pPr>
            <a:r>
              <a:rPr sz="2200" dirty="0">
                <a:solidFill>
                  <a:srgbClr val="6B3939"/>
                </a:solidFill>
                <a:latin typeface="Arial"/>
                <a:cs typeface="Arial"/>
              </a:rPr>
              <a:t>He</a:t>
            </a:r>
            <a:r>
              <a:rPr sz="2200" spc="-65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b="1" spc="-85" dirty="0">
                <a:solidFill>
                  <a:srgbClr val="6B3939"/>
                </a:solidFill>
                <a:latin typeface="Arial"/>
                <a:cs typeface="Arial"/>
              </a:rPr>
              <a:t>didn’t</a:t>
            </a:r>
            <a:r>
              <a:rPr sz="2200" b="1" spc="-65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b="1" spc="-45" dirty="0">
                <a:solidFill>
                  <a:srgbClr val="6B3939"/>
                </a:solidFill>
                <a:latin typeface="Arial"/>
                <a:cs typeface="Arial"/>
              </a:rPr>
              <a:t>practice</a:t>
            </a:r>
            <a:r>
              <a:rPr sz="2200" b="1" spc="-60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b="1" spc="-100" dirty="0">
                <a:solidFill>
                  <a:srgbClr val="6B3939"/>
                </a:solidFill>
                <a:latin typeface="Arial"/>
                <a:cs typeface="Arial"/>
              </a:rPr>
              <a:t>coding</a:t>
            </a:r>
            <a:r>
              <a:rPr sz="2200" spc="-100" dirty="0">
                <a:solidFill>
                  <a:srgbClr val="6B3939"/>
                </a:solidFill>
                <a:latin typeface="Arial"/>
                <a:cs typeface="Arial"/>
              </a:rPr>
              <a:t>,</a:t>
            </a:r>
            <a:r>
              <a:rPr sz="2200" spc="-60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6B3939"/>
                </a:solidFill>
                <a:latin typeface="Arial"/>
                <a:cs typeface="Arial"/>
              </a:rPr>
              <a:t>and </a:t>
            </a:r>
            <a:r>
              <a:rPr sz="2200" dirty="0">
                <a:solidFill>
                  <a:srgbClr val="6B3939"/>
                </a:solidFill>
                <a:latin typeface="Arial"/>
                <a:cs typeface="Arial"/>
              </a:rPr>
              <a:t>didn’t</a:t>
            </a:r>
            <a:r>
              <a:rPr sz="2200" spc="45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6B3939"/>
                </a:solidFill>
                <a:latin typeface="Arial"/>
                <a:cs typeface="Arial"/>
              </a:rPr>
              <a:t>come</a:t>
            </a:r>
            <a:r>
              <a:rPr sz="2200" spc="45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6B3939"/>
                </a:solidFill>
                <a:latin typeface="Arial"/>
                <a:cs typeface="Arial"/>
              </a:rPr>
              <a:t>up</a:t>
            </a:r>
            <a:r>
              <a:rPr sz="2200" spc="50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6B3939"/>
                </a:solidFill>
                <a:latin typeface="Arial"/>
                <a:cs typeface="Arial"/>
              </a:rPr>
              <a:t>with</a:t>
            </a:r>
            <a:r>
              <a:rPr sz="2200" spc="45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6B3939"/>
                </a:solidFill>
                <a:latin typeface="Arial"/>
                <a:cs typeface="Arial"/>
              </a:rPr>
              <a:t>his</a:t>
            </a:r>
            <a:r>
              <a:rPr sz="2200" spc="45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spc="25" dirty="0">
                <a:solidFill>
                  <a:srgbClr val="6B3939"/>
                </a:solidFill>
                <a:latin typeface="Arial"/>
                <a:cs typeface="Arial"/>
              </a:rPr>
              <a:t>own </a:t>
            </a:r>
            <a:r>
              <a:rPr sz="2200" spc="45" dirty="0">
                <a:solidFill>
                  <a:srgbClr val="6B3939"/>
                </a:solidFill>
                <a:latin typeface="Arial"/>
                <a:cs typeface="Arial"/>
              </a:rPr>
              <a:t>project</a:t>
            </a:r>
            <a:r>
              <a:rPr sz="2200" spc="-35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6B3939"/>
                </a:solidFill>
                <a:latin typeface="Arial"/>
                <a:cs typeface="Arial"/>
              </a:rPr>
              <a:t>ideas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11060" y="4428312"/>
            <a:ext cx="327025" cy="675005"/>
            <a:chOff x="3511060" y="4428312"/>
            <a:chExt cx="327025" cy="675005"/>
          </a:xfrm>
        </p:grpSpPr>
        <p:sp>
          <p:nvSpPr>
            <p:cNvPr id="9" name="object 9"/>
            <p:cNvSpPr/>
            <p:nvPr/>
          </p:nvSpPr>
          <p:spPr>
            <a:xfrm>
              <a:off x="3674406" y="4428312"/>
              <a:ext cx="0" cy="390525"/>
            </a:xfrm>
            <a:custGeom>
              <a:avLst/>
              <a:gdLst/>
              <a:ahLst/>
              <a:cxnLst/>
              <a:rect l="l" t="t" r="r" b="b"/>
              <a:pathLst>
                <a:path h="390525">
                  <a:moveTo>
                    <a:pt x="0" y="389915"/>
                  </a:moveTo>
                  <a:lnTo>
                    <a:pt x="0" y="348032"/>
                  </a:lnTo>
                  <a:lnTo>
                    <a:pt x="0" y="0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11060" y="4776344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691" y="0"/>
                  </a:moveTo>
                  <a:lnTo>
                    <a:pt x="0" y="0"/>
                  </a:lnTo>
                  <a:lnTo>
                    <a:pt x="163345" y="326691"/>
                  </a:lnTo>
                  <a:lnTo>
                    <a:pt x="326691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037591" y="4493212"/>
            <a:ext cx="5619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35" dirty="0">
                <a:solidFill>
                  <a:srgbClr val="444444"/>
                </a:solidFill>
                <a:latin typeface="Arial"/>
                <a:cs typeface="Arial"/>
              </a:rPr>
              <a:t>FIX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6244" y="5454209"/>
            <a:ext cx="293184" cy="29318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009443" y="5336199"/>
            <a:ext cx="3714115" cy="905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200"/>
              </a:lnSpc>
              <a:spcBef>
                <a:spcPts val="90"/>
              </a:spcBef>
            </a:pP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Practicing</a:t>
            </a:r>
            <a:r>
              <a:rPr sz="2200" spc="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2200" spc="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your</a:t>
            </a:r>
            <a:r>
              <a:rPr sz="2200" spc="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44444"/>
                </a:solidFill>
                <a:latin typeface="Arial"/>
                <a:cs typeface="Arial"/>
              </a:rPr>
              <a:t>own</a:t>
            </a:r>
            <a:r>
              <a:rPr sz="2200" spc="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200" spc="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2200" spc="85" dirty="0">
                <a:solidFill>
                  <a:srgbClr val="444444"/>
                </a:solidFill>
                <a:latin typeface="Arial"/>
                <a:cs typeface="Arial"/>
              </a:rPr>
              <a:t>most</a:t>
            </a:r>
            <a:r>
              <a:rPr sz="22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44444"/>
                </a:solidFill>
                <a:latin typeface="Arial"/>
                <a:cs typeface="Arial"/>
              </a:rPr>
              <a:t>important</a:t>
            </a:r>
            <a:r>
              <a:rPr sz="22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44444"/>
                </a:solidFill>
                <a:latin typeface="Arial"/>
                <a:cs typeface="Arial"/>
              </a:rPr>
              <a:t>thing</a:t>
            </a:r>
            <a:r>
              <a:rPr sz="22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2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444444"/>
                </a:solidFill>
                <a:latin typeface="Arial"/>
                <a:cs typeface="Arial"/>
              </a:rPr>
              <a:t>do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6244" y="6595536"/>
            <a:ext cx="293184" cy="29318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009443" y="6477525"/>
            <a:ext cx="3736340" cy="1344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200"/>
              </a:lnSpc>
              <a:spcBef>
                <a:spcPts val="90"/>
              </a:spcBef>
            </a:pPr>
            <a:r>
              <a:rPr sz="2200" b="1" spc="-65" dirty="0">
                <a:solidFill>
                  <a:srgbClr val="444444"/>
                </a:solidFill>
                <a:latin typeface="Arial"/>
                <a:cs typeface="Arial"/>
              </a:rPr>
              <a:t>This</a:t>
            </a:r>
            <a:r>
              <a:rPr sz="2200" b="1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20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120" dirty="0">
                <a:solidFill>
                  <a:srgbClr val="444444"/>
                </a:solidFill>
                <a:latin typeface="Arial"/>
                <a:cs typeface="Arial"/>
              </a:rPr>
              <a:t>NOT</a:t>
            </a:r>
            <a:r>
              <a:rPr sz="220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65" dirty="0">
                <a:solidFill>
                  <a:srgbClr val="444444"/>
                </a:solidFill>
                <a:latin typeface="Arial"/>
                <a:cs typeface="Arial"/>
              </a:rPr>
              <a:t>optional! </a:t>
            </a:r>
            <a:r>
              <a:rPr sz="2200" spc="40" dirty="0">
                <a:solidFill>
                  <a:srgbClr val="444444"/>
                </a:solidFill>
                <a:latin typeface="Arial"/>
                <a:cs typeface="Arial"/>
              </a:rPr>
              <a:t>Without </a:t>
            </a:r>
            <a:r>
              <a:rPr sz="2200" b="1" spc="-45" dirty="0">
                <a:solidFill>
                  <a:srgbClr val="444444"/>
                </a:solidFill>
                <a:latin typeface="Arial"/>
                <a:cs typeface="Arial"/>
              </a:rPr>
              <a:t>practice</a:t>
            </a:r>
            <a:r>
              <a:rPr sz="220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60" dirty="0">
                <a:solidFill>
                  <a:srgbClr val="444444"/>
                </a:solidFill>
                <a:latin typeface="Arial"/>
                <a:cs typeface="Arial"/>
              </a:rPr>
              <a:t>outside</a:t>
            </a:r>
            <a:r>
              <a:rPr sz="220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20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444444"/>
                </a:solidFill>
                <a:latin typeface="Arial"/>
                <a:cs typeface="Arial"/>
              </a:rPr>
              <a:t>courses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,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you</a:t>
            </a:r>
            <a:r>
              <a:rPr sz="22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44444"/>
                </a:solidFill>
                <a:latin typeface="Arial"/>
                <a:cs typeface="Arial"/>
              </a:rPr>
              <a:t>won’t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go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 anywhere!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6244" y="8176640"/>
            <a:ext cx="293184" cy="29318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009443" y="8058629"/>
            <a:ext cx="3846829" cy="1784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200"/>
              </a:lnSpc>
              <a:spcBef>
                <a:spcPts val="90"/>
              </a:spcBef>
            </a:pP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Come</a:t>
            </a:r>
            <a:r>
              <a:rPr sz="22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up</a:t>
            </a:r>
            <a:r>
              <a:rPr sz="22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22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your</a:t>
            </a:r>
            <a:r>
              <a:rPr sz="22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25" dirty="0">
                <a:solidFill>
                  <a:srgbClr val="444444"/>
                </a:solidFill>
                <a:latin typeface="Arial"/>
                <a:cs typeface="Arial"/>
              </a:rPr>
              <a:t>own </a:t>
            </a:r>
            <a:r>
              <a:rPr sz="2200" spc="45" dirty="0">
                <a:solidFill>
                  <a:srgbClr val="444444"/>
                </a:solidFill>
                <a:latin typeface="Arial"/>
                <a:cs typeface="Arial"/>
              </a:rPr>
              <a:t>project</a:t>
            </a:r>
            <a:r>
              <a:rPr sz="22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ideas</a:t>
            </a:r>
            <a:r>
              <a:rPr sz="22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2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copy</a:t>
            </a:r>
            <a:r>
              <a:rPr sz="22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popular </a:t>
            </a:r>
            <a:r>
              <a:rPr sz="2200" spc="55" dirty="0">
                <a:solidFill>
                  <a:srgbClr val="444444"/>
                </a:solidFill>
                <a:latin typeface="Arial"/>
                <a:cs typeface="Arial"/>
              </a:rPr>
              <a:t>sites</a:t>
            </a:r>
            <a:r>
              <a:rPr sz="2200" spc="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200" spc="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applications,</a:t>
            </a:r>
            <a:r>
              <a:rPr sz="2200" spc="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200" spc="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44444"/>
                </a:solidFill>
                <a:latin typeface="Arial"/>
                <a:cs typeface="Arial"/>
              </a:rPr>
              <a:t>just </a:t>
            </a:r>
            <a:r>
              <a:rPr sz="2200" spc="55" dirty="0">
                <a:solidFill>
                  <a:srgbClr val="444444"/>
                </a:solidFill>
                <a:latin typeface="Arial"/>
                <a:cs typeface="Arial"/>
              </a:rPr>
              <a:t>parts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2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44444"/>
                </a:solidFill>
                <a:latin typeface="Arial"/>
                <a:cs typeface="Arial"/>
              </a:rPr>
              <a:t>them</a:t>
            </a:r>
            <a:r>
              <a:rPr sz="22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2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2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beginning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6244" y="10197520"/>
            <a:ext cx="293184" cy="29318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009443" y="10180030"/>
            <a:ext cx="385191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Don’t</a:t>
            </a:r>
            <a:r>
              <a:rPr sz="22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be</a:t>
            </a:r>
            <a:r>
              <a:rPr sz="22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44444"/>
                </a:solidFill>
                <a:latin typeface="Arial"/>
                <a:cs typeface="Arial"/>
              </a:rPr>
              <a:t>stuck</a:t>
            </a:r>
            <a:r>
              <a:rPr sz="22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2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44444"/>
                </a:solidFill>
                <a:latin typeface="Arial"/>
                <a:cs typeface="Arial"/>
              </a:rPr>
              <a:t>“tutorial</a:t>
            </a:r>
            <a:r>
              <a:rPr sz="22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hell”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3655457" y="1985687"/>
            <a:ext cx="5548630" cy="2058035"/>
            <a:chOff x="13655457" y="1985687"/>
            <a:chExt cx="5548630" cy="2058035"/>
          </a:xfrm>
        </p:grpSpPr>
        <p:sp>
          <p:nvSpPr>
            <p:cNvPr id="21" name="object 21"/>
            <p:cNvSpPr/>
            <p:nvPr/>
          </p:nvSpPr>
          <p:spPr>
            <a:xfrm>
              <a:off x="13655457" y="1985687"/>
              <a:ext cx="5548630" cy="2058035"/>
            </a:xfrm>
            <a:custGeom>
              <a:avLst/>
              <a:gdLst/>
              <a:ahLst/>
              <a:cxnLst/>
              <a:rect l="l" t="t" r="r" b="b"/>
              <a:pathLst>
                <a:path w="5548630" h="2058035">
                  <a:moveTo>
                    <a:pt x="5548466" y="0"/>
                  </a:moveTo>
                  <a:lnTo>
                    <a:pt x="0" y="0"/>
                  </a:lnTo>
                  <a:lnTo>
                    <a:pt x="0" y="2057583"/>
                  </a:lnTo>
                  <a:lnTo>
                    <a:pt x="5548466" y="2057583"/>
                  </a:lnTo>
                  <a:lnTo>
                    <a:pt x="5548466" y="0"/>
                  </a:lnTo>
                  <a:close/>
                </a:path>
              </a:pathLst>
            </a:custGeom>
            <a:solidFill>
              <a:srgbClr val="F2425D">
                <a:alpha val="145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01535" y="2416329"/>
              <a:ext cx="335068" cy="335068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3655457" y="1985687"/>
            <a:ext cx="5548630" cy="2058035"/>
          </a:xfrm>
          <a:prstGeom prst="rect">
            <a:avLst/>
          </a:prstGeom>
        </p:spPr>
        <p:txBody>
          <a:bodyPr vert="horz" wrap="square" lIns="0" tIns="311150" rIns="0" bIns="0" rtlCol="0">
            <a:spAutoFit/>
          </a:bodyPr>
          <a:lstStyle/>
          <a:p>
            <a:pPr marL="1121410" marR="558165">
              <a:lnSpc>
                <a:spcPct val="131200"/>
              </a:lnSpc>
              <a:spcBef>
                <a:spcPts val="2450"/>
              </a:spcBef>
            </a:pPr>
            <a:r>
              <a:rPr sz="2200" dirty="0">
                <a:solidFill>
                  <a:srgbClr val="6B3939"/>
                </a:solidFill>
                <a:latin typeface="Arial"/>
                <a:cs typeface="Arial"/>
              </a:rPr>
              <a:t>He</a:t>
            </a:r>
            <a:r>
              <a:rPr sz="2200" spc="-85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6B3939"/>
                </a:solidFill>
                <a:latin typeface="Arial"/>
                <a:cs typeface="Arial"/>
              </a:rPr>
              <a:t>lost</a:t>
            </a:r>
            <a:r>
              <a:rPr sz="2200" b="1" spc="-80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b="1" spc="-40" dirty="0">
                <a:solidFill>
                  <a:srgbClr val="6B3939"/>
                </a:solidFill>
                <a:latin typeface="Arial"/>
                <a:cs typeface="Arial"/>
              </a:rPr>
              <a:t>motivation</a:t>
            </a:r>
            <a:r>
              <a:rPr sz="2200" b="1" spc="-80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6B3939"/>
                </a:solidFill>
                <a:latin typeface="Arial"/>
                <a:cs typeface="Arial"/>
              </a:rPr>
              <a:t>because</a:t>
            </a:r>
            <a:r>
              <a:rPr sz="2200" spc="-80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6B3939"/>
                </a:solidFill>
                <a:latin typeface="Arial"/>
                <a:cs typeface="Arial"/>
              </a:rPr>
              <a:t>he </a:t>
            </a:r>
            <a:r>
              <a:rPr sz="2200" spc="65" dirty="0">
                <a:solidFill>
                  <a:srgbClr val="6B3939"/>
                </a:solidFill>
                <a:latin typeface="Arial"/>
                <a:cs typeface="Arial"/>
              </a:rPr>
              <a:t>thought</a:t>
            </a:r>
            <a:r>
              <a:rPr sz="2200" spc="-10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6B3939"/>
                </a:solidFill>
                <a:latin typeface="Arial"/>
                <a:cs typeface="Arial"/>
              </a:rPr>
              <a:t>he</a:t>
            </a:r>
            <a:r>
              <a:rPr sz="2200" spc="-5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6B3939"/>
                </a:solidFill>
                <a:latin typeface="Arial"/>
                <a:cs typeface="Arial"/>
              </a:rPr>
              <a:t>could</a:t>
            </a:r>
            <a:r>
              <a:rPr sz="2200" spc="-5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6B3939"/>
                </a:solidFill>
                <a:latin typeface="Arial"/>
                <a:cs typeface="Arial"/>
              </a:rPr>
              <a:t>never</a:t>
            </a:r>
            <a:r>
              <a:rPr sz="2200" spc="-5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6B3939"/>
                </a:solidFill>
                <a:latin typeface="Arial"/>
                <a:cs typeface="Arial"/>
              </a:rPr>
              <a:t>know </a:t>
            </a:r>
            <a:r>
              <a:rPr sz="2200" spc="-10" dirty="0">
                <a:solidFill>
                  <a:srgbClr val="6B3939"/>
                </a:solidFill>
                <a:latin typeface="Arial"/>
                <a:cs typeface="Arial"/>
              </a:rPr>
              <a:t>everything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6266342" y="4428312"/>
            <a:ext cx="327025" cy="675005"/>
            <a:chOff x="16266342" y="4428312"/>
            <a:chExt cx="327025" cy="675005"/>
          </a:xfrm>
        </p:grpSpPr>
        <p:sp>
          <p:nvSpPr>
            <p:cNvPr id="25" name="object 25"/>
            <p:cNvSpPr/>
            <p:nvPr/>
          </p:nvSpPr>
          <p:spPr>
            <a:xfrm>
              <a:off x="16429687" y="4428312"/>
              <a:ext cx="0" cy="390525"/>
            </a:xfrm>
            <a:custGeom>
              <a:avLst/>
              <a:gdLst/>
              <a:ahLst/>
              <a:cxnLst/>
              <a:rect l="l" t="t" r="r" b="b"/>
              <a:pathLst>
                <a:path h="390525">
                  <a:moveTo>
                    <a:pt x="0" y="389915"/>
                  </a:moveTo>
                  <a:lnTo>
                    <a:pt x="0" y="348032"/>
                  </a:lnTo>
                  <a:lnTo>
                    <a:pt x="0" y="0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266342" y="4776344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691" y="0"/>
                  </a:moveTo>
                  <a:lnTo>
                    <a:pt x="0" y="0"/>
                  </a:lnTo>
                  <a:lnTo>
                    <a:pt x="163345" y="326691"/>
                  </a:lnTo>
                  <a:lnTo>
                    <a:pt x="326691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6792881" y="4493212"/>
            <a:ext cx="5619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35" dirty="0">
                <a:solidFill>
                  <a:srgbClr val="444444"/>
                </a:solidFill>
                <a:latin typeface="Arial"/>
                <a:cs typeface="Arial"/>
              </a:rPr>
              <a:t>FIX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01536" y="5454209"/>
            <a:ext cx="293184" cy="293184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4764734" y="5336199"/>
            <a:ext cx="3818254" cy="905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200"/>
              </a:lnSpc>
              <a:spcBef>
                <a:spcPts val="90"/>
              </a:spcBef>
            </a:pP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Embrace</a:t>
            </a:r>
            <a:r>
              <a:rPr sz="22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2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444444"/>
                </a:solidFill>
                <a:latin typeface="Arial"/>
                <a:cs typeface="Arial"/>
              </a:rPr>
              <a:t>fact</a:t>
            </a:r>
            <a:r>
              <a:rPr sz="22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2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110" dirty="0">
                <a:solidFill>
                  <a:srgbClr val="444444"/>
                </a:solidFill>
                <a:latin typeface="Arial"/>
                <a:cs typeface="Arial"/>
              </a:rPr>
              <a:t>you</a:t>
            </a:r>
            <a:r>
              <a:rPr sz="2200" b="1" spc="-20" dirty="0">
                <a:solidFill>
                  <a:srgbClr val="444444"/>
                </a:solidFill>
                <a:latin typeface="Arial"/>
                <a:cs typeface="Arial"/>
              </a:rPr>
              <a:t> will </a:t>
            </a:r>
            <a:r>
              <a:rPr sz="2200" b="1" spc="-80" dirty="0">
                <a:solidFill>
                  <a:srgbClr val="444444"/>
                </a:solidFill>
                <a:latin typeface="Arial"/>
                <a:cs typeface="Arial"/>
              </a:rPr>
              <a:t>never</a:t>
            </a:r>
            <a:r>
              <a:rPr sz="220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110" dirty="0">
                <a:solidFill>
                  <a:srgbClr val="444444"/>
                </a:solidFill>
                <a:latin typeface="Arial"/>
                <a:cs typeface="Arial"/>
              </a:rPr>
              <a:t>you</a:t>
            </a:r>
            <a:r>
              <a:rPr sz="220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75" dirty="0">
                <a:solidFill>
                  <a:srgbClr val="444444"/>
                </a:solidFill>
                <a:latin typeface="Arial"/>
                <a:cs typeface="Arial"/>
              </a:rPr>
              <a:t>know</a:t>
            </a:r>
            <a:r>
              <a:rPr sz="220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444444"/>
                </a:solidFill>
                <a:latin typeface="Arial"/>
                <a:cs typeface="Arial"/>
              </a:rPr>
              <a:t>everything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30" name="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01536" y="6595536"/>
            <a:ext cx="293184" cy="293184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14764734" y="6477525"/>
            <a:ext cx="3687445" cy="905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200"/>
              </a:lnSpc>
              <a:spcBef>
                <a:spcPts val="90"/>
              </a:spcBef>
            </a:pPr>
            <a:r>
              <a:rPr sz="2200" spc="95" dirty="0">
                <a:solidFill>
                  <a:srgbClr val="444444"/>
                </a:solidFill>
                <a:latin typeface="Arial"/>
                <a:cs typeface="Arial"/>
              </a:rPr>
              <a:t>Just</a:t>
            </a:r>
            <a:r>
              <a:rPr sz="22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44444"/>
                </a:solidFill>
                <a:latin typeface="Arial"/>
                <a:cs typeface="Arial"/>
              </a:rPr>
              <a:t>focus</a:t>
            </a:r>
            <a:r>
              <a:rPr sz="22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22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44444"/>
                </a:solidFill>
                <a:latin typeface="Arial"/>
                <a:cs typeface="Arial"/>
              </a:rPr>
              <a:t>what</a:t>
            </a:r>
            <a:r>
              <a:rPr sz="22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you</a:t>
            </a:r>
            <a:r>
              <a:rPr sz="22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444444"/>
                </a:solidFill>
                <a:latin typeface="Arial"/>
                <a:cs typeface="Arial"/>
              </a:rPr>
              <a:t>need </a:t>
            </a:r>
            <a:r>
              <a:rPr sz="2200" spc="9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2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achieve</a:t>
            </a:r>
            <a:r>
              <a:rPr sz="22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your</a:t>
            </a:r>
            <a:r>
              <a:rPr sz="22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444444"/>
                </a:solidFill>
                <a:latin typeface="Arial"/>
                <a:cs typeface="Arial"/>
              </a:rPr>
              <a:t>goal!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277817" y="1985687"/>
            <a:ext cx="5548630" cy="2058035"/>
            <a:chOff x="7277817" y="1985687"/>
            <a:chExt cx="5548630" cy="2058035"/>
          </a:xfrm>
        </p:grpSpPr>
        <p:sp>
          <p:nvSpPr>
            <p:cNvPr id="33" name="object 33"/>
            <p:cNvSpPr/>
            <p:nvPr/>
          </p:nvSpPr>
          <p:spPr>
            <a:xfrm>
              <a:off x="7277817" y="1985687"/>
              <a:ext cx="5548630" cy="2058035"/>
            </a:xfrm>
            <a:custGeom>
              <a:avLst/>
              <a:gdLst/>
              <a:ahLst/>
              <a:cxnLst/>
              <a:rect l="l" t="t" r="r" b="b"/>
              <a:pathLst>
                <a:path w="5548630" h="2058035">
                  <a:moveTo>
                    <a:pt x="5548466" y="0"/>
                  </a:moveTo>
                  <a:lnTo>
                    <a:pt x="0" y="0"/>
                  </a:lnTo>
                  <a:lnTo>
                    <a:pt x="0" y="2057583"/>
                  </a:lnTo>
                  <a:lnTo>
                    <a:pt x="5548466" y="2057583"/>
                  </a:lnTo>
                  <a:lnTo>
                    <a:pt x="5548466" y="0"/>
                  </a:lnTo>
                  <a:close/>
                </a:path>
              </a:pathLst>
            </a:custGeom>
            <a:solidFill>
              <a:srgbClr val="F2425D">
                <a:alpha val="145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23923" y="2416329"/>
              <a:ext cx="335068" cy="335068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7277817" y="1985687"/>
            <a:ext cx="5548630" cy="2058035"/>
          </a:xfrm>
          <a:prstGeom prst="rect">
            <a:avLst/>
          </a:prstGeom>
        </p:spPr>
        <p:txBody>
          <a:bodyPr vert="horz" wrap="square" lIns="0" tIns="311150" rIns="0" bIns="0" rtlCol="0">
            <a:spAutoFit/>
          </a:bodyPr>
          <a:lstStyle/>
          <a:p>
            <a:pPr marL="1121410" marR="679450">
              <a:lnSpc>
                <a:spcPct val="131200"/>
              </a:lnSpc>
              <a:spcBef>
                <a:spcPts val="2450"/>
              </a:spcBef>
            </a:pPr>
            <a:r>
              <a:rPr sz="2200" dirty="0">
                <a:solidFill>
                  <a:srgbClr val="6B3939"/>
                </a:solidFill>
                <a:latin typeface="Arial"/>
                <a:cs typeface="Arial"/>
              </a:rPr>
              <a:t>He</a:t>
            </a:r>
            <a:r>
              <a:rPr sz="2200" spc="-70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b="1" spc="-65" dirty="0">
                <a:solidFill>
                  <a:srgbClr val="6B3939"/>
                </a:solidFill>
                <a:latin typeface="Arial"/>
                <a:cs typeface="Arial"/>
              </a:rPr>
              <a:t>quickly</a:t>
            </a:r>
            <a:r>
              <a:rPr sz="2200" b="1" spc="-70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b="1" spc="-60" dirty="0">
                <a:solidFill>
                  <a:srgbClr val="6B3939"/>
                </a:solidFill>
                <a:latin typeface="Arial"/>
                <a:cs typeface="Arial"/>
              </a:rPr>
              <a:t>became</a:t>
            </a:r>
            <a:r>
              <a:rPr sz="2200" b="1" spc="-70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b="1" spc="-35" dirty="0">
                <a:solidFill>
                  <a:srgbClr val="6B3939"/>
                </a:solidFill>
                <a:latin typeface="Arial"/>
                <a:cs typeface="Arial"/>
              </a:rPr>
              <a:t>frustrated </a:t>
            </a:r>
            <a:r>
              <a:rPr sz="2200" dirty="0">
                <a:solidFill>
                  <a:srgbClr val="6B3939"/>
                </a:solidFill>
                <a:latin typeface="Arial"/>
                <a:cs typeface="Arial"/>
              </a:rPr>
              <a:t>when</a:t>
            </a:r>
            <a:r>
              <a:rPr sz="2200" spc="30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6B3939"/>
                </a:solidFill>
                <a:latin typeface="Arial"/>
                <a:cs typeface="Arial"/>
              </a:rPr>
              <a:t>his</a:t>
            </a:r>
            <a:r>
              <a:rPr sz="2200" spc="35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6B3939"/>
                </a:solidFill>
                <a:latin typeface="Arial"/>
                <a:cs typeface="Arial"/>
              </a:rPr>
              <a:t>code</a:t>
            </a:r>
            <a:r>
              <a:rPr sz="2200" spc="35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6B3939"/>
                </a:solidFill>
                <a:latin typeface="Arial"/>
                <a:cs typeface="Arial"/>
              </a:rPr>
              <a:t>was</a:t>
            </a:r>
            <a:r>
              <a:rPr sz="2200" spc="35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6B3939"/>
                </a:solidFill>
                <a:latin typeface="Arial"/>
                <a:cs typeface="Arial"/>
              </a:rPr>
              <a:t>not </a:t>
            </a:r>
            <a:r>
              <a:rPr sz="2200" spc="45" dirty="0">
                <a:solidFill>
                  <a:srgbClr val="6B3939"/>
                </a:solidFill>
                <a:latin typeface="Arial"/>
                <a:cs typeface="Arial"/>
              </a:rPr>
              <a:t>perfectly</a:t>
            </a:r>
            <a:r>
              <a:rPr sz="2200" spc="5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6B3939"/>
                </a:solidFill>
                <a:latin typeface="Arial"/>
                <a:cs typeface="Arial"/>
              </a:rPr>
              <a:t>clean</a:t>
            </a:r>
            <a:r>
              <a:rPr sz="2200" spc="10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6B3939"/>
                </a:solidFill>
                <a:latin typeface="Arial"/>
                <a:cs typeface="Arial"/>
              </a:rPr>
              <a:t>or</a:t>
            </a:r>
            <a:r>
              <a:rPr sz="2200" spc="10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6B3939"/>
                </a:solidFill>
                <a:latin typeface="Arial"/>
                <a:cs typeface="Arial"/>
              </a:rPr>
              <a:t>efficient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9888739" y="4428312"/>
            <a:ext cx="327025" cy="675005"/>
            <a:chOff x="9888739" y="4428312"/>
            <a:chExt cx="327025" cy="675005"/>
          </a:xfrm>
        </p:grpSpPr>
        <p:sp>
          <p:nvSpPr>
            <p:cNvPr id="37" name="object 37"/>
            <p:cNvSpPr/>
            <p:nvPr/>
          </p:nvSpPr>
          <p:spPr>
            <a:xfrm>
              <a:off x="10052085" y="4428312"/>
              <a:ext cx="0" cy="390525"/>
            </a:xfrm>
            <a:custGeom>
              <a:avLst/>
              <a:gdLst/>
              <a:ahLst/>
              <a:cxnLst/>
              <a:rect l="l" t="t" r="r" b="b"/>
              <a:pathLst>
                <a:path h="390525">
                  <a:moveTo>
                    <a:pt x="0" y="389915"/>
                  </a:moveTo>
                  <a:lnTo>
                    <a:pt x="0" y="348032"/>
                  </a:lnTo>
                  <a:lnTo>
                    <a:pt x="0" y="0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888739" y="4776344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691" y="0"/>
                  </a:moveTo>
                  <a:lnTo>
                    <a:pt x="0" y="0"/>
                  </a:lnTo>
                  <a:lnTo>
                    <a:pt x="163345" y="326691"/>
                  </a:lnTo>
                  <a:lnTo>
                    <a:pt x="326691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0415269" y="4493212"/>
            <a:ext cx="5619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35" dirty="0">
                <a:solidFill>
                  <a:srgbClr val="444444"/>
                </a:solidFill>
                <a:latin typeface="Arial"/>
                <a:cs typeface="Arial"/>
              </a:rPr>
              <a:t>FIX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0" name="object 4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23923" y="5454209"/>
            <a:ext cx="293184" cy="293184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8387122" y="5336199"/>
            <a:ext cx="3757929" cy="905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200"/>
              </a:lnSpc>
              <a:spcBef>
                <a:spcPts val="90"/>
              </a:spcBef>
            </a:pPr>
            <a:r>
              <a:rPr sz="2200" b="1" spc="-110" dirty="0">
                <a:solidFill>
                  <a:srgbClr val="444444"/>
                </a:solidFill>
                <a:latin typeface="Arial"/>
                <a:cs typeface="Arial"/>
              </a:rPr>
              <a:t>Don’t</a:t>
            </a:r>
            <a:r>
              <a:rPr sz="220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444444"/>
                </a:solidFill>
                <a:latin typeface="Arial"/>
                <a:cs typeface="Arial"/>
              </a:rPr>
              <a:t>get</a:t>
            </a:r>
            <a:r>
              <a:rPr sz="2200" b="1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40" dirty="0">
                <a:solidFill>
                  <a:srgbClr val="444444"/>
                </a:solidFill>
                <a:latin typeface="Arial"/>
                <a:cs typeface="Arial"/>
              </a:rPr>
              <a:t>stuck</a:t>
            </a:r>
            <a:r>
              <a:rPr sz="2200" b="1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44444"/>
                </a:solidFill>
                <a:latin typeface="Arial"/>
                <a:cs typeface="Arial"/>
              </a:rPr>
              <a:t>trying</a:t>
            </a:r>
            <a:r>
              <a:rPr sz="22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2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44444"/>
                </a:solidFill>
                <a:latin typeface="Arial"/>
                <a:cs typeface="Arial"/>
              </a:rPr>
              <a:t>write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2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44444"/>
                </a:solidFill>
                <a:latin typeface="Arial"/>
                <a:cs typeface="Arial"/>
              </a:rPr>
              <a:t>perfect</a:t>
            </a:r>
            <a:r>
              <a:rPr sz="22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444444"/>
                </a:solidFill>
                <a:latin typeface="Arial"/>
                <a:cs typeface="Arial"/>
              </a:rPr>
              <a:t>code!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42" name="object 4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23923" y="6595536"/>
            <a:ext cx="293184" cy="293184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8387122" y="6477525"/>
            <a:ext cx="3389629" cy="905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200"/>
              </a:lnSpc>
              <a:spcBef>
                <a:spcPts val="90"/>
              </a:spcBef>
            </a:pPr>
            <a:r>
              <a:rPr sz="2200" spc="90" dirty="0">
                <a:solidFill>
                  <a:srgbClr val="444444"/>
                </a:solidFill>
                <a:latin typeface="Arial"/>
                <a:cs typeface="Arial"/>
              </a:rPr>
              <a:t>Just</a:t>
            </a:r>
            <a:r>
              <a:rPr sz="22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44444"/>
                </a:solidFill>
                <a:latin typeface="Arial"/>
                <a:cs typeface="Arial"/>
              </a:rPr>
              <a:t>write</a:t>
            </a:r>
            <a:r>
              <a:rPr sz="22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44444"/>
                </a:solidFill>
                <a:latin typeface="Arial"/>
                <a:cs typeface="Arial"/>
              </a:rPr>
              <a:t>tons</a:t>
            </a:r>
            <a:r>
              <a:rPr sz="22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2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code,</a:t>
            </a:r>
            <a:r>
              <a:rPr sz="22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55" dirty="0">
                <a:solidFill>
                  <a:srgbClr val="444444"/>
                </a:solidFill>
                <a:latin typeface="Arial"/>
                <a:cs typeface="Arial"/>
              </a:rPr>
              <a:t>no </a:t>
            </a:r>
            <a:r>
              <a:rPr sz="2200" b="1" spc="-10" dirty="0">
                <a:solidFill>
                  <a:srgbClr val="444444"/>
                </a:solidFill>
                <a:latin typeface="Arial"/>
                <a:cs typeface="Arial"/>
              </a:rPr>
              <a:t>matter</a:t>
            </a:r>
            <a:r>
              <a:rPr sz="2200" b="1" spc="-1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200" b="1" spc="-1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444444"/>
                </a:solidFill>
                <a:latin typeface="Arial"/>
                <a:cs typeface="Arial"/>
              </a:rPr>
              <a:t>quality!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44" name="object 4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23923" y="7736862"/>
            <a:ext cx="293184" cy="293184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8387122" y="7618852"/>
            <a:ext cx="3593465" cy="905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200"/>
              </a:lnSpc>
              <a:spcBef>
                <a:spcPts val="90"/>
              </a:spcBef>
            </a:pPr>
            <a:r>
              <a:rPr sz="2200" spc="-20" dirty="0">
                <a:solidFill>
                  <a:srgbClr val="444444"/>
                </a:solidFill>
                <a:latin typeface="Arial"/>
                <a:cs typeface="Arial"/>
              </a:rPr>
              <a:t>Clean</a:t>
            </a:r>
            <a:r>
              <a:rPr sz="22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2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44444"/>
                </a:solidFill>
                <a:latin typeface="Arial"/>
                <a:cs typeface="Arial"/>
              </a:rPr>
              <a:t>efficient</a:t>
            </a:r>
            <a:r>
              <a:rPr sz="22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2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44444"/>
                </a:solidFill>
                <a:latin typeface="Arial"/>
                <a:cs typeface="Arial"/>
              </a:rPr>
              <a:t>will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come</a:t>
            </a:r>
            <a:r>
              <a:rPr sz="22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22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444444"/>
                </a:solidFill>
                <a:latin typeface="Arial"/>
                <a:cs typeface="Arial"/>
              </a:rPr>
              <a:t>time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46" name="object 4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23923" y="8878189"/>
            <a:ext cx="293184" cy="293184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8387122" y="8760178"/>
            <a:ext cx="3764915" cy="905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200"/>
              </a:lnSpc>
              <a:spcBef>
                <a:spcPts val="90"/>
              </a:spcBef>
            </a:pPr>
            <a:r>
              <a:rPr sz="2200" spc="-20" dirty="0">
                <a:solidFill>
                  <a:srgbClr val="444444"/>
                </a:solidFill>
                <a:latin typeface="Arial"/>
                <a:cs typeface="Arial"/>
              </a:rPr>
              <a:t>You</a:t>
            </a:r>
            <a:r>
              <a:rPr sz="22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22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always</a:t>
            </a:r>
            <a:r>
              <a:rPr sz="22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44444"/>
                </a:solidFill>
                <a:latin typeface="Arial"/>
                <a:cs typeface="Arial"/>
              </a:rPr>
              <a:t>refactor</a:t>
            </a:r>
            <a:r>
              <a:rPr sz="22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444444"/>
                </a:solidFill>
                <a:latin typeface="Arial"/>
                <a:cs typeface="Arial"/>
              </a:rPr>
              <a:t>code 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later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3300882" y="7473093"/>
            <a:ext cx="6257925" cy="3836035"/>
            <a:chOff x="13300882" y="7473093"/>
            <a:chExt cx="6257925" cy="3836035"/>
          </a:xfrm>
        </p:grpSpPr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00882" y="7473093"/>
              <a:ext cx="6257662" cy="383546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34897" y="7740952"/>
              <a:ext cx="5189610" cy="3012556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3971019" y="9104309"/>
              <a:ext cx="4719955" cy="790575"/>
            </a:xfrm>
            <a:custGeom>
              <a:avLst/>
              <a:gdLst/>
              <a:ahLst/>
              <a:cxnLst/>
              <a:rect l="l" t="t" r="r" b="b"/>
              <a:pathLst>
                <a:path w="4719955" h="790575">
                  <a:moveTo>
                    <a:pt x="0" y="0"/>
                  </a:moveTo>
                  <a:lnTo>
                    <a:pt x="4719559" y="0"/>
                  </a:lnTo>
                  <a:lnTo>
                    <a:pt x="4719559" y="790460"/>
                  </a:lnTo>
                  <a:lnTo>
                    <a:pt x="0" y="790460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F242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6358" y="390040"/>
            <a:ext cx="628253" cy="6282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9" y="293573"/>
            <a:ext cx="187451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19835" algn="l"/>
                <a:tab pos="1995170" algn="l"/>
                <a:tab pos="4867275" algn="l"/>
                <a:tab pos="5683250" algn="l"/>
                <a:tab pos="7924165" algn="l"/>
                <a:tab pos="9131300" algn="l"/>
                <a:tab pos="9906635" algn="l"/>
              </a:tabLst>
            </a:pPr>
            <a:r>
              <a:rPr dirty="0"/>
              <a:t>HOW</a:t>
            </a:r>
            <a:r>
              <a:rPr lang="en-US" dirty="0"/>
              <a:t> </a:t>
            </a:r>
            <a:r>
              <a:rPr dirty="0"/>
              <a:t>TO</a:t>
            </a:r>
            <a:r>
              <a:rPr lang="en-US" dirty="0"/>
              <a:t> </a:t>
            </a:r>
            <a:r>
              <a:rPr dirty="0"/>
              <a:t>SUCCEED	AT	LEARNING</a:t>
            </a:r>
            <a:r>
              <a:rPr lang="en-US" dirty="0"/>
              <a:t> </a:t>
            </a:r>
            <a:r>
              <a:rPr dirty="0"/>
              <a:t>HOW	TO	CODE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466638" y="1985687"/>
            <a:ext cx="5548630" cy="2497455"/>
            <a:chOff x="10466638" y="1985687"/>
            <a:chExt cx="5548630" cy="2497455"/>
          </a:xfrm>
        </p:grpSpPr>
        <p:sp>
          <p:nvSpPr>
            <p:cNvPr id="5" name="object 5"/>
            <p:cNvSpPr/>
            <p:nvPr/>
          </p:nvSpPr>
          <p:spPr>
            <a:xfrm>
              <a:off x="10466638" y="1985687"/>
              <a:ext cx="5548630" cy="2497455"/>
            </a:xfrm>
            <a:custGeom>
              <a:avLst/>
              <a:gdLst/>
              <a:ahLst/>
              <a:cxnLst/>
              <a:rect l="l" t="t" r="r" b="b"/>
              <a:pathLst>
                <a:path w="5548630" h="2497454">
                  <a:moveTo>
                    <a:pt x="5548466" y="0"/>
                  </a:moveTo>
                  <a:lnTo>
                    <a:pt x="0" y="0"/>
                  </a:lnTo>
                  <a:lnTo>
                    <a:pt x="0" y="2497360"/>
                  </a:lnTo>
                  <a:lnTo>
                    <a:pt x="5548466" y="2497360"/>
                  </a:lnTo>
                  <a:lnTo>
                    <a:pt x="5548466" y="0"/>
                  </a:lnTo>
                  <a:close/>
                </a:path>
              </a:pathLst>
            </a:custGeom>
            <a:solidFill>
              <a:srgbClr val="F2425D">
                <a:alpha val="145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12712" y="2416329"/>
              <a:ext cx="335068" cy="33506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466638" y="1985687"/>
            <a:ext cx="5548630" cy="2497455"/>
          </a:xfrm>
          <a:prstGeom prst="rect">
            <a:avLst/>
          </a:prstGeom>
        </p:spPr>
        <p:txBody>
          <a:bodyPr vert="horz" wrap="square" lIns="0" tIns="311150" rIns="0" bIns="0" rtlCol="0">
            <a:spAutoFit/>
          </a:bodyPr>
          <a:lstStyle/>
          <a:p>
            <a:pPr marL="1121410" marR="927100">
              <a:lnSpc>
                <a:spcPct val="131200"/>
              </a:lnSpc>
              <a:spcBef>
                <a:spcPts val="2450"/>
              </a:spcBef>
            </a:pPr>
            <a:r>
              <a:rPr sz="2200" spc="50" dirty="0">
                <a:solidFill>
                  <a:srgbClr val="6B3939"/>
                </a:solidFill>
                <a:latin typeface="Arial"/>
                <a:cs typeface="Arial"/>
              </a:rPr>
              <a:t>After</a:t>
            </a:r>
            <a:r>
              <a:rPr sz="2200" spc="-10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6B3939"/>
                </a:solidFill>
                <a:latin typeface="Arial"/>
                <a:cs typeface="Arial"/>
              </a:rPr>
              <a:t>finishing</a:t>
            </a:r>
            <a:r>
              <a:rPr sz="2200" spc="-5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6B3939"/>
                </a:solidFill>
                <a:latin typeface="Arial"/>
                <a:cs typeface="Arial"/>
              </a:rPr>
              <a:t>a</a:t>
            </a:r>
            <a:r>
              <a:rPr sz="2200" spc="-5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6B3939"/>
                </a:solidFill>
                <a:latin typeface="Arial"/>
                <a:cs typeface="Arial"/>
              </a:rPr>
              <a:t>couple</a:t>
            </a:r>
            <a:r>
              <a:rPr sz="2200" spc="-10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6B3939"/>
                </a:solidFill>
                <a:latin typeface="Arial"/>
                <a:cs typeface="Arial"/>
              </a:rPr>
              <a:t>of </a:t>
            </a:r>
            <a:r>
              <a:rPr sz="2200" dirty="0">
                <a:solidFill>
                  <a:srgbClr val="6B3939"/>
                </a:solidFill>
                <a:latin typeface="Arial"/>
                <a:cs typeface="Arial"/>
              </a:rPr>
              <a:t>courses,</a:t>
            </a:r>
            <a:r>
              <a:rPr sz="2200" spc="-75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b="1" spc="-55" dirty="0">
                <a:solidFill>
                  <a:srgbClr val="6B3939"/>
                </a:solidFill>
                <a:latin typeface="Arial"/>
                <a:cs typeface="Arial"/>
              </a:rPr>
              <a:t>he</a:t>
            </a:r>
            <a:r>
              <a:rPr sz="2200" b="1" spc="-75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b="1" spc="-50" dirty="0">
                <a:solidFill>
                  <a:srgbClr val="6B3939"/>
                </a:solidFill>
                <a:latin typeface="Arial"/>
                <a:cs typeface="Arial"/>
              </a:rPr>
              <a:t>thought</a:t>
            </a:r>
            <a:r>
              <a:rPr sz="2200" b="1" spc="-75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b="1" spc="-55" dirty="0">
                <a:solidFill>
                  <a:srgbClr val="6B3939"/>
                </a:solidFill>
                <a:latin typeface="Arial"/>
                <a:cs typeface="Arial"/>
              </a:rPr>
              <a:t>he</a:t>
            </a:r>
            <a:r>
              <a:rPr sz="2200" b="1" spc="-80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b="1" spc="-55" dirty="0">
                <a:solidFill>
                  <a:srgbClr val="6B3939"/>
                </a:solidFill>
                <a:latin typeface="Arial"/>
                <a:cs typeface="Arial"/>
              </a:rPr>
              <a:t>now </a:t>
            </a:r>
            <a:r>
              <a:rPr sz="2200" b="1" spc="-70" dirty="0">
                <a:solidFill>
                  <a:srgbClr val="6B3939"/>
                </a:solidFill>
                <a:latin typeface="Arial"/>
                <a:cs typeface="Arial"/>
              </a:rPr>
              <a:t>was</a:t>
            </a:r>
            <a:r>
              <a:rPr sz="2200" b="1" spc="-55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6B3939"/>
                </a:solidFill>
                <a:latin typeface="Arial"/>
                <a:cs typeface="Arial"/>
              </a:rPr>
              <a:t>a</a:t>
            </a:r>
            <a:r>
              <a:rPr sz="2200" b="1" spc="-55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b="1" spc="-80" dirty="0">
                <a:solidFill>
                  <a:srgbClr val="6B3939"/>
                </a:solidFill>
                <a:latin typeface="Arial"/>
                <a:cs typeface="Arial"/>
              </a:rPr>
              <a:t>web</a:t>
            </a:r>
            <a:r>
              <a:rPr sz="2200" b="1" spc="-55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b="1" spc="-80" dirty="0">
                <a:solidFill>
                  <a:srgbClr val="6B3939"/>
                </a:solidFill>
                <a:latin typeface="Arial"/>
                <a:cs typeface="Arial"/>
              </a:rPr>
              <a:t>developer</a:t>
            </a:r>
            <a:r>
              <a:rPr sz="2200" b="1" spc="-55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6B3939"/>
                </a:solidFill>
                <a:latin typeface="Arial"/>
                <a:cs typeface="Arial"/>
              </a:rPr>
              <a:t>and </a:t>
            </a:r>
            <a:r>
              <a:rPr sz="2200" dirty="0">
                <a:solidFill>
                  <a:srgbClr val="6B3939"/>
                </a:solidFill>
                <a:latin typeface="Arial"/>
                <a:cs typeface="Arial"/>
              </a:rPr>
              <a:t>could</a:t>
            </a:r>
            <a:r>
              <a:rPr sz="2200" spc="75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6B3939"/>
                </a:solidFill>
                <a:latin typeface="Arial"/>
                <a:cs typeface="Arial"/>
              </a:rPr>
              <a:t>start</a:t>
            </a:r>
            <a:r>
              <a:rPr sz="2200" spc="70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6B3939"/>
                </a:solidFill>
                <a:latin typeface="Arial"/>
                <a:cs typeface="Arial"/>
              </a:rPr>
              <a:t>applying</a:t>
            </a:r>
            <a:r>
              <a:rPr sz="2200" spc="75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6B3939"/>
                </a:solidFill>
                <a:latin typeface="Arial"/>
                <a:cs typeface="Arial"/>
              </a:rPr>
              <a:t>to</a:t>
            </a:r>
            <a:r>
              <a:rPr sz="2200" spc="75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6B3939"/>
                </a:solidFill>
                <a:latin typeface="Arial"/>
                <a:cs typeface="Arial"/>
              </a:rPr>
              <a:t>jobs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077528" y="4899502"/>
            <a:ext cx="327025" cy="675005"/>
            <a:chOff x="13077528" y="4899502"/>
            <a:chExt cx="327025" cy="675005"/>
          </a:xfrm>
        </p:grpSpPr>
        <p:sp>
          <p:nvSpPr>
            <p:cNvPr id="9" name="object 9"/>
            <p:cNvSpPr/>
            <p:nvPr/>
          </p:nvSpPr>
          <p:spPr>
            <a:xfrm>
              <a:off x="13240874" y="4899502"/>
              <a:ext cx="0" cy="390525"/>
            </a:xfrm>
            <a:custGeom>
              <a:avLst/>
              <a:gdLst/>
              <a:ahLst/>
              <a:cxnLst/>
              <a:rect l="l" t="t" r="r" b="b"/>
              <a:pathLst>
                <a:path h="390525">
                  <a:moveTo>
                    <a:pt x="0" y="389915"/>
                  </a:moveTo>
                  <a:lnTo>
                    <a:pt x="0" y="348032"/>
                  </a:lnTo>
                  <a:lnTo>
                    <a:pt x="0" y="0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77528" y="5247534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691" y="0"/>
                  </a:moveTo>
                  <a:lnTo>
                    <a:pt x="0" y="0"/>
                  </a:lnTo>
                  <a:lnTo>
                    <a:pt x="163345" y="326691"/>
                  </a:lnTo>
                  <a:lnTo>
                    <a:pt x="326691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12711" y="5925399"/>
            <a:ext cx="293184" cy="29318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575910" y="4964402"/>
            <a:ext cx="3470910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0255">
              <a:lnSpc>
                <a:spcPct val="100000"/>
              </a:lnSpc>
              <a:spcBef>
                <a:spcPts val="100"/>
              </a:spcBef>
            </a:pPr>
            <a:r>
              <a:rPr sz="2800" b="1" spc="-25" dirty="0">
                <a:solidFill>
                  <a:srgbClr val="444444"/>
                </a:solidFill>
                <a:latin typeface="Arial"/>
                <a:cs typeface="Arial"/>
              </a:rPr>
              <a:t>FIX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20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60" dirty="0">
                <a:solidFill>
                  <a:srgbClr val="444444"/>
                </a:solidFill>
                <a:latin typeface="Arial"/>
                <a:cs typeface="Arial"/>
              </a:rPr>
              <a:t>biggest</a:t>
            </a:r>
            <a:r>
              <a:rPr sz="2200" b="1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55" dirty="0">
                <a:solidFill>
                  <a:srgbClr val="444444"/>
                </a:solidFill>
                <a:latin typeface="Arial"/>
                <a:cs typeface="Arial"/>
              </a:rPr>
              <a:t>misconception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200" spc="85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2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people</a:t>
            </a:r>
            <a:r>
              <a:rPr sz="2200" spc="-20" dirty="0">
                <a:solidFill>
                  <a:srgbClr val="444444"/>
                </a:solidFill>
                <a:latin typeface="Arial"/>
                <a:cs typeface="Arial"/>
              </a:rPr>
              <a:t> have!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12711" y="7066726"/>
            <a:ext cx="293184" cy="29318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1575910" y="6948715"/>
            <a:ext cx="3835400" cy="1344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200"/>
              </a:lnSpc>
              <a:spcBef>
                <a:spcPts val="90"/>
              </a:spcBef>
            </a:pP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Courses</a:t>
            </a:r>
            <a:r>
              <a:rPr sz="22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22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an</a:t>
            </a:r>
            <a:r>
              <a:rPr sz="22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amazing </a:t>
            </a:r>
            <a:r>
              <a:rPr sz="2200" spc="65" dirty="0">
                <a:solidFill>
                  <a:srgbClr val="444444"/>
                </a:solidFill>
                <a:latin typeface="Arial"/>
                <a:cs typeface="Arial"/>
              </a:rPr>
              <a:t>starting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point,</a:t>
            </a:r>
            <a:r>
              <a:rPr sz="22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444444"/>
                </a:solidFill>
                <a:latin typeface="Arial"/>
                <a:cs typeface="Arial"/>
              </a:rPr>
              <a:t>but</a:t>
            </a:r>
            <a:r>
              <a:rPr sz="22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22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only</a:t>
            </a:r>
            <a:r>
              <a:rPr sz="22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2200" b="1" spc="-70" dirty="0">
                <a:solidFill>
                  <a:srgbClr val="444444"/>
                </a:solidFill>
                <a:latin typeface="Arial"/>
                <a:cs typeface="Arial"/>
              </a:rPr>
              <a:t>beginning</a:t>
            </a:r>
            <a:r>
              <a:rPr sz="2200" b="1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200" b="1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100" dirty="0">
                <a:solidFill>
                  <a:srgbClr val="444444"/>
                </a:solidFill>
                <a:latin typeface="Arial"/>
                <a:cs typeface="Arial"/>
              </a:rPr>
              <a:t>your</a:t>
            </a:r>
            <a:r>
              <a:rPr sz="220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444444"/>
                </a:solidFill>
                <a:latin typeface="Arial"/>
                <a:cs typeface="Arial"/>
              </a:rPr>
              <a:t>journey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!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088994" y="1985687"/>
            <a:ext cx="5548630" cy="1199515"/>
            <a:chOff x="4088994" y="1985687"/>
            <a:chExt cx="5548630" cy="1199515"/>
          </a:xfrm>
        </p:grpSpPr>
        <p:sp>
          <p:nvSpPr>
            <p:cNvPr id="16" name="object 16"/>
            <p:cNvSpPr/>
            <p:nvPr/>
          </p:nvSpPr>
          <p:spPr>
            <a:xfrm>
              <a:off x="4088994" y="1985687"/>
              <a:ext cx="5548630" cy="1199515"/>
            </a:xfrm>
            <a:custGeom>
              <a:avLst/>
              <a:gdLst/>
              <a:ahLst/>
              <a:cxnLst/>
              <a:rect l="l" t="t" r="r" b="b"/>
              <a:pathLst>
                <a:path w="5548630" h="1199514">
                  <a:moveTo>
                    <a:pt x="5548466" y="0"/>
                  </a:moveTo>
                  <a:lnTo>
                    <a:pt x="0" y="0"/>
                  </a:lnTo>
                  <a:lnTo>
                    <a:pt x="0" y="1198970"/>
                  </a:lnTo>
                  <a:lnTo>
                    <a:pt x="5548466" y="1198970"/>
                  </a:lnTo>
                  <a:lnTo>
                    <a:pt x="5548466" y="0"/>
                  </a:lnTo>
                  <a:close/>
                </a:path>
              </a:pathLst>
            </a:custGeom>
            <a:solidFill>
              <a:srgbClr val="F2425D">
                <a:alpha val="145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5066" y="2416329"/>
              <a:ext cx="335068" cy="33506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4088994" y="1985687"/>
            <a:ext cx="5548630" cy="119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50">
              <a:latin typeface="Times New Roman"/>
              <a:cs typeface="Times New Roman"/>
            </a:endParaRPr>
          </a:p>
          <a:p>
            <a:pPr marL="212090" algn="ctr">
              <a:lnSpc>
                <a:spcPct val="100000"/>
              </a:lnSpc>
            </a:pPr>
            <a:r>
              <a:rPr sz="2200" dirty="0">
                <a:solidFill>
                  <a:srgbClr val="6B3939"/>
                </a:solidFill>
                <a:latin typeface="Arial"/>
                <a:cs typeface="Arial"/>
              </a:rPr>
              <a:t>He</a:t>
            </a:r>
            <a:r>
              <a:rPr sz="2200" spc="-50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6B3939"/>
                </a:solidFill>
                <a:latin typeface="Arial"/>
                <a:cs typeface="Arial"/>
              </a:rPr>
              <a:t>was</a:t>
            </a:r>
            <a:r>
              <a:rPr sz="2200" spc="-45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b="1" spc="-65" dirty="0">
                <a:solidFill>
                  <a:srgbClr val="6B3939"/>
                </a:solidFill>
                <a:latin typeface="Arial"/>
                <a:cs typeface="Arial"/>
              </a:rPr>
              <a:t>learning</a:t>
            </a:r>
            <a:r>
              <a:rPr sz="2200" b="1" spc="-50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6B3939"/>
                </a:solidFill>
                <a:latin typeface="Arial"/>
                <a:cs typeface="Arial"/>
              </a:rPr>
              <a:t>in</a:t>
            </a:r>
            <a:r>
              <a:rPr sz="2200" b="1" spc="-45" dirty="0">
                <a:solidFill>
                  <a:srgbClr val="6B3939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6B3939"/>
                </a:solidFill>
                <a:latin typeface="Arial"/>
                <a:cs typeface="Arial"/>
              </a:rPr>
              <a:t>isolation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699883" y="3590641"/>
            <a:ext cx="327025" cy="675005"/>
            <a:chOff x="6699883" y="3590641"/>
            <a:chExt cx="327025" cy="675005"/>
          </a:xfrm>
        </p:grpSpPr>
        <p:sp>
          <p:nvSpPr>
            <p:cNvPr id="20" name="object 20"/>
            <p:cNvSpPr/>
            <p:nvPr/>
          </p:nvSpPr>
          <p:spPr>
            <a:xfrm>
              <a:off x="6863229" y="3590641"/>
              <a:ext cx="0" cy="390525"/>
            </a:xfrm>
            <a:custGeom>
              <a:avLst/>
              <a:gdLst/>
              <a:ahLst/>
              <a:cxnLst/>
              <a:rect l="l" t="t" r="r" b="b"/>
              <a:pathLst>
                <a:path h="390525">
                  <a:moveTo>
                    <a:pt x="0" y="389915"/>
                  </a:moveTo>
                  <a:lnTo>
                    <a:pt x="0" y="348032"/>
                  </a:lnTo>
                  <a:lnTo>
                    <a:pt x="0" y="0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99883" y="3938673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691" y="0"/>
                  </a:moveTo>
                  <a:lnTo>
                    <a:pt x="0" y="0"/>
                  </a:lnTo>
                  <a:lnTo>
                    <a:pt x="163345" y="326691"/>
                  </a:lnTo>
                  <a:lnTo>
                    <a:pt x="326691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226412" y="3655541"/>
            <a:ext cx="5619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35" dirty="0">
                <a:solidFill>
                  <a:srgbClr val="444444"/>
                </a:solidFill>
                <a:latin typeface="Arial"/>
                <a:cs typeface="Arial"/>
              </a:rPr>
              <a:t>FIX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35066" y="4616539"/>
            <a:ext cx="293184" cy="29318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35066" y="6197642"/>
            <a:ext cx="293184" cy="29318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35066" y="7338969"/>
            <a:ext cx="293184" cy="293184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5198264" y="4498528"/>
            <a:ext cx="3858895" cy="4507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200"/>
              </a:lnSpc>
              <a:spcBef>
                <a:spcPts val="90"/>
              </a:spcBef>
            </a:pP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Explain</a:t>
            </a:r>
            <a:r>
              <a:rPr sz="22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new</a:t>
            </a:r>
            <a:r>
              <a:rPr sz="22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44444"/>
                </a:solidFill>
                <a:latin typeface="Arial"/>
                <a:cs typeface="Arial"/>
              </a:rPr>
              <a:t>concepts</a:t>
            </a:r>
            <a:r>
              <a:rPr sz="22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2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other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people.</a:t>
            </a:r>
            <a:r>
              <a:rPr sz="22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444444"/>
                </a:solidFill>
                <a:latin typeface="Arial"/>
                <a:cs typeface="Arial"/>
              </a:rPr>
              <a:t>If</a:t>
            </a:r>
            <a:r>
              <a:rPr sz="22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you</a:t>
            </a:r>
            <a:r>
              <a:rPr sz="22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22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explain</a:t>
            </a:r>
            <a:r>
              <a:rPr sz="22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444444"/>
                </a:solidFill>
                <a:latin typeface="Arial"/>
                <a:cs typeface="Arial"/>
              </a:rPr>
              <a:t>it,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you</a:t>
            </a:r>
            <a:r>
              <a:rPr sz="2200" spc="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44444"/>
                </a:solidFill>
                <a:latin typeface="Arial"/>
                <a:cs typeface="Arial"/>
              </a:rPr>
              <a:t>truly</a:t>
            </a:r>
            <a:r>
              <a:rPr sz="2200" spc="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understand</a:t>
            </a:r>
            <a:r>
              <a:rPr sz="2200" spc="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444444"/>
                </a:solidFill>
                <a:latin typeface="Arial"/>
                <a:cs typeface="Arial"/>
              </a:rPr>
              <a:t>it!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Share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 your</a:t>
            </a:r>
            <a:r>
              <a:rPr sz="22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goals </a:t>
            </a:r>
            <a:r>
              <a:rPr sz="2200" spc="9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2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444444"/>
                </a:solidFill>
                <a:latin typeface="Arial"/>
                <a:cs typeface="Arial"/>
              </a:rPr>
              <a:t>make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200" b="1" spc="-65" dirty="0">
                <a:solidFill>
                  <a:srgbClr val="444444"/>
                </a:solidFill>
                <a:latin typeface="Arial"/>
                <a:cs typeface="Arial"/>
              </a:rPr>
              <a:t>yourself</a:t>
            </a:r>
            <a:r>
              <a:rPr sz="2200" b="1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444444"/>
                </a:solidFill>
                <a:latin typeface="Arial"/>
                <a:cs typeface="Arial"/>
              </a:rPr>
              <a:t>accountable</a:t>
            </a:r>
            <a:endParaRPr sz="2200">
              <a:latin typeface="Arial"/>
              <a:cs typeface="Arial"/>
            </a:endParaRPr>
          </a:p>
          <a:p>
            <a:pPr marL="12700" marR="117475">
              <a:lnSpc>
                <a:spcPct val="131200"/>
              </a:lnSpc>
              <a:spcBef>
                <a:spcPts val="2060"/>
              </a:spcBef>
            </a:pP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Share</a:t>
            </a:r>
            <a:r>
              <a:rPr sz="22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your</a:t>
            </a:r>
            <a:r>
              <a:rPr sz="22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learning</a:t>
            </a:r>
            <a:r>
              <a:rPr sz="22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progress </a:t>
            </a:r>
            <a:r>
              <a:rPr sz="2200" spc="85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web</a:t>
            </a:r>
            <a:r>
              <a:rPr sz="22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dev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44444"/>
                </a:solidFill>
                <a:latin typeface="Arial"/>
                <a:cs typeface="Arial"/>
              </a:rPr>
              <a:t>community 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(#100DaysOfCode, #CodeNewbie,</a:t>
            </a:r>
            <a:r>
              <a:rPr sz="2200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#webdev,</a:t>
            </a:r>
            <a:r>
              <a:rPr sz="220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etc.)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69653" y="8236186"/>
            <a:ext cx="421195" cy="342852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15797603" y="7542154"/>
            <a:ext cx="2388235" cy="289560"/>
            <a:chOff x="15797603" y="7542154"/>
            <a:chExt cx="2388235" cy="289560"/>
          </a:xfrm>
        </p:grpSpPr>
        <p:sp>
          <p:nvSpPr>
            <p:cNvPr id="29" name="object 29"/>
            <p:cNvSpPr/>
            <p:nvPr/>
          </p:nvSpPr>
          <p:spPr>
            <a:xfrm>
              <a:off x="15797603" y="7686652"/>
              <a:ext cx="2136140" cy="0"/>
            </a:xfrm>
            <a:custGeom>
              <a:avLst/>
              <a:gdLst/>
              <a:ahLst/>
              <a:cxnLst/>
              <a:rect l="l" t="t" r="r" b="b"/>
              <a:pathLst>
                <a:path w="2136140">
                  <a:moveTo>
                    <a:pt x="2135693" y="0"/>
                  </a:moveTo>
                  <a:lnTo>
                    <a:pt x="2099044" y="0"/>
                  </a:lnTo>
                  <a:lnTo>
                    <a:pt x="0" y="0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896648" y="7542154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59">
                  <a:moveTo>
                    <a:pt x="0" y="0"/>
                  </a:moveTo>
                  <a:lnTo>
                    <a:pt x="0" y="288996"/>
                  </a:lnTo>
                  <a:lnTo>
                    <a:pt x="288996" y="144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6164723" y="7171215"/>
            <a:ext cx="161925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114" dirty="0">
                <a:solidFill>
                  <a:srgbClr val="444444"/>
                </a:solidFill>
                <a:latin typeface="Arial"/>
                <a:cs typeface="Arial"/>
              </a:rPr>
              <a:t>NEXT</a:t>
            </a:r>
            <a:r>
              <a:rPr sz="2300" b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95" dirty="0">
                <a:solidFill>
                  <a:srgbClr val="444444"/>
                </a:solidFill>
                <a:latin typeface="Arial"/>
                <a:cs typeface="Arial"/>
              </a:rPr>
              <a:t>SLIDE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308" y="259543"/>
            <a:ext cx="1826045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53615" algn="l"/>
                <a:tab pos="3460750" algn="l"/>
                <a:tab pos="4236085" algn="l"/>
                <a:tab pos="5483860" algn="l"/>
                <a:tab pos="6091555" algn="l"/>
                <a:tab pos="7519034" algn="l"/>
                <a:tab pos="8543290" algn="l"/>
                <a:tab pos="9621520" algn="l"/>
                <a:tab pos="10683875" algn="l"/>
                <a:tab pos="11416030" algn="l"/>
              </a:tabLst>
            </a:pPr>
            <a:r>
              <a:rPr dirty="0"/>
              <a:t>LEARNING</a:t>
            </a:r>
            <a:r>
              <a:rPr lang="en-US" dirty="0"/>
              <a:t> </a:t>
            </a:r>
            <a:r>
              <a:rPr dirty="0"/>
              <a:t>HOW</a:t>
            </a:r>
            <a:r>
              <a:rPr lang="en-US" dirty="0"/>
              <a:t> </a:t>
            </a:r>
            <a:r>
              <a:rPr dirty="0"/>
              <a:t>TO</a:t>
            </a:r>
            <a:r>
              <a:rPr lang="en-US" dirty="0"/>
              <a:t> </a:t>
            </a:r>
            <a:r>
              <a:rPr dirty="0"/>
              <a:t>CODE</a:t>
            </a:r>
            <a:r>
              <a:rPr lang="en-US" dirty="0"/>
              <a:t> </a:t>
            </a:r>
            <a:r>
              <a:rPr dirty="0"/>
              <a:t>IS	HARD,</a:t>
            </a:r>
            <a:r>
              <a:rPr lang="en-US" dirty="0"/>
              <a:t> </a:t>
            </a:r>
            <a:r>
              <a:rPr dirty="0"/>
              <a:t>BUT</a:t>
            </a:r>
            <a:r>
              <a:rPr lang="en-US" dirty="0"/>
              <a:t> </a:t>
            </a:r>
            <a:r>
              <a:rPr dirty="0"/>
              <a:t>YOU	CAN</a:t>
            </a:r>
            <a:r>
              <a:rPr lang="en-US" dirty="0"/>
              <a:t> </a:t>
            </a:r>
            <a:r>
              <a:rPr dirty="0"/>
              <a:t>DO</a:t>
            </a:r>
            <a:r>
              <a:rPr lang="en-US" dirty="0"/>
              <a:t> </a:t>
            </a:r>
            <a:r>
              <a:rPr dirty="0"/>
              <a:t>IT!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702" y="10821154"/>
            <a:ext cx="595249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solidFill>
                  <a:srgbClr val="666666"/>
                </a:solidFill>
                <a:latin typeface="Arial"/>
                <a:cs typeface="Arial"/>
              </a:rPr>
              <a:t>Source:</a:t>
            </a:r>
            <a:r>
              <a:rPr sz="1300" spc="365" dirty="0">
                <a:solidFill>
                  <a:srgbClr val="666666"/>
                </a:solidFill>
                <a:latin typeface="Arial"/>
                <a:cs typeface="Arial"/>
              </a:rPr>
              <a:t>   </a:t>
            </a:r>
            <a:r>
              <a:rPr sz="1300" dirty="0">
                <a:solidFill>
                  <a:srgbClr val="666666"/>
                </a:solidFill>
                <a:latin typeface="Arial"/>
                <a:cs typeface="Arial"/>
              </a:rPr>
              <a:t>https:</a:t>
            </a:r>
            <a:r>
              <a:rPr sz="1300" dirty="0">
                <a:solidFill>
                  <a:srgbClr val="666666"/>
                </a:solidFill>
                <a:latin typeface="Arial"/>
                <a:cs typeface="Arial"/>
                <a:hlinkClick r:id="rId2"/>
              </a:rPr>
              <a:t>//w</a:t>
            </a:r>
            <a:r>
              <a:rPr sz="1300" dirty="0">
                <a:solidFill>
                  <a:srgbClr val="666666"/>
                </a:solidFill>
                <a:latin typeface="Arial"/>
                <a:cs typeface="Arial"/>
              </a:rPr>
              <a:t>ww</a:t>
            </a:r>
            <a:r>
              <a:rPr sz="1300" dirty="0">
                <a:solidFill>
                  <a:srgbClr val="666666"/>
                </a:solidFill>
                <a:latin typeface="Arial"/>
                <a:cs typeface="Arial"/>
                <a:hlinkClick r:id="rId2"/>
              </a:rPr>
              <a:t>.thinkful.com/blog/why-learning-to-</a:t>
            </a:r>
            <a:r>
              <a:rPr sz="1300" spc="-10" dirty="0">
                <a:solidFill>
                  <a:srgbClr val="666666"/>
                </a:solidFill>
                <a:latin typeface="Arial"/>
                <a:cs typeface="Arial"/>
                <a:hlinkClick r:id="rId2"/>
              </a:rPr>
              <a:t>code-is-so-</a:t>
            </a:r>
            <a:r>
              <a:rPr sz="1300" dirty="0">
                <a:solidFill>
                  <a:srgbClr val="666666"/>
                </a:solidFill>
                <a:latin typeface="Arial"/>
                <a:cs typeface="Arial"/>
                <a:hlinkClick r:id="rId2"/>
              </a:rPr>
              <a:t>damn-</a:t>
            </a:r>
            <a:r>
              <a:rPr sz="1300" spc="-10" dirty="0">
                <a:solidFill>
                  <a:srgbClr val="666666"/>
                </a:solidFill>
                <a:latin typeface="Arial"/>
                <a:cs typeface="Arial"/>
                <a:hlinkClick r:id="rId2"/>
              </a:rPr>
              <a:t>hard/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78892" y="3406168"/>
            <a:ext cx="10647045" cy="5662295"/>
            <a:chOff x="1378892" y="3406168"/>
            <a:chExt cx="10647045" cy="56622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8892" y="3406168"/>
              <a:ext cx="10646722" cy="56618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66273" y="4095624"/>
              <a:ext cx="1535430" cy="774700"/>
            </a:xfrm>
            <a:custGeom>
              <a:avLst/>
              <a:gdLst/>
              <a:ahLst/>
              <a:cxnLst/>
              <a:rect l="l" t="t" r="r" b="b"/>
              <a:pathLst>
                <a:path w="1535429" h="774700">
                  <a:moveTo>
                    <a:pt x="1535079" y="0"/>
                  </a:moveTo>
                  <a:lnTo>
                    <a:pt x="0" y="0"/>
                  </a:lnTo>
                  <a:lnTo>
                    <a:pt x="0" y="774321"/>
                  </a:lnTo>
                  <a:lnTo>
                    <a:pt x="1535079" y="774321"/>
                  </a:lnTo>
                  <a:lnTo>
                    <a:pt x="1535079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800050" y="1852624"/>
            <a:ext cx="4980305" cy="91821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85090" rIns="0" bIns="0" rtlCol="0">
            <a:spAutoFit/>
          </a:bodyPr>
          <a:lstStyle/>
          <a:p>
            <a:pPr marL="1186815" marR="179070" indent="-1000760">
              <a:lnSpc>
                <a:spcPct val="108700"/>
              </a:lnSpc>
              <a:spcBef>
                <a:spcPts val="670"/>
              </a:spcBef>
            </a:pP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Study</a:t>
            </a:r>
            <a:r>
              <a:rPr sz="21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courses:</a:t>
            </a:r>
            <a:r>
              <a:rPr sz="21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understand</a:t>
            </a:r>
            <a:r>
              <a:rPr sz="21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code,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take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challenges</a:t>
            </a:r>
            <a:r>
              <a:rPr sz="215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15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notes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164397" y="2893724"/>
            <a:ext cx="251460" cy="435609"/>
            <a:chOff x="16164397" y="2893724"/>
            <a:chExt cx="251460" cy="435609"/>
          </a:xfrm>
        </p:grpSpPr>
        <p:sp>
          <p:nvSpPr>
            <p:cNvPr id="9" name="object 9"/>
            <p:cNvSpPr/>
            <p:nvPr/>
          </p:nvSpPr>
          <p:spPr>
            <a:xfrm>
              <a:off x="16290048" y="2893724"/>
              <a:ext cx="0" cy="215265"/>
            </a:xfrm>
            <a:custGeom>
              <a:avLst/>
              <a:gdLst/>
              <a:ahLst/>
              <a:cxnLst/>
              <a:rect l="l" t="t" r="r" b="b"/>
              <a:pathLst>
                <a:path h="215264">
                  <a:moveTo>
                    <a:pt x="0" y="215159"/>
                  </a:moveTo>
                  <a:lnTo>
                    <a:pt x="0" y="183746"/>
                  </a:lnTo>
                  <a:lnTo>
                    <a:pt x="0" y="0"/>
                  </a:lnTo>
                </a:path>
              </a:pathLst>
            </a:custGeom>
            <a:ln w="62825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64397" y="3077471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251301" y="0"/>
                  </a:moveTo>
                  <a:lnTo>
                    <a:pt x="0" y="0"/>
                  </a:lnTo>
                  <a:lnTo>
                    <a:pt x="125650" y="251301"/>
                  </a:lnTo>
                  <a:lnTo>
                    <a:pt x="251301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800050" y="3452157"/>
            <a:ext cx="4980305" cy="91821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85090" rIns="0" bIns="0" rtlCol="0">
            <a:spAutoFit/>
          </a:bodyPr>
          <a:lstStyle/>
          <a:p>
            <a:pPr marL="200025" marR="192405" indent="108585">
              <a:lnSpc>
                <a:spcPct val="108700"/>
              </a:lnSpc>
              <a:spcBef>
                <a:spcPts val="670"/>
              </a:spcBef>
            </a:pP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Stay</a:t>
            </a:r>
            <a:r>
              <a:rPr sz="21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motivated!</a:t>
            </a:r>
            <a:r>
              <a:rPr sz="21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50" dirty="0">
                <a:solidFill>
                  <a:srgbClr val="444444"/>
                </a:solidFill>
                <a:latin typeface="Arial"/>
                <a:cs typeface="Arial"/>
              </a:rPr>
              <a:t>Keep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55" dirty="0">
                <a:solidFill>
                  <a:srgbClr val="444444"/>
                </a:solidFill>
                <a:latin typeface="Arial"/>
                <a:cs typeface="Arial"/>
              </a:rPr>
              <a:t>writing</a:t>
            </a:r>
            <a:r>
              <a:rPr sz="21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65" dirty="0">
                <a:solidFill>
                  <a:srgbClr val="444444"/>
                </a:solidFill>
                <a:latin typeface="Arial"/>
                <a:cs typeface="Arial"/>
              </a:rPr>
              <a:t>lots</a:t>
            </a:r>
            <a:r>
              <a:rPr sz="21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55" dirty="0">
                <a:solidFill>
                  <a:srgbClr val="444444"/>
                </a:solidFill>
                <a:latin typeface="Arial"/>
                <a:cs typeface="Arial"/>
              </a:rPr>
              <a:t>of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1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21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your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own,</a:t>
            </a:r>
            <a:r>
              <a:rPr sz="21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no</a:t>
            </a:r>
            <a:r>
              <a:rPr sz="21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matter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how</a:t>
            </a:r>
            <a:r>
              <a:rPr sz="21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444444"/>
                </a:solidFill>
                <a:latin typeface="Arial"/>
                <a:cs typeface="Arial"/>
              </a:rPr>
              <a:t>bad</a:t>
            </a:r>
            <a:endParaRPr sz="21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800050" y="5051690"/>
            <a:ext cx="4980305" cy="91821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85090" rIns="0" bIns="0" rtlCol="0">
            <a:spAutoFit/>
          </a:bodyPr>
          <a:lstStyle/>
          <a:p>
            <a:pPr marL="643255" marR="429259" indent="-207010">
              <a:lnSpc>
                <a:spcPct val="108700"/>
              </a:lnSpc>
              <a:spcBef>
                <a:spcPts val="670"/>
              </a:spcBef>
            </a:pP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Learn</a:t>
            </a:r>
            <a:r>
              <a:rPr sz="21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65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21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other</a:t>
            </a:r>
            <a:r>
              <a:rPr sz="21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people,</a:t>
            </a:r>
            <a:r>
              <a:rPr sz="21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devs</a:t>
            </a:r>
            <a:r>
              <a:rPr sz="215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444444"/>
                </a:solidFill>
                <a:latin typeface="Arial"/>
                <a:cs typeface="Arial"/>
              </a:rPr>
              <a:t>and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beginners,</a:t>
            </a:r>
            <a:r>
              <a:rPr sz="2150" spc="-11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150" spc="-11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share</a:t>
            </a:r>
            <a:r>
              <a:rPr sz="2150" spc="-11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progress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164397" y="4493257"/>
            <a:ext cx="251460" cy="435609"/>
            <a:chOff x="16164397" y="4493257"/>
            <a:chExt cx="251460" cy="435609"/>
          </a:xfrm>
        </p:grpSpPr>
        <p:sp>
          <p:nvSpPr>
            <p:cNvPr id="14" name="object 14"/>
            <p:cNvSpPr/>
            <p:nvPr/>
          </p:nvSpPr>
          <p:spPr>
            <a:xfrm>
              <a:off x="16290048" y="4493257"/>
              <a:ext cx="0" cy="215265"/>
            </a:xfrm>
            <a:custGeom>
              <a:avLst/>
              <a:gdLst/>
              <a:ahLst/>
              <a:cxnLst/>
              <a:rect l="l" t="t" r="r" b="b"/>
              <a:pathLst>
                <a:path h="215264">
                  <a:moveTo>
                    <a:pt x="0" y="215159"/>
                  </a:moveTo>
                  <a:lnTo>
                    <a:pt x="0" y="183746"/>
                  </a:lnTo>
                  <a:lnTo>
                    <a:pt x="0" y="0"/>
                  </a:lnTo>
                </a:path>
              </a:pathLst>
            </a:custGeom>
            <a:ln w="62825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164397" y="4677004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251301" y="0"/>
                  </a:moveTo>
                  <a:lnTo>
                    <a:pt x="0" y="0"/>
                  </a:lnTo>
                  <a:lnTo>
                    <a:pt x="125650" y="251301"/>
                  </a:lnTo>
                  <a:lnTo>
                    <a:pt x="251301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800050" y="6651223"/>
            <a:ext cx="4980305" cy="91821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85090" rIns="0" bIns="0" rtlCol="0">
            <a:spAutoFit/>
          </a:bodyPr>
          <a:lstStyle/>
          <a:p>
            <a:pPr marL="928369" marR="102235" indent="-819150">
              <a:lnSpc>
                <a:spcPct val="108700"/>
              </a:lnSpc>
              <a:spcBef>
                <a:spcPts val="670"/>
              </a:spcBef>
            </a:pPr>
            <a:r>
              <a:rPr sz="2150" spc="-50" dirty="0">
                <a:solidFill>
                  <a:srgbClr val="444444"/>
                </a:solidFill>
                <a:latin typeface="Arial"/>
                <a:cs typeface="Arial"/>
              </a:rPr>
              <a:t>Keep</a:t>
            </a:r>
            <a:r>
              <a:rPr sz="215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challenging</a:t>
            </a:r>
            <a:r>
              <a:rPr sz="21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yourself,</a:t>
            </a:r>
            <a:r>
              <a:rPr sz="215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run</a:t>
            </a:r>
            <a:r>
              <a:rPr sz="21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60" dirty="0">
                <a:solidFill>
                  <a:srgbClr val="444444"/>
                </a:solidFill>
                <a:latin typeface="Arial"/>
                <a:cs typeface="Arial"/>
              </a:rPr>
              <a:t>into</a:t>
            </a:r>
            <a:r>
              <a:rPr sz="21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45" dirty="0">
                <a:solidFill>
                  <a:srgbClr val="444444"/>
                </a:solidFill>
                <a:latin typeface="Arial"/>
                <a:cs typeface="Arial"/>
              </a:rPr>
              <a:t>lots </a:t>
            </a:r>
            <a:r>
              <a:rPr sz="2150" spc="80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1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problems,</a:t>
            </a:r>
            <a:r>
              <a:rPr sz="21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1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75" dirty="0">
                <a:solidFill>
                  <a:srgbClr val="444444"/>
                </a:solidFill>
                <a:latin typeface="Arial"/>
                <a:cs typeface="Arial"/>
              </a:rPr>
              <a:t>fix</a:t>
            </a:r>
            <a:r>
              <a:rPr sz="21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them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6164397" y="6092789"/>
            <a:ext cx="251460" cy="435609"/>
            <a:chOff x="16164397" y="6092789"/>
            <a:chExt cx="251460" cy="435609"/>
          </a:xfrm>
        </p:grpSpPr>
        <p:sp>
          <p:nvSpPr>
            <p:cNvPr id="18" name="object 18"/>
            <p:cNvSpPr/>
            <p:nvPr/>
          </p:nvSpPr>
          <p:spPr>
            <a:xfrm>
              <a:off x="16290048" y="6092789"/>
              <a:ext cx="0" cy="215265"/>
            </a:xfrm>
            <a:custGeom>
              <a:avLst/>
              <a:gdLst/>
              <a:ahLst/>
              <a:cxnLst/>
              <a:rect l="l" t="t" r="r" b="b"/>
              <a:pathLst>
                <a:path h="215264">
                  <a:moveTo>
                    <a:pt x="0" y="215159"/>
                  </a:moveTo>
                  <a:lnTo>
                    <a:pt x="0" y="183746"/>
                  </a:lnTo>
                  <a:lnTo>
                    <a:pt x="0" y="0"/>
                  </a:lnTo>
                </a:path>
              </a:pathLst>
            </a:custGeom>
            <a:ln w="62825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164397" y="6276536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59">
                  <a:moveTo>
                    <a:pt x="251301" y="0"/>
                  </a:moveTo>
                  <a:lnTo>
                    <a:pt x="0" y="0"/>
                  </a:lnTo>
                  <a:lnTo>
                    <a:pt x="125650" y="251301"/>
                  </a:lnTo>
                  <a:lnTo>
                    <a:pt x="251301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3800050" y="8250756"/>
            <a:ext cx="4980305" cy="91821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85090" rIns="0" bIns="0" rtlCol="0">
            <a:spAutoFit/>
          </a:bodyPr>
          <a:lstStyle/>
          <a:p>
            <a:pPr marL="381000" marR="372745" indent="150495">
              <a:lnSpc>
                <a:spcPct val="108700"/>
              </a:lnSpc>
              <a:spcBef>
                <a:spcPts val="670"/>
              </a:spcBef>
            </a:pP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Round</a:t>
            </a:r>
            <a:r>
              <a:rPr sz="21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up</a:t>
            </a:r>
            <a:r>
              <a:rPr sz="21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your</a:t>
            </a:r>
            <a:r>
              <a:rPr sz="21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50" dirty="0">
                <a:solidFill>
                  <a:srgbClr val="444444"/>
                </a:solidFill>
                <a:latin typeface="Arial"/>
                <a:cs typeface="Arial"/>
              </a:rPr>
              <a:t>skillset</a:t>
            </a:r>
            <a:r>
              <a:rPr sz="215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65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21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best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practices</a:t>
            </a:r>
            <a:r>
              <a:rPr sz="2150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15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55" dirty="0">
                <a:solidFill>
                  <a:srgbClr val="444444"/>
                </a:solidFill>
                <a:latin typeface="Arial"/>
                <a:cs typeface="Arial"/>
              </a:rPr>
              <a:t>tools</a:t>
            </a:r>
            <a:r>
              <a:rPr sz="2150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(git,</a:t>
            </a:r>
            <a:r>
              <a:rPr sz="215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testing,</a:t>
            </a:r>
            <a:r>
              <a:rPr sz="215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345" dirty="0">
                <a:solidFill>
                  <a:srgbClr val="444444"/>
                </a:solidFill>
                <a:latin typeface="Arial"/>
                <a:cs typeface="Arial"/>
              </a:rPr>
              <a:t>…)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6164397" y="7692323"/>
            <a:ext cx="251460" cy="435609"/>
            <a:chOff x="16164397" y="7692323"/>
            <a:chExt cx="251460" cy="435609"/>
          </a:xfrm>
        </p:grpSpPr>
        <p:sp>
          <p:nvSpPr>
            <p:cNvPr id="22" name="object 22"/>
            <p:cNvSpPr/>
            <p:nvPr/>
          </p:nvSpPr>
          <p:spPr>
            <a:xfrm>
              <a:off x="16290048" y="7692323"/>
              <a:ext cx="0" cy="215265"/>
            </a:xfrm>
            <a:custGeom>
              <a:avLst/>
              <a:gdLst/>
              <a:ahLst/>
              <a:cxnLst/>
              <a:rect l="l" t="t" r="r" b="b"/>
              <a:pathLst>
                <a:path h="215265">
                  <a:moveTo>
                    <a:pt x="0" y="215159"/>
                  </a:moveTo>
                  <a:lnTo>
                    <a:pt x="0" y="183746"/>
                  </a:lnTo>
                  <a:lnTo>
                    <a:pt x="0" y="0"/>
                  </a:lnTo>
                </a:path>
              </a:pathLst>
            </a:custGeom>
            <a:ln w="62825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164397" y="7876070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59">
                  <a:moveTo>
                    <a:pt x="251301" y="0"/>
                  </a:moveTo>
                  <a:lnTo>
                    <a:pt x="0" y="0"/>
                  </a:lnTo>
                  <a:lnTo>
                    <a:pt x="125650" y="251301"/>
                  </a:lnTo>
                  <a:lnTo>
                    <a:pt x="251301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3800050" y="9850287"/>
            <a:ext cx="4980305" cy="918210"/>
            <a:chOff x="13800050" y="9850287"/>
            <a:chExt cx="4980305" cy="918210"/>
          </a:xfrm>
        </p:grpSpPr>
        <p:sp>
          <p:nvSpPr>
            <p:cNvPr id="25" name="object 25"/>
            <p:cNvSpPr/>
            <p:nvPr/>
          </p:nvSpPr>
          <p:spPr>
            <a:xfrm>
              <a:off x="13800050" y="9850287"/>
              <a:ext cx="4980305" cy="918210"/>
            </a:xfrm>
            <a:custGeom>
              <a:avLst/>
              <a:gdLst/>
              <a:ahLst/>
              <a:cxnLst/>
              <a:rect l="l" t="t" r="r" b="b"/>
              <a:pathLst>
                <a:path w="4980305" h="918209">
                  <a:moveTo>
                    <a:pt x="4980008" y="0"/>
                  </a:moveTo>
                  <a:lnTo>
                    <a:pt x="0" y="0"/>
                  </a:lnTo>
                  <a:lnTo>
                    <a:pt x="0" y="917715"/>
                  </a:lnTo>
                  <a:lnTo>
                    <a:pt x="4980008" y="917715"/>
                  </a:lnTo>
                  <a:lnTo>
                    <a:pt x="4980008" y="0"/>
                  </a:lnTo>
                  <a:close/>
                </a:path>
              </a:pathLst>
            </a:custGeom>
            <a:solidFill>
              <a:srgbClr val="FF84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01485" y="10352409"/>
              <a:ext cx="272243" cy="272243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4309973" y="9922969"/>
            <a:ext cx="3973195" cy="73787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325"/>
              </a:spcBef>
            </a:pPr>
            <a:r>
              <a:rPr sz="2150" b="1" dirty="0">
                <a:solidFill>
                  <a:srgbClr val="444444"/>
                </a:solidFill>
                <a:latin typeface="Trebuchet MS"/>
                <a:cs typeface="Trebuchet MS"/>
              </a:rPr>
              <a:t>JOB</a:t>
            </a:r>
            <a:r>
              <a:rPr sz="2150" b="1" spc="5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2150" b="1" spc="-10" dirty="0">
                <a:solidFill>
                  <a:srgbClr val="444444"/>
                </a:solidFill>
                <a:latin typeface="Trebuchet MS"/>
                <a:cs typeface="Trebuchet MS"/>
              </a:rPr>
              <a:t>READY</a:t>
            </a:r>
            <a:endParaRPr sz="2150">
              <a:latin typeface="Trebuchet MS"/>
              <a:cs typeface="Trebuchet MS"/>
            </a:endParaRPr>
          </a:p>
          <a:p>
            <a:pPr marR="5080" algn="ctr">
              <a:lnSpc>
                <a:spcPct val="100000"/>
              </a:lnSpc>
              <a:spcBef>
                <a:spcPts val="220"/>
              </a:spcBef>
              <a:tabLst>
                <a:tab pos="3866515" algn="l"/>
              </a:tabLst>
            </a:pP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(But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1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learning</a:t>
            </a:r>
            <a:r>
              <a:rPr sz="21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never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stops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	</a:t>
            </a:r>
            <a:r>
              <a:rPr sz="2150" spc="-50" dirty="0">
                <a:solidFill>
                  <a:srgbClr val="444444"/>
                </a:solidFill>
                <a:latin typeface="Arial"/>
                <a:cs typeface="Arial"/>
              </a:rPr>
              <a:t>)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6164397" y="9291856"/>
            <a:ext cx="251460" cy="435609"/>
            <a:chOff x="16164397" y="9291856"/>
            <a:chExt cx="251460" cy="435609"/>
          </a:xfrm>
        </p:grpSpPr>
        <p:sp>
          <p:nvSpPr>
            <p:cNvPr id="29" name="object 29"/>
            <p:cNvSpPr/>
            <p:nvPr/>
          </p:nvSpPr>
          <p:spPr>
            <a:xfrm>
              <a:off x="16290048" y="9291856"/>
              <a:ext cx="0" cy="215265"/>
            </a:xfrm>
            <a:custGeom>
              <a:avLst/>
              <a:gdLst/>
              <a:ahLst/>
              <a:cxnLst/>
              <a:rect l="l" t="t" r="r" b="b"/>
              <a:pathLst>
                <a:path h="215265">
                  <a:moveTo>
                    <a:pt x="0" y="215159"/>
                  </a:moveTo>
                  <a:lnTo>
                    <a:pt x="0" y="183746"/>
                  </a:lnTo>
                  <a:lnTo>
                    <a:pt x="0" y="0"/>
                  </a:lnTo>
                </a:path>
              </a:pathLst>
            </a:custGeom>
            <a:ln w="62825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164397" y="9475602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59">
                  <a:moveTo>
                    <a:pt x="251301" y="0"/>
                  </a:moveTo>
                  <a:lnTo>
                    <a:pt x="0" y="0"/>
                  </a:lnTo>
                  <a:lnTo>
                    <a:pt x="125650" y="251301"/>
                  </a:lnTo>
                  <a:lnTo>
                    <a:pt x="251301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112471" y="4154651"/>
            <a:ext cx="1198245" cy="65087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450"/>
              </a:lnSpc>
              <a:spcBef>
                <a:spcPts val="200"/>
              </a:spcBef>
            </a:pPr>
            <a:r>
              <a:rPr sz="2050" b="1" spc="-20" dirty="0">
                <a:solidFill>
                  <a:srgbClr val="444444"/>
                </a:solidFill>
                <a:latin typeface="Arial"/>
                <a:cs typeface="Arial"/>
              </a:rPr>
              <a:t>Cliff</a:t>
            </a:r>
            <a:r>
              <a:rPr sz="2050" b="1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b="1" spc="-25" dirty="0">
                <a:solidFill>
                  <a:srgbClr val="444444"/>
                </a:solidFill>
                <a:latin typeface="Arial"/>
                <a:cs typeface="Arial"/>
              </a:rPr>
              <a:t>of </a:t>
            </a:r>
            <a:r>
              <a:rPr sz="2050" b="1" spc="-75" dirty="0">
                <a:solidFill>
                  <a:srgbClr val="444444"/>
                </a:solidFill>
                <a:latin typeface="Arial"/>
                <a:cs typeface="Arial"/>
              </a:rPr>
              <a:t>confusion</a:t>
            </a:r>
            <a:endParaRPr sz="20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592576" y="5351233"/>
            <a:ext cx="1535430" cy="774700"/>
          </a:xfrm>
          <a:custGeom>
            <a:avLst/>
            <a:gdLst/>
            <a:ahLst/>
            <a:cxnLst/>
            <a:rect l="l" t="t" r="r" b="b"/>
            <a:pathLst>
              <a:path w="1535429" h="774700">
                <a:moveTo>
                  <a:pt x="1535079" y="0"/>
                </a:moveTo>
                <a:lnTo>
                  <a:pt x="0" y="0"/>
                </a:lnTo>
                <a:lnTo>
                  <a:pt x="0" y="774321"/>
                </a:lnTo>
                <a:lnTo>
                  <a:pt x="1535079" y="774321"/>
                </a:lnTo>
                <a:lnTo>
                  <a:pt x="153507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638774" y="5410260"/>
            <a:ext cx="1145540" cy="65087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450"/>
              </a:lnSpc>
              <a:spcBef>
                <a:spcPts val="200"/>
              </a:spcBef>
            </a:pPr>
            <a:r>
              <a:rPr sz="2050" b="1" spc="-85" dirty="0">
                <a:solidFill>
                  <a:srgbClr val="444444"/>
                </a:solidFill>
                <a:latin typeface="Arial"/>
                <a:cs typeface="Arial"/>
              </a:rPr>
              <a:t>Back</a:t>
            </a:r>
            <a:r>
              <a:rPr sz="2050" b="1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b="1" spc="-25" dirty="0">
                <a:solidFill>
                  <a:srgbClr val="444444"/>
                </a:solidFill>
                <a:latin typeface="Arial"/>
                <a:cs typeface="Arial"/>
              </a:rPr>
              <a:t>to </a:t>
            </a:r>
            <a:r>
              <a:rPr sz="2050" b="1" spc="-70" dirty="0">
                <a:solidFill>
                  <a:srgbClr val="444444"/>
                </a:solidFill>
                <a:latin typeface="Arial"/>
                <a:cs typeface="Arial"/>
              </a:rPr>
              <a:t>awesome</a:t>
            </a:r>
            <a:endParaRPr sz="20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02327" y="4799792"/>
            <a:ext cx="1535430" cy="774700"/>
          </a:xfrm>
          <a:custGeom>
            <a:avLst/>
            <a:gdLst/>
            <a:ahLst/>
            <a:cxnLst/>
            <a:rect l="l" t="t" r="r" b="b"/>
            <a:pathLst>
              <a:path w="1535429" h="774700">
                <a:moveTo>
                  <a:pt x="1535079" y="0"/>
                </a:moveTo>
                <a:lnTo>
                  <a:pt x="0" y="0"/>
                </a:lnTo>
                <a:lnTo>
                  <a:pt x="0" y="774321"/>
                </a:lnTo>
                <a:lnTo>
                  <a:pt x="1535079" y="774321"/>
                </a:lnTo>
                <a:lnTo>
                  <a:pt x="153507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048526" y="4858818"/>
            <a:ext cx="66421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b="1" dirty="0">
                <a:solidFill>
                  <a:srgbClr val="444444"/>
                </a:solidFill>
                <a:latin typeface="Arial"/>
                <a:cs typeface="Arial"/>
              </a:rPr>
              <a:t>Pit</a:t>
            </a:r>
            <a:r>
              <a:rPr sz="2050" b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b="1" spc="-2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endParaRPr sz="20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48526" y="5169804"/>
            <a:ext cx="89789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b="1" spc="-60" dirty="0">
                <a:solidFill>
                  <a:srgbClr val="444444"/>
                </a:solidFill>
                <a:latin typeface="Arial"/>
                <a:cs typeface="Arial"/>
              </a:rPr>
              <a:t>despair</a:t>
            </a:r>
            <a:endParaRPr sz="20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052441" y="8425590"/>
            <a:ext cx="1899285" cy="505459"/>
          </a:xfrm>
          <a:custGeom>
            <a:avLst/>
            <a:gdLst/>
            <a:ahLst/>
            <a:cxnLst/>
            <a:rect l="l" t="t" r="r" b="b"/>
            <a:pathLst>
              <a:path w="1899284" h="505459">
                <a:moveTo>
                  <a:pt x="1898806" y="0"/>
                </a:moveTo>
                <a:lnTo>
                  <a:pt x="0" y="0"/>
                </a:lnTo>
                <a:lnTo>
                  <a:pt x="0" y="505220"/>
                </a:lnTo>
                <a:lnTo>
                  <a:pt x="1898806" y="505220"/>
                </a:lnTo>
                <a:lnTo>
                  <a:pt x="1898806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98640" y="8486575"/>
            <a:ext cx="168592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Competence</a:t>
            </a:r>
            <a:endParaRPr sz="23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462880" y="5416309"/>
            <a:ext cx="505459" cy="1722755"/>
          </a:xfrm>
          <a:custGeom>
            <a:avLst/>
            <a:gdLst/>
            <a:ahLst/>
            <a:cxnLst/>
            <a:rect l="l" t="t" r="r" b="b"/>
            <a:pathLst>
              <a:path w="505460" h="1722754">
                <a:moveTo>
                  <a:pt x="505220" y="0"/>
                </a:moveTo>
                <a:lnTo>
                  <a:pt x="0" y="0"/>
                </a:lnTo>
                <a:lnTo>
                  <a:pt x="0" y="1722215"/>
                </a:lnTo>
                <a:lnTo>
                  <a:pt x="505220" y="1722215"/>
                </a:lnTo>
                <a:lnTo>
                  <a:pt x="50522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509835" y="5573226"/>
            <a:ext cx="412115" cy="1519555"/>
          </a:xfrm>
          <a:prstGeom prst="rect">
            <a:avLst/>
          </a:prstGeom>
        </p:spPr>
        <p:txBody>
          <a:bodyPr vert="vert270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Confidence</a:t>
            </a:r>
            <a:endParaRPr sz="23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269435" y="3830973"/>
            <a:ext cx="1635760" cy="474345"/>
          </a:xfrm>
          <a:custGeom>
            <a:avLst/>
            <a:gdLst/>
            <a:ahLst/>
            <a:cxnLst/>
            <a:rect l="l" t="t" r="r" b="b"/>
            <a:pathLst>
              <a:path w="1635759" h="474345">
                <a:moveTo>
                  <a:pt x="1635465" y="0"/>
                </a:moveTo>
                <a:lnTo>
                  <a:pt x="0" y="0"/>
                </a:lnTo>
                <a:lnTo>
                  <a:pt x="0" y="473807"/>
                </a:lnTo>
                <a:lnTo>
                  <a:pt x="1635465" y="473807"/>
                </a:lnTo>
                <a:lnTo>
                  <a:pt x="1635465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0315633" y="3887162"/>
            <a:ext cx="146367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b="1" spc="-135" dirty="0">
                <a:solidFill>
                  <a:srgbClr val="FF8468"/>
                </a:solidFill>
                <a:latin typeface="Arial"/>
                <a:cs typeface="Arial"/>
              </a:rPr>
              <a:t>JOB</a:t>
            </a:r>
            <a:r>
              <a:rPr sz="2150" b="1" spc="-40" dirty="0">
                <a:solidFill>
                  <a:srgbClr val="FF8468"/>
                </a:solidFill>
                <a:latin typeface="Arial"/>
                <a:cs typeface="Arial"/>
              </a:rPr>
              <a:t> </a:t>
            </a:r>
            <a:r>
              <a:rPr sz="2150" b="1" spc="-150" dirty="0">
                <a:solidFill>
                  <a:srgbClr val="FF8468"/>
                </a:solidFill>
                <a:latin typeface="Arial"/>
                <a:cs typeface="Arial"/>
              </a:rPr>
              <a:t>READY</a:t>
            </a:r>
            <a:endParaRPr sz="215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194147" y="3307831"/>
            <a:ext cx="1535430" cy="774700"/>
          </a:xfrm>
          <a:custGeom>
            <a:avLst/>
            <a:gdLst/>
            <a:ahLst/>
            <a:cxnLst/>
            <a:rect l="l" t="t" r="r" b="b"/>
            <a:pathLst>
              <a:path w="1535429" h="774700">
                <a:moveTo>
                  <a:pt x="1535079" y="0"/>
                </a:moveTo>
                <a:lnTo>
                  <a:pt x="0" y="0"/>
                </a:lnTo>
                <a:lnTo>
                  <a:pt x="0" y="774321"/>
                </a:lnTo>
                <a:lnTo>
                  <a:pt x="1535079" y="774321"/>
                </a:lnTo>
                <a:lnTo>
                  <a:pt x="153507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240346" y="3366857"/>
            <a:ext cx="1415415" cy="65087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450"/>
              </a:lnSpc>
              <a:spcBef>
                <a:spcPts val="200"/>
              </a:spcBef>
            </a:pPr>
            <a:r>
              <a:rPr sz="2050" b="1" spc="-10" dirty="0">
                <a:solidFill>
                  <a:srgbClr val="444444"/>
                </a:solidFill>
                <a:latin typeface="Arial"/>
                <a:cs typeface="Arial"/>
              </a:rPr>
              <a:t>Everything </a:t>
            </a:r>
            <a:r>
              <a:rPr sz="2050" b="1" spc="-3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050" b="1" spc="-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b="1" spc="-70" dirty="0">
                <a:solidFill>
                  <a:srgbClr val="444444"/>
                </a:solidFill>
                <a:latin typeface="Arial"/>
                <a:cs typeface="Arial"/>
              </a:rPr>
              <a:t>awesome</a:t>
            </a:r>
            <a:endParaRPr sz="205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082107" y="2234781"/>
            <a:ext cx="11404600" cy="7028180"/>
            <a:chOff x="2082107" y="2234781"/>
            <a:chExt cx="11404600" cy="7028180"/>
          </a:xfrm>
        </p:grpSpPr>
        <p:sp>
          <p:nvSpPr>
            <p:cNvPr id="46" name="object 46"/>
            <p:cNvSpPr/>
            <p:nvPr/>
          </p:nvSpPr>
          <p:spPr>
            <a:xfrm>
              <a:off x="2113519" y="5540975"/>
              <a:ext cx="864235" cy="1918970"/>
            </a:xfrm>
            <a:custGeom>
              <a:avLst/>
              <a:gdLst/>
              <a:ahLst/>
              <a:cxnLst/>
              <a:rect l="l" t="t" r="r" b="b"/>
              <a:pathLst>
                <a:path w="864235" h="1918970">
                  <a:moveTo>
                    <a:pt x="0" y="0"/>
                  </a:moveTo>
                  <a:lnTo>
                    <a:pt x="863874" y="0"/>
                  </a:lnTo>
                  <a:lnTo>
                    <a:pt x="863874" y="1918679"/>
                  </a:lnTo>
                  <a:lnTo>
                    <a:pt x="0" y="1918679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510180" y="7801476"/>
              <a:ext cx="1100455" cy="1440815"/>
            </a:xfrm>
            <a:custGeom>
              <a:avLst/>
              <a:gdLst/>
              <a:ahLst/>
              <a:cxnLst/>
              <a:rect l="l" t="t" r="r" b="b"/>
              <a:pathLst>
                <a:path w="1100454" h="1440815">
                  <a:moveTo>
                    <a:pt x="1100137" y="1440409"/>
                  </a:moveTo>
                  <a:lnTo>
                    <a:pt x="1048361" y="1435169"/>
                  </a:lnTo>
                  <a:lnTo>
                    <a:pt x="997834" y="1428673"/>
                  </a:lnTo>
                  <a:lnTo>
                    <a:pt x="948554" y="1420919"/>
                  </a:lnTo>
                  <a:lnTo>
                    <a:pt x="900522" y="1411909"/>
                  </a:lnTo>
                  <a:lnTo>
                    <a:pt x="853739" y="1401641"/>
                  </a:lnTo>
                  <a:lnTo>
                    <a:pt x="808203" y="1390117"/>
                  </a:lnTo>
                  <a:lnTo>
                    <a:pt x="763915" y="1377336"/>
                  </a:lnTo>
                  <a:lnTo>
                    <a:pt x="720874" y="1363299"/>
                  </a:lnTo>
                  <a:lnTo>
                    <a:pt x="679082" y="1348004"/>
                  </a:lnTo>
                  <a:lnTo>
                    <a:pt x="638538" y="1331453"/>
                  </a:lnTo>
                  <a:lnTo>
                    <a:pt x="599241" y="1313644"/>
                  </a:lnTo>
                  <a:lnTo>
                    <a:pt x="561192" y="1294579"/>
                  </a:lnTo>
                  <a:lnTo>
                    <a:pt x="524392" y="1274258"/>
                  </a:lnTo>
                  <a:lnTo>
                    <a:pt x="488839" y="1252679"/>
                  </a:lnTo>
                  <a:lnTo>
                    <a:pt x="454534" y="1229843"/>
                  </a:lnTo>
                  <a:lnTo>
                    <a:pt x="421477" y="1205751"/>
                  </a:lnTo>
                  <a:lnTo>
                    <a:pt x="389667" y="1180402"/>
                  </a:lnTo>
                  <a:lnTo>
                    <a:pt x="359106" y="1153796"/>
                  </a:lnTo>
                  <a:lnTo>
                    <a:pt x="329793" y="1125933"/>
                  </a:lnTo>
                  <a:lnTo>
                    <a:pt x="301727" y="1096813"/>
                  </a:lnTo>
                  <a:lnTo>
                    <a:pt x="274909" y="1066437"/>
                  </a:lnTo>
                  <a:lnTo>
                    <a:pt x="249340" y="1034804"/>
                  </a:lnTo>
                  <a:lnTo>
                    <a:pt x="225018" y="1001913"/>
                  </a:lnTo>
                  <a:lnTo>
                    <a:pt x="201944" y="967767"/>
                  </a:lnTo>
                  <a:lnTo>
                    <a:pt x="180117" y="932363"/>
                  </a:lnTo>
                  <a:lnTo>
                    <a:pt x="159539" y="895702"/>
                  </a:lnTo>
                  <a:lnTo>
                    <a:pt x="140209" y="857785"/>
                  </a:lnTo>
                  <a:lnTo>
                    <a:pt x="122126" y="818610"/>
                  </a:lnTo>
                  <a:lnTo>
                    <a:pt x="105292" y="778179"/>
                  </a:lnTo>
                  <a:lnTo>
                    <a:pt x="89705" y="736491"/>
                  </a:lnTo>
                  <a:lnTo>
                    <a:pt x="75366" y="693547"/>
                  </a:lnTo>
                  <a:lnTo>
                    <a:pt x="62275" y="649345"/>
                  </a:lnTo>
                  <a:lnTo>
                    <a:pt x="50432" y="603887"/>
                  </a:lnTo>
                  <a:lnTo>
                    <a:pt x="39837" y="557171"/>
                  </a:lnTo>
                  <a:lnTo>
                    <a:pt x="30490" y="509199"/>
                  </a:lnTo>
                  <a:lnTo>
                    <a:pt x="22390" y="459971"/>
                  </a:lnTo>
                  <a:lnTo>
                    <a:pt x="15539" y="409485"/>
                  </a:lnTo>
                  <a:lnTo>
                    <a:pt x="9935" y="357742"/>
                  </a:lnTo>
                  <a:lnTo>
                    <a:pt x="5579" y="304743"/>
                  </a:lnTo>
                  <a:lnTo>
                    <a:pt x="2472" y="250487"/>
                  </a:lnTo>
                  <a:lnTo>
                    <a:pt x="612" y="194974"/>
                  </a:lnTo>
                  <a:lnTo>
                    <a:pt x="0" y="138204"/>
                  </a:lnTo>
                  <a:lnTo>
                    <a:pt x="635" y="80177"/>
                  </a:lnTo>
                  <a:lnTo>
                    <a:pt x="2519" y="20894"/>
                  </a:lnTo>
                  <a:lnTo>
                    <a:pt x="3969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24954" y="7646879"/>
              <a:ext cx="175895" cy="181610"/>
            </a:xfrm>
            <a:custGeom>
              <a:avLst/>
              <a:gdLst/>
              <a:ahLst/>
              <a:cxnLst/>
              <a:rect l="l" t="t" r="r" b="b"/>
              <a:pathLst>
                <a:path w="175894" h="181609">
                  <a:moveTo>
                    <a:pt x="99924" y="0"/>
                  </a:moveTo>
                  <a:lnTo>
                    <a:pt x="0" y="169397"/>
                  </a:lnTo>
                  <a:lnTo>
                    <a:pt x="175488" y="181578"/>
                  </a:lnTo>
                  <a:lnTo>
                    <a:pt x="99924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614882" y="2337306"/>
              <a:ext cx="10685780" cy="3715385"/>
            </a:xfrm>
            <a:custGeom>
              <a:avLst/>
              <a:gdLst/>
              <a:ahLst/>
              <a:cxnLst/>
              <a:rect l="l" t="t" r="r" b="b"/>
              <a:pathLst>
                <a:path w="10685780" h="3715385">
                  <a:moveTo>
                    <a:pt x="10685758" y="0"/>
                  </a:moveTo>
                  <a:lnTo>
                    <a:pt x="10576920" y="14384"/>
                  </a:lnTo>
                  <a:lnTo>
                    <a:pt x="10494337" y="25463"/>
                  </a:lnTo>
                  <a:lnTo>
                    <a:pt x="10412051" y="36617"/>
                  </a:lnTo>
                  <a:lnTo>
                    <a:pt x="10330063" y="47848"/>
                  </a:lnTo>
                  <a:lnTo>
                    <a:pt x="10248371" y="59154"/>
                  </a:lnTo>
                  <a:lnTo>
                    <a:pt x="10166977" y="70536"/>
                  </a:lnTo>
                  <a:lnTo>
                    <a:pt x="10085881" y="81994"/>
                  </a:lnTo>
                  <a:lnTo>
                    <a:pt x="10005081" y="93528"/>
                  </a:lnTo>
                  <a:lnTo>
                    <a:pt x="9924579" y="105138"/>
                  </a:lnTo>
                  <a:lnTo>
                    <a:pt x="9844375" y="116824"/>
                  </a:lnTo>
                  <a:lnTo>
                    <a:pt x="9764467" y="128586"/>
                  </a:lnTo>
                  <a:lnTo>
                    <a:pt x="9684857" y="140423"/>
                  </a:lnTo>
                  <a:lnTo>
                    <a:pt x="9605544" y="152337"/>
                  </a:lnTo>
                  <a:lnTo>
                    <a:pt x="9526529" y="164327"/>
                  </a:lnTo>
                  <a:lnTo>
                    <a:pt x="9447810" y="176392"/>
                  </a:lnTo>
                  <a:lnTo>
                    <a:pt x="9369390" y="188533"/>
                  </a:lnTo>
                  <a:lnTo>
                    <a:pt x="9291266" y="200751"/>
                  </a:lnTo>
                  <a:lnTo>
                    <a:pt x="9213440" y="213044"/>
                  </a:lnTo>
                  <a:lnTo>
                    <a:pt x="9135910" y="225413"/>
                  </a:lnTo>
                  <a:lnTo>
                    <a:pt x="9058679" y="237858"/>
                  </a:lnTo>
                  <a:lnTo>
                    <a:pt x="8981744" y="250379"/>
                  </a:lnTo>
                  <a:lnTo>
                    <a:pt x="8905107" y="262976"/>
                  </a:lnTo>
                  <a:lnTo>
                    <a:pt x="8828767" y="275649"/>
                  </a:lnTo>
                  <a:lnTo>
                    <a:pt x="8752725" y="288398"/>
                  </a:lnTo>
                  <a:lnTo>
                    <a:pt x="8676979" y="301223"/>
                  </a:lnTo>
                  <a:lnTo>
                    <a:pt x="8601532" y="314124"/>
                  </a:lnTo>
                  <a:lnTo>
                    <a:pt x="8526381" y="327100"/>
                  </a:lnTo>
                  <a:lnTo>
                    <a:pt x="8451528" y="340153"/>
                  </a:lnTo>
                  <a:lnTo>
                    <a:pt x="8376971" y="353281"/>
                  </a:lnTo>
                  <a:lnTo>
                    <a:pt x="8302713" y="366486"/>
                  </a:lnTo>
                  <a:lnTo>
                    <a:pt x="8228751" y="379766"/>
                  </a:lnTo>
                  <a:lnTo>
                    <a:pt x="8155087" y="393122"/>
                  </a:lnTo>
                  <a:lnTo>
                    <a:pt x="8081720" y="406554"/>
                  </a:lnTo>
                  <a:lnTo>
                    <a:pt x="8008651" y="420062"/>
                  </a:lnTo>
                  <a:lnTo>
                    <a:pt x="7935878" y="433647"/>
                  </a:lnTo>
                  <a:lnTo>
                    <a:pt x="7863403" y="447306"/>
                  </a:lnTo>
                  <a:lnTo>
                    <a:pt x="7791226" y="461042"/>
                  </a:lnTo>
                  <a:lnTo>
                    <a:pt x="7719345" y="474854"/>
                  </a:lnTo>
                  <a:lnTo>
                    <a:pt x="7647762" y="488742"/>
                  </a:lnTo>
                  <a:lnTo>
                    <a:pt x="7576477" y="502706"/>
                  </a:lnTo>
                  <a:lnTo>
                    <a:pt x="7505488" y="516745"/>
                  </a:lnTo>
                  <a:lnTo>
                    <a:pt x="7434797" y="530861"/>
                  </a:lnTo>
                  <a:lnTo>
                    <a:pt x="7364403" y="545052"/>
                  </a:lnTo>
                  <a:lnTo>
                    <a:pt x="7294307" y="559319"/>
                  </a:lnTo>
                  <a:lnTo>
                    <a:pt x="7224507" y="573663"/>
                  </a:lnTo>
                  <a:lnTo>
                    <a:pt x="7155005" y="588082"/>
                  </a:lnTo>
                  <a:lnTo>
                    <a:pt x="7085801" y="602577"/>
                  </a:lnTo>
                  <a:lnTo>
                    <a:pt x="7016893" y="617148"/>
                  </a:lnTo>
                  <a:lnTo>
                    <a:pt x="6948283" y="631795"/>
                  </a:lnTo>
                  <a:lnTo>
                    <a:pt x="6879971" y="646518"/>
                  </a:lnTo>
                  <a:lnTo>
                    <a:pt x="6811955" y="661317"/>
                  </a:lnTo>
                  <a:lnTo>
                    <a:pt x="6744237" y="676192"/>
                  </a:lnTo>
                  <a:lnTo>
                    <a:pt x="6676816" y="691142"/>
                  </a:lnTo>
                  <a:lnTo>
                    <a:pt x="6609693" y="706169"/>
                  </a:lnTo>
                  <a:lnTo>
                    <a:pt x="6542866" y="721272"/>
                  </a:lnTo>
                  <a:lnTo>
                    <a:pt x="6476337" y="736450"/>
                  </a:lnTo>
                  <a:lnTo>
                    <a:pt x="6410106" y="751704"/>
                  </a:lnTo>
                  <a:lnTo>
                    <a:pt x="6344171" y="767035"/>
                  </a:lnTo>
                  <a:lnTo>
                    <a:pt x="6278534" y="782441"/>
                  </a:lnTo>
                  <a:lnTo>
                    <a:pt x="6213195" y="797923"/>
                  </a:lnTo>
                  <a:lnTo>
                    <a:pt x="6148152" y="813481"/>
                  </a:lnTo>
                  <a:lnTo>
                    <a:pt x="6083407" y="829115"/>
                  </a:lnTo>
                  <a:lnTo>
                    <a:pt x="6018959" y="844825"/>
                  </a:lnTo>
                  <a:lnTo>
                    <a:pt x="5954809" y="860611"/>
                  </a:lnTo>
                  <a:lnTo>
                    <a:pt x="5890955" y="876473"/>
                  </a:lnTo>
                  <a:lnTo>
                    <a:pt x="5827399" y="892411"/>
                  </a:lnTo>
                  <a:lnTo>
                    <a:pt x="5764141" y="908424"/>
                  </a:lnTo>
                  <a:lnTo>
                    <a:pt x="5701179" y="924514"/>
                  </a:lnTo>
                  <a:lnTo>
                    <a:pt x="5638515" y="940679"/>
                  </a:lnTo>
                  <a:lnTo>
                    <a:pt x="5576149" y="956921"/>
                  </a:lnTo>
                  <a:lnTo>
                    <a:pt x="5514079" y="973238"/>
                  </a:lnTo>
                  <a:lnTo>
                    <a:pt x="5452307" y="989632"/>
                  </a:lnTo>
                  <a:lnTo>
                    <a:pt x="5390832" y="1006101"/>
                  </a:lnTo>
                  <a:lnTo>
                    <a:pt x="5329655" y="1022646"/>
                  </a:lnTo>
                  <a:lnTo>
                    <a:pt x="5268774" y="1039267"/>
                  </a:lnTo>
                  <a:lnTo>
                    <a:pt x="5208192" y="1055964"/>
                  </a:lnTo>
                  <a:lnTo>
                    <a:pt x="5147906" y="1072737"/>
                  </a:lnTo>
                  <a:lnTo>
                    <a:pt x="5087918" y="1089586"/>
                  </a:lnTo>
                  <a:lnTo>
                    <a:pt x="5028227" y="1106511"/>
                  </a:lnTo>
                  <a:lnTo>
                    <a:pt x="4968833" y="1123511"/>
                  </a:lnTo>
                  <a:lnTo>
                    <a:pt x="4909736" y="1140588"/>
                  </a:lnTo>
                  <a:lnTo>
                    <a:pt x="4850937" y="1157740"/>
                  </a:lnTo>
                  <a:lnTo>
                    <a:pt x="4792435" y="1174969"/>
                  </a:lnTo>
                  <a:lnTo>
                    <a:pt x="4734231" y="1192273"/>
                  </a:lnTo>
                  <a:lnTo>
                    <a:pt x="4676324" y="1209654"/>
                  </a:lnTo>
                  <a:lnTo>
                    <a:pt x="4618714" y="1227110"/>
                  </a:lnTo>
                  <a:lnTo>
                    <a:pt x="4561401" y="1244642"/>
                  </a:lnTo>
                  <a:lnTo>
                    <a:pt x="4504386" y="1262250"/>
                  </a:lnTo>
                  <a:lnTo>
                    <a:pt x="4447668" y="1279934"/>
                  </a:lnTo>
                  <a:lnTo>
                    <a:pt x="4391247" y="1297694"/>
                  </a:lnTo>
                  <a:lnTo>
                    <a:pt x="4335124" y="1315530"/>
                  </a:lnTo>
                  <a:lnTo>
                    <a:pt x="4279298" y="1333442"/>
                  </a:lnTo>
                  <a:lnTo>
                    <a:pt x="4223769" y="1351430"/>
                  </a:lnTo>
                  <a:lnTo>
                    <a:pt x="4168537" y="1369493"/>
                  </a:lnTo>
                  <a:lnTo>
                    <a:pt x="4113603" y="1387633"/>
                  </a:lnTo>
                  <a:lnTo>
                    <a:pt x="4058966" y="1405849"/>
                  </a:lnTo>
                  <a:lnTo>
                    <a:pt x="4004627" y="1424140"/>
                  </a:lnTo>
                  <a:lnTo>
                    <a:pt x="3950584" y="1442507"/>
                  </a:lnTo>
                  <a:lnTo>
                    <a:pt x="3896839" y="1460951"/>
                  </a:lnTo>
                  <a:lnTo>
                    <a:pt x="3843392" y="1479470"/>
                  </a:lnTo>
                  <a:lnTo>
                    <a:pt x="3790241" y="1498065"/>
                  </a:lnTo>
                  <a:lnTo>
                    <a:pt x="3737388" y="1516736"/>
                  </a:lnTo>
                  <a:lnTo>
                    <a:pt x="3684832" y="1535483"/>
                  </a:lnTo>
                  <a:lnTo>
                    <a:pt x="3632574" y="1554306"/>
                  </a:lnTo>
                  <a:lnTo>
                    <a:pt x="3580613" y="1573205"/>
                  </a:lnTo>
                  <a:lnTo>
                    <a:pt x="3528949" y="1592180"/>
                  </a:lnTo>
                  <a:lnTo>
                    <a:pt x="3477582" y="1611230"/>
                  </a:lnTo>
                  <a:lnTo>
                    <a:pt x="3426513" y="1630357"/>
                  </a:lnTo>
                  <a:lnTo>
                    <a:pt x="3375741" y="1649560"/>
                  </a:lnTo>
                  <a:lnTo>
                    <a:pt x="3325266" y="1668838"/>
                  </a:lnTo>
                  <a:lnTo>
                    <a:pt x="3275089" y="1688193"/>
                  </a:lnTo>
                  <a:lnTo>
                    <a:pt x="3225209" y="1707623"/>
                  </a:lnTo>
                  <a:lnTo>
                    <a:pt x="3175626" y="1727129"/>
                  </a:lnTo>
                  <a:lnTo>
                    <a:pt x="3126340" y="1746711"/>
                  </a:lnTo>
                  <a:lnTo>
                    <a:pt x="3077352" y="1766370"/>
                  </a:lnTo>
                  <a:lnTo>
                    <a:pt x="3028661" y="1786104"/>
                  </a:lnTo>
                  <a:lnTo>
                    <a:pt x="2980268" y="1805914"/>
                  </a:lnTo>
                  <a:lnTo>
                    <a:pt x="2932171" y="1825799"/>
                  </a:lnTo>
                  <a:lnTo>
                    <a:pt x="2884373" y="1845761"/>
                  </a:lnTo>
                  <a:lnTo>
                    <a:pt x="2836871" y="1865799"/>
                  </a:lnTo>
                  <a:lnTo>
                    <a:pt x="2789666" y="1885913"/>
                  </a:lnTo>
                  <a:lnTo>
                    <a:pt x="2742759" y="1906102"/>
                  </a:lnTo>
                  <a:lnTo>
                    <a:pt x="2696150" y="1926368"/>
                  </a:lnTo>
                  <a:lnTo>
                    <a:pt x="2649837" y="1946709"/>
                  </a:lnTo>
                  <a:lnTo>
                    <a:pt x="2603822" y="1967127"/>
                  </a:lnTo>
                  <a:lnTo>
                    <a:pt x="2558104" y="1987620"/>
                  </a:lnTo>
                  <a:lnTo>
                    <a:pt x="2512684" y="2008189"/>
                  </a:lnTo>
                  <a:lnTo>
                    <a:pt x="2467560" y="2028834"/>
                  </a:lnTo>
                  <a:lnTo>
                    <a:pt x="2422735" y="2049555"/>
                  </a:lnTo>
                  <a:lnTo>
                    <a:pt x="2378206" y="2070352"/>
                  </a:lnTo>
                  <a:lnTo>
                    <a:pt x="2333975" y="2091225"/>
                  </a:lnTo>
                  <a:lnTo>
                    <a:pt x="2290040" y="2112174"/>
                  </a:lnTo>
                  <a:lnTo>
                    <a:pt x="2246404" y="2133199"/>
                  </a:lnTo>
                  <a:lnTo>
                    <a:pt x="2203064" y="2154300"/>
                  </a:lnTo>
                  <a:lnTo>
                    <a:pt x="2160022" y="2175476"/>
                  </a:lnTo>
                  <a:lnTo>
                    <a:pt x="2117277" y="2196729"/>
                  </a:lnTo>
                  <a:lnTo>
                    <a:pt x="2074830" y="2218057"/>
                  </a:lnTo>
                  <a:lnTo>
                    <a:pt x="2032680" y="2239462"/>
                  </a:lnTo>
                  <a:lnTo>
                    <a:pt x="1990827" y="2260942"/>
                  </a:lnTo>
                  <a:lnTo>
                    <a:pt x="1949271" y="2282499"/>
                  </a:lnTo>
                  <a:lnTo>
                    <a:pt x="1908013" y="2304131"/>
                  </a:lnTo>
                  <a:lnTo>
                    <a:pt x="1867052" y="2325839"/>
                  </a:lnTo>
                  <a:lnTo>
                    <a:pt x="1826388" y="2347623"/>
                  </a:lnTo>
                  <a:lnTo>
                    <a:pt x="1786022" y="2369483"/>
                  </a:lnTo>
                  <a:lnTo>
                    <a:pt x="1745953" y="2391419"/>
                  </a:lnTo>
                  <a:lnTo>
                    <a:pt x="1706181" y="2413431"/>
                  </a:lnTo>
                  <a:lnTo>
                    <a:pt x="1666706" y="2435518"/>
                  </a:lnTo>
                  <a:lnTo>
                    <a:pt x="1627529" y="2457682"/>
                  </a:lnTo>
                  <a:lnTo>
                    <a:pt x="1588649" y="2479922"/>
                  </a:lnTo>
                  <a:lnTo>
                    <a:pt x="1550067" y="2502237"/>
                  </a:lnTo>
                  <a:lnTo>
                    <a:pt x="1511781" y="2524629"/>
                  </a:lnTo>
                  <a:lnTo>
                    <a:pt x="1473793" y="2547096"/>
                  </a:lnTo>
                  <a:lnTo>
                    <a:pt x="1436103" y="2569639"/>
                  </a:lnTo>
                  <a:lnTo>
                    <a:pt x="1398709" y="2592259"/>
                  </a:lnTo>
                  <a:lnTo>
                    <a:pt x="1361613" y="2614954"/>
                  </a:lnTo>
                  <a:lnTo>
                    <a:pt x="1324815" y="2637725"/>
                  </a:lnTo>
                  <a:lnTo>
                    <a:pt x="1288313" y="2660572"/>
                  </a:lnTo>
                  <a:lnTo>
                    <a:pt x="1252109" y="2683495"/>
                  </a:lnTo>
                  <a:lnTo>
                    <a:pt x="1216202" y="2706494"/>
                  </a:lnTo>
                  <a:lnTo>
                    <a:pt x="1180592" y="2729568"/>
                  </a:lnTo>
                  <a:lnTo>
                    <a:pt x="1145280" y="2752719"/>
                  </a:lnTo>
                  <a:lnTo>
                    <a:pt x="1110265" y="2775946"/>
                  </a:lnTo>
                  <a:lnTo>
                    <a:pt x="1075548" y="2799248"/>
                  </a:lnTo>
                  <a:lnTo>
                    <a:pt x="1041127" y="2822627"/>
                  </a:lnTo>
                  <a:lnTo>
                    <a:pt x="1007004" y="2846081"/>
                  </a:lnTo>
                  <a:lnTo>
                    <a:pt x="973179" y="2869612"/>
                  </a:lnTo>
                  <a:lnTo>
                    <a:pt x="939650" y="2893218"/>
                  </a:lnTo>
                  <a:lnTo>
                    <a:pt x="906419" y="2916900"/>
                  </a:lnTo>
                  <a:lnTo>
                    <a:pt x="873485" y="2940658"/>
                  </a:lnTo>
                  <a:lnTo>
                    <a:pt x="840849" y="2964492"/>
                  </a:lnTo>
                  <a:lnTo>
                    <a:pt x="808509" y="2988402"/>
                  </a:lnTo>
                  <a:lnTo>
                    <a:pt x="776468" y="3012388"/>
                  </a:lnTo>
                  <a:lnTo>
                    <a:pt x="744723" y="3036450"/>
                  </a:lnTo>
                  <a:lnTo>
                    <a:pt x="713276" y="3060588"/>
                  </a:lnTo>
                  <a:lnTo>
                    <a:pt x="682126" y="3084802"/>
                  </a:lnTo>
                  <a:lnTo>
                    <a:pt x="651273" y="3109091"/>
                  </a:lnTo>
                  <a:lnTo>
                    <a:pt x="620718" y="3133457"/>
                  </a:lnTo>
                  <a:lnTo>
                    <a:pt x="590459" y="3157898"/>
                  </a:lnTo>
                  <a:lnTo>
                    <a:pt x="560499" y="3182416"/>
                  </a:lnTo>
                  <a:lnTo>
                    <a:pt x="530835" y="3207009"/>
                  </a:lnTo>
                  <a:lnTo>
                    <a:pt x="501469" y="3231678"/>
                  </a:lnTo>
                  <a:lnTo>
                    <a:pt x="472400" y="3256423"/>
                  </a:lnTo>
                  <a:lnTo>
                    <a:pt x="415154" y="3306141"/>
                  </a:lnTo>
                  <a:lnTo>
                    <a:pt x="359098" y="3356163"/>
                  </a:lnTo>
                  <a:lnTo>
                    <a:pt x="304230" y="3406489"/>
                  </a:lnTo>
                  <a:lnTo>
                    <a:pt x="250552" y="3457118"/>
                  </a:lnTo>
                  <a:lnTo>
                    <a:pt x="198063" y="3508051"/>
                  </a:lnTo>
                  <a:lnTo>
                    <a:pt x="146763" y="3559287"/>
                  </a:lnTo>
                  <a:lnTo>
                    <a:pt x="96653" y="3610828"/>
                  </a:lnTo>
                  <a:lnTo>
                    <a:pt x="47732" y="3662672"/>
                  </a:lnTo>
                  <a:lnTo>
                    <a:pt x="23717" y="3688708"/>
                  </a:lnTo>
                  <a:lnTo>
                    <a:pt x="0" y="3714820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260883" y="2234781"/>
              <a:ext cx="226060" cy="212090"/>
            </a:xfrm>
            <a:custGeom>
              <a:avLst/>
              <a:gdLst/>
              <a:ahLst/>
              <a:cxnLst/>
              <a:rect l="l" t="t" r="r" b="b"/>
              <a:pathLst>
                <a:path w="226059" h="212089">
                  <a:moveTo>
                    <a:pt x="0" y="0"/>
                  </a:moveTo>
                  <a:lnTo>
                    <a:pt x="27601" y="211815"/>
                  </a:lnTo>
                  <a:lnTo>
                    <a:pt x="225616" y="78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293127" y="3961640"/>
              <a:ext cx="10008235" cy="2155825"/>
            </a:xfrm>
            <a:custGeom>
              <a:avLst/>
              <a:gdLst/>
              <a:ahLst/>
              <a:cxnLst/>
              <a:rect l="l" t="t" r="r" b="b"/>
              <a:pathLst>
                <a:path w="10008235" h="2155825">
                  <a:moveTo>
                    <a:pt x="10008015" y="0"/>
                  </a:moveTo>
                  <a:lnTo>
                    <a:pt x="9902093" y="15942"/>
                  </a:lnTo>
                  <a:lnTo>
                    <a:pt x="9822360" y="27990"/>
                  </a:lnTo>
                  <a:lnTo>
                    <a:pt x="9742930" y="40024"/>
                  </a:lnTo>
                  <a:lnTo>
                    <a:pt x="9663803" y="52045"/>
                  </a:lnTo>
                  <a:lnTo>
                    <a:pt x="9584979" y="64053"/>
                  </a:lnTo>
                  <a:lnTo>
                    <a:pt x="9506457" y="76048"/>
                  </a:lnTo>
                  <a:lnTo>
                    <a:pt x="9428238" y="88030"/>
                  </a:lnTo>
                  <a:lnTo>
                    <a:pt x="9350322" y="99999"/>
                  </a:lnTo>
                  <a:lnTo>
                    <a:pt x="9272709" y="111955"/>
                  </a:lnTo>
                  <a:lnTo>
                    <a:pt x="9195398" y="123898"/>
                  </a:lnTo>
                  <a:lnTo>
                    <a:pt x="9118390" y="135828"/>
                  </a:lnTo>
                  <a:lnTo>
                    <a:pt x="9041685" y="147744"/>
                  </a:lnTo>
                  <a:lnTo>
                    <a:pt x="8965283" y="159647"/>
                  </a:lnTo>
                  <a:lnTo>
                    <a:pt x="8889183" y="171538"/>
                  </a:lnTo>
                  <a:lnTo>
                    <a:pt x="8813387" y="183415"/>
                  </a:lnTo>
                  <a:lnTo>
                    <a:pt x="8737893" y="195279"/>
                  </a:lnTo>
                  <a:lnTo>
                    <a:pt x="8662701" y="207130"/>
                  </a:lnTo>
                  <a:lnTo>
                    <a:pt x="8587813" y="218968"/>
                  </a:lnTo>
                  <a:lnTo>
                    <a:pt x="8513227" y="230793"/>
                  </a:lnTo>
                  <a:lnTo>
                    <a:pt x="8438944" y="242605"/>
                  </a:lnTo>
                  <a:lnTo>
                    <a:pt x="8364964" y="254404"/>
                  </a:lnTo>
                  <a:lnTo>
                    <a:pt x="8291287" y="266189"/>
                  </a:lnTo>
                  <a:lnTo>
                    <a:pt x="8217912" y="277962"/>
                  </a:lnTo>
                  <a:lnTo>
                    <a:pt x="8144840" y="289721"/>
                  </a:lnTo>
                  <a:lnTo>
                    <a:pt x="8072071" y="301467"/>
                  </a:lnTo>
                  <a:lnTo>
                    <a:pt x="7999604" y="313201"/>
                  </a:lnTo>
                  <a:lnTo>
                    <a:pt x="7927441" y="324921"/>
                  </a:lnTo>
                  <a:lnTo>
                    <a:pt x="7855580" y="336628"/>
                  </a:lnTo>
                  <a:lnTo>
                    <a:pt x="7784022" y="348322"/>
                  </a:lnTo>
                  <a:lnTo>
                    <a:pt x="7712766" y="360003"/>
                  </a:lnTo>
                  <a:lnTo>
                    <a:pt x="7641814" y="371670"/>
                  </a:lnTo>
                  <a:lnTo>
                    <a:pt x="7571164" y="383325"/>
                  </a:lnTo>
                  <a:lnTo>
                    <a:pt x="7500817" y="394967"/>
                  </a:lnTo>
                  <a:lnTo>
                    <a:pt x="7430773" y="406595"/>
                  </a:lnTo>
                  <a:lnTo>
                    <a:pt x="7361031" y="418211"/>
                  </a:lnTo>
                  <a:lnTo>
                    <a:pt x="7291592" y="429813"/>
                  </a:lnTo>
                  <a:lnTo>
                    <a:pt x="7222456" y="441402"/>
                  </a:lnTo>
                  <a:lnTo>
                    <a:pt x="7153623" y="452978"/>
                  </a:lnTo>
                  <a:lnTo>
                    <a:pt x="7085093" y="464541"/>
                  </a:lnTo>
                  <a:lnTo>
                    <a:pt x="7016865" y="476091"/>
                  </a:lnTo>
                  <a:lnTo>
                    <a:pt x="6948940" y="487628"/>
                  </a:lnTo>
                  <a:lnTo>
                    <a:pt x="6881318" y="499152"/>
                  </a:lnTo>
                  <a:lnTo>
                    <a:pt x="6813998" y="510662"/>
                  </a:lnTo>
                  <a:lnTo>
                    <a:pt x="6746982" y="522160"/>
                  </a:lnTo>
                  <a:lnTo>
                    <a:pt x="6680268" y="533644"/>
                  </a:lnTo>
                  <a:lnTo>
                    <a:pt x="6613856" y="545116"/>
                  </a:lnTo>
                  <a:lnTo>
                    <a:pt x="6547748" y="556574"/>
                  </a:lnTo>
                  <a:lnTo>
                    <a:pt x="6481942" y="568019"/>
                  </a:lnTo>
                  <a:lnTo>
                    <a:pt x="6416439" y="579451"/>
                  </a:lnTo>
                  <a:lnTo>
                    <a:pt x="6351239" y="590870"/>
                  </a:lnTo>
                  <a:lnTo>
                    <a:pt x="6286342" y="602276"/>
                  </a:lnTo>
                  <a:lnTo>
                    <a:pt x="6221747" y="613669"/>
                  </a:lnTo>
                  <a:lnTo>
                    <a:pt x="6157456" y="625049"/>
                  </a:lnTo>
                  <a:lnTo>
                    <a:pt x="6093467" y="636415"/>
                  </a:lnTo>
                  <a:lnTo>
                    <a:pt x="6029780" y="647769"/>
                  </a:lnTo>
                  <a:lnTo>
                    <a:pt x="5966397" y="659109"/>
                  </a:lnTo>
                  <a:lnTo>
                    <a:pt x="5903316" y="670437"/>
                  </a:lnTo>
                  <a:lnTo>
                    <a:pt x="5840538" y="681751"/>
                  </a:lnTo>
                  <a:lnTo>
                    <a:pt x="5778063" y="693052"/>
                  </a:lnTo>
                  <a:lnTo>
                    <a:pt x="5715890" y="704340"/>
                  </a:lnTo>
                  <a:lnTo>
                    <a:pt x="5654020" y="715615"/>
                  </a:lnTo>
                  <a:lnTo>
                    <a:pt x="5592453" y="726877"/>
                  </a:lnTo>
                  <a:lnTo>
                    <a:pt x="5531189" y="738126"/>
                  </a:lnTo>
                  <a:lnTo>
                    <a:pt x="5470228" y="749361"/>
                  </a:lnTo>
                  <a:lnTo>
                    <a:pt x="5409569" y="760584"/>
                  </a:lnTo>
                  <a:lnTo>
                    <a:pt x="5349213" y="771793"/>
                  </a:lnTo>
                  <a:lnTo>
                    <a:pt x="5289160" y="782990"/>
                  </a:lnTo>
                  <a:lnTo>
                    <a:pt x="5229409" y="794173"/>
                  </a:lnTo>
                  <a:lnTo>
                    <a:pt x="5169962" y="805343"/>
                  </a:lnTo>
                  <a:lnTo>
                    <a:pt x="5110817" y="816501"/>
                  </a:lnTo>
                  <a:lnTo>
                    <a:pt x="5051975" y="827645"/>
                  </a:lnTo>
                  <a:lnTo>
                    <a:pt x="4993435" y="838776"/>
                  </a:lnTo>
                  <a:lnTo>
                    <a:pt x="4935199" y="849893"/>
                  </a:lnTo>
                  <a:lnTo>
                    <a:pt x="4877265" y="860998"/>
                  </a:lnTo>
                  <a:lnTo>
                    <a:pt x="4819634" y="872090"/>
                  </a:lnTo>
                  <a:lnTo>
                    <a:pt x="4762306" y="883168"/>
                  </a:lnTo>
                  <a:lnTo>
                    <a:pt x="4705280" y="894234"/>
                  </a:lnTo>
                  <a:lnTo>
                    <a:pt x="4648557" y="905286"/>
                  </a:lnTo>
                  <a:lnTo>
                    <a:pt x="4592137" y="916326"/>
                  </a:lnTo>
                  <a:lnTo>
                    <a:pt x="4536020" y="927352"/>
                  </a:lnTo>
                  <a:lnTo>
                    <a:pt x="4480205" y="938365"/>
                  </a:lnTo>
                  <a:lnTo>
                    <a:pt x="4424694" y="949365"/>
                  </a:lnTo>
                  <a:lnTo>
                    <a:pt x="4369485" y="960352"/>
                  </a:lnTo>
                  <a:lnTo>
                    <a:pt x="4314578" y="971326"/>
                  </a:lnTo>
                  <a:lnTo>
                    <a:pt x="4259975" y="982286"/>
                  </a:lnTo>
                  <a:lnTo>
                    <a:pt x="4205674" y="993234"/>
                  </a:lnTo>
                  <a:lnTo>
                    <a:pt x="4151676" y="1004169"/>
                  </a:lnTo>
                  <a:lnTo>
                    <a:pt x="4097981" y="1015090"/>
                  </a:lnTo>
                  <a:lnTo>
                    <a:pt x="4044589" y="1025998"/>
                  </a:lnTo>
                  <a:lnTo>
                    <a:pt x="3991499" y="1036894"/>
                  </a:lnTo>
                  <a:lnTo>
                    <a:pt x="3938712" y="1047776"/>
                  </a:lnTo>
                  <a:lnTo>
                    <a:pt x="3886228" y="1058645"/>
                  </a:lnTo>
                  <a:lnTo>
                    <a:pt x="3834047" y="1069501"/>
                  </a:lnTo>
                  <a:lnTo>
                    <a:pt x="3782168" y="1080344"/>
                  </a:lnTo>
                  <a:lnTo>
                    <a:pt x="3730592" y="1091174"/>
                  </a:lnTo>
                  <a:lnTo>
                    <a:pt x="3679319" y="1101990"/>
                  </a:lnTo>
                  <a:lnTo>
                    <a:pt x="3628349" y="1112794"/>
                  </a:lnTo>
                  <a:lnTo>
                    <a:pt x="3577681" y="1123585"/>
                  </a:lnTo>
                  <a:lnTo>
                    <a:pt x="3527317" y="1134362"/>
                  </a:lnTo>
                  <a:lnTo>
                    <a:pt x="3477254" y="1145126"/>
                  </a:lnTo>
                  <a:lnTo>
                    <a:pt x="3427495" y="1155878"/>
                  </a:lnTo>
                  <a:lnTo>
                    <a:pt x="3378039" y="1166616"/>
                  </a:lnTo>
                  <a:lnTo>
                    <a:pt x="3328885" y="1177341"/>
                  </a:lnTo>
                  <a:lnTo>
                    <a:pt x="3280034" y="1188053"/>
                  </a:lnTo>
                  <a:lnTo>
                    <a:pt x="3231486" y="1198752"/>
                  </a:lnTo>
                  <a:lnTo>
                    <a:pt x="3183240" y="1209438"/>
                  </a:lnTo>
                  <a:lnTo>
                    <a:pt x="3135298" y="1220110"/>
                  </a:lnTo>
                  <a:lnTo>
                    <a:pt x="3087658" y="1230770"/>
                  </a:lnTo>
                  <a:lnTo>
                    <a:pt x="3040320" y="1241416"/>
                  </a:lnTo>
                  <a:lnTo>
                    <a:pt x="2993286" y="1252050"/>
                  </a:lnTo>
                  <a:lnTo>
                    <a:pt x="2946554" y="1262670"/>
                  </a:lnTo>
                  <a:lnTo>
                    <a:pt x="2900125" y="1273277"/>
                  </a:lnTo>
                  <a:lnTo>
                    <a:pt x="2853999" y="1283871"/>
                  </a:lnTo>
                  <a:lnTo>
                    <a:pt x="2808176" y="1294452"/>
                  </a:lnTo>
                  <a:lnTo>
                    <a:pt x="2762655" y="1305020"/>
                  </a:lnTo>
                  <a:lnTo>
                    <a:pt x="2717438" y="1315575"/>
                  </a:lnTo>
                  <a:lnTo>
                    <a:pt x="2672522" y="1326117"/>
                  </a:lnTo>
                  <a:lnTo>
                    <a:pt x="2627910" y="1336646"/>
                  </a:lnTo>
                  <a:lnTo>
                    <a:pt x="2583601" y="1347161"/>
                  </a:lnTo>
                  <a:lnTo>
                    <a:pt x="2539594" y="1357664"/>
                  </a:lnTo>
                  <a:lnTo>
                    <a:pt x="2495890" y="1368153"/>
                  </a:lnTo>
                  <a:lnTo>
                    <a:pt x="2452488" y="1378629"/>
                  </a:lnTo>
                  <a:lnTo>
                    <a:pt x="2409390" y="1389093"/>
                  </a:lnTo>
                  <a:lnTo>
                    <a:pt x="2366594" y="1399543"/>
                  </a:lnTo>
                  <a:lnTo>
                    <a:pt x="2324101" y="1409980"/>
                  </a:lnTo>
                  <a:lnTo>
                    <a:pt x="2281911" y="1420404"/>
                  </a:lnTo>
                  <a:lnTo>
                    <a:pt x="2240024" y="1430815"/>
                  </a:lnTo>
                  <a:lnTo>
                    <a:pt x="2198439" y="1441212"/>
                  </a:lnTo>
                  <a:lnTo>
                    <a:pt x="2157157" y="1451597"/>
                  </a:lnTo>
                  <a:lnTo>
                    <a:pt x="2116178" y="1461968"/>
                  </a:lnTo>
                  <a:lnTo>
                    <a:pt x="2075501" y="1472327"/>
                  </a:lnTo>
                  <a:lnTo>
                    <a:pt x="2035128" y="1482672"/>
                  </a:lnTo>
                  <a:lnTo>
                    <a:pt x="1995057" y="1493005"/>
                  </a:lnTo>
                  <a:lnTo>
                    <a:pt x="1955289" y="1503324"/>
                  </a:lnTo>
                  <a:lnTo>
                    <a:pt x="1915823" y="1513630"/>
                  </a:lnTo>
                  <a:lnTo>
                    <a:pt x="1876661" y="1523923"/>
                  </a:lnTo>
                  <a:lnTo>
                    <a:pt x="1837801" y="1534203"/>
                  </a:lnTo>
                  <a:lnTo>
                    <a:pt x="1799244" y="1544470"/>
                  </a:lnTo>
                  <a:lnTo>
                    <a:pt x="1760989" y="1554723"/>
                  </a:lnTo>
                  <a:lnTo>
                    <a:pt x="1723038" y="1564964"/>
                  </a:lnTo>
                  <a:lnTo>
                    <a:pt x="1685389" y="1575191"/>
                  </a:lnTo>
                  <a:lnTo>
                    <a:pt x="1648043" y="1585406"/>
                  </a:lnTo>
                  <a:lnTo>
                    <a:pt x="1611000" y="1595607"/>
                  </a:lnTo>
                  <a:lnTo>
                    <a:pt x="1574259" y="1605795"/>
                  </a:lnTo>
                  <a:lnTo>
                    <a:pt x="1501687" y="1626133"/>
                  </a:lnTo>
                  <a:lnTo>
                    <a:pt x="1430325" y="1646418"/>
                  </a:lnTo>
                  <a:lnTo>
                    <a:pt x="1360174" y="1666650"/>
                  </a:lnTo>
                  <a:lnTo>
                    <a:pt x="1291235" y="1686830"/>
                  </a:lnTo>
                  <a:lnTo>
                    <a:pt x="1223506" y="1706958"/>
                  </a:lnTo>
                  <a:lnTo>
                    <a:pt x="1156989" y="1727033"/>
                  </a:lnTo>
                  <a:lnTo>
                    <a:pt x="1091682" y="1747056"/>
                  </a:lnTo>
                  <a:lnTo>
                    <a:pt x="1027587" y="1767027"/>
                  </a:lnTo>
                  <a:lnTo>
                    <a:pt x="964702" y="1786945"/>
                  </a:lnTo>
                  <a:lnTo>
                    <a:pt x="903029" y="1806811"/>
                  </a:lnTo>
                  <a:lnTo>
                    <a:pt x="842567" y="1826624"/>
                  </a:lnTo>
                  <a:lnTo>
                    <a:pt x="783316" y="1846386"/>
                  </a:lnTo>
                  <a:lnTo>
                    <a:pt x="725276" y="1866094"/>
                  </a:lnTo>
                  <a:lnTo>
                    <a:pt x="668447" y="1885751"/>
                  </a:lnTo>
                  <a:lnTo>
                    <a:pt x="612828" y="1905355"/>
                  </a:lnTo>
                  <a:lnTo>
                    <a:pt x="558422" y="1924906"/>
                  </a:lnTo>
                  <a:lnTo>
                    <a:pt x="505226" y="1944406"/>
                  </a:lnTo>
                  <a:lnTo>
                    <a:pt x="453241" y="1963852"/>
                  </a:lnTo>
                  <a:lnTo>
                    <a:pt x="402467" y="1983247"/>
                  </a:lnTo>
                  <a:lnTo>
                    <a:pt x="352904" y="2002589"/>
                  </a:lnTo>
                  <a:lnTo>
                    <a:pt x="304552" y="2021879"/>
                  </a:lnTo>
                  <a:lnTo>
                    <a:pt x="257412" y="2041116"/>
                  </a:lnTo>
                  <a:lnTo>
                    <a:pt x="211482" y="2060301"/>
                  </a:lnTo>
                  <a:lnTo>
                    <a:pt x="166763" y="2079434"/>
                  </a:lnTo>
                  <a:lnTo>
                    <a:pt x="123256" y="2098514"/>
                  </a:lnTo>
                  <a:lnTo>
                    <a:pt x="80959" y="2117542"/>
                  </a:lnTo>
                  <a:lnTo>
                    <a:pt x="39874" y="2136518"/>
                  </a:lnTo>
                  <a:lnTo>
                    <a:pt x="19785" y="2145986"/>
                  </a:lnTo>
                  <a:lnTo>
                    <a:pt x="0" y="2155441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3259417" y="3859900"/>
              <a:ext cx="227329" cy="211454"/>
            </a:xfrm>
            <a:custGeom>
              <a:avLst/>
              <a:gdLst/>
              <a:ahLst/>
              <a:cxnLst/>
              <a:rect l="l" t="t" r="r" b="b"/>
              <a:pathLst>
                <a:path w="227330" h="211454">
                  <a:moveTo>
                    <a:pt x="0" y="0"/>
                  </a:moveTo>
                  <a:lnTo>
                    <a:pt x="31674" y="211244"/>
                  </a:lnTo>
                  <a:lnTo>
                    <a:pt x="227082" y="7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207497" y="5217506"/>
              <a:ext cx="9093200" cy="1965325"/>
            </a:xfrm>
            <a:custGeom>
              <a:avLst/>
              <a:gdLst/>
              <a:ahLst/>
              <a:cxnLst/>
              <a:rect l="l" t="t" r="r" b="b"/>
              <a:pathLst>
                <a:path w="9093200" h="1965325">
                  <a:moveTo>
                    <a:pt x="9093091" y="220757"/>
                  </a:moveTo>
                  <a:lnTo>
                    <a:pt x="8996426" y="208680"/>
                  </a:lnTo>
                  <a:lnTo>
                    <a:pt x="8925978" y="200106"/>
                  </a:lnTo>
                  <a:lnTo>
                    <a:pt x="8855782" y="191711"/>
                  </a:lnTo>
                  <a:lnTo>
                    <a:pt x="8785838" y="183497"/>
                  </a:lnTo>
                  <a:lnTo>
                    <a:pt x="8716146" y="175462"/>
                  </a:lnTo>
                  <a:lnTo>
                    <a:pt x="8646705" y="167607"/>
                  </a:lnTo>
                  <a:lnTo>
                    <a:pt x="8577517" y="159932"/>
                  </a:lnTo>
                  <a:lnTo>
                    <a:pt x="8508579" y="152437"/>
                  </a:lnTo>
                  <a:lnTo>
                    <a:pt x="8439894" y="145122"/>
                  </a:lnTo>
                  <a:lnTo>
                    <a:pt x="8371461" y="137986"/>
                  </a:lnTo>
                  <a:lnTo>
                    <a:pt x="8303279" y="131031"/>
                  </a:lnTo>
                  <a:lnTo>
                    <a:pt x="8235349" y="124255"/>
                  </a:lnTo>
                  <a:lnTo>
                    <a:pt x="8167671" y="117659"/>
                  </a:lnTo>
                  <a:lnTo>
                    <a:pt x="8100244" y="111243"/>
                  </a:lnTo>
                  <a:lnTo>
                    <a:pt x="8033069" y="105007"/>
                  </a:lnTo>
                  <a:lnTo>
                    <a:pt x="7966147" y="98951"/>
                  </a:lnTo>
                  <a:lnTo>
                    <a:pt x="7899475" y="93075"/>
                  </a:lnTo>
                  <a:lnTo>
                    <a:pt x="7833056" y="87378"/>
                  </a:lnTo>
                  <a:lnTo>
                    <a:pt x="7766888" y="81861"/>
                  </a:lnTo>
                  <a:lnTo>
                    <a:pt x="7700973" y="76525"/>
                  </a:lnTo>
                  <a:lnTo>
                    <a:pt x="7635308" y="71368"/>
                  </a:lnTo>
                  <a:lnTo>
                    <a:pt x="7569896" y="66391"/>
                  </a:lnTo>
                  <a:lnTo>
                    <a:pt x="7504736" y="61594"/>
                  </a:lnTo>
                  <a:lnTo>
                    <a:pt x="7439827" y="56976"/>
                  </a:lnTo>
                  <a:lnTo>
                    <a:pt x="7375170" y="52539"/>
                  </a:lnTo>
                  <a:lnTo>
                    <a:pt x="7310765" y="48281"/>
                  </a:lnTo>
                  <a:lnTo>
                    <a:pt x="7246611" y="44204"/>
                  </a:lnTo>
                  <a:lnTo>
                    <a:pt x="7182709" y="40306"/>
                  </a:lnTo>
                  <a:lnTo>
                    <a:pt x="7119060" y="36588"/>
                  </a:lnTo>
                  <a:lnTo>
                    <a:pt x="7055661" y="33050"/>
                  </a:lnTo>
                  <a:lnTo>
                    <a:pt x="6992515" y="29691"/>
                  </a:lnTo>
                  <a:lnTo>
                    <a:pt x="6929620" y="26513"/>
                  </a:lnTo>
                  <a:lnTo>
                    <a:pt x="6866978" y="23514"/>
                  </a:lnTo>
                  <a:lnTo>
                    <a:pt x="6804586" y="20696"/>
                  </a:lnTo>
                  <a:lnTo>
                    <a:pt x="6742447" y="18057"/>
                  </a:lnTo>
                  <a:lnTo>
                    <a:pt x="6680560" y="15598"/>
                  </a:lnTo>
                  <a:lnTo>
                    <a:pt x="6618924" y="13319"/>
                  </a:lnTo>
                  <a:lnTo>
                    <a:pt x="6557540" y="11220"/>
                  </a:lnTo>
                  <a:lnTo>
                    <a:pt x="6496408" y="9300"/>
                  </a:lnTo>
                  <a:lnTo>
                    <a:pt x="6435527" y="7561"/>
                  </a:lnTo>
                  <a:lnTo>
                    <a:pt x="6374898" y="6001"/>
                  </a:lnTo>
                  <a:lnTo>
                    <a:pt x="6314521" y="4622"/>
                  </a:lnTo>
                  <a:lnTo>
                    <a:pt x="6254396" y="3422"/>
                  </a:lnTo>
                  <a:lnTo>
                    <a:pt x="6194523" y="2402"/>
                  </a:lnTo>
                  <a:lnTo>
                    <a:pt x="6134901" y="1561"/>
                  </a:lnTo>
                  <a:lnTo>
                    <a:pt x="6075531" y="901"/>
                  </a:lnTo>
                  <a:lnTo>
                    <a:pt x="6016413" y="421"/>
                  </a:lnTo>
                  <a:lnTo>
                    <a:pt x="5957547" y="120"/>
                  </a:lnTo>
                  <a:lnTo>
                    <a:pt x="5898933" y="0"/>
                  </a:lnTo>
                  <a:lnTo>
                    <a:pt x="5840570" y="59"/>
                  </a:lnTo>
                  <a:lnTo>
                    <a:pt x="5782459" y="298"/>
                  </a:lnTo>
                  <a:lnTo>
                    <a:pt x="5724600" y="717"/>
                  </a:lnTo>
                  <a:lnTo>
                    <a:pt x="5666992" y="1315"/>
                  </a:lnTo>
                  <a:lnTo>
                    <a:pt x="5609636" y="2094"/>
                  </a:lnTo>
                  <a:lnTo>
                    <a:pt x="5552532" y="3052"/>
                  </a:lnTo>
                  <a:lnTo>
                    <a:pt x="5495680" y="4191"/>
                  </a:lnTo>
                  <a:lnTo>
                    <a:pt x="5439080" y="5509"/>
                  </a:lnTo>
                  <a:lnTo>
                    <a:pt x="5382731" y="7007"/>
                  </a:lnTo>
                  <a:lnTo>
                    <a:pt x="5326634" y="8685"/>
                  </a:lnTo>
                  <a:lnTo>
                    <a:pt x="5270789" y="10543"/>
                  </a:lnTo>
                  <a:lnTo>
                    <a:pt x="5215196" y="12581"/>
                  </a:lnTo>
                  <a:lnTo>
                    <a:pt x="5159854" y="14798"/>
                  </a:lnTo>
                  <a:lnTo>
                    <a:pt x="5104765" y="17195"/>
                  </a:lnTo>
                  <a:lnTo>
                    <a:pt x="5049927" y="19773"/>
                  </a:lnTo>
                  <a:lnTo>
                    <a:pt x="4995340" y="22530"/>
                  </a:lnTo>
                  <a:lnTo>
                    <a:pt x="4941006" y="25467"/>
                  </a:lnTo>
                  <a:lnTo>
                    <a:pt x="4886923" y="28584"/>
                  </a:lnTo>
                  <a:lnTo>
                    <a:pt x="4833092" y="31880"/>
                  </a:lnTo>
                  <a:lnTo>
                    <a:pt x="4779513" y="35357"/>
                  </a:lnTo>
                  <a:lnTo>
                    <a:pt x="4726186" y="39013"/>
                  </a:lnTo>
                  <a:lnTo>
                    <a:pt x="4673110" y="42850"/>
                  </a:lnTo>
                  <a:lnTo>
                    <a:pt x="4620286" y="46866"/>
                  </a:lnTo>
                  <a:lnTo>
                    <a:pt x="4567714" y="51062"/>
                  </a:lnTo>
                  <a:lnTo>
                    <a:pt x="4515394" y="55438"/>
                  </a:lnTo>
                  <a:lnTo>
                    <a:pt x="4463326" y="59994"/>
                  </a:lnTo>
                  <a:lnTo>
                    <a:pt x="4411509" y="64729"/>
                  </a:lnTo>
                  <a:lnTo>
                    <a:pt x="4359944" y="69645"/>
                  </a:lnTo>
                  <a:lnTo>
                    <a:pt x="4308631" y="74740"/>
                  </a:lnTo>
                  <a:lnTo>
                    <a:pt x="4257569" y="80015"/>
                  </a:lnTo>
                  <a:lnTo>
                    <a:pt x="4206759" y="85471"/>
                  </a:lnTo>
                  <a:lnTo>
                    <a:pt x="4156201" y="91105"/>
                  </a:lnTo>
                  <a:lnTo>
                    <a:pt x="4105895" y="96920"/>
                  </a:lnTo>
                  <a:lnTo>
                    <a:pt x="4055841" y="102915"/>
                  </a:lnTo>
                  <a:lnTo>
                    <a:pt x="4006038" y="109090"/>
                  </a:lnTo>
                  <a:lnTo>
                    <a:pt x="3956488" y="115444"/>
                  </a:lnTo>
                  <a:lnTo>
                    <a:pt x="3907188" y="121978"/>
                  </a:lnTo>
                  <a:lnTo>
                    <a:pt x="3858141" y="128692"/>
                  </a:lnTo>
                  <a:lnTo>
                    <a:pt x="3809346" y="135586"/>
                  </a:lnTo>
                  <a:lnTo>
                    <a:pt x="3760802" y="142660"/>
                  </a:lnTo>
                  <a:lnTo>
                    <a:pt x="3712510" y="149914"/>
                  </a:lnTo>
                  <a:lnTo>
                    <a:pt x="3664470" y="157348"/>
                  </a:lnTo>
                  <a:lnTo>
                    <a:pt x="3616681" y="164961"/>
                  </a:lnTo>
                  <a:lnTo>
                    <a:pt x="3569145" y="172754"/>
                  </a:lnTo>
                  <a:lnTo>
                    <a:pt x="3521860" y="180728"/>
                  </a:lnTo>
                  <a:lnTo>
                    <a:pt x="3474827" y="188881"/>
                  </a:lnTo>
                  <a:lnTo>
                    <a:pt x="3428045" y="197214"/>
                  </a:lnTo>
                  <a:lnTo>
                    <a:pt x="3381516" y="205726"/>
                  </a:lnTo>
                  <a:lnTo>
                    <a:pt x="3335238" y="214419"/>
                  </a:lnTo>
                  <a:lnTo>
                    <a:pt x="3289212" y="223292"/>
                  </a:lnTo>
                  <a:lnTo>
                    <a:pt x="3243437" y="232344"/>
                  </a:lnTo>
                  <a:lnTo>
                    <a:pt x="3197915" y="241576"/>
                  </a:lnTo>
                  <a:lnTo>
                    <a:pt x="3152644" y="250988"/>
                  </a:lnTo>
                  <a:lnTo>
                    <a:pt x="3107625" y="260580"/>
                  </a:lnTo>
                  <a:lnTo>
                    <a:pt x="3062858" y="270352"/>
                  </a:lnTo>
                  <a:lnTo>
                    <a:pt x="3018343" y="280304"/>
                  </a:lnTo>
                  <a:lnTo>
                    <a:pt x="2974079" y="290435"/>
                  </a:lnTo>
                  <a:lnTo>
                    <a:pt x="2930067" y="300747"/>
                  </a:lnTo>
                  <a:lnTo>
                    <a:pt x="2886307" y="311238"/>
                  </a:lnTo>
                  <a:lnTo>
                    <a:pt x="2842799" y="321909"/>
                  </a:lnTo>
                  <a:lnTo>
                    <a:pt x="2799542" y="332760"/>
                  </a:lnTo>
                  <a:lnTo>
                    <a:pt x="2756537" y="343791"/>
                  </a:lnTo>
                  <a:lnTo>
                    <a:pt x="2713784" y="355002"/>
                  </a:lnTo>
                  <a:lnTo>
                    <a:pt x="2671283" y="366393"/>
                  </a:lnTo>
                  <a:lnTo>
                    <a:pt x="2629033" y="377963"/>
                  </a:lnTo>
                  <a:lnTo>
                    <a:pt x="2587036" y="389713"/>
                  </a:lnTo>
                  <a:lnTo>
                    <a:pt x="2545290" y="401644"/>
                  </a:lnTo>
                  <a:lnTo>
                    <a:pt x="2503796" y="413754"/>
                  </a:lnTo>
                  <a:lnTo>
                    <a:pt x="2462553" y="426044"/>
                  </a:lnTo>
                  <a:lnTo>
                    <a:pt x="2421563" y="438514"/>
                  </a:lnTo>
                  <a:lnTo>
                    <a:pt x="2380824" y="451163"/>
                  </a:lnTo>
                  <a:lnTo>
                    <a:pt x="2340337" y="463993"/>
                  </a:lnTo>
                  <a:lnTo>
                    <a:pt x="2300101" y="477002"/>
                  </a:lnTo>
                  <a:lnTo>
                    <a:pt x="2260118" y="490191"/>
                  </a:lnTo>
                  <a:lnTo>
                    <a:pt x="2220386" y="503561"/>
                  </a:lnTo>
                  <a:lnTo>
                    <a:pt x="2180906" y="517110"/>
                  </a:lnTo>
                  <a:lnTo>
                    <a:pt x="2141678" y="530838"/>
                  </a:lnTo>
                  <a:lnTo>
                    <a:pt x="2102701" y="544747"/>
                  </a:lnTo>
                  <a:lnTo>
                    <a:pt x="2063976" y="558836"/>
                  </a:lnTo>
                  <a:lnTo>
                    <a:pt x="2025503" y="573104"/>
                  </a:lnTo>
                  <a:lnTo>
                    <a:pt x="1987282" y="587553"/>
                  </a:lnTo>
                  <a:lnTo>
                    <a:pt x="1949313" y="602181"/>
                  </a:lnTo>
                  <a:lnTo>
                    <a:pt x="1911595" y="616989"/>
                  </a:lnTo>
                  <a:lnTo>
                    <a:pt x="1874129" y="631977"/>
                  </a:lnTo>
                  <a:lnTo>
                    <a:pt x="1836915" y="647144"/>
                  </a:lnTo>
                  <a:lnTo>
                    <a:pt x="1799953" y="662492"/>
                  </a:lnTo>
                  <a:lnTo>
                    <a:pt x="1763243" y="678020"/>
                  </a:lnTo>
                  <a:lnTo>
                    <a:pt x="1726784" y="693727"/>
                  </a:lnTo>
                  <a:lnTo>
                    <a:pt x="1690577" y="709614"/>
                  </a:lnTo>
                  <a:lnTo>
                    <a:pt x="1654622" y="725681"/>
                  </a:lnTo>
                  <a:lnTo>
                    <a:pt x="1618918" y="741928"/>
                  </a:lnTo>
                  <a:lnTo>
                    <a:pt x="1583466" y="758355"/>
                  </a:lnTo>
                  <a:lnTo>
                    <a:pt x="1548267" y="774962"/>
                  </a:lnTo>
                  <a:lnTo>
                    <a:pt x="1513318" y="791748"/>
                  </a:lnTo>
                  <a:lnTo>
                    <a:pt x="1478622" y="808715"/>
                  </a:lnTo>
                  <a:lnTo>
                    <a:pt x="1444177" y="825861"/>
                  </a:lnTo>
                  <a:lnTo>
                    <a:pt x="1409985" y="843187"/>
                  </a:lnTo>
                  <a:lnTo>
                    <a:pt x="1376044" y="860693"/>
                  </a:lnTo>
                  <a:lnTo>
                    <a:pt x="1308917" y="896245"/>
                  </a:lnTo>
                  <a:lnTo>
                    <a:pt x="1242797" y="932516"/>
                  </a:lnTo>
                  <a:lnTo>
                    <a:pt x="1177684" y="969507"/>
                  </a:lnTo>
                  <a:lnTo>
                    <a:pt x="1113579" y="1007217"/>
                  </a:lnTo>
                  <a:lnTo>
                    <a:pt x="1050480" y="1045646"/>
                  </a:lnTo>
                  <a:lnTo>
                    <a:pt x="988389" y="1084795"/>
                  </a:lnTo>
                  <a:lnTo>
                    <a:pt x="927305" y="1124663"/>
                  </a:lnTo>
                  <a:lnTo>
                    <a:pt x="867228" y="1165251"/>
                  </a:lnTo>
                  <a:lnTo>
                    <a:pt x="808157" y="1206558"/>
                  </a:lnTo>
                  <a:lnTo>
                    <a:pt x="750094" y="1248585"/>
                  </a:lnTo>
                  <a:lnTo>
                    <a:pt x="693038" y="1291331"/>
                  </a:lnTo>
                  <a:lnTo>
                    <a:pt x="636990" y="1334797"/>
                  </a:lnTo>
                  <a:lnTo>
                    <a:pt x="581948" y="1378982"/>
                  </a:lnTo>
                  <a:lnTo>
                    <a:pt x="527913" y="1423887"/>
                  </a:lnTo>
                  <a:lnTo>
                    <a:pt x="474886" y="1469511"/>
                  </a:lnTo>
                  <a:lnTo>
                    <a:pt x="422865" y="1515854"/>
                  </a:lnTo>
                  <a:lnTo>
                    <a:pt x="371852" y="1562917"/>
                  </a:lnTo>
                  <a:lnTo>
                    <a:pt x="321845" y="1610700"/>
                  </a:lnTo>
                  <a:lnTo>
                    <a:pt x="272846" y="1659202"/>
                  </a:lnTo>
                  <a:lnTo>
                    <a:pt x="224854" y="1708423"/>
                  </a:lnTo>
                  <a:lnTo>
                    <a:pt x="177869" y="1758364"/>
                  </a:lnTo>
                  <a:lnTo>
                    <a:pt x="131891" y="1809024"/>
                  </a:lnTo>
                  <a:lnTo>
                    <a:pt x="86920" y="1860404"/>
                  </a:lnTo>
                  <a:lnTo>
                    <a:pt x="42956" y="1912503"/>
                  </a:lnTo>
                  <a:lnTo>
                    <a:pt x="21352" y="1938822"/>
                  </a:lnTo>
                  <a:lnTo>
                    <a:pt x="0" y="1965322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3261062" y="5329002"/>
              <a:ext cx="226060" cy="212090"/>
            </a:xfrm>
            <a:custGeom>
              <a:avLst/>
              <a:gdLst/>
              <a:ahLst/>
              <a:cxnLst/>
              <a:rect l="l" t="t" r="r" b="b"/>
              <a:pathLst>
                <a:path w="226059" h="212089">
                  <a:moveTo>
                    <a:pt x="27119" y="0"/>
                  </a:moveTo>
                  <a:lnTo>
                    <a:pt x="0" y="211878"/>
                  </a:lnTo>
                  <a:lnTo>
                    <a:pt x="225438" y="133053"/>
                  </a:lnTo>
                  <a:lnTo>
                    <a:pt x="27119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893954" y="6565395"/>
              <a:ext cx="8409305" cy="1029335"/>
            </a:xfrm>
            <a:custGeom>
              <a:avLst/>
              <a:gdLst/>
              <a:ahLst/>
              <a:cxnLst/>
              <a:rect l="l" t="t" r="r" b="b"/>
              <a:pathLst>
                <a:path w="8409305" h="1029334">
                  <a:moveTo>
                    <a:pt x="8409048" y="478600"/>
                  </a:moveTo>
                  <a:lnTo>
                    <a:pt x="8317330" y="459823"/>
                  </a:lnTo>
                  <a:lnTo>
                    <a:pt x="8251444" y="446574"/>
                  </a:lnTo>
                  <a:lnTo>
                    <a:pt x="8185764" y="433519"/>
                  </a:lnTo>
                  <a:lnTo>
                    <a:pt x="8120288" y="420657"/>
                  </a:lnTo>
                  <a:lnTo>
                    <a:pt x="8055018" y="407989"/>
                  </a:lnTo>
                  <a:lnTo>
                    <a:pt x="7989952" y="395515"/>
                  </a:lnTo>
                  <a:lnTo>
                    <a:pt x="7925092" y="383235"/>
                  </a:lnTo>
                  <a:lnTo>
                    <a:pt x="7860436" y="371148"/>
                  </a:lnTo>
                  <a:lnTo>
                    <a:pt x="7795986" y="359254"/>
                  </a:lnTo>
                  <a:lnTo>
                    <a:pt x="7731740" y="347555"/>
                  </a:lnTo>
                  <a:lnTo>
                    <a:pt x="7667700" y="336049"/>
                  </a:lnTo>
                  <a:lnTo>
                    <a:pt x="7603865" y="324737"/>
                  </a:lnTo>
                  <a:lnTo>
                    <a:pt x="7540234" y="313618"/>
                  </a:lnTo>
                  <a:lnTo>
                    <a:pt x="7476809" y="302693"/>
                  </a:lnTo>
                  <a:lnTo>
                    <a:pt x="7413588" y="291962"/>
                  </a:lnTo>
                  <a:lnTo>
                    <a:pt x="7350573" y="281425"/>
                  </a:lnTo>
                  <a:lnTo>
                    <a:pt x="7287763" y="271081"/>
                  </a:lnTo>
                  <a:lnTo>
                    <a:pt x="7225158" y="260931"/>
                  </a:lnTo>
                  <a:lnTo>
                    <a:pt x="7162757" y="250974"/>
                  </a:lnTo>
                  <a:lnTo>
                    <a:pt x="7100562" y="241211"/>
                  </a:lnTo>
                  <a:lnTo>
                    <a:pt x="7038572" y="231642"/>
                  </a:lnTo>
                  <a:lnTo>
                    <a:pt x="6976786" y="222267"/>
                  </a:lnTo>
                  <a:lnTo>
                    <a:pt x="6915206" y="213085"/>
                  </a:lnTo>
                  <a:lnTo>
                    <a:pt x="6853831" y="204097"/>
                  </a:lnTo>
                  <a:lnTo>
                    <a:pt x="6792661" y="195302"/>
                  </a:lnTo>
                  <a:lnTo>
                    <a:pt x="6731696" y="186701"/>
                  </a:lnTo>
                  <a:lnTo>
                    <a:pt x="6670936" y="178294"/>
                  </a:lnTo>
                  <a:lnTo>
                    <a:pt x="6610380" y="170081"/>
                  </a:lnTo>
                  <a:lnTo>
                    <a:pt x="6550030" y="162061"/>
                  </a:lnTo>
                  <a:lnTo>
                    <a:pt x="6489885" y="154235"/>
                  </a:lnTo>
                  <a:lnTo>
                    <a:pt x="6429945" y="146602"/>
                  </a:lnTo>
                  <a:lnTo>
                    <a:pt x="6370210" y="139163"/>
                  </a:lnTo>
                  <a:lnTo>
                    <a:pt x="6310680" y="131918"/>
                  </a:lnTo>
                  <a:lnTo>
                    <a:pt x="6251355" y="124867"/>
                  </a:lnTo>
                  <a:lnTo>
                    <a:pt x="6192235" y="118009"/>
                  </a:lnTo>
                  <a:lnTo>
                    <a:pt x="6133320" y="111345"/>
                  </a:lnTo>
                  <a:lnTo>
                    <a:pt x="6074610" y="104874"/>
                  </a:lnTo>
                  <a:lnTo>
                    <a:pt x="6016105" y="98598"/>
                  </a:lnTo>
                  <a:lnTo>
                    <a:pt x="5957805" y="92515"/>
                  </a:lnTo>
                  <a:lnTo>
                    <a:pt x="5899710" y="86625"/>
                  </a:lnTo>
                  <a:lnTo>
                    <a:pt x="5841820" y="80929"/>
                  </a:lnTo>
                  <a:lnTo>
                    <a:pt x="5784136" y="75427"/>
                  </a:lnTo>
                  <a:lnTo>
                    <a:pt x="5726656" y="70119"/>
                  </a:lnTo>
                  <a:lnTo>
                    <a:pt x="5669381" y="65004"/>
                  </a:lnTo>
                  <a:lnTo>
                    <a:pt x="5612311" y="60083"/>
                  </a:lnTo>
                  <a:lnTo>
                    <a:pt x="5555446" y="55356"/>
                  </a:lnTo>
                  <a:lnTo>
                    <a:pt x="5498786" y="50822"/>
                  </a:lnTo>
                  <a:lnTo>
                    <a:pt x="5442332" y="46482"/>
                  </a:lnTo>
                  <a:lnTo>
                    <a:pt x="5386082" y="42336"/>
                  </a:lnTo>
                  <a:lnTo>
                    <a:pt x="5330037" y="38383"/>
                  </a:lnTo>
                  <a:lnTo>
                    <a:pt x="5274197" y="34624"/>
                  </a:lnTo>
                  <a:lnTo>
                    <a:pt x="5218563" y="31058"/>
                  </a:lnTo>
                  <a:lnTo>
                    <a:pt x="5163133" y="27687"/>
                  </a:lnTo>
                  <a:lnTo>
                    <a:pt x="5107908" y="24509"/>
                  </a:lnTo>
                  <a:lnTo>
                    <a:pt x="5052889" y="21524"/>
                  </a:lnTo>
                  <a:lnTo>
                    <a:pt x="4998074" y="18734"/>
                  </a:lnTo>
                  <a:lnTo>
                    <a:pt x="4943464" y="16137"/>
                  </a:lnTo>
                  <a:lnTo>
                    <a:pt x="4889060" y="13733"/>
                  </a:lnTo>
                  <a:lnTo>
                    <a:pt x="4834860" y="11524"/>
                  </a:lnTo>
                  <a:lnTo>
                    <a:pt x="4780866" y="9508"/>
                  </a:lnTo>
                  <a:lnTo>
                    <a:pt x="4727076" y="7685"/>
                  </a:lnTo>
                  <a:lnTo>
                    <a:pt x="4673492" y="6057"/>
                  </a:lnTo>
                  <a:lnTo>
                    <a:pt x="4620112" y="4622"/>
                  </a:lnTo>
                  <a:lnTo>
                    <a:pt x="4566938" y="3380"/>
                  </a:lnTo>
                  <a:lnTo>
                    <a:pt x="4513968" y="2333"/>
                  </a:lnTo>
                  <a:lnTo>
                    <a:pt x="4461204" y="1479"/>
                  </a:lnTo>
                  <a:lnTo>
                    <a:pt x="4408644" y="818"/>
                  </a:lnTo>
                  <a:lnTo>
                    <a:pt x="4356290" y="352"/>
                  </a:lnTo>
                  <a:lnTo>
                    <a:pt x="4304140" y="79"/>
                  </a:lnTo>
                  <a:lnTo>
                    <a:pt x="4252196" y="0"/>
                  </a:lnTo>
                  <a:lnTo>
                    <a:pt x="4200457" y="114"/>
                  </a:lnTo>
                  <a:lnTo>
                    <a:pt x="4148922" y="422"/>
                  </a:lnTo>
                  <a:lnTo>
                    <a:pt x="4097593" y="924"/>
                  </a:lnTo>
                  <a:lnTo>
                    <a:pt x="4046469" y="1619"/>
                  </a:lnTo>
                  <a:lnTo>
                    <a:pt x="3995549" y="2508"/>
                  </a:lnTo>
                  <a:lnTo>
                    <a:pt x="3944835" y="3591"/>
                  </a:lnTo>
                  <a:lnTo>
                    <a:pt x="3894326" y="4867"/>
                  </a:lnTo>
                  <a:lnTo>
                    <a:pt x="3844022" y="6337"/>
                  </a:lnTo>
                  <a:lnTo>
                    <a:pt x="3793922" y="8001"/>
                  </a:lnTo>
                  <a:lnTo>
                    <a:pt x="3744028" y="9859"/>
                  </a:lnTo>
                  <a:lnTo>
                    <a:pt x="3694339" y="11910"/>
                  </a:lnTo>
                  <a:lnTo>
                    <a:pt x="3644855" y="14154"/>
                  </a:lnTo>
                  <a:lnTo>
                    <a:pt x="3595576" y="16593"/>
                  </a:lnTo>
                  <a:lnTo>
                    <a:pt x="3546502" y="19225"/>
                  </a:lnTo>
                  <a:lnTo>
                    <a:pt x="3497632" y="22051"/>
                  </a:lnTo>
                  <a:lnTo>
                    <a:pt x="3448968" y="25070"/>
                  </a:lnTo>
                  <a:lnTo>
                    <a:pt x="3400509" y="28283"/>
                  </a:lnTo>
                  <a:lnTo>
                    <a:pt x="3352255" y="31690"/>
                  </a:lnTo>
                  <a:lnTo>
                    <a:pt x="3304206" y="35291"/>
                  </a:lnTo>
                  <a:lnTo>
                    <a:pt x="3256362" y="39085"/>
                  </a:lnTo>
                  <a:lnTo>
                    <a:pt x="3208723" y="43073"/>
                  </a:lnTo>
                  <a:lnTo>
                    <a:pt x="3161289" y="47254"/>
                  </a:lnTo>
                  <a:lnTo>
                    <a:pt x="3114060" y="51629"/>
                  </a:lnTo>
                  <a:lnTo>
                    <a:pt x="3067036" y="56198"/>
                  </a:lnTo>
                  <a:lnTo>
                    <a:pt x="3020217" y="60960"/>
                  </a:lnTo>
                  <a:lnTo>
                    <a:pt x="2973603" y="65917"/>
                  </a:lnTo>
                  <a:lnTo>
                    <a:pt x="2927194" y="71066"/>
                  </a:lnTo>
                  <a:lnTo>
                    <a:pt x="2880990" y="76410"/>
                  </a:lnTo>
                  <a:lnTo>
                    <a:pt x="2834992" y="81947"/>
                  </a:lnTo>
                  <a:lnTo>
                    <a:pt x="2789198" y="87678"/>
                  </a:lnTo>
                  <a:lnTo>
                    <a:pt x="2743609" y="93603"/>
                  </a:lnTo>
                  <a:lnTo>
                    <a:pt x="2698225" y="99721"/>
                  </a:lnTo>
                  <a:lnTo>
                    <a:pt x="2653046" y="106033"/>
                  </a:lnTo>
                  <a:lnTo>
                    <a:pt x="2608073" y="112538"/>
                  </a:lnTo>
                  <a:lnTo>
                    <a:pt x="2563304" y="119237"/>
                  </a:lnTo>
                  <a:lnTo>
                    <a:pt x="2518740" y="126130"/>
                  </a:lnTo>
                  <a:lnTo>
                    <a:pt x="2474381" y="133217"/>
                  </a:lnTo>
                  <a:lnTo>
                    <a:pt x="2430228" y="140497"/>
                  </a:lnTo>
                  <a:lnTo>
                    <a:pt x="2386279" y="147971"/>
                  </a:lnTo>
                  <a:lnTo>
                    <a:pt x="2342535" y="155638"/>
                  </a:lnTo>
                  <a:lnTo>
                    <a:pt x="2298997" y="163500"/>
                  </a:lnTo>
                  <a:lnTo>
                    <a:pt x="2255663" y="171555"/>
                  </a:lnTo>
                  <a:lnTo>
                    <a:pt x="2212534" y="179803"/>
                  </a:lnTo>
                  <a:lnTo>
                    <a:pt x="2169611" y="188245"/>
                  </a:lnTo>
                  <a:lnTo>
                    <a:pt x="2126892" y="196881"/>
                  </a:lnTo>
                  <a:lnTo>
                    <a:pt x="2084379" y="205711"/>
                  </a:lnTo>
                  <a:lnTo>
                    <a:pt x="2042070" y="214734"/>
                  </a:lnTo>
                  <a:lnTo>
                    <a:pt x="1999966" y="223951"/>
                  </a:lnTo>
                  <a:lnTo>
                    <a:pt x="1958068" y="233362"/>
                  </a:lnTo>
                  <a:lnTo>
                    <a:pt x="1916374" y="242966"/>
                  </a:lnTo>
                  <a:lnTo>
                    <a:pt x="1874886" y="252764"/>
                  </a:lnTo>
                  <a:lnTo>
                    <a:pt x="1833602" y="262756"/>
                  </a:lnTo>
                  <a:lnTo>
                    <a:pt x="1792524" y="272941"/>
                  </a:lnTo>
                  <a:lnTo>
                    <a:pt x="1751651" y="283320"/>
                  </a:lnTo>
                  <a:lnTo>
                    <a:pt x="1710982" y="293892"/>
                  </a:lnTo>
                  <a:lnTo>
                    <a:pt x="1670519" y="304659"/>
                  </a:lnTo>
                  <a:lnTo>
                    <a:pt x="1630260" y="315619"/>
                  </a:lnTo>
                  <a:lnTo>
                    <a:pt x="1590207" y="326772"/>
                  </a:lnTo>
                  <a:lnTo>
                    <a:pt x="1550359" y="338120"/>
                  </a:lnTo>
                  <a:lnTo>
                    <a:pt x="1510715" y="349661"/>
                  </a:lnTo>
                  <a:lnTo>
                    <a:pt x="1471277" y="361395"/>
                  </a:lnTo>
                  <a:lnTo>
                    <a:pt x="1432044" y="373324"/>
                  </a:lnTo>
                  <a:lnTo>
                    <a:pt x="1393016" y="385446"/>
                  </a:lnTo>
                  <a:lnTo>
                    <a:pt x="1354192" y="397761"/>
                  </a:lnTo>
                  <a:lnTo>
                    <a:pt x="1315574" y="410271"/>
                  </a:lnTo>
                  <a:lnTo>
                    <a:pt x="1277161" y="422974"/>
                  </a:lnTo>
                  <a:lnTo>
                    <a:pt x="1238953" y="435870"/>
                  </a:lnTo>
                  <a:lnTo>
                    <a:pt x="1200950" y="448961"/>
                  </a:lnTo>
                  <a:lnTo>
                    <a:pt x="1163151" y="462245"/>
                  </a:lnTo>
                  <a:lnTo>
                    <a:pt x="1125558" y="475722"/>
                  </a:lnTo>
                  <a:lnTo>
                    <a:pt x="1088170" y="489394"/>
                  </a:lnTo>
                  <a:lnTo>
                    <a:pt x="1050987" y="503259"/>
                  </a:lnTo>
                  <a:lnTo>
                    <a:pt x="1014009" y="517318"/>
                  </a:lnTo>
                  <a:lnTo>
                    <a:pt x="977236" y="531570"/>
                  </a:lnTo>
                  <a:lnTo>
                    <a:pt x="940668" y="546016"/>
                  </a:lnTo>
                  <a:lnTo>
                    <a:pt x="904305" y="560656"/>
                  </a:lnTo>
                  <a:lnTo>
                    <a:pt x="868147" y="575489"/>
                  </a:lnTo>
                  <a:lnTo>
                    <a:pt x="832194" y="590516"/>
                  </a:lnTo>
                  <a:lnTo>
                    <a:pt x="796446" y="605737"/>
                  </a:lnTo>
                  <a:lnTo>
                    <a:pt x="760903" y="621151"/>
                  </a:lnTo>
                  <a:lnTo>
                    <a:pt x="725565" y="636759"/>
                  </a:lnTo>
                  <a:lnTo>
                    <a:pt x="690432" y="652561"/>
                  </a:lnTo>
                  <a:lnTo>
                    <a:pt x="655504" y="668557"/>
                  </a:lnTo>
                  <a:lnTo>
                    <a:pt x="620781" y="684746"/>
                  </a:lnTo>
                  <a:lnTo>
                    <a:pt x="586263" y="701128"/>
                  </a:lnTo>
                  <a:lnTo>
                    <a:pt x="551950" y="717705"/>
                  </a:lnTo>
                  <a:lnTo>
                    <a:pt x="483940" y="751439"/>
                  </a:lnTo>
                  <a:lnTo>
                    <a:pt x="416749" y="785947"/>
                  </a:lnTo>
                  <a:lnTo>
                    <a:pt x="350379" y="821231"/>
                  </a:lnTo>
                  <a:lnTo>
                    <a:pt x="284828" y="857289"/>
                  </a:lnTo>
                  <a:lnTo>
                    <a:pt x="220098" y="894121"/>
                  </a:lnTo>
                  <a:lnTo>
                    <a:pt x="156187" y="931729"/>
                  </a:lnTo>
                  <a:lnTo>
                    <a:pt x="93097" y="970111"/>
                  </a:lnTo>
                  <a:lnTo>
                    <a:pt x="30827" y="1009267"/>
                  </a:lnTo>
                  <a:lnTo>
                    <a:pt x="0" y="1029136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255617" y="6934099"/>
              <a:ext cx="231140" cy="209550"/>
            </a:xfrm>
            <a:custGeom>
              <a:avLst/>
              <a:gdLst/>
              <a:ahLst/>
              <a:cxnLst/>
              <a:rect l="l" t="t" r="r" b="b"/>
              <a:pathLst>
                <a:path w="231140" h="209550">
                  <a:moveTo>
                    <a:pt x="43516" y="0"/>
                  </a:moveTo>
                  <a:lnTo>
                    <a:pt x="0" y="209124"/>
                  </a:lnTo>
                  <a:lnTo>
                    <a:pt x="230883" y="148087"/>
                  </a:lnTo>
                  <a:lnTo>
                    <a:pt x="43516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605809" y="6926944"/>
              <a:ext cx="4730115" cy="1601470"/>
            </a:xfrm>
            <a:custGeom>
              <a:avLst/>
              <a:gdLst/>
              <a:ahLst/>
              <a:cxnLst/>
              <a:rect l="l" t="t" r="r" b="b"/>
              <a:pathLst>
                <a:path w="4730115" h="1601470">
                  <a:moveTo>
                    <a:pt x="4729560" y="1600867"/>
                  </a:moveTo>
                  <a:lnTo>
                    <a:pt x="4663865" y="1553537"/>
                  </a:lnTo>
                  <a:lnTo>
                    <a:pt x="4619236" y="1522014"/>
                  </a:lnTo>
                  <a:lnTo>
                    <a:pt x="4574566" y="1490814"/>
                  </a:lnTo>
                  <a:lnTo>
                    <a:pt x="4529856" y="1459936"/>
                  </a:lnTo>
                  <a:lnTo>
                    <a:pt x="4485106" y="1429382"/>
                  </a:lnTo>
                  <a:lnTo>
                    <a:pt x="4440314" y="1399151"/>
                  </a:lnTo>
                  <a:lnTo>
                    <a:pt x="4395483" y="1369243"/>
                  </a:lnTo>
                  <a:lnTo>
                    <a:pt x="4350610" y="1339659"/>
                  </a:lnTo>
                  <a:lnTo>
                    <a:pt x="4305697" y="1310397"/>
                  </a:lnTo>
                  <a:lnTo>
                    <a:pt x="4260744" y="1281459"/>
                  </a:lnTo>
                  <a:lnTo>
                    <a:pt x="4215750" y="1252843"/>
                  </a:lnTo>
                  <a:lnTo>
                    <a:pt x="4170715" y="1224551"/>
                  </a:lnTo>
                  <a:lnTo>
                    <a:pt x="4125640" y="1196582"/>
                  </a:lnTo>
                  <a:lnTo>
                    <a:pt x="4080524" y="1168936"/>
                  </a:lnTo>
                  <a:lnTo>
                    <a:pt x="4035367" y="1141613"/>
                  </a:lnTo>
                  <a:lnTo>
                    <a:pt x="3990170" y="1114613"/>
                  </a:lnTo>
                  <a:lnTo>
                    <a:pt x="3944932" y="1087937"/>
                  </a:lnTo>
                  <a:lnTo>
                    <a:pt x="3899654" y="1061583"/>
                  </a:lnTo>
                  <a:lnTo>
                    <a:pt x="3854335" y="1035553"/>
                  </a:lnTo>
                  <a:lnTo>
                    <a:pt x="3808976" y="1009845"/>
                  </a:lnTo>
                  <a:lnTo>
                    <a:pt x="3763576" y="984461"/>
                  </a:lnTo>
                  <a:lnTo>
                    <a:pt x="3718135" y="959400"/>
                  </a:lnTo>
                  <a:lnTo>
                    <a:pt x="3672654" y="934662"/>
                  </a:lnTo>
                  <a:lnTo>
                    <a:pt x="3627132" y="910248"/>
                  </a:lnTo>
                  <a:lnTo>
                    <a:pt x="3581569" y="886156"/>
                  </a:lnTo>
                  <a:lnTo>
                    <a:pt x="3535966" y="862387"/>
                  </a:lnTo>
                  <a:lnTo>
                    <a:pt x="3490323" y="838942"/>
                  </a:lnTo>
                  <a:lnTo>
                    <a:pt x="3444638" y="815820"/>
                  </a:lnTo>
                  <a:lnTo>
                    <a:pt x="3398914" y="793020"/>
                  </a:lnTo>
                  <a:lnTo>
                    <a:pt x="3353148" y="770544"/>
                  </a:lnTo>
                  <a:lnTo>
                    <a:pt x="3307342" y="748391"/>
                  </a:lnTo>
                  <a:lnTo>
                    <a:pt x="3261495" y="726562"/>
                  </a:lnTo>
                  <a:lnTo>
                    <a:pt x="3215608" y="705055"/>
                  </a:lnTo>
                  <a:lnTo>
                    <a:pt x="3169680" y="683871"/>
                  </a:lnTo>
                  <a:lnTo>
                    <a:pt x="3123712" y="663011"/>
                  </a:lnTo>
                  <a:lnTo>
                    <a:pt x="3077703" y="642473"/>
                  </a:lnTo>
                  <a:lnTo>
                    <a:pt x="3031653" y="622259"/>
                  </a:lnTo>
                  <a:lnTo>
                    <a:pt x="2985563" y="602368"/>
                  </a:lnTo>
                  <a:lnTo>
                    <a:pt x="2939432" y="582800"/>
                  </a:lnTo>
                  <a:lnTo>
                    <a:pt x="2893261" y="563555"/>
                  </a:lnTo>
                  <a:lnTo>
                    <a:pt x="2847049" y="544633"/>
                  </a:lnTo>
                  <a:lnTo>
                    <a:pt x="2800796" y="526034"/>
                  </a:lnTo>
                  <a:lnTo>
                    <a:pt x="2754503" y="507759"/>
                  </a:lnTo>
                  <a:lnTo>
                    <a:pt x="2708169" y="489806"/>
                  </a:lnTo>
                  <a:lnTo>
                    <a:pt x="2661794" y="472177"/>
                  </a:lnTo>
                  <a:lnTo>
                    <a:pt x="2615379" y="454871"/>
                  </a:lnTo>
                  <a:lnTo>
                    <a:pt x="2568924" y="437887"/>
                  </a:lnTo>
                  <a:lnTo>
                    <a:pt x="2522427" y="421227"/>
                  </a:lnTo>
                  <a:lnTo>
                    <a:pt x="2475890" y="404890"/>
                  </a:lnTo>
                  <a:lnTo>
                    <a:pt x="2429313" y="388877"/>
                  </a:lnTo>
                  <a:lnTo>
                    <a:pt x="2382695" y="373186"/>
                  </a:lnTo>
                  <a:lnTo>
                    <a:pt x="2336036" y="357818"/>
                  </a:lnTo>
                  <a:lnTo>
                    <a:pt x="2289337" y="342774"/>
                  </a:lnTo>
                  <a:lnTo>
                    <a:pt x="2242597" y="328052"/>
                  </a:lnTo>
                  <a:lnTo>
                    <a:pt x="2195816" y="313654"/>
                  </a:lnTo>
                  <a:lnTo>
                    <a:pt x="2148995" y="299579"/>
                  </a:lnTo>
                  <a:lnTo>
                    <a:pt x="2102133" y="285827"/>
                  </a:lnTo>
                  <a:lnTo>
                    <a:pt x="2055231" y="272398"/>
                  </a:lnTo>
                  <a:lnTo>
                    <a:pt x="2008288" y="259292"/>
                  </a:lnTo>
                  <a:lnTo>
                    <a:pt x="1961304" y="246509"/>
                  </a:lnTo>
                  <a:lnTo>
                    <a:pt x="1914280" y="234050"/>
                  </a:lnTo>
                  <a:lnTo>
                    <a:pt x="1867215" y="221913"/>
                  </a:lnTo>
                  <a:lnTo>
                    <a:pt x="1820109" y="210100"/>
                  </a:lnTo>
                  <a:lnTo>
                    <a:pt x="1772963" y="198609"/>
                  </a:lnTo>
                  <a:lnTo>
                    <a:pt x="1725777" y="187442"/>
                  </a:lnTo>
                  <a:lnTo>
                    <a:pt x="1678549" y="176598"/>
                  </a:lnTo>
                  <a:lnTo>
                    <a:pt x="1631281" y="166077"/>
                  </a:lnTo>
                  <a:lnTo>
                    <a:pt x="1583973" y="155879"/>
                  </a:lnTo>
                  <a:lnTo>
                    <a:pt x="1536624" y="146004"/>
                  </a:lnTo>
                  <a:lnTo>
                    <a:pt x="1489234" y="136452"/>
                  </a:lnTo>
                  <a:lnTo>
                    <a:pt x="1441803" y="127224"/>
                  </a:lnTo>
                  <a:lnTo>
                    <a:pt x="1394332" y="118318"/>
                  </a:lnTo>
                  <a:lnTo>
                    <a:pt x="1346821" y="109736"/>
                  </a:lnTo>
                  <a:lnTo>
                    <a:pt x="1299268" y="101476"/>
                  </a:lnTo>
                  <a:lnTo>
                    <a:pt x="1251675" y="93540"/>
                  </a:lnTo>
                  <a:lnTo>
                    <a:pt x="1204042" y="85927"/>
                  </a:lnTo>
                  <a:lnTo>
                    <a:pt x="1156368" y="78637"/>
                  </a:lnTo>
                  <a:lnTo>
                    <a:pt x="1108653" y="71670"/>
                  </a:lnTo>
                  <a:lnTo>
                    <a:pt x="1060897" y="65026"/>
                  </a:lnTo>
                  <a:lnTo>
                    <a:pt x="1013101" y="58705"/>
                  </a:lnTo>
                  <a:lnTo>
                    <a:pt x="965265" y="52708"/>
                  </a:lnTo>
                  <a:lnTo>
                    <a:pt x="917387" y="47033"/>
                  </a:lnTo>
                  <a:lnTo>
                    <a:pt x="869470" y="41682"/>
                  </a:lnTo>
                  <a:lnTo>
                    <a:pt x="821511" y="36653"/>
                  </a:lnTo>
                  <a:lnTo>
                    <a:pt x="773512" y="31948"/>
                  </a:lnTo>
                  <a:lnTo>
                    <a:pt x="725472" y="27566"/>
                  </a:lnTo>
                  <a:lnTo>
                    <a:pt x="677392" y="23507"/>
                  </a:lnTo>
                  <a:lnTo>
                    <a:pt x="629271" y="19771"/>
                  </a:lnTo>
                  <a:lnTo>
                    <a:pt x="581109" y="16358"/>
                  </a:lnTo>
                  <a:lnTo>
                    <a:pt x="532907" y="13268"/>
                  </a:lnTo>
                  <a:lnTo>
                    <a:pt x="484664" y="10502"/>
                  </a:lnTo>
                  <a:lnTo>
                    <a:pt x="436380" y="8058"/>
                  </a:lnTo>
                  <a:lnTo>
                    <a:pt x="388056" y="5938"/>
                  </a:lnTo>
                  <a:lnTo>
                    <a:pt x="339691" y="4140"/>
                  </a:lnTo>
                  <a:lnTo>
                    <a:pt x="291286" y="2666"/>
                  </a:lnTo>
                  <a:lnTo>
                    <a:pt x="242839" y="1515"/>
                  </a:lnTo>
                  <a:lnTo>
                    <a:pt x="194353" y="687"/>
                  </a:lnTo>
                  <a:lnTo>
                    <a:pt x="145825" y="181"/>
                  </a:lnTo>
                  <a:lnTo>
                    <a:pt x="97257" y="0"/>
                  </a:lnTo>
                  <a:lnTo>
                    <a:pt x="48649" y="141"/>
                  </a:lnTo>
                  <a:lnTo>
                    <a:pt x="0" y="605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3251093" y="8426210"/>
              <a:ext cx="235585" cy="212725"/>
            </a:xfrm>
            <a:custGeom>
              <a:avLst/>
              <a:gdLst/>
              <a:ahLst/>
              <a:cxnLst/>
              <a:rect l="l" t="t" r="r" b="b"/>
              <a:pathLst>
                <a:path w="235584" h="212725">
                  <a:moveTo>
                    <a:pt x="126341" y="0"/>
                  </a:moveTo>
                  <a:lnTo>
                    <a:pt x="0" y="172237"/>
                  </a:lnTo>
                  <a:lnTo>
                    <a:pt x="235406" y="212459"/>
                  </a:lnTo>
                  <a:lnTo>
                    <a:pt x="126341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795081" y="8912122"/>
            <a:ext cx="2046605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4135">
              <a:lnSpc>
                <a:spcPct val="108700"/>
              </a:lnSpc>
              <a:spcBef>
                <a:spcPts val="100"/>
              </a:spcBef>
            </a:pPr>
            <a:r>
              <a:rPr sz="2150" spc="-45" dirty="0">
                <a:solidFill>
                  <a:srgbClr val="F2425D"/>
                </a:solidFill>
                <a:latin typeface="Arial"/>
                <a:cs typeface="Arial"/>
              </a:rPr>
              <a:t>You’re</a:t>
            </a:r>
            <a:r>
              <a:rPr sz="2150" spc="-9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probably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somewhere</a:t>
            </a:r>
            <a:r>
              <a:rPr sz="2150" spc="-9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here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8863760" y="2185831"/>
            <a:ext cx="505459" cy="4923790"/>
            <a:chOff x="18863760" y="2185831"/>
            <a:chExt cx="505459" cy="4923790"/>
          </a:xfrm>
        </p:grpSpPr>
        <p:sp>
          <p:nvSpPr>
            <p:cNvPr id="61" name="object 61"/>
            <p:cNvSpPr/>
            <p:nvPr/>
          </p:nvSpPr>
          <p:spPr>
            <a:xfrm>
              <a:off x="19337567" y="2280069"/>
              <a:ext cx="0" cy="4798060"/>
            </a:xfrm>
            <a:custGeom>
              <a:avLst/>
              <a:gdLst/>
              <a:ahLst/>
              <a:cxnLst/>
              <a:rect l="l" t="t" r="r" b="b"/>
              <a:pathLst>
                <a:path h="4798059">
                  <a:moveTo>
                    <a:pt x="0" y="0"/>
                  </a:moveTo>
                  <a:lnTo>
                    <a:pt x="0" y="4797782"/>
                  </a:lnTo>
                </a:path>
              </a:pathLst>
            </a:custGeom>
            <a:ln w="62825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9083648" y="2311482"/>
              <a:ext cx="285750" cy="0"/>
            </a:xfrm>
            <a:custGeom>
              <a:avLst/>
              <a:gdLst/>
              <a:ahLst/>
              <a:cxnLst/>
              <a:rect l="l" t="t" r="r" b="b"/>
              <a:pathLst>
                <a:path w="285750">
                  <a:moveTo>
                    <a:pt x="0" y="0"/>
                  </a:moveTo>
                  <a:lnTo>
                    <a:pt x="31412" y="0"/>
                  </a:lnTo>
                  <a:lnTo>
                    <a:pt x="285331" y="0"/>
                  </a:lnTo>
                </a:path>
              </a:pathLst>
            </a:custGeom>
            <a:ln w="62825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8863760" y="2185831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251301" y="0"/>
                  </a:moveTo>
                  <a:lnTo>
                    <a:pt x="0" y="125650"/>
                  </a:lnTo>
                  <a:lnTo>
                    <a:pt x="251301" y="251301"/>
                  </a:lnTo>
                  <a:lnTo>
                    <a:pt x="251301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9010352" y="7077851"/>
              <a:ext cx="358775" cy="0"/>
            </a:xfrm>
            <a:custGeom>
              <a:avLst/>
              <a:gdLst/>
              <a:ahLst/>
              <a:cxnLst/>
              <a:rect l="l" t="t" r="r" b="b"/>
              <a:pathLst>
                <a:path w="358775">
                  <a:moveTo>
                    <a:pt x="0" y="0"/>
                  </a:moveTo>
                  <a:lnTo>
                    <a:pt x="358627" y="0"/>
                  </a:lnTo>
                </a:path>
              </a:pathLst>
            </a:custGeom>
            <a:ln w="62825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481" y="0"/>
            <a:ext cx="11936618" cy="1130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204450" y="2517449"/>
            <a:ext cx="9601200" cy="6925166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80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SECTION</a:t>
            </a:r>
            <a:endParaRPr sz="5100" dirty="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  <a:spcBef>
                <a:spcPts val="880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DEVELOPER SKILLS &amp; EDITOR SETUP</a:t>
            </a: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79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LECTURE</a:t>
            </a:r>
            <a:endParaRPr sz="5100" dirty="0">
              <a:latin typeface="Calibri"/>
              <a:cs typeface="Calibri"/>
            </a:endParaRPr>
          </a:p>
          <a:p>
            <a:pPr marL="17780" marR="346710">
              <a:lnSpc>
                <a:spcPts val="5280"/>
              </a:lnSpc>
              <a:spcBef>
                <a:spcPts val="1800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HOW TO THINK LIKE A DEVELOPER: BECOME A PROBLEM SOLVER!</a:t>
            </a:r>
            <a:endParaRPr sz="51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308" y="293573"/>
            <a:ext cx="43433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19835" algn="l"/>
                <a:tab pos="1995170" algn="l"/>
              </a:tabLst>
            </a:pPr>
            <a:r>
              <a:rPr dirty="0"/>
              <a:t>HOW</a:t>
            </a:r>
            <a:r>
              <a:rPr lang="en-US" dirty="0"/>
              <a:t> </a:t>
            </a:r>
            <a:r>
              <a:rPr dirty="0"/>
              <a:t>TO</a:t>
            </a:r>
            <a:r>
              <a:rPr lang="en-US" dirty="0"/>
              <a:t> </a:t>
            </a:r>
            <a:r>
              <a:rPr dirty="0"/>
              <a:t>FAIL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6754" y="366411"/>
            <a:ext cx="628253" cy="62825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68215" y="293573"/>
            <a:ext cx="7617435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28040" algn="l"/>
                <a:tab pos="2792095" algn="l"/>
              </a:tabLst>
            </a:pPr>
            <a:r>
              <a:rPr sz="4950" b="1" dirty="0">
                <a:solidFill>
                  <a:srgbClr val="FAFBFB"/>
                </a:solidFill>
                <a:latin typeface="Calibri"/>
                <a:cs typeface="Calibri"/>
              </a:rPr>
              <a:t>AT	SOLVING</a:t>
            </a:r>
            <a:r>
              <a:rPr lang="en-US" sz="495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4950" b="1" dirty="0">
                <a:solidFill>
                  <a:srgbClr val="FAFBFB"/>
                </a:solidFill>
                <a:latin typeface="Calibri"/>
                <a:cs typeface="Calibri"/>
              </a:rPr>
              <a:t>PROBLEMS</a:t>
            </a:r>
            <a:endParaRPr sz="495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0104" y="3262555"/>
            <a:ext cx="356010" cy="35601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593303" y="3238464"/>
            <a:ext cx="629666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He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jumps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at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problem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60" dirty="0">
                <a:solidFill>
                  <a:srgbClr val="444444"/>
                </a:solidFill>
                <a:latin typeface="Arial"/>
                <a:cs typeface="Arial"/>
              </a:rPr>
              <a:t>without</a:t>
            </a:r>
            <a:r>
              <a:rPr sz="2300" b="1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05" dirty="0">
                <a:solidFill>
                  <a:srgbClr val="444444"/>
                </a:solidFill>
                <a:latin typeface="Arial"/>
                <a:cs typeface="Arial"/>
              </a:rPr>
              <a:t>much</a:t>
            </a:r>
            <a:r>
              <a:rPr sz="2300" b="1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30" dirty="0">
                <a:solidFill>
                  <a:srgbClr val="444444"/>
                </a:solidFill>
                <a:latin typeface="Arial"/>
                <a:cs typeface="Arial"/>
              </a:rPr>
              <a:t>thinking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0104" y="4146297"/>
            <a:ext cx="356010" cy="35601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0104" y="5030040"/>
            <a:ext cx="356010" cy="35601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0104" y="5913783"/>
            <a:ext cx="356010" cy="35601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73800" y="3019259"/>
            <a:ext cx="5314950" cy="6096000"/>
            <a:chOff x="873800" y="3019259"/>
            <a:chExt cx="5314950" cy="60960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3800" y="3019259"/>
              <a:ext cx="5314373" cy="531226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8286" y="3325714"/>
              <a:ext cx="4225401" cy="422328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251570" y="7776859"/>
              <a:ext cx="328930" cy="1317625"/>
            </a:xfrm>
            <a:custGeom>
              <a:avLst/>
              <a:gdLst/>
              <a:ahLst/>
              <a:cxnLst/>
              <a:rect l="l" t="t" r="r" b="b"/>
              <a:pathLst>
                <a:path w="328930" h="1317625">
                  <a:moveTo>
                    <a:pt x="328584" y="1317226"/>
                  </a:moveTo>
                  <a:lnTo>
                    <a:pt x="293275" y="1282230"/>
                  </a:lnTo>
                  <a:lnTo>
                    <a:pt x="259972" y="1246537"/>
                  </a:lnTo>
                  <a:lnTo>
                    <a:pt x="228676" y="1210146"/>
                  </a:lnTo>
                  <a:lnTo>
                    <a:pt x="199386" y="1173058"/>
                  </a:lnTo>
                  <a:lnTo>
                    <a:pt x="172103" y="1135273"/>
                  </a:lnTo>
                  <a:lnTo>
                    <a:pt x="146826" y="1096790"/>
                  </a:lnTo>
                  <a:lnTo>
                    <a:pt x="123555" y="1057610"/>
                  </a:lnTo>
                  <a:lnTo>
                    <a:pt x="102291" y="1017732"/>
                  </a:lnTo>
                  <a:lnTo>
                    <a:pt x="83033" y="977157"/>
                  </a:lnTo>
                  <a:lnTo>
                    <a:pt x="65782" y="935884"/>
                  </a:lnTo>
                  <a:lnTo>
                    <a:pt x="50537" y="893914"/>
                  </a:lnTo>
                  <a:lnTo>
                    <a:pt x="37298" y="851246"/>
                  </a:lnTo>
                  <a:lnTo>
                    <a:pt x="26066" y="807881"/>
                  </a:lnTo>
                  <a:lnTo>
                    <a:pt x="16840" y="763819"/>
                  </a:lnTo>
                  <a:lnTo>
                    <a:pt x="9620" y="719059"/>
                  </a:lnTo>
                  <a:lnTo>
                    <a:pt x="4407" y="673601"/>
                  </a:lnTo>
                  <a:lnTo>
                    <a:pt x="1200" y="627447"/>
                  </a:lnTo>
                  <a:lnTo>
                    <a:pt x="0" y="580594"/>
                  </a:lnTo>
                  <a:lnTo>
                    <a:pt x="805" y="533045"/>
                  </a:lnTo>
                  <a:lnTo>
                    <a:pt x="3618" y="484798"/>
                  </a:lnTo>
                  <a:lnTo>
                    <a:pt x="8436" y="435853"/>
                  </a:lnTo>
                  <a:lnTo>
                    <a:pt x="15261" y="386211"/>
                  </a:lnTo>
                  <a:lnTo>
                    <a:pt x="24093" y="335872"/>
                  </a:lnTo>
                  <a:lnTo>
                    <a:pt x="34931" y="284835"/>
                  </a:lnTo>
                  <a:lnTo>
                    <a:pt x="47775" y="233101"/>
                  </a:lnTo>
                  <a:lnTo>
                    <a:pt x="62626" y="180669"/>
                  </a:lnTo>
                  <a:lnTo>
                    <a:pt x="79483" y="127540"/>
                  </a:lnTo>
                  <a:lnTo>
                    <a:pt x="98346" y="73713"/>
                  </a:lnTo>
                  <a:lnTo>
                    <a:pt x="119216" y="19189"/>
                  </a:lnTo>
                  <a:lnTo>
                    <a:pt x="127719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90392" y="7635178"/>
              <a:ext cx="161290" cy="196850"/>
            </a:xfrm>
            <a:custGeom>
              <a:avLst/>
              <a:gdLst/>
              <a:ahLst/>
              <a:cxnLst/>
              <a:rect l="l" t="t" r="r" b="b"/>
              <a:pathLst>
                <a:path w="161289" h="196850">
                  <a:moveTo>
                    <a:pt x="151682" y="0"/>
                  </a:moveTo>
                  <a:lnTo>
                    <a:pt x="0" y="125193"/>
                  </a:lnTo>
                  <a:lnTo>
                    <a:pt x="160827" y="196462"/>
                  </a:lnTo>
                  <a:lnTo>
                    <a:pt x="151682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769998" y="9240229"/>
            <a:ext cx="3176651" cy="374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5740">
              <a:lnSpc>
                <a:spcPct val="110500"/>
              </a:lnSpc>
              <a:spcBef>
                <a:spcPts val="100"/>
              </a:spcBef>
            </a:pPr>
            <a:r>
              <a:rPr sz="2300" b="1" spc="-70" dirty="0">
                <a:solidFill>
                  <a:srgbClr val="F2425D"/>
                </a:solidFill>
                <a:latin typeface="Arial"/>
                <a:cs typeface="Arial"/>
              </a:rPr>
              <a:t>John</a:t>
            </a:r>
            <a:r>
              <a:rPr sz="2300" b="1" spc="-85" dirty="0">
                <a:solidFill>
                  <a:srgbClr val="F2425D"/>
                </a:solidFill>
                <a:latin typeface="Arial"/>
                <a:cs typeface="Arial"/>
              </a:rPr>
              <a:t> can </a:t>
            </a:r>
            <a:r>
              <a:rPr sz="2300" b="1" spc="-95" dirty="0">
                <a:solidFill>
                  <a:srgbClr val="F2425D"/>
                </a:solidFill>
                <a:latin typeface="Arial"/>
                <a:cs typeface="Arial"/>
              </a:rPr>
              <a:t>code</a:t>
            </a:r>
            <a:r>
              <a:rPr sz="2300" b="1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F2425D"/>
                </a:solidFill>
                <a:latin typeface="Arial"/>
                <a:cs typeface="Arial"/>
              </a:rPr>
              <a:t>now</a:t>
            </a:r>
            <a:endParaRPr sz="2300" dirty="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12501" y="9717837"/>
            <a:ext cx="293184" cy="29318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10324664" y="6805566"/>
            <a:ext cx="327025" cy="675005"/>
            <a:chOff x="10324664" y="6805566"/>
            <a:chExt cx="327025" cy="675005"/>
          </a:xfrm>
        </p:grpSpPr>
        <p:sp>
          <p:nvSpPr>
            <p:cNvPr id="18" name="object 18"/>
            <p:cNvSpPr/>
            <p:nvPr/>
          </p:nvSpPr>
          <p:spPr>
            <a:xfrm>
              <a:off x="10488004" y="6805566"/>
              <a:ext cx="0" cy="390525"/>
            </a:xfrm>
            <a:custGeom>
              <a:avLst/>
              <a:gdLst/>
              <a:ahLst/>
              <a:cxnLst/>
              <a:rect l="l" t="t" r="r" b="b"/>
              <a:pathLst>
                <a:path h="390525">
                  <a:moveTo>
                    <a:pt x="0" y="389915"/>
                  </a:moveTo>
                  <a:lnTo>
                    <a:pt x="0" y="348032"/>
                  </a:lnTo>
                  <a:lnTo>
                    <a:pt x="0" y="0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24664" y="7153599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686" y="0"/>
                  </a:moveTo>
                  <a:lnTo>
                    <a:pt x="0" y="0"/>
                  </a:lnTo>
                  <a:lnTo>
                    <a:pt x="163340" y="326691"/>
                  </a:lnTo>
                  <a:lnTo>
                    <a:pt x="32668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26178" y="7968290"/>
            <a:ext cx="303655" cy="30365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26178" y="8852033"/>
            <a:ext cx="303655" cy="303655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dirty="0"/>
              <a:t>He</a:t>
            </a:r>
            <a:r>
              <a:rPr spc="10" dirty="0"/>
              <a:t> </a:t>
            </a:r>
            <a:r>
              <a:rPr dirty="0"/>
              <a:t>implements</a:t>
            </a:r>
            <a:r>
              <a:rPr spc="15" dirty="0"/>
              <a:t> </a:t>
            </a:r>
            <a:r>
              <a:rPr dirty="0"/>
              <a:t>his</a:t>
            </a:r>
            <a:r>
              <a:rPr spc="15" dirty="0"/>
              <a:t> </a:t>
            </a:r>
            <a:r>
              <a:rPr spc="50" dirty="0"/>
              <a:t>solution</a:t>
            </a:r>
            <a:r>
              <a:rPr spc="15" dirty="0"/>
              <a:t> </a:t>
            </a:r>
            <a:r>
              <a:rPr dirty="0"/>
              <a:t>in</a:t>
            </a:r>
            <a:r>
              <a:rPr spc="15" dirty="0"/>
              <a:t> </a:t>
            </a:r>
            <a:r>
              <a:rPr dirty="0"/>
              <a:t>an</a:t>
            </a:r>
            <a:r>
              <a:rPr spc="20" dirty="0"/>
              <a:t> </a:t>
            </a:r>
            <a:r>
              <a:rPr b="1" spc="-75" dirty="0">
                <a:latin typeface="Arial"/>
                <a:cs typeface="Arial"/>
              </a:rPr>
              <a:t>unstructured</a:t>
            </a:r>
            <a:r>
              <a:rPr b="1" spc="20" dirty="0">
                <a:latin typeface="Arial"/>
                <a:cs typeface="Arial"/>
              </a:rPr>
              <a:t> </a:t>
            </a:r>
            <a:r>
              <a:rPr b="1" spc="-25" dirty="0">
                <a:latin typeface="Arial"/>
                <a:cs typeface="Arial"/>
              </a:rPr>
              <a:t>way</a:t>
            </a:r>
          </a:p>
          <a:p>
            <a:pPr marL="16510" marR="4775835">
              <a:lnSpc>
                <a:spcPct val="252100"/>
              </a:lnSpc>
              <a:spcBef>
                <a:spcPts val="5"/>
              </a:spcBef>
            </a:pPr>
            <a:r>
              <a:rPr dirty="0"/>
              <a:t>He</a:t>
            </a:r>
            <a:r>
              <a:rPr spc="-60" dirty="0"/>
              <a:t> </a:t>
            </a:r>
            <a:r>
              <a:rPr b="1" spc="-50" dirty="0">
                <a:latin typeface="Arial"/>
                <a:cs typeface="Arial"/>
              </a:rPr>
              <a:t>gets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spc="-70" dirty="0">
                <a:latin typeface="Arial"/>
                <a:cs typeface="Arial"/>
              </a:rPr>
              <a:t>stressed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spc="-50" dirty="0">
                <a:latin typeface="Arial"/>
                <a:cs typeface="Arial"/>
              </a:rPr>
              <a:t>out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dirty="0"/>
              <a:t>when</a:t>
            </a:r>
            <a:r>
              <a:rPr spc="-60" dirty="0"/>
              <a:t> </a:t>
            </a:r>
            <a:r>
              <a:rPr spc="55" dirty="0"/>
              <a:t>things</a:t>
            </a:r>
            <a:r>
              <a:rPr spc="-60" dirty="0"/>
              <a:t> </a:t>
            </a:r>
            <a:r>
              <a:rPr dirty="0"/>
              <a:t>don’t</a:t>
            </a:r>
            <a:r>
              <a:rPr spc="-60" dirty="0"/>
              <a:t> </a:t>
            </a:r>
            <a:r>
              <a:rPr spc="-20" dirty="0"/>
              <a:t>work </a:t>
            </a:r>
            <a:r>
              <a:rPr dirty="0"/>
              <a:t>He</a:t>
            </a:r>
            <a:r>
              <a:rPr spc="-114" dirty="0"/>
              <a:t> </a:t>
            </a:r>
            <a:r>
              <a:rPr spc="55" dirty="0"/>
              <a:t>is</a:t>
            </a:r>
            <a:r>
              <a:rPr spc="-85" dirty="0"/>
              <a:t> </a:t>
            </a:r>
            <a:r>
              <a:rPr b="1" spc="-50" dirty="0">
                <a:latin typeface="Arial"/>
                <a:cs typeface="Arial"/>
              </a:rPr>
              <a:t>too</a:t>
            </a:r>
            <a:r>
              <a:rPr b="1" spc="-75" dirty="0">
                <a:latin typeface="Arial"/>
                <a:cs typeface="Arial"/>
              </a:rPr>
              <a:t> </a:t>
            </a:r>
            <a:r>
              <a:rPr b="1" spc="-114" dirty="0">
                <a:latin typeface="Arial"/>
                <a:cs typeface="Arial"/>
              </a:rPr>
              <a:t>proud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to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90" dirty="0">
                <a:latin typeface="Arial"/>
                <a:cs typeface="Arial"/>
              </a:rPr>
              <a:t>research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spc="40" dirty="0"/>
              <a:t>solutions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300"/>
          </a:p>
          <a:p>
            <a:pPr marL="3274060">
              <a:lnSpc>
                <a:spcPct val="100000"/>
              </a:lnSpc>
            </a:pPr>
            <a:r>
              <a:rPr sz="2800" b="1" spc="-25" dirty="0">
                <a:latin typeface="Arial"/>
                <a:cs typeface="Arial"/>
              </a:rPr>
              <a:t>FIX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b="1" spc="-45" dirty="0">
                <a:latin typeface="Arial"/>
                <a:cs typeface="Arial"/>
              </a:rPr>
              <a:t>Stay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-50" dirty="0">
                <a:latin typeface="Arial"/>
                <a:cs typeface="Arial"/>
              </a:rPr>
              <a:t>calm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-100" dirty="0">
                <a:latin typeface="Arial"/>
                <a:cs typeface="Arial"/>
              </a:rPr>
              <a:t>and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-85" dirty="0">
                <a:latin typeface="Arial"/>
                <a:cs typeface="Arial"/>
              </a:rPr>
              <a:t>slow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-135" dirty="0">
                <a:latin typeface="Arial"/>
                <a:cs typeface="Arial"/>
              </a:rPr>
              <a:t>down</a:t>
            </a:r>
            <a:r>
              <a:rPr spc="-135" dirty="0"/>
              <a:t>,</a:t>
            </a:r>
            <a:r>
              <a:rPr spc="-45" dirty="0"/>
              <a:t> </a:t>
            </a:r>
            <a:r>
              <a:rPr dirty="0"/>
              <a:t>don’t</a:t>
            </a:r>
            <a:r>
              <a:rPr spc="-45" dirty="0"/>
              <a:t> </a:t>
            </a:r>
            <a:r>
              <a:rPr spc="75" dirty="0"/>
              <a:t>just</a:t>
            </a:r>
            <a:r>
              <a:rPr spc="-45" dirty="0"/>
              <a:t> </a:t>
            </a:r>
            <a:r>
              <a:rPr spc="55" dirty="0"/>
              <a:t>jump</a:t>
            </a:r>
            <a:r>
              <a:rPr spc="-40" dirty="0"/>
              <a:t> </a:t>
            </a:r>
            <a:r>
              <a:rPr spc="70" dirty="0"/>
              <a:t>at</a:t>
            </a:r>
            <a:r>
              <a:rPr spc="-4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problem</a:t>
            </a:r>
            <a:r>
              <a:rPr spc="-45" dirty="0"/>
              <a:t> </a:t>
            </a:r>
            <a:r>
              <a:rPr spc="75" dirty="0"/>
              <a:t>without</a:t>
            </a:r>
            <a:r>
              <a:rPr spc="-4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20" dirty="0"/>
              <a:t>plan</a:t>
            </a:r>
          </a:p>
          <a:p>
            <a:pPr>
              <a:lnSpc>
                <a:spcPct val="100000"/>
              </a:lnSpc>
            </a:pPr>
            <a:endParaRPr sz="3650"/>
          </a:p>
          <a:p>
            <a:pPr marL="12700">
              <a:lnSpc>
                <a:spcPct val="100000"/>
              </a:lnSpc>
            </a:pPr>
            <a:r>
              <a:rPr spc="-55" dirty="0"/>
              <a:t>Take</a:t>
            </a:r>
            <a:r>
              <a:rPr spc="-2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very</a:t>
            </a:r>
            <a:r>
              <a:rPr spc="-15" dirty="0"/>
              <a:t> </a:t>
            </a:r>
            <a:r>
              <a:rPr b="1" spc="-65" dirty="0">
                <a:latin typeface="Arial"/>
                <a:cs typeface="Arial"/>
              </a:rPr>
              <a:t>logical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100" dirty="0">
                <a:latin typeface="Arial"/>
                <a:cs typeface="Arial"/>
              </a:rPr>
              <a:t>and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0" dirty="0">
                <a:latin typeface="Arial"/>
                <a:cs typeface="Arial"/>
              </a:rPr>
              <a:t>rational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100" dirty="0">
                <a:latin typeface="Arial"/>
                <a:cs typeface="Arial"/>
              </a:rPr>
              <a:t>approach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dirty="0"/>
              <a:t>(programming</a:t>
            </a:r>
            <a:r>
              <a:rPr spc="-25" dirty="0"/>
              <a:t> </a:t>
            </a:r>
            <a:r>
              <a:rPr spc="55" dirty="0"/>
              <a:t>is</a:t>
            </a:r>
            <a:r>
              <a:rPr spc="-20" dirty="0"/>
              <a:t> </a:t>
            </a:r>
            <a:r>
              <a:rPr spc="75" dirty="0"/>
              <a:t>just</a:t>
            </a:r>
            <a:r>
              <a:rPr spc="-25" dirty="0"/>
              <a:t> </a:t>
            </a:r>
            <a:r>
              <a:rPr dirty="0"/>
              <a:t>logic,</a:t>
            </a:r>
            <a:r>
              <a:rPr spc="-2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30" dirty="0"/>
              <a:t>end…)</a:t>
            </a:r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26178" y="9735775"/>
            <a:ext cx="303655" cy="303655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7589377" y="9724118"/>
            <a:ext cx="623887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Use</a:t>
            </a:r>
            <a:r>
              <a:rPr sz="230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my</a:t>
            </a:r>
            <a:r>
              <a:rPr sz="230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80" dirty="0">
                <a:solidFill>
                  <a:srgbClr val="444444"/>
                </a:solidFill>
                <a:latin typeface="Arial"/>
                <a:cs typeface="Arial"/>
              </a:rPr>
              <a:t>4-</a:t>
            </a:r>
            <a:r>
              <a:rPr sz="2300" b="1" spc="-50" dirty="0">
                <a:solidFill>
                  <a:srgbClr val="444444"/>
                </a:solidFill>
                <a:latin typeface="Arial"/>
                <a:cs typeface="Arial"/>
              </a:rPr>
              <a:t>step</a:t>
            </a:r>
            <a:r>
              <a:rPr sz="2300" b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framework</a:t>
            </a:r>
            <a:r>
              <a:rPr sz="230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solve</a:t>
            </a:r>
            <a:r>
              <a:rPr sz="230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any</a:t>
            </a:r>
            <a:r>
              <a:rPr sz="230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problem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4502722" y="9775034"/>
            <a:ext cx="2388235" cy="289560"/>
            <a:chOff x="14502722" y="9775034"/>
            <a:chExt cx="2388235" cy="289560"/>
          </a:xfrm>
        </p:grpSpPr>
        <p:sp>
          <p:nvSpPr>
            <p:cNvPr id="26" name="object 26"/>
            <p:cNvSpPr/>
            <p:nvPr/>
          </p:nvSpPr>
          <p:spPr>
            <a:xfrm>
              <a:off x="14502722" y="9919532"/>
              <a:ext cx="2136140" cy="0"/>
            </a:xfrm>
            <a:custGeom>
              <a:avLst/>
              <a:gdLst/>
              <a:ahLst/>
              <a:cxnLst/>
              <a:rect l="l" t="t" r="r" b="b"/>
              <a:pathLst>
                <a:path w="2136140">
                  <a:moveTo>
                    <a:pt x="2135693" y="0"/>
                  </a:moveTo>
                  <a:lnTo>
                    <a:pt x="2099044" y="0"/>
                  </a:lnTo>
                  <a:lnTo>
                    <a:pt x="0" y="0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601767" y="9775034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59">
                  <a:moveTo>
                    <a:pt x="0" y="0"/>
                  </a:moveTo>
                  <a:lnTo>
                    <a:pt x="0" y="288996"/>
                  </a:lnTo>
                  <a:lnTo>
                    <a:pt x="288996" y="144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4869831" y="10043342"/>
            <a:ext cx="161925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114" dirty="0">
                <a:solidFill>
                  <a:srgbClr val="444444"/>
                </a:solidFill>
                <a:latin typeface="Arial"/>
                <a:cs typeface="Arial"/>
              </a:rPr>
              <a:t>NEXT</a:t>
            </a:r>
            <a:r>
              <a:rPr sz="2300" b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95" dirty="0">
                <a:solidFill>
                  <a:srgbClr val="444444"/>
                </a:solidFill>
                <a:latin typeface="Arial"/>
                <a:cs typeface="Arial"/>
              </a:rPr>
              <a:t>SLIDE</a:t>
            </a:r>
            <a:endParaRPr sz="23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13478" y="2214047"/>
            <a:ext cx="661479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140" dirty="0">
                <a:solidFill>
                  <a:srgbClr val="444444"/>
                </a:solidFill>
                <a:latin typeface="Arial"/>
                <a:cs typeface="Arial"/>
              </a:rPr>
              <a:t>WHENEVER</a:t>
            </a:r>
            <a:r>
              <a:rPr sz="2450" b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55" dirty="0">
                <a:solidFill>
                  <a:srgbClr val="444444"/>
                </a:solidFill>
                <a:latin typeface="Arial"/>
                <a:cs typeface="Arial"/>
              </a:rPr>
              <a:t>JOHN</a:t>
            </a:r>
            <a:r>
              <a:rPr sz="2450" b="1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140" dirty="0">
                <a:solidFill>
                  <a:srgbClr val="444444"/>
                </a:solidFill>
                <a:latin typeface="Arial"/>
                <a:cs typeface="Arial"/>
              </a:rPr>
              <a:t>ENCOUNTERS</a:t>
            </a:r>
            <a:r>
              <a:rPr sz="2450" b="1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2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b="1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85" dirty="0">
                <a:solidFill>
                  <a:srgbClr val="444444"/>
                </a:solidFill>
                <a:latin typeface="Arial"/>
                <a:cs typeface="Arial"/>
              </a:rPr>
              <a:t>PROBLEM: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5837475" y="1824189"/>
            <a:ext cx="3811270" cy="1591945"/>
            <a:chOff x="15837475" y="1824189"/>
            <a:chExt cx="3811270" cy="1591945"/>
          </a:xfrm>
        </p:grpSpPr>
        <p:sp>
          <p:nvSpPr>
            <p:cNvPr id="31" name="object 31"/>
            <p:cNvSpPr/>
            <p:nvPr/>
          </p:nvSpPr>
          <p:spPr>
            <a:xfrm>
              <a:off x="15837475" y="1824189"/>
              <a:ext cx="3811270" cy="1591945"/>
            </a:xfrm>
            <a:custGeom>
              <a:avLst/>
              <a:gdLst/>
              <a:ahLst/>
              <a:cxnLst/>
              <a:rect l="l" t="t" r="r" b="b"/>
              <a:pathLst>
                <a:path w="3811269" h="1591945">
                  <a:moveTo>
                    <a:pt x="3810896" y="0"/>
                  </a:moveTo>
                  <a:lnTo>
                    <a:pt x="0" y="0"/>
                  </a:lnTo>
                  <a:lnTo>
                    <a:pt x="0" y="1591574"/>
                  </a:lnTo>
                  <a:lnTo>
                    <a:pt x="3810896" y="1591574"/>
                  </a:lnTo>
                  <a:lnTo>
                    <a:pt x="3810896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046892" y="2060437"/>
              <a:ext cx="282713" cy="282713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5837475" y="1824189"/>
            <a:ext cx="3811270" cy="1591945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711835" marR="274320">
              <a:lnSpc>
                <a:spcPct val="120200"/>
              </a:lnSpc>
              <a:spcBef>
                <a:spcPts val="1195"/>
              </a:spcBef>
            </a:pPr>
            <a:r>
              <a:rPr sz="2200" b="1" spc="-90" dirty="0">
                <a:solidFill>
                  <a:srgbClr val="444444"/>
                </a:solidFill>
                <a:latin typeface="Arial"/>
                <a:cs typeface="Arial"/>
              </a:rPr>
              <a:t>Example:</a:t>
            </a:r>
            <a:r>
              <a:rPr sz="2200" b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i="1" spc="50" dirty="0">
                <a:solidFill>
                  <a:srgbClr val="444444"/>
                </a:solidFill>
                <a:latin typeface="Calibri"/>
                <a:cs typeface="Calibri"/>
              </a:rPr>
              <a:t>In</a:t>
            </a:r>
            <a:r>
              <a:rPr sz="2200" i="1" spc="6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44444"/>
                </a:solidFill>
                <a:latin typeface="Calibri"/>
                <a:cs typeface="Calibri"/>
              </a:rPr>
              <a:t>an</a:t>
            </a:r>
            <a:r>
              <a:rPr sz="2200" i="1" spc="6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44444"/>
                </a:solidFill>
                <a:latin typeface="Calibri"/>
                <a:cs typeface="Calibri"/>
              </a:rPr>
              <a:t>array</a:t>
            </a:r>
            <a:r>
              <a:rPr sz="2200" i="1" spc="6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200" i="1" spc="35" dirty="0">
                <a:solidFill>
                  <a:srgbClr val="444444"/>
                </a:solidFill>
                <a:latin typeface="Calibri"/>
                <a:cs typeface="Calibri"/>
              </a:rPr>
              <a:t>of </a:t>
            </a:r>
            <a:r>
              <a:rPr sz="2200" i="1" spc="165" dirty="0">
                <a:solidFill>
                  <a:srgbClr val="444444"/>
                </a:solidFill>
                <a:latin typeface="Calibri"/>
                <a:cs typeface="Calibri"/>
              </a:rPr>
              <a:t>GPS</a:t>
            </a:r>
            <a:r>
              <a:rPr sz="2200" i="1" spc="3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200" i="1" spc="50" dirty="0">
                <a:solidFill>
                  <a:srgbClr val="444444"/>
                </a:solidFill>
                <a:latin typeface="Calibri"/>
                <a:cs typeface="Calibri"/>
              </a:rPr>
              <a:t>coordinates,</a:t>
            </a:r>
            <a:r>
              <a:rPr sz="2200" i="1" spc="4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200" i="1" spc="-20" dirty="0">
                <a:solidFill>
                  <a:srgbClr val="444444"/>
                </a:solidFill>
                <a:latin typeface="Calibri"/>
                <a:cs typeface="Calibri"/>
              </a:rPr>
              <a:t>find </a:t>
            </a:r>
            <a:r>
              <a:rPr sz="2200" i="1" dirty="0">
                <a:solidFill>
                  <a:srgbClr val="444444"/>
                </a:solidFill>
                <a:latin typeface="Calibri"/>
                <a:cs typeface="Calibri"/>
              </a:rPr>
              <a:t>the</a:t>
            </a:r>
            <a:r>
              <a:rPr sz="2200" i="1" spc="9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44444"/>
                </a:solidFill>
                <a:latin typeface="Calibri"/>
                <a:cs typeface="Calibri"/>
              </a:rPr>
              <a:t>two</a:t>
            </a:r>
            <a:r>
              <a:rPr sz="2200" i="1" spc="9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200" i="1" spc="110" dirty="0">
                <a:solidFill>
                  <a:srgbClr val="444444"/>
                </a:solidFill>
                <a:latin typeface="Calibri"/>
                <a:cs typeface="Calibri"/>
              </a:rPr>
              <a:t>closest</a:t>
            </a:r>
            <a:r>
              <a:rPr sz="2200" i="1" spc="9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200" i="1" spc="60" dirty="0">
                <a:solidFill>
                  <a:srgbClr val="444444"/>
                </a:solidFill>
                <a:latin typeface="Calibri"/>
                <a:cs typeface="Calibri"/>
              </a:rPr>
              <a:t>points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6666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1349</Words>
  <Application>Microsoft Office PowerPoint</Application>
  <PresentationFormat>Custom</PresentationFormat>
  <Paragraphs>176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Trebuchet MS</vt:lpstr>
      <vt:lpstr>Office Theme</vt:lpstr>
      <vt:lpstr>DEVELOPER SKILLS &amp; EDITOR SETUP</vt:lpstr>
      <vt:lpstr>PowerPoint Presentation</vt:lpstr>
      <vt:lpstr>HOW TO FAIL</vt:lpstr>
      <vt:lpstr>HOW TO SUCCEED AT LEARNING HOW TO CODE</vt:lpstr>
      <vt:lpstr>HOW TO SUCCEED AT LEARNING HOW TO CODE</vt:lpstr>
      <vt:lpstr>HOW TO SUCCEED AT LEARNING HOW TO CODE</vt:lpstr>
      <vt:lpstr>LEARNING HOW TO CODE IS HARD, BUT YOU CAN DO IT!</vt:lpstr>
      <vt:lpstr>PowerPoint Presentation</vt:lpstr>
      <vt:lpstr>HOW TO FAIL</vt:lpstr>
      <vt:lpstr>4 STEPS TO SOLVE ANY PROBLEM</vt:lpstr>
      <vt:lpstr>4 STEPS TO SOLVE ANY PROBLEM</vt:lpstr>
      <vt:lpstr>4 STEPS TO SOLVE ANY PROBLEM</vt:lpstr>
      <vt:lpstr>4 STEPS TO SOLVE ANY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theory-lectures-v2</dc:title>
  <cp:lastModifiedBy>Nguyễn Trọng Tiến</cp:lastModifiedBy>
  <cp:revision>13</cp:revision>
  <dcterms:created xsi:type="dcterms:W3CDTF">2023-08-06T02:43:26Z</dcterms:created>
  <dcterms:modified xsi:type="dcterms:W3CDTF">2023-08-06T12:16:45Z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2023-08-06T00:00:00Z</vt:filetime>
  </property>
  <property fmtid="{D5CDD505-2E9C-101B-9397-08002B2CF9AE}" pid="3" name="Creator">
    <vt:lpwstr>Keynote</vt:lpwstr>
  </property>
  <property fmtid="{D5CDD505-2E9C-101B-9397-08002B2CF9AE}" pid="4" name="LastSaved">
    <vt:filetime>2023-08-06T00:00:00Z</vt:filetime>
  </property>
  <property fmtid="{D5CDD505-2E9C-101B-9397-08002B2CF9AE}" pid="5" name="Producer">
    <vt:lpwstr>macOS Version 11.0.1 (Build 20B29) Quartz PDFContext</vt:lpwstr>
  </property>
</Properties>
</file>