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6301740" cy="81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6738" y="4578974"/>
            <a:ext cx="9760585" cy="291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37851" y="2517449"/>
            <a:ext cx="8940828" cy="633763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DEVELOPER SKILLS &amp; EDITOR SETUP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2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DEBUGGING (FIXING ERRORS)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0591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2169795" algn="l"/>
                <a:tab pos="2682875" algn="l"/>
                <a:tab pos="5259705" algn="l"/>
              </a:tabLst>
            </a:pPr>
            <a:r>
              <a:rPr dirty="0"/>
              <a:t>WHAT</a:t>
            </a:r>
            <a:r>
              <a:rPr lang="en-US" dirty="0"/>
              <a:t> </a:t>
            </a:r>
            <a:r>
              <a:rPr dirty="0"/>
              <a:t>IS</a:t>
            </a:r>
            <a:r>
              <a:rPr lang="en-US" dirty="0"/>
              <a:t> </a:t>
            </a:r>
            <a:r>
              <a:rPr dirty="0"/>
              <a:t>A</a:t>
            </a:r>
            <a:r>
              <a:rPr lang="en-US" dirty="0"/>
              <a:t> </a:t>
            </a:r>
            <a:r>
              <a:rPr dirty="0"/>
              <a:t>SOFTWARE</a:t>
            </a:r>
            <a:r>
              <a:rPr lang="en-US" dirty="0"/>
              <a:t> </a:t>
            </a:r>
            <a:r>
              <a:rPr dirty="0"/>
              <a:t>BUG?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20150" y="2110252"/>
            <a:ext cx="9662160" cy="3217545"/>
            <a:chOff x="1620150" y="2110252"/>
            <a:chExt cx="9662160" cy="3217545"/>
          </a:xfrm>
        </p:grpSpPr>
        <p:sp>
          <p:nvSpPr>
            <p:cNvPr id="5" name="object 5"/>
            <p:cNvSpPr/>
            <p:nvPr/>
          </p:nvSpPr>
          <p:spPr>
            <a:xfrm>
              <a:off x="1620150" y="2110252"/>
              <a:ext cx="9662160" cy="3217545"/>
            </a:xfrm>
            <a:custGeom>
              <a:avLst/>
              <a:gdLst/>
              <a:ahLst/>
              <a:cxnLst/>
              <a:rect l="l" t="t" r="r" b="b"/>
              <a:pathLst>
                <a:path w="9662160" h="3217545">
                  <a:moveTo>
                    <a:pt x="9662041" y="0"/>
                  </a:moveTo>
                  <a:lnTo>
                    <a:pt x="0" y="0"/>
                  </a:lnTo>
                  <a:lnTo>
                    <a:pt x="0" y="3217334"/>
                  </a:lnTo>
                  <a:lnTo>
                    <a:pt x="9662041" y="3217334"/>
                  </a:lnTo>
                  <a:lnTo>
                    <a:pt x="9662041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167" y="2634397"/>
              <a:ext cx="314126" cy="3141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167" y="4470990"/>
              <a:ext cx="314126" cy="3141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20150" y="2110252"/>
            <a:ext cx="9662160" cy="32175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1094105" marR="604520">
              <a:lnSpc>
                <a:spcPct val="131200"/>
              </a:lnSpc>
            </a:pPr>
            <a:r>
              <a:rPr sz="2450" b="1" spc="-40" dirty="0">
                <a:solidFill>
                  <a:srgbClr val="444444"/>
                </a:solidFill>
                <a:latin typeface="Arial"/>
                <a:cs typeface="Arial"/>
              </a:rPr>
              <a:t>Software</a:t>
            </a:r>
            <a:r>
              <a:rPr sz="245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10" dirty="0">
                <a:solidFill>
                  <a:srgbClr val="444444"/>
                </a:solidFill>
                <a:latin typeface="Arial"/>
                <a:cs typeface="Arial"/>
              </a:rPr>
              <a:t>bug: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Defect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problem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computer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program. Basically,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any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unexpected</a:t>
            </a: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unintended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90" dirty="0">
                <a:solidFill>
                  <a:srgbClr val="444444"/>
                </a:solidFill>
                <a:latin typeface="Arial"/>
                <a:cs typeface="Arial"/>
              </a:rPr>
              <a:t>behavior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computer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program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software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bug.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Arial"/>
              <a:cs typeface="Arial"/>
            </a:endParaRPr>
          </a:p>
          <a:p>
            <a:pPr marL="1094105">
              <a:lnSpc>
                <a:spcPct val="100000"/>
              </a:lnSpc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Bugs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completely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normal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software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development!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1167" y="6110285"/>
            <a:ext cx="293184" cy="2931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02012" y="5954784"/>
            <a:ext cx="7917815" cy="1812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Previous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145" dirty="0">
                <a:solidFill>
                  <a:srgbClr val="444444"/>
                </a:solidFill>
                <a:latin typeface="Arial"/>
                <a:cs typeface="Arial"/>
              </a:rPr>
              <a:t>“We</a:t>
            </a:r>
            <a:r>
              <a:rPr sz="2300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105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300" i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9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i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85" dirty="0">
                <a:solidFill>
                  <a:srgbClr val="444444"/>
                </a:solidFill>
                <a:latin typeface="Arial"/>
                <a:cs typeface="Arial"/>
              </a:rPr>
              <a:t>reverses</a:t>
            </a:r>
            <a:r>
              <a:rPr sz="2300" i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10" dirty="0">
                <a:solidFill>
                  <a:srgbClr val="444444"/>
                </a:solidFill>
                <a:latin typeface="Arial"/>
                <a:cs typeface="Arial"/>
              </a:rPr>
              <a:t>whatever </a:t>
            </a:r>
            <a:r>
              <a:rPr sz="2300" i="1" spc="-9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i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50" dirty="0">
                <a:solidFill>
                  <a:srgbClr val="444444"/>
                </a:solidFill>
                <a:latin typeface="Arial"/>
                <a:cs typeface="Arial"/>
              </a:rPr>
              <a:t>pass</a:t>
            </a:r>
            <a:r>
              <a:rPr sz="2300" i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300" i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50" dirty="0">
                <a:solidFill>
                  <a:srgbClr val="444444"/>
                </a:solidFill>
                <a:latin typeface="Arial"/>
                <a:cs typeface="Arial"/>
              </a:rPr>
              <a:t>it”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reverse([1, 3, 5, </a:t>
            </a:r>
            <a:r>
              <a:rPr sz="2300" b="1" spc="-25" dirty="0">
                <a:solidFill>
                  <a:srgbClr val="444444"/>
                </a:solidFill>
                <a:latin typeface="Courier New"/>
                <a:cs typeface="Courier New"/>
              </a:rPr>
              <a:t>7])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94396" y="7995564"/>
            <a:ext cx="289560" cy="650875"/>
            <a:chOff x="4994396" y="7995564"/>
            <a:chExt cx="289560" cy="650875"/>
          </a:xfrm>
        </p:grpSpPr>
        <p:sp>
          <p:nvSpPr>
            <p:cNvPr id="12" name="object 12"/>
            <p:cNvSpPr/>
            <p:nvPr/>
          </p:nvSpPr>
          <p:spPr>
            <a:xfrm>
              <a:off x="5138894" y="7995564"/>
              <a:ext cx="0" cy="398780"/>
            </a:xfrm>
            <a:custGeom>
              <a:avLst/>
              <a:gdLst/>
              <a:ahLst/>
              <a:cxnLst/>
              <a:rect l="l" t="t" r="r" b="b"/>
              <a:pathLst>
                <a:path h="398779">
                  <a:moveTo>
                    <a:pt x="0" y="398218"/>
                  </a:moveTo>
                  <a:lnTo>
                    <a:pt x="0" y="361570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396" y="8357135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59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65495" y="8857266"/>
            <a:ext cx="21367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[5, 1, 7, </a:t>
            </a:r>
            <a:r>
              <a:rPr sz="2300" b="1" spc="-25" dirty="0">
                <a:solidFill>
                  <a:srgbClr val="444444"/>
                </a:solidFill>
                <a:latin typeface="Courier New"/>
                <a:cs typeface="Courier New"/>
              </a:rPr>
              <a:t>3]</a:t>
            </a:r>
            <a:endParaRPr sz="23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1167" y="10118154"/>
            <a:ext cx="293184" cy="2931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702012" y="10075739"/>
            <a:ext cx="76942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Debugging: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Process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finding,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fixing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preventing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bugs.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06102" y="8389940"/>
            <a:ext cx="1584325" cy="605155"/>
            <a:chOff x="6306102" y="8389940"/>
            <a:chExt cx="1584325" cy="605155"/>
          </a:xfrm>
        </p:grpSpPr>
        <p:sp>
          <p:nvSpPr>
            <p:cNvPr id="18" name="object 18"/>
            <p:cNvSpPr/>
            <p:nvPr/>
          </p:nvSpPr>
          <p:spPr>
            <a:xfrm>
              <a:off x="6414421" y="8410882"/>
              <a:ext cx="1455420" cy="473709"/>
            </a:xfrm>
            <a:custGeom>
              <a:avLst/>
              <a:gdLst/>
              <a:ahLst/>
              <a:cxnLst/>
              <a:rect l="l" t="t" r="r" b="b"/>
              <a:pathLst>
                <a:path w="1455420" h="473709">
                  <a:moveTo>
                    <a:pt x="1454913" y="725"/>
                  </a:moveTo>
                  <a:lnTo>
                    <a:pt x="1396012" y="0"/>
                  </a:lnTo>
                  <a:lnTo>
                    <a:pt x="1337941" y="306"/>
                  </a:lnTo>
                  <a:lnTo>
                    <a:pt x="1280699" y="1646"/>
                  </a:lnTo>
                  <a:lnTo>
                    <a:pt x="1224286" y="4018"/>
                  </a:lnTo>
                  <a:lnTo>
                    <a:pt x="1168703" y="7423"/>
                  </a:lnTo>
                  <a:lnTo>
                    <a:pt x="1113949" y="11861"/>
                  </a:lnTo>
                  <a:lnTo>
                    <a:pt x="1060024" y="17331"/>
                  </a:lnTo>
                  <a:lnTo>
                    <a:pt x="1006929" y="23834"/>
                  </a:lnTo>
                  <a:lnTo>
                    <a:pt x="954663" y="31369"/>
                  </a:lnTo>
                  <a:lnTo>
                    <a:pt x="903226" y="39937"/>
                  </a:lnTo>
                  <a:lnTo>
                    <a:pt x="852619" y="49538"/>
                  </a:lnTo>
                  <a:lnTo>
                    <a:pt x="802841" y="60172"/>
                  </a:lnTo>
                  <a:lnTo>
                    <a:pt x="753893" y="71838"/>
                  </a:lnTo>
                  <a:lnTo>
                    <a:pt x="705773" y="84537"/>
                  </a:lnTo>
                  <a:lnTo>
                    <a:pt x="658483" y="98268"/>
                  </a:lnTo>
                  <a:lnTo>
                    <a:pt x="612023" y="113032"/>
                  </a:lnTo>
                  <a:lnTo>
                    <a:pt x="566392" y="128829"/>
                  </a:lnTo>
                  <a:lnTo>
                    <a:pt x="521590" y="145658"/>
                  </a:lnTo>
                  <a:lnTo>
                    <a:pt x="477618" y="163520"/>
                  </a:lnTo>
                  <a:lnTo>
                    <a:pt x="434475" y="182415"/>
                  </a:lnTo>
                  <a:lnTo>
                    <a:pt x="392161" y="202343"/>
                  </a:lnTo>
                  <a:lnTo>
                    <a:pt x="350676" y="223303"/>
                  </a:lnTo>
                  <a:lnTo>
                    <a:pt x="310021" y="245295"/>
                  </a:lnTo>
                  <a:lnTo>
                    <a:pt x="270196" y="268321"/>
                  </a:lnTo>
                  <a:lnTo>
                    <a:pt x="231199" y="292379"/>
                  </a:lnTo>
                  <a:lnTo>
                    <a:pt x="193032" y="317469"/>
                  </a:lnTo>
                  <a:lnTo>
                    <a:pt x="155695" y="343593"/>
                  </a:lnTo>
                  <a:lnTo>
                    <a:pt x="119186" y="370749"/>
                  </a:lnTo>
                  <a:lnTo>
                    <a:pt x="83507" y="398937"/>
                  </a:lnTo>
                  <a:lnTo>
                    <a:pt x="48658" y="428159"/>
                  </a:lnTo>
                  <a:lnTo>
                    <a:pt x="14637" y="458412"/>
                  </a:lnTo>
                  <a:lnTo>
                    <a:pt x="0" y="47338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06102" y="8807816"/>
              <a:ext cx="186055" cy="187325"/>
            </a:xfrm>
            <a:custGeom>
              <a:avLst/>
              <a:gdLst/>
              <a:ahLst/>
              <a:cxnLst/>
              <a:rect l="l" t="t" r="r" b="b"/>
              <a:pathLst>
                <a:path w="186054" h="187325">
                  <a:moveTo>
                    <a:pt x="60056" y="0"/>
                  </a:moveTo>
                  <a:lnTo>
                    <a:pt x="0" y="187280"/>
                  </a:lnTo>
                  <a:lnTo>
                    <a:pt x="185859" y="122957"/>
                  </a:lnTo>
                  <a:lnTo>
                    <a:pt x="6005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181515" y="7646835"/>
            <a:ext cx="3470910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Unexpected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result: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array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scrambled,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3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150" b="1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reversed.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So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there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10" dirty="0">
                <a:solidFill>
                  <a:srgbClr val="F2425D"/>
                </a:solidFill>
                <a:latin typeface="Arial"/>
                <a:cs typeface="Arial"/>
              </a:rPr>
              <a:t>bug</a:t>
            </a: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the </a:t>
            </a:r>
            <a:r>
              <a:rPr sz="2150" b="1" spc="-20" dirty="0">
                <a:solidFill>
                  <a:srgbClr val="F2425D"/>
                </a:solidFill>
                <a:latin typeface="Courier New"/>
                <a:cs typeface="Courier New"/>
              </a:rPr>
              <a:t>reverse</a:t>
            </a:r>
            <a:r>
              <a:rPr sz="2150" b="1" spc="-71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0631" y="8788296"/>
            <a:ext cx="272243" cy="27224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2849273" y="3585641"/>
            <a:ext cx="5996940" cy="5463540"/>
            <a:chOff x="12849273" y="3585641"/>
            <a:chExt cx="5996940" cy="546354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49273" y="3585641"/>
              <a:ext cx="5996710" cy="46313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610510" y="7099337"/>
              <a:ext cx="1118235" cy="1928495"/>
            </a:xfrm>
            <a:custGeom>
              <a:avLst/>
              <a:gdLst/>
              <a:ahLst/>
              <a:cxnLst/>
              <a:rect l="l" t="t" r="r" b="b"/>
              <a:pathLst>
                <a:path w="1118234" h="1928495">
                  <a:moveTo>
                    <a:pt x="1118125" y="1928414"/>
                  </a:moveTo>
                  <a:lnTo>
                    <a:pt x="1071209" y="1918496"/>
                  </a:lnTo>
                  <a:lnTo>
                    <a:pt x="1025298" y="1907575"/>
                  </a:lnTo>
                  <a:lnTo>
                    <a:pt x="980392" y="1895651"/>
                  </a:lnTo>
                  <a:lnTo>
                    <a:pt x="936492" y="1882724"/>
                  </a:lnTo>
                  <a:lnTo>
                    <a:pt x="893598" y="1868795"/>
                  </a:lnTo>
                  <a:lnTo>
                    <a:pt x="851709" y="1853862"/>
                  </a:lnTo>
                  <a:lnTo>
                    <a:pt x="810826" y="1837927"/>
                  </a:lnTo>
                  <a:lnTo>
                    <a:pt x="770948" y="1820989"/>
                  </a:lnTo>
                  <a:lnTo>
                    <a:pt x="732075" y="1803048"/>
                  </a:lnTo>
                  <a:lnTo>
                    <a:pt x="694208" y="1784104"/>
                  </a:lnTo>
                  <a:lnTo>
                    <a:pt x="657347" y="1764158"/>
                  </a:lnTo>
                  <a:lnTo>
                    <a:pt x="621491" y="1743208"/>
                  </a:lnTo>
                  <a:lnTo>
                    <a:pt x="586640" y="1721256"/>
                  </a:lnTo>
                  <a:lnTo>
                    <a:pt x="552795" y="1698300"/>
                  </a:lnTo>
                  <a:lnTo>
                    <a:pt x="519956" y="1674342"/>
                  </a:lnTo>
                  <a:lnTo>
                    <a:pt x="488122" y="1649381"/>
                  </a:lnTo>
                  <a:lnTo>
                    <a:pt x="457294" y="1623418"/>
                  </a:lnTo>
                  <a:lnTo>
                    <a:pt x="427471" y="1596451"/>
                  </a:lnTo>
                  <a:lnTo>
                    <a:pt x="398653" y="1568481"/>
                  </a:lnTo>
                  <a:lnTo>
                    <a:pt x="370841" y="1539509"/>
                  </a:lnTo>
                  <a:lnTo>
                    <a:pt x="344035" y="1509534"/>
                  </a:lnTo>
                  <a:lnTo>
                    <a:pt x="318234" y="1478555"/>
                  </a:lnTo>
                  <a:lnTo>
                    <a:pt x="293439" y="1446574"/>
                  </a:lnTo>
                  <a:lnTo>
                    <a:pt x="269649" y="1413591"/>
                  </a:lnTo>
                  <a:lnTo>
                    <a:pt x="246864" y="1379604"/>
                  </a:lnTo>
                  <a:lnTo>
                    <a:pt x="225085" y="1344614"/>
                  </a:lnTo>
                  <a:lnTo>
                    <a:pt x="204312" y="1308622"/>
                  </a:lnTo>
                  <a:lnTo>
                    <a:pt x="184544" y="1271627"/>
                  </a:lnTo>
                  <a:lnTo>
                    <a:pt x="165782" y="1233628"/>
                  </a:lnTo>
                  <a:lnTo>
                    <a:pt x="148025" y="1194627"/>
                  </a:lnTo>
                  <a:lnTo>
                    <a:pt x="131273" y="1154624"/>
                  </a:lnTo>
                  <a:lnTo>
                    <a:pt x="115527" y="1113617"/>
                  </a:lnTo>
                  <a:lnTo>
                    <a:pt x="100787" y="1071607"/>
                  </a:lnTo>
                  <a:lnTo>
                    <a:pt x="87052" y="1028595"/>
                  </a:lnTo>
                  <a:lnTo>
                    <a:pt x="74323" y="984579"/>
                  </a:lnTo>
                  <a:lnTo>
                    <a:pt x="62599" y="939561"/>
                  </a:lnTo>
                  <a:lnTo>
                    <a:pt x="51881" y="893540"/>
                  </a:lnTo>
                  <a:lnTo>
                    <a:pt x="42168" y="846516"/>
                  </a:lnTo>
                  <a:lnTo>
                    <a:pt x="33460" y="798490"/>
                  </a:lnTo>
                  <a:lnTo>
                    <a:pt x="25758" y="749460"/>
                  </a:lnTo>
                  <a:lnTo>
                    <a:pt x="19062" y="699427"/>
                  </a:lnTo>
                  <a:lnTo>
                    <a:pt x="13371" y="648392"/>
                  </a:lnTo>
                  <a:lnTo>
                    <a:pt x="8686" y="596354"/>
                  </a:lnTo>
                  <a:lnTo>
                    <a:pt x="5006" y="543313"/>
                  </a:lnTo>
                  <a:lnTo>
                    <a:pt x="2332" y="489269"/>
                  </a:lnTo>
                  <a:lnTo>
                    <a:pt x="663" y="434222"/>
                  </a:lnTo>
                  <a:lnTo>
                    <a:pt x="0" y="378173"/>
                  </a:lnTo>
                  <a:lnTo>
                    <a:pt x="342" y="321120"/>
                  </a:lnTo>
                  <a:lnTo>
                    <a:pt x="1689" y="263065"/>
                  </a:lnTo>
                  <a:lnTo>
                    <a:pt x="4043" y="204006"/>
                  </a:lnTo>
                  <a:lnTo>
                    <a:pt x="7401" y="143945"/>
                  </a:lnTo>
                  <a:lnTo>
                    <a:pt x="11765" y="82881"/>
                  </a:lnTo>
                  <a:lnTo>
                    <a:pt x="17135" y="20815"/>
                  </a:lnTo>
                  <a:lnTo>
                    <a:pt x="19494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540258" y="6945353"/>
              <a:ext cx="175260" cy="184785"/>
            </a:xfrm>
            <a:custGeom>
              <a:avLst/>
              <a:gdLst/>
              <a:ahLst/>
              <a:cxnLst/>
              <a:rect l="l" t="t" r="r" b="b"/>
              <a:pathLst>
                <a:path w="175259" h="184784">
                  <a:moveTo>
                    <a:pt x="107200" y="0"/>
                  </a:moveTo>
                  <a:lnTo>
                    <a:pt x="0" y="164886"/>
                  </a:lnTo>
                  <a:lnTo>
                    <a:pt x="174790" y="184696"/>
                  </a:lnTo>
                  <a:lnTo>
                    <a:pt x="10720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995231" y="8482248"/>
            <a:ext cx="3526154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i="1" spc="-55" dirty="0">
                <a:solidFill>
                  <a:srgbClr val="F2425D"/>
                </a:solidFill>
                <a:latin typeface="Arial"/>
                <a:cs typeface="Arial"/>
              </a:rPr>
              <a:t>real</a:t>
            </a:r>
            <a:r>
              <a:rPr sz="2150" i="1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i="1" spc="-50" dirty="0">
                <a:solidFill>
                  <a:srgbClr val="F2425D"/>
                </a:solidFill>
                <a:latin typeface="Arial"/>
                <a:cs typeface="Arial"/>
              </a:rPr>
              <a:t>bug</a:t>
            </a:r>
            <a:r>
              <a:rPr sz="2150" i="1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which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was</a:t>
            </a:r>
            <a:r>
              <a:rPr sz="2150" spc="5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causing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an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error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Harvard’s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computer</a:t>
            </a: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1940s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873728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  <a:tab pos="3498215" algn="l"/>
              </a:tabLst>
            </a:pPr>
            <a:r>
              <a:rPr dirty="0"/>
              <a:t>THE	DEBUGGING</a:t>
            </a:r>
            <a:r>
              <a:rPr lang="en-US" dirty="0"/>
              <a:t> </a:t>
            </a:r>
            <a:r>
              <a:rPr dirty="0"/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5119" y="4622887"/>
            <a:ext cx="3206115" cy="1264285"/>
          </a:xfrm>
          <a:prstGeom prst="rect">
            <a:avLst/>
          </a:prstGeom>
          <a:solidFill>
            <a:srgbClr val="FE575F"/>
          </a:solidFill>
        </p:spPr>
        <p:txBody>
          <a:bodyPr vert="horz" wrap="square" lIns="0" tIns="398780" rIns="0" bIns="0" rtlCol="0">
            <a:spAutoFit/>
          </a:bodyPr>
          <a:lstStyle/>
          <a:p>
            <a:pPr marL="746760">
              <a:lnSpc>
                <a:spcPct val="100000"/>
              </a:lnSpc>
              <a:spcBef>
                <a:spcPts val="3140"/>
              </a:spcBef>
            </a:pPr>
            <a:r>
              <a:rPr sz="3100" b="1" spc="-10" dirty="0">
                <a:solidFill>
                  <a:srgbClr val="444444"/>
                </a:solidFill>
                <a:latin typeface="Arial"/>
                <a:cs typeface="Arial"/>
              </a:rPr>
              <a:t>IDENTIFY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0096" y="3529365"/>
            <a:ext cx="1177290" cy="837565"/>
            <a:chOff x="2050096" y="3529365"/>
            <a:chExt cx="1177290" cy="837565"/>
          </a:xfrm>
        </p:grpSpPr>
        <p:sp>
          <p:nvSpPr>
            <p:cNvPr id="6" name="object 6"/>
            <p:cNvSpPr/>
            <p:nvPr/>
          </p:nvSpPr>
          <p:spPr>
            <a:xfrm>
              <a:off x="2128775" y="3550307"/>
              <a:ext cx="1078230" cy="667385"/>
            </a:xfrm>
            <a:custGeom>
              <a:avLst/>
              <a:gdLst/>
              <a:ahLst/>
              <a:cxnLst/>
              <a:rect l="l" t="t" r="r" b="b"/>
              <a:pathLst>
                <a:path w="1078230" h="667385">
                  <a:moveTo>
                    <a:pt x="1077655" y="0"/>
                  </a:moveTo>
                  <a:lnTo>
                    <a:pt x="1018141" y="3319"/>
                  </a:lnTo>
                  <a:lnTo>
                    <a:pt x="960201" y="8105"/>
                  </a:lnTo>
                  <a:lnTo>
                    <a:pt x="903833" y="14356"/>
                  </a:lnTo>
                  <a:lnTo>
                    <a:pt x="849038" y="22074"/>
                  </a:lnTo>
                  <a:lnTo>
                    <a:pt x="795816" y="31257"/>
                  </a:lnTo>
                  <a:lnTo>
                    <a:pt x="744167" y="41907"/>
                  </a:lnTo>
                  <a:lnTo>
                    <a:pt x="694090" y="54022"/>
                  </a:lnTo>
                  <a:lnTo>
                    <a:pt x="645587" y="67603"/>
                  </a:lnTo>
                  <a:lnTo>
                    <a:pt x="598656" y="82651"/>
                  </a:lnTo>
                  <a:lnTo>
                    <a:pt x="553299" y="99164"/>
                  </a:lnTo>
                  <a:lnTo>
                    <a:pt x="509514" y="117144"/>
                  </a:lnTo>
                  <a:lnTo>
                    <a:pt x="467302" y="136589"/>
                  </a:lnTo>
                  <a:lnTo>
                    <a:pt x="426663" y="157501"/>
                  </a:lnTo>
                  <a:lnTo>
                    <a:pt x="387597" y="179878"/>
                  </a:lnTo>
                  <a:lnTo>
                    <a:pt x="350104" y="203722"/>
                  </a:lnTo>
                  <a:lnTo>
                    <a:pt x="314183" y="229031"/>
                  </a:lnTo>
                  <a:lnTo>
                    <a:pt x="279836" y="255806"/>
                  </a:lnTo>
                  <a:lnTo>
                    <a:pt x="247061" y="284048"/>
                  </a:lnTo>
                  <a:lnTo>
                    <a:pt x="215860" y="313755"/>
                  </a:lnTo>
                  <a:lnTo>
                    <a:pt x="186231" y="344928"/>
                  </a:lnTo>
                  <a:lnTo>
                    <a:pt x="158175" y="377568"/>
                  </a:lnTo>
                  <a:lnTo>
                    <a:pt x="131692" y="411673"/>
                  </a:lnTo>
                  <a:lnTo>
                    <a:pt x="106782" y="447244"/>
                  </a:lnTo>
                  <a:lnTo>
                    <a:pt x="83445" y="484282"/>
                  </a:lnTo>
                  <a:lnTo>
                    <a:pt x="61681" y="522785"/>
                  </a:lnTo>
                  <a:lnTo>
                    <a:pt x="41489" y="562754"/>
                  </a:lnTo>
                  <a:lnTo>
                    <a:pt x="22871" y="604190"/>
                  </a:lnTo>
                  <a:lnTo>
                    <a:pt x="5825" y="647091"/>
                  </a:lnTo>
                  <a:lnTo>
                    <a:pt x="0" y="66724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0096" y="4173001"/>
              <a:ext cx="169545" cy="193675"/>
            </a:xfrm>
            <a:custGeom>
              <a:avLst/>
              <a:gdLst/>
              <a:ahLst/>
              <a:cxnLst/>
              <a:rect l="l" t="t" r="r" b="b"/>
              <a:pathLst>
                <a:path w="169544" h="193675">
                  <a:moveTo>
                    <a:pt x="0" y="0"/>
                  </a:moveTo>
                  <a:lnTo>
                    <a:pt x="35637" y="193418"/>
                  </a:lnTo>
                  <a:lnTo>
                    <a:pt x="168989" y="48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24374" y="3157665"/>
            <a:ext cx="224282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Becoming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aware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that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there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bug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018" y="6641496"/>
            <a:ext cx="293184" cy="2931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74862" y="6599083"/>
            <a:ext cx="267271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During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development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018" y="7368176"/>
            <a:ext cx="293184" cy="29318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74862" y="7325762"/>
            <a:ext cx="223266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Testing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software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018" y="8094856"/>
            <a:ext cx="293184" cy="29318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74862" y="7939356"/>
            <a:ext cx="256349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User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reports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during production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018" y="9286443"/>
            <a:ext cx="293184" cy="2931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074862" y="9130942"/>
            <a:ext cx="247015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Context: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browsers, users,</a:t>
            </a:r>
            <a:r>
              <a:rPr sz="2300" spc="-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79797" y="5053812"/>
            <a:ext cx="885825" cy="402590"/>
            <a:chOff x="4979797" y="5053812"/>
            <a:chExt cx="885825" cy="402590"/>
          </a:xfrm>
        </p:grpSpPr>
        <p:sp>
          <p:nvSpPr>
            <p:cNvPr id="18" name="object 18"/>
            <p:cNvSpPr/>
            <p:nvPr/>
          </p:nvSpPr>
          <p:spPr>
            <a:xfrm>
              <a:off x="4979797" y="5254853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536068" y="0"/>
                  </a:moveTo>
                  <a:lnTo>
                    <a:pt x="48371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63511" y="5053812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89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34474" y="4622887"/>
            <a:ext cx="3206115" cy="1264285"/>
          </a:xfrm>
          <a:prstGeom prst="rect">
            <a:avLst/>
          </a:prstGeom>
          <a:solidFill>
            <a:srgbClr val="FEC704"/>
          </a:solidFill>
        </p:spPr>
        <p:txBody>
          <a:bodyPr vert="horz" wrap="square" lIns="0" tIns="398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40"/>
              </a:spcBef>
            </a:pPr>
            <a:r>
              <a:rPr sz="3100" b="1" spc="-20" dirty="0">
                <a:solidFill>
                  <a:srgbClr val="444444"/>
                </a:solidFill>
                <a:latin typeface="Arial"/>
                <a:cs typeface="Arial"/>
              </a:rPr>
              <a:t>FIND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679451" y="3529365"/>
            <a:ext cx="1177290" cy="837565"/>
            <a:chOff x="6679451" y="3529365"/>
            <a:chExt cx="1177290" cy="837565"/>
          </a:xfrm>
        </p:grpSpPr>
        <p:sp>
          <p:nvSpPr>
            <p:cNvPr id="22" name="object 22"/>
            <p:cNvSpPr/>
            <p:nvPr/>
          </p:nvSpPr>
          <p:spPr>
            <a:xfrm>
              <a:off x="6758130" y="3550307"/>
              <a:ext cx="1078230" cy="667385"/>
            </a:xfrm>
            <a:custGeom>
              <a:avLst/>
              <a:gdLst/>
              <a:ahLst/>
              <a:cxnLst/>
              <a:rect l="l" t="t" r="r" b="b"/>
              <a:pathLst>
                <a:path w="1078229" h="667385">
                  <a:moveTo>
                    <a:pt x="1077655" y="0"/>
                  </a:moveTo>
                  <a:lnTo>
                    <a:pt x="1018141" y="3319"/>
                  </a:lnTo>
                  <a:lnTo>
                    <a:pt x="960201" y="8105"/>
                  </a:lnTo>
                  <a:lnTo>
                    <a:pt x="903833" y="14356"/>
                  </a:lnTo>
                  <a:lnTo>
                    <a:pt x="849038" y="22074"/>
                  </a:lnTo>
                  <a:lnTo>
                    <a:pt x="795816" y="31257"/>
                  </a:lnTo>
                  <a:lnTo>
                    <a:pt x="744167" y="41907"/>
                  </a:lnTo>
                  <a:lnTo>
                    <a:pt x="694090" y="54022"/>
                  </a:lnTo>
                  <a:lnTo>
                    <a:pt x="645587" y="67603"/>
                  </a:lnTo>
                  <a:lnTo>
                    <a:pt x="598656" y="82651"/>
                  </a:lnTo>
                  <a:lnTo>
                    <a:pt x="553299" y="99164"/>
                  </a:lnTo>
                  <a:lnTo>
                    <a:pt x="509514" y="117144"/>
                  </a:lnTo>
                  <a:lnTo>
                    <a:pt x="467302" y="136589"/>
                  </a:lnTo>
                  <a:lnTo>
                    <a:pt x="426663" y="157501"/>
                  </a:lnTo>
                  <a:lnTo>
                    <a:pt x="387597" y="179878"/>
                  </a:lnTo>
                  <a:lnTo>
                    <a:pt x="350104" y="203722"/>
                  </a:lnTo>
                  <a:lnTo>
                    <a:pt x="314183" y="229031"/>
                  </a:lnTo>
                  <a:lnTo>
                    <a:pt x="279836" y="255806"/>
                  </a:lnTo>
                  <a:lnTo>
                    <a:pt x="247061" y="284048"/>
                  </a:lnTo>
                  <a:lnTo>
                    <a:pt x="215860" y="313755"/>
                  </a:lnTo>
                  <a:lnTo>
                    <a:pt x="186231" y="344928"/>
                  </a:lnTo>
                  <a:lnTo>
                    <a:pt x="158175" y="377568"/>
                  </a:lnTo>
                  <a:lnTo>
                    <a:pt x="131692" y="411673"/>
                  </a:lnTo>
                  <a:lnTo>
                    <a:pt x="106782" y="447244"/>
                  </a:lnTo>
                  <a:lnTo>
                    <a:pt x="83445" y="484282"/>
                  </a:lnTo>
                  <a:lnTo>
                    <a:pt x="61681" y="522785"/>
                  </a:lnTo>
                  <a:lnTo>
                    <a:pt x="41489" y="562754"/>
                  </a:lnTo>
                  <a:lnTo>
                    <a:pt x="22871" y="604190"/>
                  </a:lnTo>
                  <a:lnTo>
                    <a:pt x="5825" y="647091"/>
                  </a:lnTo>
                  <a:lnTo>
                    <a:pt x="0" y="66724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79451" y="4173001"/>
              <a:ext cx="169545" cy="193675"/>
            </a:xfrm>
            <a:custGeom>
              <a:avLst/>
              <a:gdLst/>
              <a:ahLst/>
              <a:cxnLst/>
              <a:rect l="l" t="t" r="r" b="b"/>
              <a:pathLst>
                <a:path w="169545" h="193675">
                  <a:moveTo>
                    <a:pt x="0" y="0"/>
                  </a:moveTo>
                  <a:lnTo>
                    <a:pt x="35637" y="193418"/>
                  </a:lnTo>
                  <a:lnTo>
                    <a:pt x="168990" y="48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53728" y="2979659"/>
            <a:ext cx="226949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Isolating</a:t>
            </a:r>
            <a:r>
              <a:rPr sz="2150" spc="2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where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exactly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bug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is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happening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09151" y="5121915"/>
            <a:ext cx="885825" cy="402590"/>
            <a:chOff x="9609151" y="5121915"/>
            <a:chExt cx="885825" cy="402590"/>
          </a:xfrm>
        </p:grpSpPr>
        <p:sp>
          <p:nvSpPr>
            <p:cNvPr id="26" name="object 26"/>
            <p:cNvSpPr/>
            <p:nvPr/>
          </p:nvSpPr>
          <p:spPr>
            <a:xfrm>
              <a:off x="9609151" y="5322956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536068" y="0"/>
                  </a:moveTo>
                  <a:lnTo>
                    <a:pt x="48371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92866" y="5121915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0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763829" y="4622887"/>
            <a:ext cx="3206115" cy="1264285"/>
          </a:xfrm>
          <a:prstGeom prst="rect">
            <a:avLst/>
          </a:prstGeom>
          <a:solidFill>
            <a:srgbClr val="77D16B"/>
          </a:solidFill>
        </p:spPr>
        <p:txBody>
          <a:bodyPr vert="horz" wrap="square" lIns="0" tIns="398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40"/>
              </a:spcBef>
            </a:pPr>
            <a:r>
              <a:rPr sz="3100" b="1" spc="-25" dirty="0">
                <a:solidFill>
                  <a:srgbClr val="444444"/>
                </a:solidFill>
                <a:latin typeface="Arial"/>
                <a:cs typeface="Arial"/>
              </a:rPr>
              <a:t>FIX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1308807" y="3529364"/>
            <a:ext cx="1177290" cy="837565"/>
            <a:chOff x="11308807" y="3529364"/>
            <a:chExt cx="1177290" cy="837565"/>
          </a:xfrm>
        </p:grpSpPr>
        <p:sp>
          <p:nvSpPr>
            <p:cNvPr id="30" name="object 30"/>
            <p:cNvSpPr/>
            <p:nvPr/>
          </p:nvSpPr>
          <p:spPr>
            <a:xfrm>
              <a:off x="11387481" y="3550306"/>
              <a:ext cx="1078230" cy="667385"/>
            </a:xfrm>
            <a:custGeom>
              <a:avLst/>
              <a:gdLst/>
              <a:ahLst/>
              <a:cxnLst/>
              <a:rect l="l" t="t" r="r" b="b"/>
              <a:pathLst>
                <a:path w="1078229" h="667385">
                  <a:moveTo>
                    <a:pt x="1077655" y="0"/>
                  </a:moveTo>
                  <a:lnTo>
                    <a:pt x="1018141" y="3319"/>
                  </a:lnTo>
                  <a:lnTo>
                    <a:pt x="960201" y="8105"/>
                  </a:lnTo>
                  <a:lnTo>
                    <a:pt x="903833" y="14356"/>
                  </a:lnTo>
                  <a:lnTo>
                    <a:pt x="849038" y="22074"/>
                  </a:lnTo>
                  <a:lnTo>
                    <a:pt x="795816" y="31257"/>
                  </a:lnTo>
                  <a:lnTo>
                    <a:pt x="744167" y="41907"/>
                  </a:lnTo>
                  <a:lnTo>
                    <a:pt x="694090" y="54022"/>
                  </a:lnTo>
                  <a:lnTo>
                    <a:pt x="645587" y="67603"/>
                  </a:lnTo>
                  <a:lnTo>
                    <a:pt x="598656" y="82651"/>
                  </a:lnTo>
                  <a:lnTo>
                    <a:pt x="553299" y="99164"/>
                  </a:lnTo>
                  <a:lnTo>
                    <a:pt x="509514" y="117144"/>
                  </a:lnTo>
                  <a:lnTo>
                    <a:pt x="467302" y="136589"/>
                  </a:lnTo>
                  <a:lnTo>
                    <a:pt x="426663" y="157501"/>
                  </a:lnTo>
                  <a:lnTo>
                    <a:pt x="387597" y="179878"/>
                  </a:lnTo>
                  <a:lnTo>
                    <a:pt x="350104" y="203722"/>
                  </a:lnTo>
                  <a:lnTo>
                    <a:pt x="314183" y="229031"/>
                  </a:lnTo>
                  <a:lnTo>
                    <a:pt x="279836" y="255806"/>
                  </a:lnTo>
                  <a:lnTo>
                    <a:pt x="247061" y="284048"/>
                  </a:lnTo>
                  <a:lnTo>
                    <a:pt x="215860" y="313755"/>
                  </a:lnTo>
                  <a:lnTo>
                    <a:pt x="186231" y="344928"/>
                  </a:lnTo>
                  <a:lnTo>
                    <a:pt x="158175" y="377568"/>
                  </a:lnTo>
                  <a:lnTo>
                    <a:pt x="131692" y="411673"/>
                  </a:lnTo>
                  <a:lnTo>
                    <a:pt x="106782" y="447244"/>
                  </a:lnTo>
                  <a:lnTo>
                    <a:pt x="83445" y="484282"/>
                  </a:lnTo>
                  <a:lnTo>
                    <a:pt x="61681" y="522785"/>
                  </a:lnTo>
                  <a:lnTo>
                    <a:pt x="41489" y="562754"/>
                  </a:lnTo>
                  <a:lnTo>
                    <a:pt x="22871" y="604190"/>
                  </a:lnTo>
                  <a:lnTo>
                    <a:pt x="5825" y="647091"/>
                  </a:lnTo>
                  <a:lnTo>
                    <a:pt x="0" y="66724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08807" y="4173000"/>
              <a:ext cx="169545" cy="193675"/>
            </a:xfrm>
            <a:custGeom>
              <a:avLst/>
              <a:gdLst/>
              <a:ahLst/>
              <a:cxnLst/>
              <a:rect l="l" t="t" r="r" b="b"/>
              <a:pathLst>
                <a:path w="169545" h="193675">
                  <a:moveTo>
                    <a:pt x="0" y="0"/>
                  </a:moveTo>
                  <a:lnTo>
                    <a:pt x="35632" y="193419"/>
                  </a:lnTo>
                  <a:lnTo>
                    <a:pt x="168989" y="48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2683080" y="3364988"/>
            <a:ext cx="191452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Correct</a:t>
            </a: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bug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238507" y="5053812"/>
            <a:ext cx="885825" cy="402590"/>
            <a:chOff x="14238507" y="5053812"/>
            <a:chExt cx="885825" cy="402590"/>
          </a:xfrm>
        </p:grpSpPr>
        <p:sp>
          <p:nvSpPr>
            <p:cNvPr id="34" name="object 34"/>
            <p:cNvSpPr/>
            <p:nvPr/>
          </p:nvSpPr>
          <p:spPr>
            <a:xfrm>
              <a:off x="14238507" y="5254853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536068" y="0"/>
                  </a:moveTo>
                  <a:lnTo>
                    <a:pt x="48371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722221" y="5053812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393185" y="4622887"/>
            <a:ext cx="3206115" cy="1264285"/>
          </a:xfrm>
          <a:prstGeom prst="rect">
            <a:avLst/>
          </a:prstGeom>
          <a:solidFill>
            <a:srgbClr val="64A9EF"/>
          </a:solidFill>
        </p:spPr>
        <p:txBody>
          <a:bodyPr vert="horz" wrap="square" lIns="0" tIns="39878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3140"/>
              </a:spcBef>
            </a:pPr>
            <a:r>
              <a:rPr sz="3100" b="1" spc="-10" dirty="0">
                <a:solidFill>
                  <a:srgbClr val="444444"/>
                </a:solidFill>
                <a:latin typeface="Arial"/>
                <a:cs typeface="Arial"/>
              </a:rPr>
              <a:t>PREVENT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938163" y="3529365"/>
            <a:ext cx="1177290" cy="837565"/>
            <a:chOff x="15938163" y="3529365"/>
            <a:chExt cx="1177290" cy="837565"/>
          </a:xfrm>
        </p:grpSpPr>
        <p:sp>
          <p:nvSpPr>
            <p:cNvPr id="38" name="object 38"/>
            <p:cNvSpPr/>
            <p:nvPr/>
          </p:nvSpPr>
          <p:spPr>
            <a:xfrm>
              <a:off x="16016837" y="3550307"/>
              <a:ext cx="1078230" cy="667385"/>
            </a:xfrm>
            <a:custGeom>
              <a:avLst/>
              <a:gdLst/>
              <a:ahLst/>
              <a:cxnLst/>
              <a:rect l="l" t="t" r="r" b="b"/>
              <a:pathLst>
                <a:path w="1078230" h="667385">
                  <a:moveTo>
                    <a:pt x="1077655" y="0"/>
                  </a:moveTo>
                  <a:lnTo>
                    <a:pt x="1018141" y="3319"/>
                  </a:lnTo>
                  <a:lnTo>
                    <a:pt x="960201" y="8105"/>
                  </a:lnTo>
                  <a:lnTo>
                    <a:pt x="903833" y="14356"/>
                  </a:lnTo>
                  <a:lnTo>
                    <a:pt x="849038" y="22074"/>
                  </a:lnTo>
                  <a:lnTo>
                    <a:pt x="795816" y="31257"/>
                  </a:lnTo>
                  <a:lnTo>
                    <a:pt x="744167" y="41907"/>
                  </a:lnTo>
                  <a:lnTo>
                    <a:pt x="694090" y="54022"/>
                  </a:lnTo>
                  <a:lnTo>
                    <a:pt x="645587" y="67603"/>
                  </a:lnTo>
                  <a:lnTo>
                    <a:pt x="598656" y="82651"/>
                  </a:lnTo>
                  <a:lnTo>
                    <a:pt x="553299" y="99164"/>
                  </a:lnTo>
                  <a:lnTo>
                    <a:pt x="509514" y="117144"/>
                  </a:lnTo>
                  <a:lnTo>
                    <a:pt x="467302" y="136589"/>
                  </a:lnTo>
                  <a:lnTo>
                    <a:pt x="426663" y="157501"/>
                  </a:lnTo>
                  <a:lnTo>
                    <a:pt x="387597" y="179878"/>
                  </a:lnTo>
                  <a:lnTo>
                    <a:pt x="350104" y="203722"/>
                  </a:lnTo>
                  <a:lnTo>
                    <a:pt x="314183" y="229031"/>
                  </a:lnTo>
                  <a:lnTo>
                    <a:pt x="279836" y="255806"/>
                  </a:lnTo>
                  <a:lnTo>
                    <a:pt x="247061" y="284048"/>
                  </a:lnTo>
                  <a:lnTo>
                    <a:pt x="215860" y="313755"/>
                  </a:lnTo>
                  <a:lnTo>
                    <a:pt x="186231" y="344928"/>
                  </a:lnTo>
                  <a:lnTo>
                    <a:pt x="158175" y="377568"/>
                  </a:lnTo>
                  <a:lnTo>
                    <a:pt x="131692" y="411673"/>
                  </a:lnTo>
                  <a:lnTo>
                    <a:pt x="106782" y="447244"/>
                  </a:lnTo>
                  <a:lnTo>
                    <a:pt x="83445" y="484282"/>
                  </a:lnTo>
                  <a:lnTo>
                    <a:pt x="61681" y="522785"/>
                  </a:lnTo>
                  <a:lnTo>
                    <a:pt x="41489" y="562754"/>
                  </a:lnTo>
                  <a:lnTo>
                    <a:pt x="22871" y="604190"/>
                  </a:lnTo>
                  <a:lnTo>
                    <a:pt x="5825" y="647091"/>
                  </a:lnTo>
                  <a:lnTo>
                    <a:pt x="0" y="66724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938163" y="4173001"/>
              <a:ext cx="169545" cy="193675"/>
            </a:xfrm>
            <a:custGeom>
              <a:avLst/>
              <a:gdLst/>
              <a:ahLst/>
              <a:cxnLst/>
              <a:rect l="l" t="t" r="r" b="b"/>
              <a:pathLst>
                <a:path w="169544" h="193675">
                  <a:moveTo>
                    <a:pt x="0" y="0"/>
                  </a:moveTo>
                  <a:lnTo>
                    <a:pt x="35632" y="193418"/>
                  </a:lnTo>
                  <a:lnTo>
                    <a:pt x="168989" y="48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7312437" y="3157665"/>
            <a:ext cx="222758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Preventing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105" dirty="0">
                <a:solidFill>
                  <a:srgbClr val="F2425D"/>
                </a:solidFill>
                <a:latin typeface="Arial"/>
                <a:cs typeface="Arial"/>
              </a:rPr>
              <a:t>it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from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happening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again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52084" y="6641496"/>
            <a:ext cx="293184" cy="293184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5962929" y="6485997"/>
            <a:ext cx="2603500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Searching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same bug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similar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52084" y="8297991"/>
            <a:ext cx="293184" cy="29318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15962929" y="8142491"/>
            <a:ext cx="250190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Writing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tests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using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testing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software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3372" y="6641496"/>
            <a:ext cx="293184" cy="293184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6704217" y="6485997"/>
            <a:ext cx="244602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Developer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console (</a:t>
            </a:r>
            <a:r>
              <a:rPr sz="2300" i="1" spc="-10" dirty="0">
                <a:solidFill>
                  <a:srgbClr val="444444"/>
                </a:solidFill>
                <a:latin typeface="Arial"/>
                <a:cs typeface="Arial"/>
              </a:rPr>
              <a:t>simple</a:t>
            </a:r>
            <a:r>
              <a:rPr sz="2300" i="1" spc="-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code)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3372" y="7833083"/>
            <a:ext cx="293184" cy="293184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6704217" y="7677584"/>
            <a:ext cx="252158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Debugger</a:t>
            </a:r>
            <a:r>
              <a:rPr sz="2300" spc="-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300" i="1" spc="-40" dirty="0">
                <a:solidFill>
                  <a:srgbClr val="444444"/>
                </a:solidFill>
                <a:latin typeface="Arial"/>
                <a:cs typeface="Arial"/>
              </a:rPr>
              <a:t>complex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code)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2727" y="6641496"/>
            <a:ext cx="293184" cy="293184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1333572" y="6485997"/>
            <a:ext cx="2347595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Replace</a:t>
            </a:r>
            <a:r>
              <a:rPr sz="230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wrong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solution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new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correct</a:t>
            </a:r>
            <a:r>
              <a:rPr sz="2300" spc="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solution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781" y="1103920"/>
            <a:ext cx="17567910" cy="8863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12065" algn="ctr">
              <a:lnSpc>
                <a:spcPct val="109800"/>
              </a:lnSpc>
              <a:spcBef>
                <a:spcPts val="105"/>
              </a:spcBef>
            </a:pPr>
            <a:r>
              <a:rPr sz="13200" spc="125" dirty="0">
                <a:solidFill>
                  <a:srgbClr val="444444"/>
                </a:solidFill>
                <a:latin typeface="Arial"/>
                <a:cs typeface="Arial"/>
              </a:rPr>
              <a:t>J</a:t>
            </a:r>
            <a:r>
              <a:rPr sz="13200" spc="27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-21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13200" spc="275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13200" spc="265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3200" spc="270" dirty="0">
                <a:solidFill>
                  <a:srgbClr val="444444"/>
                </a:solidFill>
                <a:latin typeface="Arial"/>
                <a:cs typeface="Arial"/>
              </a:rPr>
              <a:t>RIP</a:t>
            </a:r>
            <a:r>
              <a:rPr sz="13200" spc="-39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9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58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3200" spc="-8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9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9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185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3200" spc="-46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40" dirty="0">
                <a:solidFill>
                  <a:srgbClr val="444444"/>
                </a:solidFill>
                <a:latin typeface="Arial"/>
                <a:cs typeface="Arial"/>
              </a:rPr>
              <a:t>B</a:t>
            </a:r>
            <a:r>
              <a:rPr sz="13200" spc="30" dirty="0">
                <a:solidFill>
                  <a:srgbClr val="444444"/>
                </a:solidFill>
                <a:latin typeface="Arial"/>
                <a:cs typeface="Arial"/>
              </a:rPr>
              <a:t>RO</a:t>
            </a:r>
            <a:r>
              <a:rPr sz="13200" spc="35" dirty="0">
                <a:solidFill>
                  <a:srgbClr val="444444"/>
                </a:solidFill>
                <a:latin typeface="Arial"/>
                <a:cs typeface="Arial"/>
              </a:rPr>
              <a:t>WSE</a:t>
            </a:r>
            <a:r>
              <a:rPr sz="13200" spc="30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3200" spc="-62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13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215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13200" spc="-434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13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9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3200" spc="-465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3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4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spc="145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13200" spc="14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spc="-4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4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-515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endParaRPr sz="13200">
              <a:latin typeface="Arial"/>
              <a:cs typeface="Arial"/>
            </a:endParaRPr>
          </a:p>
          <a:p>
            <a:pPr marL="8890" algn="ctr">
              <a:lnSpc>
                <a:spcPct val="100000"/>
              </a:lnSpc>
              <a:spcBef>
                <a:spcPts val="1555"/>
              </a:spcBef>
            </a:pPr>
            <a:r>
              <a:rPr sz="13200" spc="254" dirty="0">
                <a:solidFill>
                  <a:srgbClr val="444444"/>
                </a:solidFill>
                <a:latin typeface="Arial"/>
                <a:cs typeface="Arial"/>
              </a:rPr>
              <a:t>FU</a:t>
            </a:r>
            <a:r>
              <a:rPr sz="13200" spc="26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125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3200" spc="260" dirty="0">
                <a:solidFill>
                  <a:srgbClr val="444444"/>
                </a:solidFill>
                <a:latin typeface="Arial"/>
                <a:cs typeface="Arial"/>
              </a:rPr>
              <a:t>AM</a:t>
            </a:r>
            <a:r>
              <a:rPr sz="13200" spc="254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spc="7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-44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26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265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spc="-40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endParaRPr sz="1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52051" y="2517449"/>
            <a:ext cx="9626628" cy="626088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JAVASCRIPT IN THE BROWSER: DOM AND EVENTS FUNDAMENTALS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1503680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WHAT'S THE DOM AND DOM MANIPULATION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6629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2169795" algn="l"/>
                <a:tab pos="3194050" algn="l"/>
              </a:tabLst>
            </a:pPr>
            <a:r>
              <a:rPr dirty="0"/>
              <a:t>WHAT</a:t>
            </a:r>
            <a:r>
              <a:rPr lang="en-US" dirty="0"/>
              <a:t> </a:t>
            </a:r>
            <a:r>
              <a:rPr dirty="0"/>
              <a:t>IS</a:t>
            </a:r>
            <a:r>
              <a:rPr lang="en-US" dirty="0"/>
              <a:t> </a:t>
            </a:r>
            <a:r>
              <a:rPr dirty="0"/>
              <a:t>THE	DOM?</a:t>
            </a:r>
          </a:p>
        </p:txBody>
      </p:sp>
      <p:sp>
        <p:nvSpPr>
          <p:cNvPr id="4" name="object 4"/>
          <p:cNvSpPr/>
          <p:nvPr/>
        </p:nvSpPr>
        <p:spPr>
          <a:xfrm>
            <a:off x="1665201" y="3908341"/>
            <a:ext cx="11043285" cy="4482465"/>
          </a:xfrm>
          <a:custGeom>
            <a:avLst/>
            <a:gdLst/>
            <a:ahLst/>
            <a:cxnLst/>
            <a:rect l="l" t="t" r="r" b="b"/>
            <a:pathLst>
              <a:path w="11043285" h="4482465">
                <a:moveTo>
                  <a:pt x="11043129" y="0"/>
                </a:moveTo>
                <a:lnTo>
                  <a:pt x="0" y="0"/>
                </a:lnTo>
                <a:lnTo>
                  <a:pt x="0" y="4482194"/>
                </a:lnTo>
                <a:lnTo>
                  <a:pt x="11043129" y="4482194"/>
                </a:lnTo>
                <a:lnTo>
                  <a:pt x="1104312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43500"/>
              </a:lnSpc>
              <a:spcBef>
                <a:spcPts val="95"/>
              </a:spcBef>
            </a:pPr>
            <a:r>
              <a:rPr spc="-185" dirty="0"/>
              <a:t>DOCUMENT</a:t>
            </a:r>
            <a:r>
              <a:rPr spc="-55" dirty="0"/>
              <a:t> </a:t>
            </a:r>
            <a:r>
              <a:rPr spc="-180" dirty="0"/>
              <a:t>OBJECT</a:t>
            </a:r>
            <a:r>
              <a:rPr spc="-55" dirty="0"/>
              <a:t> </a:t>
            </a:r>
            <a:r>
              <a:rPr spc="-155" dirty="0"/>
              <a:t>MODEL:</a:t>
            </a:r>
            <a:r>
              <a:rPr spc="-75" dirty="0"/>
              <a:t> STRUCTURED </a:t>
            </a:r>
            <a:r>
              <a:rPr spc="-210" dirty="0"/>
              <a:t>REPRESENTATION</a:t>
            </a:r>
            <a:r>
              <a:rPr spc="-105" dirty="0"/>
              <a:t> </a:t>
            </a:r>
            <a:r>
              <a:rPr spc="-250" dirty="0"/>
              <a:t>OF</a:t>
            </a:r>
            <a:r>
              <a:rPr spc="-100" dirty="0"/>
              <a:t> </a:t>
            </a:r>
            <a:r>
              <a:rPr spc="-45" dirty="0"/>
              <a:t>HTML</a:t>
            </a:r>
            <a:r>
              <a:rPr spc="-100" dirty="0"/>
              <a:t> </a:t>
            </a:r>
            <a:r>
              <a:rPr spc="-195" dirty="0"/>
              <a:t>DOCUMENTS.</a:t>
            </a:r>
            <a:r>
              <a:rPr spc="-100" dirty="0"/>
              <a:t> </a:t>
            </a:r>
            <a:r>
              <a:rPr spc="-145" dirty="0"/>
              <a:t>ALLOWS </a:t>
            </a:r>
            <a:r>
              <a:rPr spc="-175" dirty="0"/>
              <a:t>JAVASCRIPT</a:t>
            </a:r>
            <a:r>
              <a:rPr spc="-90" dirty="0"/>
              <a:t> </a:t>
            </a:r>
            <a:r>
              <a:rPr spc="-245" dirty="0"/>
              <a:t>TO</a:t>
            </a:r>
            <a:r>
              <a:rPr spc="-85" dirty="0"/>
              <a:t> </a:t>
            </a:r>
            <a:r>
              <a:rPr spc="-254" dirty="0"/>
              <a:t>ACCESS</a:t>
            </a:r>
            <a:r>
              <a:rPr spc="-85" dirty="0"/>
              <a:t> </a:t>
            </a:r>
            <a:r>
              <a:rPr spc="-45" dirty="0"/>
              <a:t>HTML</a:t>
            </a:r>
            <a:r>
              <a:rPr spc="-85" dirty="0"/>
              <a:t> </a:t>
            </a:r>
            <a:r>
              <a:rPr spc="-180" dirty="0"/>
              <a:t>ELEMENTS</a:t>
            </a:r>
            <a:r>
              <a:rPr spc="-90" dirty="0"/>
              <a:t> </a:t>
            </a:r>
            <a:r>
              <a:rPr spc="-25" dirty="0"/>
              <a:t>AND </a:t>
            </a:r>
            <a:r>
              <a:rPr spc="-195" dirty="0"/>
              <a:t>STYLES</a:t>
            </a:r>
            <a:r>
              <a:rPr spc="-80" dirty="0"/>
              <a:t> </a:t>
            </a:r>
            <a:r>
              <a:rPr spc="-245" dirty="0"/>
              <a:t>TO</a:t>
            </a:r>
            <a:r>
              <a:rPr spc="-80" dirty="0"/>
              <a:t> </a:t>
            </a:r>
            <a:r>
              <a:rPr spc="-140" dirty="0"/>
              <a:t>MANIPULATE</a:t>
            </a:r>
            <a:r>
              <a:rPr spc="-80" dirty="0"/>
              <a:t> </a:t>
            </a:r>
            <a:r>
              <a:rPr spc="-10" dirty="0"/>
              <a:t>THEM.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2330361"/>
            <a:ext cx="5293360" cy="3434715"/>
            <a:chOff x="0" y="2330361"/>
            <a:chExt cx="5293360" cy="34347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30361"/>
              <a:ext cx="5292732" cy="3434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029" y="2918020"/>
              <a:ext cx="3612598" cy="17360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 rot="21000000">
            <a:off x="2186951" y="3458334"/>
            <a:ext cx="1478150" cy="533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20"/>
              </a:lnSpc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DOM</a:t>
            </a:r>
            <a:endParaRPr sz="41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9906" y="8704481"/>
            <a:ext cx="367919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Change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text,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HTML</a:t>
            </a:r>
            <a:r>
              <a:rPr sz="2150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attributes,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and</a:t>
            </a:r>
            <a:r>
              <a:rPr sz="2150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even</a:t>
            </a:r>
            <a:r>
              <a:rPr sz="21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35" dirty="0">
                <a:solidFill>
                  <a:srgbClr val="F2425D"/>
                </a:solidFill>
                <a:latin typeface="Arial"/>
                <a:cs typeface="Arial"/>
              </a:rPr>
              <a:t>CSS</a:t>
            </a: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styles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12867" y="7535465"/>
            <a:ext cx="1666239" cy="1596390"/>
            <a:chOff x="7312867" y="7535465"/>
            <a:chExt cx="1666239" cy="1596390"/>
          </a:xfrm>
        </p:grpSpPr>
        <p:sp>
          <p:nvSpPr>
            <p:cNvPr id="12" name="object 12"/>
            <p:cNvSpPr/>
            <p:nvPr/>
          </p:nvSpPr>
          <p:spPr>
            <a:xfrm>
              <a:off x="7399513" y="7690192"/>
              <a:ext cx="1558925" cy="1421130"/>
            </a:xfrm>
            <a:custGeom>
              <a:avLst/>
              <a:gdLst/>
              <a:ahLst/>
              <a:cxnLst/>
              <a:rect l="l" t="t" r="r" b="b"/>
              <a:pathLst>
                <a:path w="1558925" h="1421129">
                  <a:moveTo>
                    <a:pt x="1558351" y="1420707"/>
                  </a:moveTo>
                  <a:lnTo>
                    <a:pt x="1497559" y="1405186"/>
                  </a:lnTo>
                  <a:lnTo>
                    <a:pt x="1437971" y="1389045"/>
                  </a:lnTo>
                  <a:lnTo>
                    <a:pt x="1379585" y="1372283"/>
                  </a:lnTo>
                  <a:lnTo>
                    <a:pt x="1322401" y="1354902"/>
                  </a:lnTo>
                  <a:lnTo>
                    <a:pt x="1266420" y="1336901"/>
                  </a:lnTo>
                  <a:lnTo>
                    <a:pt x="1211642" y="1318279"/>
                  </a:lnTo>
                  <a:lnTo>
                    <a:pt x="1158066" y="1299038"/>
                  </a:lnTo>
                  <a:lnTo>
                    <a:pt x="1105693" y="1279176"/>
                  </a:lnTo>
                  <a:lnTo>
                    <a:pt x="1054523" y="1258694"/>
                  </a:lnTo>
                  <a:lnTo>
                    <a:pt x="1004555" y="1237593"/>
                  </a:lnTo>
                  <a:lnTo>
                    <a:pt x="955790" y="1215871"/>
                  </a:lnTo>
                  <a:lnTo>
                    <a:pt x="908227" y="1193529"/>
                  </a:lnTo>
                  <a:lnTo>
                    <a:pt x="861867" y="1170567"/>
                  </a:lnTo>
                  <a:lnTo>
                    <a:pt x="816709" y="1146985"/>
                  </a:lnTo>
                  <a:lnTo>
                    <a:pt x="772754" y="1122782"/>
                  </a:lnTo>
                  <a:lnTo>
                    <a:pt x="730002" y="1097960"/>
                  </a:lnTo>
                  <a:lnTo>
                    <a:pt x="688453" y="1072518"/>
                  </a:lnTo>
                  <a:lnTo>
                    <a:pt x="648105" y="1046455"/>
                  </a:lnTo>
                  <a:lnTo>
                    <a:pt x="608961" y="1019773"/>
                  </a:lnTo>
                  <a:lnTo>
                    <a:pt x="571019" y="992470"/>
                  </a:lnTo>
                  <a:lnTo>
                    <a:pt x="534280" y="964548"/>
                  </a:lnTo>
                  <a:lnTo>
                    <a:pt x="498743" y="936005"/>
                  </a:lnTo>
                  <a:lnTo>
                    <a:pt x="464409" y="906842"/>
                  </a:lnTo>
                  <a:lnTo>
                    <a:pt x="431278" y="877059"/>
                  </a:lnTo>
                  <a:lnTo>
                    <a:pt x="399349" y="846656"/>
                  </a:lnTo>
                  <a:lnTo>
                    <a:pt x="368622" y="815633"/>
                  </a:lnTo>
                  <a:lnTo>
                    <a:pt x="339099" y="783990"/>
                  </a:lnTo>
                  <a:lnTo>
                    <a:pt x="310778" y="751727"/>
                  </a:lnTo>
                  <a:lnTo>
                    <a:pt x="283659" y="718843"/>
                  </a:lnTo>
                  <a:lnTo>
                    <a:pt x="257743" y="685340"/>
                  </a:lnTo>
                  <a:lnTo>
                    <a:pt x="233030" y="651216"/>
                  </a:lnTo>
                  <a:lnTo>
                    <a:pt x="209519" y="616473"/>
                  </a:lnTo>
                  <a:lnTo>
                    <a:pt x="187211" y="581109"/>
                  </a:lnTo>
                  <a:lnTo>
                    <a:pt x="166106" y="545126"/>
                  </a:lnTo>
                  <a:lnTo>
                    <a:pt x="146203" y="508522"/>
                  </a:lnTo>
                  <a:lnTo>
                    <a:pt x="127503" y="471298"/>
                  </a:lnTo>
                  <a:lnTo>
                    <a:pt x="110005" y="433454"/>
                  </a:lnTo>
                  <a:lnTo>
                    <a:pt x="93710" y="394990"/>
                  </a:lnTo>
                  <a:lnTo>
                    <a:pt x="78617" y="355906"/>
                  </a:lnTo>
                  <a:lnTo>
                    <a:pt x="64727" y="316202"/>
                  </a:lnTo>
                  <a:lnTo>
                    <a:pt x="52040" y="275877"/>
                  </a:lnTo>
                  <a:lnTo>
                    <a:pt x="40555" y="234933"/>
                  </a:lnTo>
                  <a:lnTo>
                    <a:pt x="30273" y="193369"/>
                  </a:lnTo>
                  <a:lnTo>
                    <a:pt x="21194" y="151184"/>
                  </a:lnTo>
                  <a:lnTo>
                    <a:pt x="13317" y="108380"/>
                  </a:lnTo>
                  <a:lnTo>
                    <a:pt x="6643" y="64955"/>
                  </a:lnTo>
                  <a:lnTo>
                    <a:pt x="1171" y="2091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12867" y="7535465"/>
              <a:ext cx="175895" cy="180975"/>
            </a:xfrm>
            <a:custGeom>
              <a:avLst/>
              <a:gdLst/>
              <a:ahLst/>
              <a:cxnLst/>
              <a:rect l="l" t="t" r="r" b="b"/>
              <a:pathLst>
                <a:path w="175895" h="180975">
                  <a:moveTo>
                    <a:pt x="77977" y="0"/>
                  </a:moveTo>
                  <a:lnTo>
                    <a:pt x="0" y="180554"/>
                  </a:lnTo>
                  <a:lnTo>
                    <a:pt x="175635" y="170715"/>
                  </a:lnTo>
                  <a:lnTo>
                    <a:pt x="7797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3855242" y="2506578"/>
            <a:ext cx="1860550" cy="1271270"/>
            <a:chOff x="13855242" y="2506578"/>
            <a:chExt cx="1860550" cy="1271270"/>
          </a:xfrm>
        </p:grpSpPr>
        <p:sp>
          <p:nvSpPr>
            <p:cNvPr id="15" name="object 15"/>
            <p:cNvSpPr/>
            <p:nvPr/>
          </p:nvSpPr>
          <p:spPr>
            <a:xfrm>
              <a:off x="13876184" y="2527519"/>
              <a:ext cx="1765935" cy="1106170"/>
            </a:xfrm>
            <a:custGeom>
              <a:avLst/>
              <a:gdLst/>
              <a:ahLst/>
              <a:cxnLst/>
              <a:rect l="l" t="t" r="r" b="b"/>
              <a:pathLst>
                <a:path w="1765934" h="1106170">
                  <a:moveTo>
                    <a:pt x="0" y="0"/>
                  </a:moveTo>
                  <a:lnTo>
                    <a:pt x="55878" y="1356"/>
                  </a:lnTo>
                  <a:lnTo>
                    <a:pt x="110972" y="3702"/>
                  </a:lnTo>
                  <a:lnTo>
                    <a:pt x="165280" y="7037"/>
                  </a:lnTo>
                  <a:lnTo>
                    <a:pt x="218803" y="11361"/>
                  </a:lnTo>
                  <a:lnTo>
                    <a:pt x="271540" y="16675"/>
                  </a:lnTo>
                  <a:lnTo>
                    <a:pt x="323493" y="22977"/>
                  </a:lnTo>
                  <a:lnTo>
                    <a:pt x="374660" y="30269"/>
                  </a:lnTo>
                  <a:lnTo>
                    <a:pt x="425042" y="38550"/>
                  </a:lnTo>
                  <a:lnTo>
                    <a:pt x="474638" y="47820"/>
                  </a:lnTo>
                  <a:lnTo>
                    <a:pt x="523450" y="58079"/>
                  </a:lnTo>
                  <a:lnTo>
                    <a:pt x="571476" y="69328"/>
                  </a:lnTo>
                  <a:lnTo>
                    <a:pt x="618717" y="81565"/>
                  </a:lnTo>
                  <a:lnTo>
                    <a:pt x="665172" y="94792"/>
                  </a:lnTo>
                  <a:lnTo>
                    <a:pt x="710843" y="109008"/>
                  </a:lnTo>
                  <a:lnTo>
                    <a:pt x="755728" y="124213"/>
                  </a:lnTo>
                  <a:lnTo>
                    <a:pt x="799828" y="140407"/>
                  </a:lnTo>
                  <a:lnTo>
                    <a:pt x="843142" y="157591"/>
                  </a:lnTo>
                  <a:lnTo>
                    <a:pt x="885672" y="175763"/>
                  </a:lnTo>
                  <a:lnTo>
                    <a:pt x="927416" y="194925"/>
                  </a:lnTo>
                  <a:lnTo>
                    <a:pt x="968375" y="215076"/>
                  </a:lnTo>
                  <a:lnTo>
                    <a:pt x="1008548" y="236216"/>
                  </a:lnTo>
                  <a:lnTo>
                    <a:pt x="1047937" y="258345"/>
                  </a:lnTo>
                  <a:lnTo>
                    <a:pt x="1086540" y="281464"/>
                  </a:lnTo>
                  <a:lnTo>
                    <a:pt x="1124358" y="305571"/>
                  </a:lnTo>
                  <a:lnTo>
                    <a:pt x="1161390" y="330668"/>
                  </a:lnTo>
                  <a:lnTo>
                    <a:pt x="1197638" y="356754"/>
                  </a:lnTo>
                  <a:lnTo>
                    <a:pt x="1233100" y="383829"/>
                  </a:lnTo>
                  <a:lnTo>
                    <a:pt x="1267777" y="411893"/>
                  </a:lnTo>
                  <a:lnTo>
                    <a:pt x="1301668" y="440947"/>
                  </a:lnTo>
                  <a:lnTo>
                    <a:pt x="1334775" y="470989"/>
                  </a:lnTo>
                  <a:lnTo>
                    <a:pt x="1367096" y="502021"/>
                  </a:lnTo>
                  <a:lnTo>
                    <a:pt x="1398632" y="534042"/>
                  </a:lnTo>
                  <a:lnTo>
                    <a:pt x="1429382" y="567052"/>
                  </a:lnTo>
                  <a:lnTo>
                    <a:pt x="1459348" y="601052"/>
                  </a:lnTo>
                  <a:lnTo>
                    <a:pt x="1488528" y="636040"/>
                  </a:lnTo>
                  <a:lnTo>
                    <a:pt x="1516923" y="672018"/>
                  </a:lnTo>
                  <a:lnTo>
                    <a:pt x="1544533" y="708984"/>
                  </a:lnTo>
                  <a:lnTo>
                    <a:pt x="1571357" y="746940"/>
                  </a:lnTo>
                  <a:lnTo>
                    <a:pt x="1597396" y="785885"/>
                  </a:lnTo>
                  <a:lnTo>
                    <a:pt x="1622650" y="825820"/>
                  </a:lnTo>
                  <a:lnTo>
                    <a:pt x="1647119" y="866743"/>
                  </a:lnTo>
                  <a:lnTo>
                    <a:pt x="1670802" y="908656"/>
                  </a:lnTo>
                  <a:lnTo>
                    <a:pt x="1693700" y="951558"/>
                  </a:lnTo>
                  <a:lnTo>
                    <a:pt x="1715813" y="995448"/>
                  </a:lnTo>
                  <a:lnTo>
                    <a:pt x="1737141" y="1040329"/>
                  </a:lnTo>
                  <a:lnTo>
                    <a:pt x="1757683" y="1086198"/>
                  </a:lnTo>
                  <a:lnTo>
                    <a:pt x="1765334" y="110574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51976" y="3581696"/>
              <a:ext cx="163830" cy="196215"/>
            </a:xfrm>
            <a:custGeom>
              <a:avLst/>
              <a:gdLst/>
              <a:ahLst/>
              <a:cxnLst/>
              <a:rect l="l" t="t" r="r" b="b"/>
              <a:pathLst>
                <a:path w="163830" h="196214">
                  <a:moveTo>
                    <a:pt x="163806" y="0"/>
                  </a:moveTo>
                  <a:lnTo>
                    <a:pt x="0" y="64126"/>
                  </a:lnTo>
                  <a:lnTo>
                    <a:pt x="146037" y="195869"/>
                  </a:lnTo>
                  <a:lnTo>
                    <a:pt x="16380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45606" y="2146308"/>
            <a:ext cx="314579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65" dirty="0">
                <a:solidFill>
                  <a:srgbClr val="F2425D"/>
                </a:solidFill>
                <a:latin typeface="Arial"/>
                <a:cs typeface="Arial"/>
              </a:rPr>
              <a:t>Tree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structure,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generated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by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browser</a:t>
            </a: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HTML</a:t>
            </a: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load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65146" y="3939754"/>
            <a:ext cx="4544527" cy="39678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6496" y="2106475"/>
            <a:ext cx="9269072" cy="80927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1963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  <a:tab pos="2118995" algn="l"/>
                <a:tab pos="3394075" algn="l"/>
              </a:tabLst>
            </a:pPr>
            <a:r>
              <a:rPr dirty="0"/>
              <a:t>THE	DOM</a:t>
            </a:r>
            <a:r>
              <a:rPr lang="en-US" dirty="0"/>
              <a:t> </a:t>
            </a:r>
            <a:r>
              <a:rPr dirty="0"/>
              <a:t>TREE</a:t>
            </a:r>
            <a:r>
              <a:rPr lang="en-US" dirty="0"/>
              <a:t> </a:t>
            </a:r>
            <a:r>
              <a:rPr dirty="0"/>
              <a:t>STRUCTURE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31455" y="2073001"/>
            <a:ext cx="16499205" cy="8362315"/>
            <a:chOff x="931455" y="2073001"/>
            <a:chExt cx="16499205" cy="836231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1455" y="2106476"/>
              <a:ext cx="5837859" cy="83286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86713" y="2812506"/>
              <a:ext cx="5207635" cy="1610360"/>
            </a:xfrm>
            <a:custGeom>
              <a:avLst/>
              <a:gdLst/>
              <a:ahLst/>
              <a:cxnLst/>
              <a:rect l="l" t="t" r="r" b="b"/>
              <a:pathLst>
                <a:path w="5207635" h="1610360">
                  <a:moveTo>
                    <a:pt x="0" y="0"/>
                  </a:moveTo>
                  <a:lnTo>
                    <a:pt x="5207523" y="0"/>
                  </a:lnTo>
                  <a:lnTo>
                    <a:pt x="5207523" y="1609803"/>
                  </a:lnTo>
                  <a:lnTo>
                    <a:pt x="0" y="160980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64A9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6713" y="4579702"/>
              <a:ext cx="5207635" cy="5199380"/>
            </a:xfrm>
            <a:custGeom>
              <a:avLst/>
              <a:gdLst/>
              <a:ahLst/>
              <a:cxnLst/>
              <a:rect l="l" t="t" r="r" b="b"/>
              <a:pathLst>
                <a:path w="5207635" h="5199380">
                  <a:moveTo>
                    <a:pt x="0" y="0"/>
                  </a:moveTo>
                  <a:lnTo>
                    <a:pt x="5207523" y="0"/>
                  </a:lnTo>
                  <a:lnTo>
                    <a:pt x="5207523" y="5199105"/>
                  </a:lnTo>
                  <a:lnTo>
                    <a:pt x="0" y="5199105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64A9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7109" y="3323117"/>
              <a:ext cx="4730750" cy="588645"/>
            </a:xfrm>
            <a:custGeom>
              <a:avLst/>
              <a:gdLst/>
              <a:ahLst/>
              <a:cxnLst/>
              <a:rect l="l" t="t" r="r" b="b"/>
              <a:pathLst>
                <a:path w="4730750" h="588645">
                  <a:moveTo>
                    <a:pt x="0" y="0"/>
                  </a:moveTo>
                  <a:lnTo>
                    <a:pt x="4730642" y="0"/>
                  </a:lnTo>
                  <a:lnTo>
                    <a:pt x="4730642" y="588578"/>
                  </a:lnTo>
                  <a:lnTo>
                    <a:pt x="0" y="588578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77D1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7109" y="5156691"/>
              <a:ext cx="4730750" cy="2228215"/>
            </a:xfrm>
            <a:custGeom>
              <a:avLst/>
              <a:gdLst/>
              <a:ahLst/>
              <a:cxnLst/>
              <a:rect l="l" t="t" r="r" b="b"/>
              <a:pathLst>
                <a:path w="4730750" h="2228215">
                  <a:moveTo>
                    <a:pt x="0" y="0"/>
                  </a:moveTo>
                  <a:lnTo>
                    <a:pt x="4730642" y="0"/>
                  </a:lnTo>
                  <a:lnTo>
                    <a:pt x="4730642" y="2228177"/>
                  </a:lnTo>
                  <a:lnTo>
                    <a:pt x="0" y="222817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77D1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7109" y="7550894"/>
              <a:ext cx="4730750" cy="1610360"/>
            </a:xfrm>
            <a:custGeom>
              <a:avLst/>
              <a:gdLst/>
              <a:ahLst/>
              <a:cxnLst/>
              <a:rect l="l" t="t" r="r" b="b"/>
              <a:pathLst>
                <a:path w="4730750" h="1610359">
                  <a:moveTo>
                    <a:pt x="0" y="0"/>
                  </a:moveTo>
                  <a:lnTo>
                    <a:pt x="4730642" y="0"/>
                  </a:lnTo>
                  <a:lnTo>
                    <a:pt x="4730642" y="1609803"/>
                  </a:lnTo>
                  <a:lnTo>
                    <a:pt x="0" y="160980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77D1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06420" y="5727454"/>
              <a:ext cx="4392295" cy="511809"/>
            </a:xfrm>
            <a:custGeom>
              <a:avLst/>
              <a:gdLst/>
              <a:ahLst/>
              <a:cxnLst/>
              <a:rect l="l" t="t" r="r" b="b"/>
              <a:pathLst>
                <a:path w="4392295" h="511810">
                  <a:moveTo>
                    <a:pt x="0" y="0"/>
                  </a:moveTo>
                  <a:lnTo>
                    <a:pt x="4391680" y="0"/>
                  </a:lnTo>
                  <a:lnTo>
                    <a:pt x="4391680" y="511552"/>
                  </a:lnTo>
                  <a:lnTo>
                    <a:pt x="0" y="511552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EC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06420" y="6349116"/>
              <a:ext cx="4392295" cy="511809"/>
            </a:xfrm>
            <a:custGeom>
              <a:avLst/>
              <a:gdLst/>
              <a:ahLst/>
              <a:cxnLst/>
              <a:rect l="l" t="t" r="r" b="b"/>
              <a:pathLst>
                <a:path w="4392295" h="511809">
                  <a:moveTo>
                    <a:pt x="0" y="0"/>
                  </a:moveTo>
                  <a:lnTo>
                    <a:pt x="4391680" y="0"/>
                  </a:lnTo>
                  <a:lnTo>
                    <a:pt x="4391680" y="511552"/>
                  </a:lnTo>
                  <a:lnTo>
                    <a:pt x="0" y="511552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EC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86590" y="8107119"/>
              <a:ext cx="4392295" cy="511809"/>
            </a:xfrm>
            <a:custGeom>
              <a:avLst/>
              <a:gdLst/>
              <a:ahLst/>
              <a:cxnLst/>
              <a:rect l="l" t="t" r="r" b="b"/>
              <a:pathLst>
                <a:path w="4392295" h="511809">
                  <a:moveTo>
                    <a:pt x="0" y="0"/>
                  </a:moveTo>
                  <a:lnTo>
                    <a:pt x="4391680" y="0"/>
                  </a:lnTo>
                  <a:lnTo>
                    <a:pt x="4391680" y="511552"/>
                  </a:lnTo>
                  <a:lnTo>
                    <a:pt x="0" y="511552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EC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0827" y="5852212"/>
              <a:ext cx="1454150" cy="273050"/>
            </a:xfrm>
            <a:custGeom>
              <a:avLst/>
              <a:gdLst/>
              <a:ahLst/>
              <a:cxnLst/>
              <a:rect l="l" t="t" r="r" b="b"/>
              <a:pathLst>
                <a:path w="1454150" h="273050">
                  <a:moveTo>
                    <a:pt x="0" y="0"/>
                  </a:moveTo>
                  <a:lnTo>
                    <a:pt x="1453902" y="0"/>
                  </a:lnTo>
                  <a:lnTo>
                    <a:pt x="1453902" y="272507"/>
                  </a:lnTo>
                  <a:lnTo>
                    <a:pt x="0" y="27250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E57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1444" y="2215214"/>
              <a:ext cx="5578475" cy="8111490"/>
            </a:xfrm>
            <a:custGeom>
              <a:avLst/>
              <a:gdLst/>
              <a:ahLst/>
              <a:cxnLst/>
              <a:rect l="l" t="t" r="r" b="b"/>
              <a:pathLst>
                <a:path w="5578475" h="8111490">
                  <a:moveTo>
                    <a:pt x="0" y="0"/>
                  </a:moveTo>
                  <a:lnTo>
                    <a:pt x="5577868" y="0"/>
                  </a:lnTo>
                  <a:lnTo>
                    <a:pt x="5577868" y="8111131"/>
                  </a:lnTo>
                  <a:lnTo>
                    <a:pt x="0" y="8111131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88811" y="2093956"/>
              <a:ext cx="1170940" cy="248920"/>
            </a:xfrm>
            <a:custGeom>
              <a:avLst/>
              <a:gdLst/>
              <a:ahLst/>
              <a:cxnLst/>
              <a:rect l="l" t="t" r="r" b="b"/>
              <a:pathLst>
                <a:path w="1170940" h="248919">
                  <a:moveTo>
                    <a:pt x="1170706" y="30603"/>
                  </a:moveTo>
                  <a:lnTo>
                    <a:pt x="1114509" y="21708"/>
                  </a:lnTo>
                  <a:lnTo>
                    <a:pt x="1059017" y="14330"/>
                  </a:lnTo>
                  <a:lnTo>
                    <a:pt x="1004231" y="8470"/>
                  </a:lnTo>
                  <a:lnTo>
                    <a:pt x="950149" y="4129"/>
                  </a:lnTo>
                  <a:lnTo>
                    <a:pt x="896773" y="1305"/>
                  </a:lnTo>
                  <a:lnTo>
                    <a:pt x="844101" y="0"/>
                  </a:lnTo>
                  <a:lnTo>
                    <a:pt x="792135" y="212"/>
                  </a:lnTo>
                  <a:lnTo>
                    <a:pt x="740874" y="1943"/>
                  </a:lnTo>
                  <a:lnTo>
                    <a:pt x="690319" y="5191"/>
                  </a:lnTo>
                  <a:lnTo>
                    <a:pt x="640468" y="9958"/>
                  </a:lnTo>
                  <a:lnTo>
                    <a:pt x="591323" y="16243"/>
                  </a:lnTo>
                  <a:lnTo>
                    <a:pt x="542883" y="24046"/>
                  </a:lnTo>
                  <a:lnTo>
                    <a:pt x="495148" y="33367"/>
                  </a:lnTo>
                  <a:lnTo>
                    <a:pt x="448118" y="44206"/>
                  </a:lnTo>
                  <a:lnTo>
                    <a:pt x="401793" y="56563"/>
                  </a:lnTo>
                  <a:lnTo>
                    <a:pt x="356174" y="70438"/>
                  </a:lnTo>
                  <a:lnTo>
                    <a:pt x="311260" y="85831"/>
                  </a:lnTo>
                  <a:lnTo>
                    <a:pt x="267051" y="102742"/>
                  </a:lnTo>
                  <a:lnTo>
                    <a:pt x="223547" y="121171"/>
                  </a:lnTo>
                  <a:lnTo>
                    <a:pt x="180748" y="141119"/>
                  </a:lnTo>
                  <a:lnTo>
                    <a:pt x="138655" y="162584"/>
                  </a:lnTo>
                  <a:lnTo>
                    <a:pt x="97266" y="185567"/>
                  </a:lnTo>
                  <a:lnTo>
                    <a:pt x="56583" y="210069"/>
                  </a:lnTo>
                  <a:lnTo>
                    <a:pt x="16605" y="236088"/>
                  </a:lnTo>
                  <a:lnTo>
                    <a:pt x="0" y="24888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66044" y="2260378"/>
              <a:ext cx="193040" cy="177165"/>
            </a:xfrm>
            <a:custGeom>
              <a:avLst/>
              <a:gdLst/>
              <a:ahLst/>
              <a:cxnLst/>
              <a:rect l="l" t="t" r="r" b="b"/>
              <a:pathLst>
                <a:path w="193040" h="177164">
                  <a:moveTo>
                    <a:pt x="85683" y="0"/>
                  </a:moveTo>
                  <a:lnTo>
                    <a:pt x="0" y="177030"/>
                  </a:lnTo>
                  <a:lnTo>
                    <a:pt x="193030" y="139357"/>
                  </a:lnTo>
                  <a:lnTo>
                    <a:pt x="8568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6720" y="2343334"/>
              <a:ext cx="11513827" cy="693829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5138807" y="1861828"/>
            <a:ext cx="3945890" cy="1082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4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Special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object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that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entry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point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80" dirty="0">
                <a:solidFill>
                  <a:srgbClr val="F2425D"/>
                </a:solidFill>
                <a:latin typeface="Arial"/>
                <a:cs typeface="Arial"/>
              </a:rPr>
              <a:t>DOM.</a:t>
            </a:r>
            <a:r>
              <a:rPr sz="21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Example: </a:t>
            </a:r>
            <a:r>
              <a:rPr sz="2150" spc="-10" dirty="0">
                <a:solidFill>
                  <a:srgbClr val="F2425D"/>
                </a:solidFill>
                <a:latin typeface="Courier New"/>
                <a:cs typeface="Courier New"/>
              </a:rPr>
              <a:t>document.querySelector()</a:t>
            </a:r>
            <a:endParaRPr sz="215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258983" y="5951818"/>
            <a:ext cx="1086485" cy="251460"/>
            <a:chOff x="18258983" y="5951818"/>
            <a:chExt cx="1086485" cy="251460"/>
          </a:xfrm>
        </p:grpSpPr>
        <p:sp>
          <p:nvSpPr>
            <p:cNvPr id="22" name="object 22"/>
            <p:cNvSpPr/>
            <p:nvPr/>
          </p:nvSpPr>
          <p:spPr>
            <a:xfrm>
              <a:off x="18478875" y="6077469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40">
                  <a:moveTo>
                    <a:pt x="866127" y="0"/>
                  </a:moveTo>
                  <a:lnTo>
                    <a:pt x="31412" y="0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58983" y="5951818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301" y="0"/>
                  </a:moveTo>
                  <a:lnTo>
                    <a:pt x="0" y="125650"/>
                  </a:lnTo>
                  <a:lnTo>
                    <a:pt x="251301" y="251301"/>
                  </a:lnTo>
                  <a:lnTo>
                    <a:pt x="25130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8258983" y="7116430"/>
            <a:ext cx="1086485" cy="251460"/>
            <a:chOff x="18258983" y="7116430"/>
            <a:chExt cx="1086485" cy="251460"/>
          </a:xfrm>
        </p:grpSpPr>
        <p:sp>
          <p:nvSpPr>
            <p:cNvPr id="25" name="object 25"/>
            <p:cNvSpPr/>
            <p:nvPr/>
          </p:nvSpPr>
          <p:spPr>
            <a:xfrm>
              <a:off x="18478875" y="7242081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40">
                  <a:moveTo>
                    <a:pt x="866127" y="0"/>
                  </a:moveTo>
                  <a:lnTo>
                    <a:pt x="31412" y="0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258983" y="711643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251301" y="0"/>
                  </a:moveTo>
                  <a:lnTo>
                    <a:pt x="0" y="125650"/>
                  </a:lnTo>
                  <a:lnTo>
                    <a:pt x="251301" y="251301"/>
                  </a:lnTo>
                  <a:lnTo>
                    <a:pt x="25130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816102" y="9541256"/>
            <a:ext cx="1086485" cy="251460"/>
            <a:chOff x="8816102" y="9541256"/>
            <a:chExt cx="1086485" cy="251460"/>
          </a:xfrm>
        </p:grpSpPr>
        <p:sp>
          <p:nvSpPr>
            <p:cNvPr id="28" name="object 28"/>
            <p:cNvSpPr/>
            <p:nvPr/>
          </p:nvSpPr>
          <p:spPr>
            <a:xfrm>
              <a:off x="8816102" y="9666906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40">
                  <a:moveTo>
                    <a:pt x="0" y="0"/>
                  </a:moveTo>
                  <a:lnTo>
                    <a:pt x="834714" y="0"/>
                  </a:lnTo>
                  <a:lnTo>
                    <a:pt x="866127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50817" y="9541256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8191" y="6378187"/>
            <a:ext cx="7976870" cy="4077335"/>
          </a:xfrm>
          <a:custGeom>
            <a:avLst/>
            <a:gdLst/>
            <a:ahLst/>
            <a:cxnLst/>
            <a:rect l="l" t="t" r="r" b="b"/>
            <a:pathLst>
              <a:path w="7976870" h="4077334">
                <a:moveTo>
                  <a:pt x="7976379" y="0"/>
                </a:moveTo>
                <a:lnTo>
                  <a:pt x="0" y="0"/>
                </a:lnTo>
                <a:lnTo>
                  <a:pt x="0" y="4077302"/>
                </a:lnTo>
                <a:lnTo>
                  <a:pt x="7976379" y="4077302"/>
                </a:lnTo>
                <a:lnTo>
                  <a:pt x="797637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45904" y="6925868"/>
            <a:ext cx="179705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-24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31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100" b="1" spc="-55" dirty="0">
                <a:solidFill>
                  <a:srgbClr val="444444"/>
                </a:solidFill>
                <a:latin typeface="Arial"/>
                <a:cs typeface="Arial"/>
              </a:rPr>
              <a:t>APIs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2599" y="6803089"/>
            <a:ext cx="3441700" cy="125603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0955" rIns="0" bIns="0" rtlCol="0">
            <a:spAutoFit/>
          </a:bodyPr>
          <a:lstStyle/>
          <a:p>
            <a:pPr marL="938530" marR="311785" indent="-619760">
              <a:lnSpc>
                <a:spcPct val="136400"/>
              </a:lnSpc>
              <a:spcBef>
                <a:spcPts val="165"/>
              </a:spcBef>
            </a:pP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37902" y="5956636"/>
            <a:ext cx="2827655" cy="3923665"/>
            <a:chOff x="2437902" y="5956636"/>
            <a:chExt cx="2827655" cy="39236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7902" y="7857256"/>
              <a:ext cx="971414" cy="9714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823" y="9030599"/>
              <a:ext cx="829236" cy="8291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8023" y="9010385"/>
              <a:ext cx="922570" cy="869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6566" y="7901944"/>
              <a:ext cx="885486" cy="8820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61104" y="5977577"/>
              <a:ext cx="1283970" cy="758825"/>
            </a:xfrm>
            <a:custGeom>
              <a:avLst/>
              <a:gdLst/>
              <a:ahLst/>
              <a:cxnLst/>
              <a:rect l="l" t="t" r="r" b="b"/>
              <a:pathLst>
                <a:path w="1283970" h="758825">
                  <a:moveTo>
                    <a:pt x="1283409" y="193"/>
                  </a:moveTo>
                  <a:lnTo>
                    <a:pt x="1227384" y="0"/>
                  </a:lnTo>
                  <a:lnTo>
                    <a:pt x="1172445" y="1217"/>
                  </a:lnTo>
                  <a:lnTo>
                    <a:pt x="1118592" y="3846"/>
                  </a:lnTo>
                  <a:lnTo>
                    <a:pt x="1065824" y="7886"/>
                  </a:lnTo>
                  <a:lnTo>
                    <a:pt x="1014141" y="13338"/>
                  </a:lnTo>
                  <a:lnTo>
                    <a:pt x="963543" y="20201"/>
                  </a:lnTo>
                  <a:lnTo>
                    <a:pt x="914031" y="28476"/>
                  </a:lnTo>
                  <a:lnTo>
                    <a:pt x="865604" y="38161"/>
                  </a:lnTo>
                  <a:lnTo>
                    <a:pt x="818263" y="49259"/>
                  </a:lnTo>
                  <a:lnTo>
                    <a:pt x="772007" y="61768"/>
                  </a:lnTo>
                  <a:lnTo>
                    <a:pt x="726836" y="75688"/>
                  </a:lnTo>
                  <a:lnTo>
                    <a:pt x="682751" y="91019"/>
                  </a:lnTo>
                  <a:lnTo>
                    <a:pt x="639751" y="107762"/>
                  </a:lnTo>
                  <a:lnTo>
                    <a:pt x="597836" y="125916"/>
                  </a:lnTo>
                  <a:lnTo>
                    <a:pt x="557007" y="145482"/>
                  </a:lnTo>
                  <a:lnTo>
                    <a:pt x="517263" y="166459"/>
                  </a:lnTo>
                  <a:lnTo>
                    <a:pt x="478605" y="188848"/>
                  </a:lnTo>
                  <a:lnTo>
                    <a:pt x="441031" y="212648"/>
                  </a:lnTo>
                  <a:lnTo>
                    <a:pt x="404544" y="237859"/>
                  </a:lnTo>
                  <a:lnTo>
                    <a:pt x="369141" y="264482"/>
                  </a:lnTo>
                  <a:lnTo>
                    <a:pt x="334824" y="292516"/>
                  </a:lnTo>
                  <a:lnTo>
                    <a:pt x="301593" y="321962"/>
                  </a:lnTo>
                  <a:lnTo>
                    <a:pt x="269446" y="352819"/>
                  </a:lnTo>
                  <a:lnTo>
                    <a:pt x="238385" y="385087"/>
                  </a:lnTo>
                  <a:lnTo>
                    <a:pt x="208410" y="418767"/>
                  </a:lnTo>
                  <a:lnTo>
                    <a:pt x="179519" y="453858"/>
                  </a:lnTo>
                  <a:lnTo>
                    <a:pt x="151715" y="490361"/>
                  </a:lnTo>
                  <a:lnTo>
                    <a:pt x="124995" y="528275"/>
                  </a:lnTo>
                  <a:lnTo>
                    <a:pt x="99361" y="567600"/>
                  </a:lnTo>
                  <a:lnTo>
                    <a:pt x="74812" y="608337"/>
                  </a:lnTo>
                  <a:lnTo>
                    <a:pt x="51349" y="650485"/>
                  </a:lnTo>
                  <a:lnTo>
                    <a:pt x="28971" y="694045"/>
                  </a:lnTo>
                  <a:lnTo>
                    <a:pt x="7678" y="739016"/>
                  </a:lnTo>
                  <a:lnTo>
                    <a:pt x="0" y="75854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908" y="6684455"/>
              <a:ext cx="163830" cy="196215"/>
            </a:xfrm>
            <a:custGeom>
              <a:avLst/>
              <a:gdLst/>
              <a:ahLst/>
              <a:cxnLst/>
              <a:rect l="l" t="t" r="r" b="b"/>
              <a:pathLst>
                <a:path w="163829" h="196215">
                  <a:moveTo>
                    <a:pt x="0" y="0"/>
                  </a:moveTo>
                  <a:lnTo>
                    <a:pt x="17496" y="195894"/>
                  </a:lnTo>
                  <a:lnTo>
                    <a:pt x="163714" y="64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3309" y="293573"/>
            <a:ext cx="7391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1115" algn="l"/>
              </a:tabLst>
            </a:pPr>
            <a:r>
              <a:rPr dirty="0"/>
              <a:t>DOM	! ==JAVASCRIPT</a:t>
            </a: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2650" y="420781"/>
            <a:ext cx="628253" cy="628253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3580749" y="2005171"/>
            <a:ext cx="4392930" cy="1985645"/>
            <a:chOff x="13580749" y="2005171"/>
            <a:chExt cx="4392930" cy="1985645"/>
          </a:xfrm>
        </p:grpSpPr>
        <p:sp>
          <p:nvSpPr>
            <p:cNvPr id="16" name="object 16"/>
            <p:cNvSpPr/>
            <p:nvPr/>
          </p:nvSpPr>
          <p:spPr>
            <a:xfrm>
              <a:off x="13580749" y="2005171"/>
              <a:ext cx="4392930" cy="1985645"/>
            </a:xfrm>
            <a:custGeom>
              <a:avLst/>
              <a:gdLst/>
              <a:ahLst/>
              <a:cxnLst/>
              <a:rect l="l" t="t" r="r" b="b"/>
              <a:pathLst>
                <a:path w="4392930" h="1985645">
                  <a:moveTo>
                    <a:pt x="4392799" y="0"/>
                  </a:moveTo>
                  <a:lnTo>
                    <a:pt x="0" y="0"/>
                  </a:lnTo>
                  <a:lnTo>
                    <a:pt x="0" y="1985632"/>
                  </a:lnTo>
                  <a:lnTo>
                    <a:pt x="4392799" y="1985632"/>
                  </a:lnTo>
                  <a:lnTo>
                    <a:pt x="4392799" y="0"/>
                  </a:lnTo>
                  <a:close/>
                </a:path>
              </a:pathLst>
            </a:custGeom>
            <a:solidFill>
              <a:srgbClr val="F9D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15317" y="2488842"/>
              <a:ext cx="1123761" cy="101813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27969" y="2003441"/>
            <a:ext cx="4395470" cy="198945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14935" rIns="0" bIns="0" rtlCol="0">
            <a:spAutoFit/>
          </a:bodyPr>
          <a:lstStyle/>
          <a:p>
            <a:pPr marL="749300" marR="741680" indent="-635" algn="ctr">
              <a:lnSpc>
                <a:spcPct val="136400"/>
              </a:lnSpc>
              <a:spcBef>
                <a:spcPts val="905"/>
              </a:spcBef>
            </a:pPr>
            <a:r>
              <a:rPr sz="2600" spc="-70" dirty="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r>
              <a:rPr sz="26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6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sz="2600" spc="55" dirty="0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20754" y="1815934"/>
            <a:ext cx="5262880" cy="2364105"/>
            <a:chOff x="7420754" y="1815934"/>
            <a:chExt cx="5262880" cy="2364105"/>
          </a:xfrm>
        </p:grpSpPr>
        <p:sp>
          <p:nvSpPr>
            <p:cNvPr id="20" name="object 20"/>
            <p:cNvSpPr/>
            <p:nvPr/>
          </p:nvSpPr>
          <p:spPr>
            <a:xfrm>
              <a:off x="7705557" y="2997988"/>
              <a:ext cx="4693285" cy="0"/>
            </a:xfrm>
            <a:custGeom>
              <a:avLst/>
              <a:gdLst/>
              <a:ahLst/>
              <a:cxnLst/>
              <a:rect l="l" t="t" r="r" b="b"/>
              <a:pathLst>
                <a:path w="4693284">
                  <a:moveTo>
                    <a:pt x="4692975" y="0"/>
                  </a:moveTo>
                  <a:lnTo>
                    <a:pt x="4651091" y="0"/>
                  </a:lnTo>
                  <a:lnTo>
                    <a:pt x="41883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20749" y="2834645"/>
              <a:ext cx="5262880" cy="327025"/>
            </a:xfrm>
            <a:custGeom>
              <a:avLst/>
              <a:gdLst/>
              <a:ahLst/>
              <a:cxnLst/>
              <a:rect l="l" t="t" r="r" b="b"/>
              <a:pathLst>
                <a:path w="5262880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94"/>
                  </a:lnTo>
                  <a:lnTo>
                    <a:pt x="326694" y="0"/>
                  </a:lnTo>
                  <a:close/>
                </a:path>
                <a:path w="5262880" h="327025">
                  <a:moveTo>
                    <a:pt x="5262588" y="163347"/>
                  </a:moveTo>
                  <a:lnTo>
                    <a:pt x="4935893" y="0"/>
                  </a:lnTo>
                  <a:lnTo>
                    <a:pt x="4935893" y="326694"/>
                  </a:lnTo>
                  <a:lnTo>
                    <a:pt x="5262588" y="163347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32688" y="2119045"/>
              <a:ext cx="523544" cy="5235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817635" y="1815940"/>
              <a:ext cx="2364105" cy="2364105"/>
            </a:xfrm>
            <a:custGeom>
              <a:avLst/>
              <a:gdLst/>
              <a:ahLst/>
              <a:cxnLst/>
              <a:rect l="l" t="t" r="r" b="b"/>
              <a:pathLst>
                <a:path w="2364104" h="2364104">
                  <a:moveTo>
                    <a:pt x="2364105" y="59232"/>
                  </a:moveTo>
                  <a:lnTo>
                    <a:pt x="2304872" y="0"/>
                  </a:lnTo>
                  <a:lnTo>
                    <a:pt x="1182052" y="1122819"/>
                  </a:lnTo>
                  <a:lnTo>
                    <a:pt x="59232" y="0"/>
                  </a:lnTo>
                  <a:lnTo>
                    <a:pt x="0" y="59232"/>
                  </a:lnTo>
                  <a:lnTo>
                    <a:pt x="1122819" y="1182052"/>
                  </a:lnTo>
                  <a:lnTo>
                    <a:pt x="0" y="2304872"/>
                  </a:lnTo>
                  <a:lnTo>
                    <a:pt x="59232" y="2364105"/>
                  </a:lnTo>
                  <a:lnTo>
                    <a:pt x="1182052" y="1241285"/>
                  </a:lnTo>
                  <a:lnTo>
                    <a:pt x="2304872" y="2364105"/>
                  </a:lnTo>
                  <a:lnTo>
                    <a:pt x="2364105" y="2304872"/>
                  </a:lnTo>
                  <a:lnTo>
                    <a:pt x="1241285" y="1182052"/>
                  </a:lnTo>
                  <a:lnTo>
                    <a:pt x="2364105" y="59232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947939" y="3358797"/>
            <a:ext cx="22085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75" dirty="0">
                <a:solidFill>
                  <a:srgbClr val="C82506"/>
                </a:solidFill>
                <a:latin typeface="Arial"/>
                <a:cs typeface="Arial"/>
              </a:rPr>
              <a:t>NOT</a:t>
            </a:r>
            <a:r>
              <a:rPr sz="2800" b="1" spc="-5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C82506"/>
                </a:solidFill>
                <a:latin typeface="Arial"/>
                <a:cs typeface="Arial"/>
              </a:rPr>
              <a:t>PART</a:t>
            </a:r>
            <a:r>
              <a:rPr sz="2800" b="1" spc="-5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C82506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34350" y="4162621"/>
            <a:ext cx="1366520" cy="693420"/>
            <a:chOff x="3034350" y="4162621"/>
            <a:chExt cx="1366520" cy="693420"/>
          </a:xfrm>
        </p:grpSpPr>
        <p:sp>
          <p:nvSpPr>
            <p:cNvPr id="26" name="object 26"/>
            <p:cNvSpPr/>
            <p:nvPr/>
          </p:nvSpPr>
          <p:spPr>
            <a:xfrm>
              <a:off x="3105068" y="4302900"/>
              <a:ext cx="1275080" cy="532765"/>
            </a:xfrm>
            <a:custGeom>
              <a:avLst/>
              <a:gdLst/>
              <a:ahLst/>
              <a:cxnLst/>
              <a:rect l="l" t="t" r="r" b="b"/>
              <a:pathLst>
                <a:path w="1275079" h="532764">
                  <a:moveTo>
                    <a:pt x="1274823" y="532159"/>
                  </a:moveTo>
                  <a:lnTo>
                    <a:pt x="1208441" y="528866"/>
                  </a:lnTo>
                  <a:lnTo>
                    <a:pt x="1143683" y="524545"/>
                  </a:lnTo>
                  <a:lnTo>
                    <a:pt x="1080548" y="519196"/>
                  </a:lnTo>
                  <a:lnTo>
                    <a:pt x="1019037" y="512817"/>
                  </a:lnTo>
                  <a:lnTo>
                    <a:pt x="959149" y="505410"/>
                  </a:lnTo>
                  <a:lnTo>
                    <a:pt x="900885" y="496974"/>
                  </a:lnTo>
                  <a:lnTo>
                    <a:pt x="844244" y="487509"/>
                  </a:lnTo>
                  <a:lnTo>
                    <a:pt x="789227" y="477015"/>
                  </a:lnTo>
                  <a:lnTo>
                    <a:pt x="735834" y="465493"/>
                  </a:lnTo>
                  <a:lnTo>
                    <a:pt x="684064" y="452942"/>
                  </a:lnTo>
                  <a:lnTo>
                    <a:pt x="633918" y="439362"/>
                  </a:lnTo>
                  <a:lnTo>
                    <a:pt x="585395" y="424753"/>
                  </a:lnTo>
                  <a:lnTo>
                    <a:pt x="538496" y="409115"/>
                  </a:lnTo>
                  <a:lnTo>
                    <a:pt x="493221" y="392449"/>
                  </a:lnTo>
                  <a:lnTo>
                    <a:pt x="449569" y="374754"/>
                  </a:lnTo>
                  <a:lnTo>
                    <a:pt x="407541" y="356030"/>
                  </a:lnTo>
                  <a:lnTo>
                    <a:pt x="367136" y="336277"/>
                  </a:lnTo>
                  <a:lnTo>
                    <a:pt x="328355" y="315496"/>
                  </a:lnTo>
                  <a:lnTo>
                    <a:pt x="291197" y="293685"/>
                  </a:lnTo>
                  <a:lnTo>
                    <a:pt x="255664" y="270846"/>
                  </a:lnTo>
                  <a:lnTo>
                    <a:pt x="221753" y="246979"/>
                  </a:lnTo>
                  <a:lnTo>
                    <a:pt x="189466" y="222082"/>
                  </a:lnTo>
                  <a:lnTo>
                    <a:pt x="158803" y="196157"/>
                  </a:lnTo>
                  <a:lnTo>
                    <a:pt x="129764" y="169202"/>
                  </a:lnTo>
                  <a:lnTo>
                    <a:pt x="102348" y="141219"/>
                  </a:lnTo>
                  <a:lnTo>
                    <a:pt x="76555" y="112208"/>
                  </a:lnTo>
                  <a:lnTo>
                    <a:pt x="52386" y="82167"/>
                  </a:lnTo>
                  <a:lnTo>
                    <a:pt x="29841" y="51098"/>
                  </a:lnTo>
                  <a:lnTo>
                    <a:pt x="8919" y="1900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34350" y="4162621"/>
              <a:ext cx="159385" cy="196850"/>
            </a:xfrm>
            <a:custGeom>
              <a:avLst/>
              <a:gdLst/>
              <a:ahLst/>
              <a:cxnLst/>
              <a:rect l="l" t="t" r="r" b="b"/>
              <a:pathLst>
                <a:path w="159385" h="196850">
                  <a:moveTo>
                    <a:pt x="4861" y="0"/>
                  </a:moveTo>
                  <a:lnTo>
                    <a:pt x="0" y="196613"/>
                  </a:lnTo>
                  <a:lnTo>
                    <a:pt x="159235" y="121858"/>
                  </a:lnTo>
                  <a:lnTo>
                    <a:pt x="486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388546" y="4442805"/>
            <a:ext cx="3088658" cy="82820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642599" y="8291148"/>
            <a:ext cx="3441700" cy="75374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Timers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42599" y="9277176"/>
            <a:ext cx="3441700" cy="75374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Fetch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580738" y="7424022"/>
            <a:ext cx="4392930" cy="1985645"/>
            <a:chOff x="13580738" y="7424022"/>
            <a:chExt cx="4392930" cy="1985645"/>
          </a:xfrm>
        </p:grpSpPr>
        <p:sp>
          <p:nvSpPr>
            <p:cNvPr id="32" name="object 32"/>
            <p:cNvSpPr/>
            <p:nvPr/>
          </p:nvSpPr>
          <p:spPr>
            <a:xfrm>
              <a:off x="13580738" y="7424022"/>
              <a:ext cx="4392930" cy="1985645"/>
            </a:xfrm>
            <a:custGeom>
              <a:avLst/>
              <a:gdLst/>
              <a:ahLst/>
              <a:cxnLst/>
              <a:rect l="l" t="t" r="r" b="b"/>
              <a:pathLst>
                <a:path w="4392930" h="1985645">
                  <a:moveTo>
                    <a:pt x="4392799" y="0"/>
                  </a:moveTo>
                  <a:lnTo>
                    <a:pt x="0" y="0"/>
                  </a:lnTo>
                  <a:lnTo>
                    <a:pt x="0" y="1985632"/>
                  </a:lnTo>
                  <a:lnTo>
                    <a:pt x="4392799" y="1985632"/>
                  </a:lnTo>
                  <a:lnTo>
                    <a:pt x="4392799" y="0"/>
                  </a:lnTo>
                  <a:close/>
                </a:path>
              </a:pathLst>
            </a:custGeom>
            <a:solidFill>
              <a:srgbClr val="F9D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15306" y="7907691"/>
              <a:ext cx="1123761" cy="1018135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9864403" y="8253493"/>
            <a:ext cx="3336925" cy="327025"/>
            <a:chOff x="9864403" y="8253493"/>
            <a:chExt cx="3336925" cy="327025"/>
          </a:xfrm>
        </p:grpSpPr>
        <p:sp>
          <p:nvSpPr>
            <p:cNvPr id="35" name="object 35"/>
            <p:cNvSpPr/>
            <p:nvPr/>
          </p:nvSpPr>
          <p:spPr>
            <a:xfrm>
              <a:off x="10149213" y="8416838"/>
              <a:ext cx="2767330" cy="0"/>
            </a:xfrm>
            <a:custGeom>
              <a:avLst/>
              <a:gdLst/>
              <a:ahLst/>
              <a:cxnLst/>
              <a:rect l="l" t="t" r="r" b="b"/>
              <a:pathLst>
                <a:path w="2767329">
                  <a:moveTo>
                    <a:pt x="2766885" y="0"/>
                  </a:moveTo>
                  <a:lnTo>
                    <a:pt x="2725001" y="0"/>
                  </a:lnTo>
                  <a:lnTo>
                    <a:pt x="41883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64395" y="8253494"/>
              <a:ext cx="3336925" cy="327025"/>
            </a:xfrm>
            <a:custGeom>
              <a:avLst/>
              <a:gdLst/>
              <a:ahLst/>
              <a:cxnLst/>
              <a:rect l="l" t="t" r="r" b="b"/>
              <a:pathLst>
                <a:path w="3336925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94"/>
                  </a:lnTo>
                  <a:lnTo>
                    <a:pt x="326694" y="0"/>
                  </a:lnTo>
                  <a:close/>
                </a:path>
                <a:path w="3336925" h="327025">
                  <a:moveTo>
                    <a:pt x="3336506" y="163347"/>
                  </a:moveTo>
                  <a:lnTo>
                    <a:pt x="3009811" y="0"/>
                  </a:lnTo>
                  <a:lnTo>
                    <a:pt x="3009811" y="326694"/>
                  </a:lnTo>
                  <a:lnTo>
                    <a:pt x="3336506" y="163347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65646" y="7521535"/>
            <a:ext cx="523544" cy="52354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295735" y="8663296"/>
            <a:ext cx="2473960" cy="1062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8830" marR="5080" indent="-786765">
              <a:lnSpc>
                <a:spcPct val="121500"/>
              </a:lnSpc>
              <a:spcBef>
                <a:spcPts val="95"/>
              </a:spcBef>
            </a:pPr>
            <a:r>
              <a:rPr sz="2800" b="1" spc="-185" dirty="0">
                <a:solidFill>
                  <a:srgbClr val="00882B"/>
                </a:solidFill>
                <a:latin typeface="Arial"/>
                <a:cs typeface="Arial"/>
              </a:rPr>
              <a:t>CAN</a:t>
            </a:r>
            <a:r>
              <a:rPr sz="2800" b="1" spc="-6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00882B"/>
                </a:solidFill>
                <a:latin typeface="Arial"/>
                <a:cs typeface="Arial"/>
              </a:rPr>
              <a:t>INTERACT </a:t>
            </a:r>
            <a:r>
              <a:rPr sz="2800" b="1" spc="-20" dirty="0">
                <a:solidFill>
                  <a:srgbClr val="00882B"/>
                </a:solidFill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03475" y="4485525"/>
            <a:ext cx="5694680" cy="167258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For</a:t>
            </a:r>
            <a:r>
              <a:rPr sz="2150" spc="-1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example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-10" dirty="0">
                <a:solidFill>
                  <a:srgbClr val="F2425D"/>
                </a:solidFill>
                <a:latin typeface="Courier New"/>
                <a:cs typeface="Courier New"/>
              </a:rPr>
              <a:t>document.querySelector()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Courier New"/>
              <a:cs typeface="Courier New"/>
            </a:endParaRPr>
          </a:p>
          <a:p>
            <a:pPr marL="813435">
              <a:lnSpc>
                <a:spcPct val="100000"/>
              </a:lnSpc>
            </a:pP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API:</a:t>
            </a:r>
            <a:r>
              <a:rPr sz="2150" spc="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Application</a:t>
            </a:r>
            <a:r>
              <a:rPr sz="2150" spc="10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Programming</a:t>
            </a:r>
            <a:r>
              <a:rPr sz="2150" spc="10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Interface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345</Words>
  <Application>Microsoft Office PowerPoint</Application>
  <PresentationFormat>Custom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Office Theme</vt:lpstr>
      <vt:lpstr>PowerPoint Presentation</vt:lpstr>
      <vt:lpstr>WHAT IS A SOFTWARE BUG?</vt:lpstr>
      <vt:lpstr>THE DEBUGGING PROCESS</vt:lpstr>
      <vt:lpstr>PowerPoint Presentation</vt:lpstr>
      <vt:lpstr>PowerPoint Presentation</vt:lpstr>
      <vt:lpstr>WHAT IS THE DOM?</vt:lpstr>
      <vt:lpstr>THE DOM TREE STRUCTURE</vt:lpstr>
      <vt:lpstr>DOM ! ==JAVASCRIPT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11</cp:revision>
  <dcterms:created xsi:type="dcterms:W3CDTF">2023-08-06T02:47:17Z</dcterms:created>
  <dcterms:modified xsi:type="dcterms:W3CDTF">2023-08-06T12:20:35Z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