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9154" y="2208600"/>
            <a:ext cx="17139285" cy="444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36149" y="6826260"/>
            <a:ext cx="6748780" cy="2035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361215"/>
            <a:ext cx="6362700" cy="9941560"/>
          </a:xfrm>
          <a:custGeom>
            <a:avLst/>
            <a:gdLst/>
            <a:ahLst/>
            <a:cxnLst/>
            <a:rect l="l" t="t" r="r" b="b"/>
            <a:pathLst>
              <a:path w="6362700" h="9941560">
                <a:moveTo>
                  <a:pt x="6362216" y="0"/>
                </a:moveTo>
                <a:lnTo>
                  <a:pt x="0" y="0"/>
                </a:lnTo>
                <a:lnTo>
                  <a:pt x="0" y="9941240"/>
                </a:lnTo>
                <a:lnTo>
                  <a:pt x="6362216" y="9941240"/>
                </a:lnTo>
                <a:lnTo>
                  <a:pt x="636221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361215"/>
            <a:ext cx="6362700" cy="9941560"/>
          </a:xfrm>
          <a:custGeom>
            <a:avLst/>
            <a:gdLst/>
            <a:ahLst/>
            <a:cxnLst/>
            <a:rect l="l" t="t" r="r" b="b"/>
            <a:pathLst>
              <a:path w="6362700" h="9941560">
                <a:moveTo>
                  <a:pt x="6362216" y="0"/>
                </a:moveTo>
                <a:lnTo>
                  <a:pt x="0" y="0"/>
                </a:lnTo>
                <a:lnTo>
                  <a:pt x="0" y="9941240"/>
                </a:lnTo>
                <a:lnTo>
                  <a:pt x="6362216" y="9941240"/>
                </a:lnTo>
                <a:lnTo>
                  <a:pt x="636221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943165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88060">
              <a:lnSpc>
                <a:spcPct val="109800"/>
              </a:lnSpc>
              <a:spcBef>
                <a:spcPts val="105"/>
              </a:spcBef>
            </a:pPr>
            <a:r>
              <a:rPr sz="13200" b="0" spc="-145" dirty="0">
                <a:solidFill>
                  <a:srgbClr val="444444"/>
                </a:solidFill>
                <a:latin typeface="Arial"/>
                <a:cs typeface="Arial"/>
              </a:rPr>
              <a:t>HO</a:t>
            </a:r>
            <a:r>
              <a:rPr sz="13200" b="0" spc="-800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13200" b="0" spc="9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120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13200" b="0" spc="254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b="0" spc="-229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13200" b="0" spc="254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13200" b="0" spc="260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b="0" spc="254" dirty="0">
                <a:solidFill>
                  <a:srgbClr val="444444"/>
                </a:solidFill>
                <a:latin typeface="Arial"/>
                <a:cs typeface="Arial"/>
              </a:rPr>
              <a:t>RIP</a:t>
            </a:r>
            <a:r>
              <a:rPr sz="13200" b="0" spc="-40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-155" dirty="0">
                <a:solidFill>
                  <a:srgbClr val="444444"/>
                </a:solidFill>
                <a:latin typeface="Arial"/>
                <a:cs typeface="Arial"/>
              </a:rPr>
              <a:t>WOR</a:t>
            </a:r>
            <a:r>
              <a:rPr sz="13200" b="0" spc="-150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13200" b="0" spc="-8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b="0" spc="9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195" dirty="0">
                <a:solidFill>
                  <a:srgbClr val="444444"/>
                </a:solidFill>
                <a:latin typeface="Arial"/>
                <a:cs typeface="Arial"/>
              </a:rPr>
              <a:t>B</a:t>
            </a:r>
            <a:r>
              <a:rPr sz="13200" b="0" spc="190" dirty="0">
                <a:solidFill>
                  <a:srgbClr val="444444"/>
                </a:solidFill>
                <a:latin typeface="Arial"/>
                <a:cs typeface="Arial"/>
              </a:rPr>
              <a:t>EH</a:t>
            </a:r>
            <a:r>
              <a:rPr sz="13200" b="0" spc="18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b="0" spc="19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b="0" spc="-465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b="0" spc="9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19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19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3200" b="0" spc="-46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endParaRPr sz="1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8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spc="-175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spc="-18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-17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18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-835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842" y="189982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42" y="5937611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Prototype-based</a:t>
            </a:r>
            <a:r>
              <a:rPr sz="245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842" y="492952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Multi-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42" y="391599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7961946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897003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threaded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290933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694977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450" spc="4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998083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2572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8425" algn="l"/>
                <a:tab pos="4932045" algn="l"/>
                <a:tab pos="7120255" algn="l"/>
              </a:tabLst>
            </a:pPr>
            <a:r>
              <a:rPr lang="en-US" dirty="0"/>
              <a:t>DECONSTRUCTING	THE MONSTER DEFINITION </a:t>
            </a:r>
            <a:endParaRPr spc="-615" dirty="0"/>
          </a:p>
        </p:txBody>
      </p:sp>
      <p:grpSp>
        <p:nvGrpSpPr>
          <p:cNvPr id="12" name="object 12"/>
          <p:cNvGrpSpPr/>
          <p:nvPr/>
        </p:nvGrpSpPr>
        <p:grpSpPr>
          <a:xfrm>
            <a:off x="9068486" y="2436919"/>
            <a:ext cx="6400800" cy="5276215"/>
            <a:chOff x="9068486" y="2436919"/>
            <a:chExt cx="6400800" cy="527621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3287" y="6219415"/>
              <a:ext cx="5404005" cy="14932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089441" y="3685149"/>
              <a:ext cx="1161415" cy="3175635"/>
            </a:xfrm>
            <a:custGeom>
              <a:avLst/>
              <a:gdLst/>
              <a:ahLst/>
              <a:cxnLst/>
              <a:rect l="l" t="t" r="r" b="b"/>
              <a:pathLst>
                <a:path w="1161415" h="3175634">
                  <a:moveTo>
                    <a:pt x="1161093" y="0"/>
                  </a:moveTo>
                  <a:lnTo>
                    <a:pt x="1112574" y="28831"/>
                  </a:lnTo>
                  <a:lnTo>
                    <a:pt x="1065090" y="57794"/>
                  </a:lnTo>
                  <a:lnTo>
                    <a:pt x="1018641" y="86888"/>
                  </a:lnTo>
                  <a:lnTo>
                    <a:pt x="973228" y="116113"/>
                  </a:lnTo>
                  <a:lnTo>
                    <a:pt x="928850" y="145470"/>
                  </a:lnTo>
                  <a:lnTo>
                    <a:pt x="885508" y="174958"/>
                  </a:lnTo>
                  <a:lnTo>
                    <a:pt x="843201" y="204577"/>
                  </a:lnTo>
                  <a:lnTo>
                    <a:pt x="801930" y="234328"/>
                  </a:lnTo>
                  <a:lnTo>
                    <a:pt x="761694" y="264210"/>
                  </a:lnTo>
                  <a:lnTo>
                    <a:pt x="722493" y="294223"/>
                  </a:lnTo>
                  <a:lnTo>
                    <a:pt x="684328" y="324367"/>
                  </a:lnTo>
                  <a:lnTo>
                    <a:pt x="647199" y="354643"/>
                  </a:lnTo>
                  <a:lnTo>
                    <a:pt x="611104" y="385049"/>
                  </a:lnTo>
                  <a:lnTo>
                    <a:pt x="576046" y="415588"/>
                  </a:lnTo>
                  <a:lnTo>
                    <a:pt x="542023" y="446257"/>
                  </a:lnTo>
                  <a:lnTo>
                    <a:pt x="509035" y="477058"/>
                  </a:lnTo>
                  <a:lnTo>
                    <a:pt x="477083" y="507990"/>
                  </a:lnTo>
                  <a:lnTo>
                    <a:pt x="446166" y="539053"/>
                  </a:lnTo>
                  <a:lnTo>
                    <a:pt x="416284" y="570247"/>
                  </a:lnTo>
                  <a:lnTo>
                    <a:pt x="387438" y="601573"/>
                  </a:lnTo>
                  <a:lnTo>
                    <a:pt x="359628" y="633030"/>
                  </a:lnTo>
                  <a:lnTo>
                    <a:pt x="332853" y="664619"/>
                  </a:lnTo>
                  <a:lnTo>
                    <a:pt x="307113" y="696338"/>
                  </a:lnTo>
                  <a:lnTo>
                    <a:pt x="282409" y="728189"/>
                  </a:lnTo>
                  <a:lnTo>
                    <a:pt x="258740" y="760171"/>
                  </a:lnTo>
                  <a:lnTo>
                    <a:pt x="236107" y="792285"/>
                  </a:lnTo>
                  <a:lnTo>
                    <a:pt x="214509" y="824529"/>
                  </a:lnTo>
                  <a:lnTo>
                    <a:pt x="193947" y="856905"/>
                  </a:lnTo>
                  <a:lnTo>
                    <a:pt x="155929" y="922051"/>
                  </a:lnTo>
                  <a:lnTo>
                    <a:pt x="122052" y="987722"/>
                  </a:lnTo>
                  <a:lnTo>
                    <a:pt x="92318" y="1053918"/>
                  </a:lnTo>
                  <a:lnTo>
                    <a:pt x="66725" y="1120639"/>
                  </a:lnTo>
                  <a:lnTo>
                    <a:pt x="45274" y="1187885"/>
                  </a:lnTo>
                  <a:lnTo>
                    <a:pt x="27965" y="1255657"/>
                  </a:lnTo>
                  <a:lnTo>
                    <a:pt x="14797" y="1323953"/>
                  </a:lnTo>
                  <a:lnTo>
                    <a:pt x="5772" y="1392774"/>
                  </a:lnTo>
                  <a:lnTo>
                    <a:pt x="888" y="1462121"/>
                  </a:lnTo>
                  <a:lnTo>
                    <a:pt x="0" y="1496991"/>
                  </a:lnTo>
                  <a:lnTo>
                    <a:pt x="146" y="1531993"/>
                  </a:lnTo>
                  <a:lnTo>
                    <a:pt x="3546" y="1602389"/>
                  </a:lnTo>
                  <a:lnTo>
                    <a:pt x="11088" y="1673311"/>
                  </a:lnTo>
                  <a:lnTo>
                    <a:pt x="22771" y="1744758"/>
                  </a:lnTo>
                  <a:lnTo>
                    <a:pt x="38597" y="1816730"/>
                  </a:lnTo>
                  <a:lnTo>
                    <a:pt x="58564" y="1889227"/>
                  </a:lnTo>
                  <a:lnTo>
                    <a:pt x="70101" y="1925673"/>
                  </a:lnTo>
                  <a:lnTo>
                    <a:pt x="82673" y="1962249"/>
                  </a:lnTo>
                  <a:lnTo>
                    <a:pt x="96281" y="1998957"/>
                  </a:lnTo>
                  <a:lnTo>
                    <a:pt x="110924" y="2035797"/>
                  </a:lnTo>
                  <a:lnTo>
                    <a:pt x="126602" y="2072767"/>
                  </a:lnTo>
                  <a:lnTo>
                    <a:pt x="143316" y="2109869"/>
                  </a:lnTo>
                  <a:lnTo>
                    <a:pt x="161066" y="2147102"/>
                  </a:lnTo>
                  <a:lnTo>
                    <a:pt x="179851" y="2184467"/>
                  </a:lnTo>
                  <a:lnTo>
                    <a:pt x="199671" y="2221962"/>
                  </a:lnTo>
                  <a:lnTo>
                    <a:pt x="220527" y="2259589"/>
                  </a:lnTo>
                  <a:lnTo>
                    <a:pt x="242418" y="2297347"/>
                  </a:lnTo>
                  <a:lnTo>
                    <a:pt x="265345" y="2335237"/>
                  </a:lnTo>
                  <a:lnTo>
                    <a:pt x="289307" y="2373258"/>
                  </a:lnTo>
                  <a:lnTo>
                    <a:pt x="314305" y="2411410"/>
                  </a:lnTo>
                  <a:lnTo>
                    <a:pt x="340338" y="2449693"/>
                  </a:lnTo>
                  <a:lnTo>
                    <a:pt x="367407" y="2488108"/>
                  </a:lnTo>
                  <a:lnTo>
                    <a:pt x="395511" y="2526654"/>
                  </a:lnTo>
                  <a:lnTo>
                    <a:pt x="424650" y="2565331"/>
                  </a:lnTo>
                  <a:lnTo>
                    <a:pt x="454825" y="2604139"/>
                  </a:lnTo>
                  <a:lnTo>
                    <a:pt x="486035" y="2643079"/>
                  </a:lnTo>
                  <a:lnTo>
                    <a:pt x="518281" y="2682150"/>
                  </a:lnTo>
                  <a:lnTo>
                    <a:pt x="551563" y="2721352"/>
                  </a:lnTo>
                  <a:lnTo>
                    <a:pt x="585879" y="2760685"/>
                  </a:lnTo>
                  <a:lnTo>
                    <a:pt x="621232" y="2800150"/>
                  </a:lnTo>
                  <a:lnTo>
                    <a:pt x="657619" y="2839746"/>
                  </a:lnTo>
                  <a:lnTo>
                    <a:pt x="695042" y="2879474"/>
                  </a:lnTo>
                  <a:lnTo>
                    <a:pt x="733501" y="2919332"/>
                  </a:lnTo>
                  <a:lnTo>
                    <a:pt x="772995" y="2959322"/>
                  </a:lnTo>
                  <a:lnTo>
                    <a:pt x="813524" y="2999443"/>
                  </a:lnTo>
                  <a:lnTo>
                    <a:pt x="855089" y="3039696"/>
                  </a:lnTo>
                  <a:lnTo>
                    <a:pt x="897690" y="3080079"/>
                  </a:lnTo>
                  <a:lnTo>
                    <a:pt x="941325" y="3120594"/>
                  </a:lnTo>
                  <a:lnTo>
                    <a:pt x="985997" y="3161240"/>
                  </a:lnTo>
                  <a:lnTo>
                    <a:pt x="1001753" y="317505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17469" y="6780255"/>
              <a:ext cx="190500" cy="182245"/>
            </a:xfrm>
            <a:custGeom>
              <a:avLst/>
              <a:gdLst/>
              <a:ahLst/>
              <a:cxnLst/>
              <a:rect l="l" t="t" r="r" b="b"/>
              <a:pathLst>
                <a:path w="190500" h="182245">
                  <a:moveTo>
                    <a:pt x="115955" y="0"/>
                  </a:moveTo>
                  <a:lnTo>
                    <a:pt x="0" y="132283"/>
                  </a:lnTo>
                  <a:lnTo>
                    <a:pt x="190261" y="182098"/>
                  </a:lnTo>
                  <a:lnTo>
                    <a:pt x="11595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41864" y="2436919"/>
              <a:ext cx="5427345" cy="2425065"/>
            </a:xfrm>
            <a:custGeom>
              <a:avLst/>
              <a:gdLst/>
              <a:ahLst/>
              <a:cxnLst/>
              <a:rect l="l" t="t" r="r" b="b"/>
              <a:pathLst>
                <a:path w="5427344" h="2425065">
                  <a:moveTo>
                    <a:pt x="5426851" y="0"/>
                  </a:moveTo>
                  <a:lnTo>
                    <a:pt x="0" y="0"/>
                  </a:lnTo>
                  <a:lnTo>
                    <a:pt x="0" y="2424986"/>
                  </a:lnTo>
                  <a:lnTo>
                    <a:pt x="5426851" y="2424986"/>
                  </a:lnTo>
                  <a:lnTo>
                    <a:pt x="5426851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21223" y="5358567"/>
            <a:ext cx="209740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Our</a:t>
            </a:r>
            <a:r>
              <a:rPr sz="2150" spc="-10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array</a:t>
            </a:r>
            <a:r>
              <a:rPr sz="2150" spc="5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inherits</a:t>
            </a:r>
            <a:r>
              <a:rPr sz="2150" spc="2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methods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prototype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36797" y="3470162"/>
            <a:ext cx="3946525" cy="448309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508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40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Array.prototype.push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436797" y="4079607"/>
            <a:ext cx="3946525" cy="448309"/>
          </a:xfrm>
          <a:custGeom>
            <a:avLst/>
            <a:gdLst/>
            <a:ahLst/>
            <a:cxnLst/>
            <a:rect l="l" t="t" r="r" b="b"/>
            <a:pathLst>
              <a:path w="3946525" h="448310">
                <a:moveTo>
                  <a:pt x="3946157" y="0"/>
                </a:moveTo>
                <a:lnTo>
                  <a:pt x="0" y="0"/>
                </a:lnTo>
                <a:lnTo>
                  <a:pt x="0" y="447903"/>
                </a:lnTo>
                <a:lnTo>
                  <a:pt x="3946157" y="447903"/>
                </a:lnTo>
                <a:lnTo>
                  <a:pt x="394615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17287" y="4118781"/>
            <a:ext cx="29140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Array.prototype.indexOf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559114" y="2165181"/>
            <a:ext cx="3524250" cy="4272280"/>
            <a:chOff x="12559114" y="2165181"/>
            <a:chExt cx="3524250" cy="4272280"/>
          </a:xfrm>
        </p:grpSpPr>
        <p:sp>
          <p:nvSpPr>
            <p:cNvPr id="22" name="object 22"/>
            <p:cNvSpPr/>
            <p:nvPr/>
          </p:nvSpPr>
          <p:spPr>
            <a:xfrm>
              <a:off x="14608795" y="2186136"/>
              <a:ext cx="1453515" cy="535305"/>
            </a:xfrm>
            <a:custGeom>
              <a:avLst/>
              <a:gdLst/>
              <a:ahLst/>
              <a:cxnLst/>
              <a:rect l="l" t="t" r="r" b="b"/>
              <a:pathLst>
                <a:path w="1453515" h="535305">
                  <a:moveTo>
                    <a:pt x="1453310" y="16213"/>
                  </a:moveTo>
                  <a:lnTo>
                    <a:pt x="1395524" y="10335"/>
                  </a:lnTo>
                  <a:lnTo>
                    <a:pt x="1338619" y="5775"/>
                  </a:lnTo>
                  <a:lnTo>
                    <a:pt x="1282596" y="2532"/>
                  </a:lnTo>
                  <a:lnTo>
                    <a:pt x="1227455" y="607"/>
                  </a:lnTo>
                  <a:lnTo>
                    <a:pt x="1173196" y="0"/>
                  </a:lnTo>
                  <a:lnTo>
                    <a:pt x="1119819" y="710"/>
                  </a:lnTo>
                  <a:lnTo>
                    <a:pt x="1067324" y="2737"/>
                  </a:lnTo>
                  <a:lnTo>
                    <a:pt x="1015711" y="6082"/>
                  </a:lnTo>
                  <a:lnTo>
                    <a:pt x="964979" y="10745"/>
                  </a:lnTo>
                  <a:lnTo>
                    <a:pt x="915130" y="16726"/>
                  </a:lnTo>
                  <a:lnTo>
                    <a:pt x="866163" y="24024"/>
                  </a:lnTo>
                  <a:lnTo>
                    <a:pt x="818077" y="32639"/>
                  </a:lnTo>
                  <a:lnTo>
                    <a:pt x="770874" y="42572"/>
                  </a:lnTo>
                  <a:lnTo>
                    <a:pt x="724553" y="53823"/>
                  </a:lnTo>
                  <a:lnTo>
                    <a:pt x="679113" y="66391"/>
                  </a:lnTo>
                  <a:lnTo>
                    <a:pt x="634555" y="80277"/>
                  </a:lnTo>
                  <a:lnTo>
                    <a:pt x="590880" y="95481"/>
                  </a:lnTo>
                  <a:lnTo>
                    <a:pt x="548086" y="112002"/>
                  </a:lnTo>
                  <a:lnTo>
                    <a:pt x="506174" y="129840"/>
                  </a:lnTo>
                  <a:lnTo>
                    <a:pt x="465144" y="148997"/>
                  </a:lnTo>
                  <a:lnTo>
                    <a:pt x="424996" y="169470"/>
                  </a:lnTo>
                  <a:lnTo>
                    <a:pt x="385731" y="191262"/>
                  </a:lnTo>
                  <a:lnTo>
                    <a:pt x="347347" y="214371"/>
                  </a:lnTo>
                  <a:lnTo>
                    <a:pt x="309844" y="238797"/>
                  </a:lnTo>
                  <a:lnTo>
                    <a:pt x="273224" y="264541"/>
                  </a:lnTo>
                  <a:lnTo>
                    <a:pt x="237486" y="291603"/>
                  </a:lnTo>
                  <a:lnTo>
                    <a:pt x="202630" y="319982"/>
                  </a:lnTo>
                  <a:lnTo>
                    <a:pt x="168656" y="349679"/>
                  </a:lnTo>
                  <a:lnTo>
                    <a:pt x="135563" y="380693"/>
                  </a:lnTo>
                  <a:lnTo>
                    <a:pt x="103353" y="413025"/>
                  </a:lnTo>
                  <a:lnTo>
                    <a:pt x="72024" y="446675"/>
                  </a:lnTo>
                  <a:lnTo>
                    <a:pt x="41578" y="481642"/>
                  </a:lnTo>
                  <a:lnTo>
                    <a:pt x="12013" y="517927"/>
                  </a:lnTo>
                  <a:lnTo>
                    <a:pt x="0" y="53511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520018" y="2653701"/>
              <a:ext cx="173355" cy="194945"/>
            </a:xfrm>
            <a:custGeom>
              <a:avLst/>
              <a:gdLst/>
              <a:ahLst/>
              <a:cxnLst/>
              <a:rect l="l" t="t" r="r" b="b"/>
              <a:pathLst>
                <a:path w="173355" h="194944">
                  <a:moveTo>
                    <a:pt x="28679" y="0"/>
                  </a:moveTo>
                  <a:lnTo>
                    <a:pt x="0" y="194571"/>
                  </a:lnTo>
                  <a:lnTo>
                    <a:pt x="172863" y="100773"/>
                  </a:lnTo>
                  <a:lnTo>
                    <a:pt x="2867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696901" y="4490513"/>
              <a:ext cx="2320925" cy="1875789"/>
            </a:xfrm>
            <a:custGeom>
              <a:avLst/>
              <a:gdLst/>
              <a:ahLst/>
              <a:cxnLst/>
              <a:rect l="l" t="t" r="r" b="b"/>
              <a:pathLst>
                <a:path w="2320925" h="1875789">
                  <a:moveTo>
                    <a:pt x="2320926" y="0"/>
                  </a:moveTo>
                  <a:lnTo>
                    <a:pt x="2291260" y="59053"/>
                  </a:lnTo>
                  <a:lnTo>
                    <a:pt x="2258348" y="118323"/>
                  </a:lnTo>
                  <a:lnTo>
                    <a:pt x="2222189" y="177811"/>
                  </a:lnTo>
                  <a:lnTo>
                    <a:pt x="2182784" y="237516"/>
                  </a:lnTo>
                  <a:lnTo>
                    <a:pt x="2140132" y="297438"/>
                  </a:lnTo>
                  <a:lnTo>
                    <a:pt x="2094233" y="357577"/>
                  </a:lnTo>
                  <a:lnTo>
                    <a:pt x="2070066" y="387729"/>
                  </a:lnTo>
                  <a:lnTo>
                    <a:pt x="2045087" y="417934"/>
                  </a:lnTo>
                  <a:lnTo>
                    <a:pt x="2019297" y="448194"/>
                  </a:lnTo>
                  <a:lnTo>
                    <a:pt x="1992695" y="478508"/>
                  </a:lnTo>
                  <a:lnTo>
                    <a:pt x="1965282" y="508876"/>
                  </a:lnTo>
                  <a:lnTo>
                    <a:pt x="1937056" y="539299"/>
                  </a:lnTo>
                  <a:lnTo>
                    <a:pt x="1908019" y="569776"/>
                  </a:lnTo>
                  <a:lnTo>
                    <a:pt x="1878171" y="600307"/>
                  </a:lnTo>
                  <a:lnTo>
                    <a:pt x="1847511" y="630893"/>
                  </a:lnTo>
                  <a:lnTo>
                    <a:pt x="1816039" y="661533"/>
                  </a:lnTo>
                  <a:lnTo>
                    <a:pt x="1783755" y="692227"/>
                  </a:lnTo>
                  <a:lnTo>
                    <a:pt x="1750660" y="722976"/>
                  </a:lnTo>
                  <a:lnTo>
                    <a:pt x="1716753" y="753778"/>
                  </a:lnTo>
                  <a:lnTo>
                    <a:pt x="1682034" y="784636"/>
                  </a:lnTo>
                  <a:lnTo>
                    <a:pt x="1646504" y="815547"/>
                  </a:lnTo>
                  <a:lnTo>
                    <a:pt x="1610162" y="846513"/>
                  </a:lnTo>
                  <a:lnTo>
                    <a:pt x="1573009" y="877533"/>
                  </a:lnTo>
                  <a:lnTo>
                    <a:pt x="1535043" y="908607"/>
                  </a:lnTo>
                  <a:lnTo>
                    <a:pt x="1496267" y="939736"/>
                  </a:lnTo>
                  <a:lnTo>
                    <a:pt x="1456678" y="970919"/>
                  </a:lnTo>
                  <a:lnTo>
                    <a:pt x="1416278" y="1002156"/>
                  </a:lnTo>
                  <a:lnTo>
                    <a:pt x="1375066" y="1033448"/>
                  </a:lnTo>
                  <a:lnTo>
                    <a:pt x="1333042" y="1064794"/>
                  </a:lnTo>
                  <a:lnTo>
                    <a:pt x="1290207" y="1096194"/>
                  </a:lnTo>
                  <a:lnTo>
                    <a:pt x="1246560" y="1127649"/>
                  </a:lnTo>
                  <a:lnTo>
                    <a:pt x="1202102" y="1159158"/>
                  </a:lnTo>
                  <a:lnTo>
                    <a:pt x="1156831" y="1190721"/>
                  </a:lnTo>
                  <a:lnTo>
                    <a:pt x="1110749" y="1222338"/>
                  </a:lnTo>
                  <a:lnTo>
                    <a:pt x="1063856" y="1254010"/>
                  </a:lnTo>
                  <a:lnTo>
                    <a:pt x="1016151" y="1285736"/>
                  </a:lnTo>
                  <a:lnTo>
                    <a:pt x="967634" y="1317517"/>
                  </a:lnTo>
                  <a:lnTo>
                    <a:pt x="918305" y="1349351"/>
                  </a:lnTo>
                  <a:lnTo>
                    <a:pt x="868165" y="1381240"/>
                  </a:lnTo>
                  <a:lnTo>
                    <a:pt x="817213" y="1413184"/>
                  </a:lnTo>
                  <a:lnTo>
                    <a:pt x="765449" y="1445181"/>
                  </a:lnTo>
                  <a:lnTo>
                    <a:pt x="712874" y="1477233"/>
                  </a:lnTo>
                  <a:lnTo>
                    <a:pt x="659487" y="1509339"/>
                  </a:lnTo>
                  <a:lnTo>
                    <a:pt x="605289" y="1541500"/>
                  </a:lnTo>
                  <a:lnTo>
                    <a:pt x="550278" y="1573715"/>
                  </a:lnTo>
                  <a:lnTo>
                    <a:pt x="494457" y="1605984"/>
                  </a:lnTo>
                  <a:lnTo>
                    <a:pt x="437823" y="1638307"/>
                  </a:lnTo>
                  <a:lnTo>
                    <a:pt x="380378" y="1670685"/>
                  </a:lnTo>
                  <a:lnTo>
                    <a:pt x="322121" y="1703117"/>
                  </a:lnTo>
                  <a:lnTo>
                    <a:pt x="263052" y="1735604"/>
                  </a:lnTo>
                  <a:lnTo>
                    <a:pt x="203172" y="1768144"/>
                  </a:lnTo>
                  <a:lnTo>
                    <a:pt x="142480" y="1800739"/>
                  </a:lnTo>
                  <a:lnTo>
                    <a:pt x="80977" y="1833389"/>
                  </a:lnTo>
                  <a:lnTo>
                    <a:pt x="18661" y="1866092"/>
                  </a:lnTo>
                  <a:lnTo>
                    <a:pt x="0" y="187569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59114" y="6278424"/>
              <a:ext cx="196850" cy="158750"/>
            </a:xfrm>
            <a:custGeom>
              <a:avLst/>
              <a:gdLst/>
              <a:ahLst/>
              <a:cxnLst/>
              <a:rect l="l" t="t" r="r" b="b"/>
              <a:pathLst>
                <a:path w="196850" h="158750">
                  <a:moveTo>
                    <a:pt x="116153" y="0"/>
                  </a:moveTo>
                  <a:lnTo>
                    <a:pt x="0" y="158711"/>
                  </a:lnTo>
                  <a:lnTo>
                    <a:pt x="196664" y="156407"/>
                  </a:lnTo>
                  <a:lnTo>
                    <a:pt x="11615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599231" y="5386123"/>
            <a:ext cx="24892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Built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from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prototype</a:t>
            </a:r>
            <a:endParaRPr sz="2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8765" y="2683753"/>
            <a:ext cx="873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45025" y="1999733"/>
            <a:ext cx="122999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Prototype</a:t>
            </a:r>
            <a:endParaRPr sz="21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64869" y="8928158"/>
            <a:ext cx="11405870" cy="1291590"/>
          </a:xfrm>
          <a:custGeom>
            <a:avLst/>
            <a:gdLst/>
            <a:ahLst/>
            <a:cxnLst/>
            <a:rect l="l" t="t" r="r" b="b"/>
            <a:pathLst>
              <a:path w="11405869" h="1291590">
                <a:moveTo>
                  <a:pt x="11405338" y="0"/>
                </a:moveTo>
                <a:lnTo>
                  <a:pt x="0" y="0"/>
                </a:lnTo>
                <a:lnTo>
                  <a:pt x="0" y="1291030"/>
                </a:lnTo>
                <a:lnTo>
                  <a:pt x="11405338" y="1291030"/>
                </a:lnTo>
                <a:lnTo>
                  <a:pt x="11405338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64869" y="8928158"/>
            <a:ext cx="11405870" cy="1291590"/>
          </a:xfrm>
          <a:prstGeom prst="rect">
            <a:avLst/>
          </a:prstGeom>
        </p:spPr>
        <p:txBody>
          <a:bodyPr vert="horz" wrap="square" lIns="0" tIns="419734" rIns="0" bIns="0" rtlCol="0">
            <a:spAutoFit/>
          </a:bodyPr>
          <a:lstStyle/>
          <a:p>
            <a:pPr marL="916305">
              <a:lnSpc>
                <a:spcPct val="100000"/>
              </a:lnSpc>
              <a:spcBef>
                <a:spcPts val="3304"/>
              </a:spcBef>
            </a:pP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Section</a:t>
            </a:r>
            <a:r>
              <a:rPr sz="2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444444"/>
                </a:solidFill>
                <a:latin typeface="Arial"/>
                <a:cs typeface="Arial"/>
              </a:rPr>
              <a:t>Object</a:t>
            </a:r>
            <a:r>
              <a:rPr sz="28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r>
              <a:rPr sz="28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85459" y="9379168"/>
            <a:ext cx="366480" cy="36648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6593182" y="3468698"/>
            <a:ext cx="250634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(Oversimplification!)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842" y="189982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42" y="5937611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Prototype-based</a:t>
            </a:r>
            <a:r>
              <a:rPr sz="245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842" y="492952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Multi-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42" y="391599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7961946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897003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threaded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290933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694977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450" spc="4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998083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64869" y="8928158"/>
            <a:ext cx="11405870" cy="1291590"/>
          </a:xfrm>
          <a:custGeom>
            <a:avLst/>
            <a:gdLst/>
            <a:ahLst/>
            <a:cxnLst/>
            <a:rect l="l" t="t" r="r" b="b"/>
            <a:pathLst>
              <a:path w="11405869" h="1291590">
                <a:moveTo>
                  <a:pt x="11405338" y="0"/>
                </a:moveTo>
                <a:lnTo>
                  <a:pt x="0" y="0"/>
                </a:lnTo>
                <a:lnTo>
                  <a:pt x="0" y="1291030"/>
                </a:lnTo>
                <a:lnTo>
                  <a:pt x="11405338" y="1291030"/>
                </a:lnTo>
                <a:lnTo>
                  <a:pt x="11405338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64869" y="8928158"/>
            <a:ext cx="11405870" cy="1291590"/>
          </a:xfrm>
          <a:prstGeom prst="rect">
            <a:avLst/>
          </a:prstGeom>
        </p:spPr>
        <p:txBody>
          <a:bodyPr vert="horz" wrap="square" lIns="0" tIns="419734" rIns="0" bIns="0" rtlCol="0">
            <a:spAutoFit/>
          </a:bodyPr>
          <a:lstStyle/>
          <a:p>
            <a:pPr marL="1151890">
              <a:lnSpc>
                <a:spcPct val="100000"/>
              </a:lnSpc>
              <a:spcBef>
                <a:spcPts val="3304"/>
              </a:spcBef>
            </a:pP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8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Section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2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8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25" dirty="0">
                <a:solidFill>
                  <a:srgbClr val="444444"/>
                </a:solidFill>
                <a:latin typeface="Arial"/>
                <a:cs typeface="Arial"/>
              </a:rPr>
              <a:t>Closer</a:t>
            </a:r>
            <a:r>
              <a:rPr sz="28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444444"/>
                </a:solidFill>
                <a:latin typeface="Arial"/>
                <a:cs typeface="Arial"/>
              </a:rPr>
              <a:t>Look</a:t>
            </a:r>
            <a:r>
              <a:rPr sz="28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8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17977" y="2278067"/>
            <a:ext cx="10598150" cy="7467600"/>
            <a:chOff x="6917977" y="2278067"/>
            <a:chExt cx="10598150" cy="74676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9550" y="9379169"/>
              <a:ext cx="366480" cy="3664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6344" y="2278067"/>
              <a:ext cx="303655" cy="3036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7977" y="4625638"/>
              <a:ext cx="7691014" cy="36758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0939" y="4939764"/>
              <a:ext cx="6225090" cy="22099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034801" y="5548820"/>
              <a:ext cx="1750695" cy="946150"/>
            </a:xfrm>
            <a:custGeom>
              <a:avLst/>
              <a:gdLst/>
              <a:ahLst/>
              <a:cxnLst/>
              <a:rect l="l" t="t" r="r" b="b"/>
              <a:pathLst>
                <a:path w="1750694" h="946150">
                  <a:moveTo>
                    <a:pt x="1750641" y="0"/>
                  </a:moveTo>
                  <a:lnTo>
                    <a:pt x="1691478" y="366"/>
                  </a:lnTo>
                  <a:lnTo>
                    <a:pt x="1633204" y="1741"/>
                  </a:lnTo>
                  <a:lnTo>
                    <a:pt x="1575817" y="4125"/>
                  </a:lnTo>
                  <a:lnTo>
                    <a:pt x="1519318" y="7517"/>
                  </a:lnTo>
                  <a:lnTo>
                    <a:pt x="1463708" y="11918"/>
                  </a:lnTo>
                  <a:lnTo>
                    <a:pt x="1408985" y="17328"/>
                  </a:lnTo>
                  <a:lnTo>
                    <a:pt x="1355150" y="23745"/>
                  </a:lnTo>
                  <a:lnTo>
                    <a:pt x="1302203" y="31172"/>
                  </a:lnTo>
                  <a:lnTo>
                    <a:pt x="1250144" y="39607"/>
                  </a:lnTo>
                  <a:lnTo>
                    <a:pt x="1198973" y="49050"/>
                  </a:lnTo>
                  <a:lnTo>
                    <a:pt x="1148690" y="59502"/>
                  </a:lnTo>
                  <a:lnTo>
                    <a:pt x="1099295" y="70962"/>
                  </a:lnTo>
                  <a:lnTo>
                    <a:pt x="1050788" y="83431"/>
                  </a:lnTo>
                  <a:lnTo>
                    <a:pt x="1003168" y="96909"/>
                  </a:lnTo>
                  <a:lnTo>
                    <a:pt x="956437" y="111395"/>
                  </a:lnTo>
                  <a:lnTo>
                    <a:pt x="910593" y="126889"/>
                  </a:lnTo>
                  <a:lnTo>
                    <a:pt x="865638" y="143392"/>
                  </a:lnTo>
                  <a:lnTo>
                    <a:pt x="821570" y="160904"/>
                  </a:lnTo>
                  <a:lnTo>
                    <a:pt x="778391" y="179424"/>
                  </a:lnTo>
                  <a:lnTo>
                    <a:pt x="736099" y="198952"/>
                  </a:lnTo>
                  <a:lnTo>
                    <a:pt x="694695" y="219489"/>
                  </a:lnTo>
                  <a:lnTo>
                    <a:pt x="654180" y="241035"/>
                  </a:lnTo>
                  <a:lnTo>
                    <a:pt x="614552" y="263589"/>
                  </a:lnTo>
                  <a:lnTo>
                    <a:pt x="575812" y="287152"/>
                  </a:lnTo>
                  <a:lnTo>
                    <a:pt x="537960" y="311723"/>
                  </a:lnTo>
                  <a:lnTo>
                    <a:pt x="500996" y="337303"/>
                  </a:lnTo>
                  <a:lnTo>
                    <a:pt x="464920" y="363891"/>
                  </a:lnTo>
                  <a:lnTo>
                    <a:pt x="429731" y="391488"/>
                  </a:lnTo>
                  <a:lnTo>
                    <a:pt x="395431" y="420093"/>
                  </a:lnTo>
                  <a:lnTo>
                    <a:pt x="362019" y="449707"/>
                  </a:lnTo>
                  <a:lnTo>
                    <a:pt x="329494" y="480329"/>
                  </a:lnTo>
                  <a:lnTo>
                    <a:pt x="297858" y="511960"/>
                  </a:lnTo>
                  <a:lnTo>
                    <a:pt x="267109" y="544599"/>
                  </a:lnTo>
                  <a:lnTo>
                    <a:pt x="237249" y="578247"/>
                  </a:lnTo>
                  <a:lnTo>
                    <a:pt x="208276" y="612903"/>
                  </a:lnTo>
                  <a:lnTo>
                    <a:pt x="180192" y="648568"/>
                  </a:lnTo>
                  <a:lnTo>
                    <a:pt x="152995" y="685242"/>
                  </a:lnTo>
                  <a:lnTo>
                    <a:pt x="126686" y="722923"/>
                  </a:lnTo>
                  <a:lnTo>
                    <a:pt x="101265" y="761614"/>
                  </a:lnTo>
                  <a:lnTo>
                    <a:pt x="76732" y="801313"/>
                  </a:lnTo>
                  <a:lnTo>
                    <a:pt x="53087" y="842020"/>
                  </a:lnTo>
                  <a:lnTo>
                    <a:pt x="30330" y="883736"/>
                  </a:lnTo>
                  <a:lnTo>
                    <a:pt x="8461" y="926461"/>
                  </a:lnTo>
                  <a:lnTo>
                    <a:pt x="0" y="94566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62756" y="6439866"/>
              <a:ext cx="161290" cy="196850"/>
            </a:xfrm>
            <a:custGeom>
              <a:avLst/>
              <a:gdLst/>
              <a:ahLst/>
              <a:cxnLst/>
              <a:rect l="l" t="t" r="r" b="b"/>
              <a:pathLst>
                <a:path w="161290" h="196850">
                  <a:moveTo>
                    <a:pt x="0" y="0"/>
                  </a:moveTo>
                  <a:lnTo>
                    <a:pt x="9570" y="196441"/>
                  </a:lnTo>
                  <a:lnTo>
                    <a:pt x="160979" y="70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92646" y="2083470"/>
            <a:ext cx="10186035" cy="1646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6400"/>
              </a:lnSpc>
              <a:spcBef>
                <a:spcPts val="90"/>
              </a:spcBef>
            </a:pP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language</a:t>
            </a:r>
            <a:r>
              <a:rPr sz="26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6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Arial"/>
                <a:cs typeface="Arial"/>
              </a:rPr>
              <a:t>first-</a:t>
            </a:r>
            <a:r>
              <a:rPr sz="2600" b="1" spc="-6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6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600" spc="-7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6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6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6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treated as </a:t>
            </a: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600" spc="-6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pass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other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functions,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return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them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6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functions.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18642" y="5017731"/>
            <a:ext cx="386715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Passing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into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another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as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argument: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First-class</a:t>
            </a:r>
            <a:r>
              <a:rPr sz="2150" spc="2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functions!</a:t>
            </a:r>
            <a:endParaRPr sz="21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3030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8425" algn="l"/>
                <a:tab pos="4932045" algn="l"/>
                <a:tab pos="7120255" algn="l"/>
              </a:tabLst>
            </a:pPr>
            <a:r>
              <a:rPr lang="en-US" dirty="0"/>
              <a:t>DECONSTRUCTING	THE MONSTER DEFINITION </a:t>
            </a:r>
            <a:endParaRPr spc="-61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842" y="189982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42" y="5937611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Prototype-based</a:t>
            </a:r>
            <a:r>
              <a:rPr sz="245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842" y="492952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Multi-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42" y="391599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7961946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897003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threaded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290933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694977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450" spc="4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998083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46621" y="2938509"/>
            <a:ext cx="8961120" cy="7275830"/>
            <a:chOff x="10046621" y="2938509"/>
            <a:chExt cx="8961120" cy="727583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2027" y="3756570"/>
              <a:ext cx="5082027" cy="38855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44989" y="4070697"/>
              <a:ext cx="3616103" cy="241959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851733" y="4583814"/>
              <a:ext cx="1580515" cy="302260"/>
            </a:xfrm>
            <a:custGeom>
              <a:avLst/>
              <a:gdLst/>
              <a:ahLst/>
              <a:cxnLst/>
              <a:rect l="l" t="t" r="r" b="b"/>
              <a:pathLst>
                <a:path w="1580515" h="302260">
                  <a:moveTo>
                    <a:pt x="0" y="11689"/>
                  </a:moveTo>
                  <a:lnTo>
                    <a:pt x="45102" y="7699"/>
                  </a:lnTo>
                  <a:lnTo>
                    <a:pt x="90442" y="4535"/>
                  </a:lnTo>
                  <a:lnTo>
                    <a:pt x="136020" y="2197"/>
                  </a:lnTo>
                  <a:lnTo>
                    <a:pt x="181835" y="685"/>
                  </a:lnTo>
                  <a:lnTo>
                    <a:pt x="227888" y="0"/>
                  </a:lnTo>
                  <a:lnTo>
                    <a:pt x="274179" y="140"/>
                  </a:lnTo>
                  <a:lnTo>
                    <a:pt x="320707" y="1107"/>
                  </a:lnTo>
                  <a:lnTo>
                    <a:pt x="367473" y="2900"/>
                  </a:lnTo>
                  <a:lnTo>
                    <a:pt x="414477" y="5519"/>
                  </a:lnTo>
                  <a:lnTo>
                    <a:pt x="461718" y="8965"/>
                  </a:lnTo>
                  <a:lnTo>
                    <a:pt x="509197" y="13236"/>
                  </a:lnTo>
                  <a:lnTo>
                    <a:pt x="556913" y="18334"/>
                  </a:lnTo>
                  <a:lnTo>
                    <a:pt x="604867" y="24258"/>
                  </a:lnTo>
                  <a:lnTo>
                    <a:pt x="653059" y="31009"/>
                  </a:lnTo>
                  <a:lnTo>
                    <a:pt x="701489" y="38585"/>
                  </a:lnTo>
                  <a:lnTo>
                    <a:pt x="750156" y="46988"/>
                  </a:lnTo>
                  <a:lnTo>
                    <a:pt x="799061" y="56217"/>
                  </a:lnTo>
                  <a:lnTo>
                    <a:pt x="848203" y="66272"/>
                  </a:lnTo>
                  <a:lnTo>
                    <a:pt x="897583" y="77153"/>
                  </a:lnTo>
                  <a:lnTo>
                    <a:pt x="947201" y="88861"/>
                  </a:lnTo>
                  <a:lnTo>
                    <a:pt x="997057" y="101394"/>
                  </a:lnTo>
                  <a:lnTo>
                    <a:pt x="1047150" y="114754"/>
                  </a:lnTo>
                  <a:lnTo>
                    <a:pt x="1097480" y="128940"/>
                  </a:lnTo>
                  <a:lnTo>
                    <a:pt x="1148049" y="143953"/>
                  </a:lnTo>
                  <a:lnTo>
                    <a:pt x="1198855" y="159791"/>
                  </a:lnTo>
                  <a:lnTo>
                    <a:pt x="1249898" y="176456"/>
                  </a:lnTo>
                  <a:lnTo>
                    <a:pt x="1301180" y="193947"/>
                  </a:lnTo>
                  <a:lnTo>
                    <a:pt x="1352699" y="212264"/>
                  </a:lnTo>
                  <a:lnTo>
                    <a:pt x="1404455" y="231408"/>
                  </a:lnTo>
                  <a:lnTo>
                    <a:pt x="1456449" y="251377"/>
                  </a:lnTo>
                  <a:lnTo>
                    <a:pt x="1508681" y="272173"/>
                  </a:lnTo>
                  <a:lnTo>
                    <a:pt x="1561151" y="293795"/>
                  </a:lnTo>
                  <a:lnTo>
                    <a:pt x="1580364" y="30224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77508" y="4797118"/>
              <a:ext cx="196850" cy="161290"/>
            </a:xfrm>
            <a:custGeom>
              <a:avLst/>
              <a:gdLst/>
              <a:ahLst/>
              <a:cxnLst/>
              <a:rect l="l" t="t" r="r" b="b"/>
              <a:pathLst>
                <a:path w="196850" h="161289">
                  <a:moveTo>
                    <a:pt x="70835" y="0"/>
                  </a:moveTo>
                  <a:lnTo>
                    <a:pt x="0" y="161021"/>
                  </a:lnTo>
                  <a:lnTo>
                    <a:pt x="196433" y="151340"/>
                  </a:lnTo>
                  <a:lnTo>
                    <a:pt x="7083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88276" y="5850556"/>
              <a:ext cx="1530985" cy="284480"/>
            </a:xfrm>
            <a:custGeom>
              <a:avLst/>
              <a:gdLst/>
              <a:ahLst/>
              <a:cxnLst/>
              <a:rect l="l" t="t" r="r" b="b"/>
              <a:pathLst>
                <a:path w="1530984" h="284479">
                  <a:moveTo>
                    <a:pt x="0" y="283998"/>
                  </a:moveTo>
                  <a:lnTo>
                    <a:pt x="40719" y="263971"/>
                  </a:lnTo>
                  <a:lnTo>
                    <a:pt x="81972" y="244677"/>
                  </a:lnTo>
                  <a:lnTo>
                    <a:pt x="123757" y="226114"/>
                  </a:lnTo>
                  <a:lnTo>
                    <a:pt x="166075" y="208284"/>
                  </a:lnTo>
                  <a:lnTo>
                    <a:pt x="208926" y="191186"/>
                  </a:lnTo>
                  <a:lnTo>
                    <a:pt x="252310" y="174819"/>
                  </a:lnTo>
                  <a:lnTo>
                    <a:pt x="296226" y="159186"/>
                  </a:lnTo>
                  <a:lnTo>
                    <a:pt x="340676" y="144284"/>
                  </a:lnTo>
                  <a:lnTo>
                    <a:pt x="385658" y="130114"/>
                  </a:lnTo>
                  <a:lnTo>
                    <a:pt x="431173" y="116677"/>
                  </a:lnTo>
                  <a:lnTo>
                    <a:pt x="477220" y="103971"/>
                  </a:lnTo>
                  <a:lnTo>
                    <a:pt x="523801" y="91998"/>
                  </a:lnTo>
                  <a:lnTo>
                    <a:pt x="570914" y="80757"/>
                  </a:lnTo>
                  <a:lnTo>
                    <a:pt x="618560" y="70248"/>
                  </a:lnTo>
                  <a:lnTo>
                    <a:pt x="666739" y="60472"/>
                  </a:lnTo>
                  <a:lnTo>
                    <a:pt x="715451" y="51427"/>
                  </a:lnTo>
                  <a:lnTo>
                    <a:pt x="764695" y="43115"/>
                  </a:lnTo>
                  <a:lnTo>
                    <a:pt x="814472" y="35534"/>
                  </a:lnTo>
                  <a:lnTo>
                    <a:pt x="864782" y="28686"/>
                  </a:lnTo>
                  <a:lnTo>
                    <a:pt x="915625" y="22570"/>
                  </a:lnTo>
                  <a:lnTo>
                    <a:pt x="967001" y="17186"/>
                  </a:lnTo>
                  <a:lnTo>
                    <a:pt x="1018909" y="12535"/>
                  </a:lnTo>
                  <a:lnTo>
                    <a:pt x="1071351" y="8615"/>
                  </a:lnTo>
                  <a:lnTo>
                    <a:pt x="1124325" y="5428"/>
                  </a:lnTo>
                  <a:lnTo>
                    <a:pt x="1177832" y="2972"/>
                  </a:lnTo>
                  <a:lnTo>
                    <a:pt x="1231871" y="1249"/>
                  </a:lnTo>
                  <a:lnTo>
                    <a:pt x="1286444" y="258"/>
                  </a:lnTo>
                  <a:lnTo>
                    <a:pt x="1341549" y="0"/>
                  </a:lnTo>
                  <a:lnTo>
                    <a:pt x="1397187" y="473"/>
                  </a:lnTo>
                  <a:lnTo>
                    <a:pt x="1453358" y="1678"/>
                  </a:lnTo>
                  <a:lnTo>
                    <a:pt x="1510061" y="3616"/>
                  </a:lnTo>
                  <a:lnTo>
                    <a:pt x="1530969" y="485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93152" y="5766371"/>
              <a:ext cx="180975" cy="175895"/>
            </a:xfrm>
            <a:custGeom>
              <a:avLst/>
              <a:gdLst/>
              <a:ahLst/>
              <a:cxnLst/>
              <a:rect l="l" t="t" r="r" b="b"/>
              <a:pathLst>
                <a:path w="180975" h="175895">
                  <a:moveTo>
                    <a:pt x="10376" y="0"/>
                  </a:moveTo>
                  <a:lnTo>
                    <a:pt x="0" y="175604"/>
                  </a:lnTo>
                  <a:lnTo>
                    <a:pt x="180790" y="98185"/>
                  </a:lnTo>
                  <a:lnTo>
                    <a:pt x="1037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5499" y="2938509"/>
              <a:ext cx="303655" cy="3036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6621" y="8612523"/>
              <a:ext cx="1388951" cy="13889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4230" y="8308203"/>
              <a:ext cx="908742" cy="16621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21629" y="8714129"/>
              <a:ext cx="1184548" cy="118573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35145" y="8400002"/>
              <a:ext cx="4587240" cy="1814195"/>
            </a:xfrm>
            <a:custGeom>
              <a:avLst/>
              <a:gdLst/>
              <a:ahLst/>
              <a:cxnLst/>
              <a:rect l="l" t="t" r="r" b="b"/>
              <a:pathLst>
                <a:path w="4587240" h="1814195">
                  <a:moveTo>
                    <a:pt x="4586897" y="78282"/>
                  </a:moveTo>
                  <a:lnTo>
                    <a:pt x="4557077" y="0"/>
                  </a:lnTo>
                  <a:lnTo>
                    <a:pt x="2293442" y="862190"/>
                  </a:lnTo>
                  <a:lnTo>
                    <a:pt x="29806" y="0"/>
                  </a:lnTo>
                  <a:lnTo>
                    <a:pt x="0" y="78282"/>
                  </a:lnTo>
                  <a:lnTo>
                    <a:pt x="2175764" y="907008"/>
                  </a:lnTo>
                  <a:lnTo>
                    <a:pt x="0" y="1735721"/>
                  </a:lnTo>
                  <a:lnTo>
                    <a:pt x="29806" y="1814004"/>
                  </a:lnTo>
                  <a:lnTo>
                    <a:pt x="2293442" y="951826"/>
                  </a:lnTo>
                  <a:lnTo>
                    <a:pt x="4557077" y="1814004"/>
                  </a:lnTo>
                  <a:lnTo>
                    <a:pt x="4586897" y="1735721"/>
                  </a:lnTo>
                  <a:lnTo>
                    <a:pt x="2411107" y="907008"/>
                  </a:lnTo>
                  <a:lnTo>
                    <a:pt x="4586897" y="78282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46363" y="8683648"/>
              <a:ext cx="1361215" cy="136121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870187" y="4201498"/>
            <a:ext cx="3824604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No</a:t>
            </a:r>
            <a:r>
              <a:rPr sz="2150" spc="10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r>
              <a:rPr sz="2150" spc="10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type</a:t>
            </a:r>
            <a:r>
              <a:rPr sz="2150" spc="10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definitions.</a:t>
            </a:r>
            <a:r>
              <a:rPr sz="2150" spc="10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Types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becomes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known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at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runtime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00587" y="5808424"/>
            <a:ext cx="282511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type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variable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is </a:t>
            </a:r>
            <a:r>
              <a:rPr sz="2150" spc="10" dirty="0">
                <a:solidFill>
                  <a:srgbClr val="F2425D"/>
                </a:solidFill>
                <a:latin typeface="Arial"/>
                <a:cs typeface="Arial"/>
              </a:rPr>
              <a:t>automatically</a:t>
            </a:r>
            <a:r>
              <a:rPr sz="2150" spc="3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changed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21803" y="2882126"/>
            <a:ext cx="4404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55" dirty="0">
                <a:solidFill>
                  <a:srgbClr val="444444"/>
                </a:solidFill>
                <a:latin typeface="Arial"/>
                <a:cs typeface="Arial"/>
              </a:rPr>
              <a:t>Dynamically-</a:t>
            </a: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typed</a:t>
            </a:r>
            <a:r>
              <a:rPr sz="260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60" dirty="0">
                <a:solidFill>
                  <a:srgbClr val="444444"/>
                </a:solidFill>
                <a:latin typeface="Arial"/>
                <a:cs typeface="Arial"/>
              </a:rPr>
              <a:t>language: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3258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8425" algn="l"/>
                <a:tab pos="4932045" algn="l"/>
                <a:tab pos="7120255" algn="l"/>
              </a:tabLst>
            </a:pPr>
            <a:r>
              <a:rPr lang="en-US" dirty="0"/>
              <a:t>DECONSTRUCTING	THE MONSTER DEFINITION </a:t>
            </a:r>
            <a:endParaRPr spc="-6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842" y="189982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42" y="5937611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Prototype-based</a:t>
            </a:r>
            <a:r>
              <a:rPr sz="245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842" y="492952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Multi-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42" y="391599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7961946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8970031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threaded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290933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694977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450" spc="4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998083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3487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8425" algn="l"/>
                <a:tab pos="4932045" algn="l"/>
                <a:tab pos="7120255" algn="l"/>
              </a:tabLst>
            </a:pPr>
            <a:r>
              <a:rPr lang="en-US" dirty="0"/>
              <a:t>DECONSTRUCTING	THE MONSTER DEFINITION </a:t>
            </a:r>
            <a:endParaRPr spc="-615" dirty="0"/>
          </a:p>
        </p:txBody>
      </p:sp>
      <p:grpSp>
        <p:nvGrpSpPr>
          <p:cNvPr id="12" name="object 12"/>
          <p:cNvGrpSpPr/>
          <p:nvPr/>
        </p:nvGrpSpPr>
        <p:grpSpPr>
          <a:xfrm>
            <a:off x="7264869" y="2089294"/>
            <a:ext cx="11405870" cy="8758555"/>
            <a:chOff x="7264869" y="2089294"/>
            <a:chExt cx="11405870" cy="875855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2424" y="2089294"/>
              <a:ext cx="261772" cy="2617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64586" y="3166793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0"/>
                  </a:moveTo>
                  <a:lnTo>
                    <a:pt x="0" y="474242"/>
                  </a:lnTo>
                  <a:lnTo>
                    <a:pt x="0" y="500419"/>
                  </a:lnTo>
                </a:path>
              </a:pathLst>
            </a:custGeom>
            <a:ln w="52354">
              <a:solidFill>
                <a:srgbClr val="F2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57783" y="364103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F2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2424" y="4187136"/>
              <a:ext cx="261772" cy="2617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2424" y="5820069"/>
              <a:ext cx="261772" cy="2617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64586" y="479972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0"/>
                  </a:moveTo>
                  <a:lnTo>
                    <a:pt x="0" y="474242"/>
                  </a:lnTo>
                  <a:lnTo>
                    <a:pt x="0" y="500419"/>
                  </a:lnTo>
                </a:path>
              </a:pathLst>
            </a:custGeom>
            <a:ln w="52354">
              <a:solidFill>
                <a:srgbClr val="F2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57783" y="527397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F2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2424" y="7917912"/>
              <a:ext cx="261772" cy="2617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64586" y="6897569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5">
                  <a:moveTo>
                    <a:pt x="0" y="0"/>
                  </a:moveTo>
                  <a:lnTo>
                    <a:pt x="0" y="474242"/>
                  </a:lnTo>
                  <a:lnTo>
                    <a:pt x="0" y="500419"/>
                  </a:lnTo>
                </a:path>
              </a:pathLst>
            </a:custGeom>
            <a:ln w="52354">
              <a:solidFill>
                <a:srgbClr val="F2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57783" y="737181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F2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64869" y="9556411"/>
              <a:ext cx="11405870" cy="1291590"/>
            </a:xfrm>
            <a:custGeom>
              <a:avLst/>
              <a:gdLst/>
              <a:ahLst/>
              <a:cxnLst/>
              <a:rect l="l" t="t" r="r" b="b"/>
              <a:pathLst>
                <a:path w="11405869" h="1291590">
                  <a:moveTo>
                    <a:pt x="11405338" y="0"/>
                  </a:moveTo>
                  <a:lnTo>
                    <a:pt x="0" y="0"/>
                  </a:lnTo>
                  <a:lnTo>
                    <a:pt x="0" y="1291030"/>
                  </a:lnTo>
                  <a:lnTo>
                    <a:pt x="11405338" y="1291030"/>
                  </a:lnTo>
                  <a:lnTo>
                    <a:pt x="1140533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28726" y="1924631"/>
            <a:ext cx="907605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Concurrency</a:t>
            </a: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300" spc="-9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handles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multiple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tasks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happening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time.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23894" y="3330002"/>
            <a:ext cx="27063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Why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do</a:t>
            </a:r>
            <a:r>
              <a:rPr sz="2150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need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that?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28726" y="4135558"/>
            <a:ext cx="94494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runs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single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thread</a:t>
            </a:r>
            <a:r>
              <a:rPr sz="2300" spc="-9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thing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time.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28726" y="5655408"/>
            <a:ext cx="975677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Sounds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like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would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single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thread.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However,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blocking behavior!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23894" y="4962936"/>
            <a:ext cx="43611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So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what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about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long-running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task?</a:t>
            </a:r>
            <a:endParaRPr sz="2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28726" y="7753250"/>
            <a:ext cx="977582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event </a:t>
            </a: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r>
              <a:rPr sz="2300" spc="-11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takes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long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running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tasks,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executes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“background”,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puts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back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main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thread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once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finished.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23894" y="7060779"/>
            <a:ext cx="30664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How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do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achieve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that?</a:t>
            </a:r>
            <a:endParaRPr sz="2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4869" y="9556412"/>
            <a:ext cx="11405870" cy="1291590"/>
          </a:xfrm>
          <a:prstGeom prst="rect">
            <a:avLst/>
          </a:prstGeom>
        </p:spPr>
        <p:txBody>
          <a:bodyPr vert="horz" wrap="square" lIns="0" tIns="421640" rIns="0" bIns="0" rtlCol="0">
            <a:spAutoFit/>
          </a:bodyPr>
          <a:lstStyle/>
          <a:p>
            <a:pPr marR="607695" algn="ctr">
              <a:lnSpc>
                <a:spcPct val="100000"/>
              </a:lnSpc>
              <a:spcBef>
                <a:spcPts val="3320"/>
              </a:spcBef>
            </a:pP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8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8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8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r>
              <a:rPr sz="28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8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8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44444"/>
                </a:solidFill>
                <a:latin typeface="Arial"/>
                <a:cs typeface="Arial"/>
              </a:rPr>
              <a:t>Section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1854" y="10019529"/>
            <a:ext cx="356010" cy="35601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7132735" y="6887388"/>
            <a:ext cx="250634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(Oversimplification!)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03930" y="2517449"/>
            <a:ext cx="6954520" cy="62077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spc="-590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spc="-1620" dirty="0">
                <a:solidFill>
                  <a:srgbClr val="FAFBFB"/>
                </a:solidFill>
                <a:latin typeface="Calibri"/>
                <a:cs typeface="Calibri"/>
              </a:rPr>
              <a:t>HOW</a:t>
            </a:r>
            <a:r>
              <a:rPr sz="5100" spc="250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100" spc="-590" dirty="0">
                <a:solidFill>
                  <a:srgbClr val="FAFBFB"/>
                </a:solidFill>
                <a:latin typeface="Calibri"/>
                <a:cs typeface="Calibri"/>
              </a:rPr>
              <a:t>J</a:t>
            </a:r>
            <a:r>
              <a:rPr sz="5100" spc="-1325" dirty="0">
                <a:solidFill>
                  <a:srgbClr val="FAFBFB"/>
                </a:solidFill>
                <a:latin typeface="Calibri"/>
                <a:cs typeface="Calibri"/>
              </a:rPr>
              <a:t>A</a:t>
            </a:r>
            <a:r>
              <a:rPr sz="5100" spc="-1315" dirty="0">
                <a:solidFill>
                  <a:srgbClr val="FAFBFB"/>
                </a:solidFill>
                <a:latin typeface="Calibri"/>
                <a:cs typeface="Calibri"/>
              </a:rPr>
              <a:t>V</a:t>
            </a:r>
            <a:r>
              <a:rPr sz="5100" spc="-710" dirty="0">
                <a:solidFill>
                  <a:srgbClr val="FAFBFB"/>
                </a:solidFill>
                <a:latin typeface="Calibri"/>
                <a:cs typeface="Calibri"/>
              </a:rPr>
              <a:t>A</a:t>
            </a:r>
            <a:r>
              <a:rPr sz="5100" spc="-590" dirty="0">
                <a:solidFill>
                  <a:srgbClr val="FAFBFB"/>
                </a:solidFill>
                <a:latin typeface="Calibri"/>
                <a:cs typeface="Calibri"/>
              </a:rPr>
              <a:t>SCRIP</a:t>
            </a:r>
            <a:r>
              <a:rPr sz="5100" spc="-740" dirty="0">
                <a:solidFill>
                  <a:srgbClr val="FAFBFB"/>
                </a:solidFill>
                <a:latin typeface="Calibri"/>
                <a:cs typeface="Calibri"/>
              </a:rPr>
              <a:t>T</a:t>
            </a:r>
            <a:r>
              <a:rPr sz="5100" spc="250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100" spc="-1170" dirty="0">
                <a:solidFill>
                  <a:srgbClr val="FAFBFB"/>
                </a:solidFill>
                <a:latin typeface="Calibri"/>
                <a:cs typeface="Calibri"/>
              </a:rPr>
              <a:t>WORKS</a:t>
            </a:r>
            <a:r>
              <a:rPr sz="5100" spc="254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100" spc="-1060" dirty="0">
                <a:solidFill>
                  <a:srgbClr val="FAFBFB"/>
                </a:solidFill>
                <a:latin typeface="Calibri"/>
                <a:cs typeface="Calibri"/>
              </a:rPr>
              <a:t>BEHIND</a:t>
            </a:r>
            <a:r>
              <a:rPr sz="5100" spc="250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100" spc="-910" dirty="0">
                <a:solidFill>
                  <a:srgbClr val="FAFBFB"/>
                </a:solidFill>
                <a:latin typeface="Calibri"/>
                <a:cs typeface="Calibri"/>
              </a:rPr>
              <a:t>THE </a:t>
            </a:r>
            <a:r>
              <a:rPr sz="5100" spc="-840" dirty="0">
                <a:solidFill>
                  <a:srgbClr val="FAFBFB"/>
                </a:solidFill>
                <a:latin typeface="Calibri"/>
                <a:cs typeface="Calibri"/>
              </a:rPr>
              <a:t>SCENES</a:t>
            </a:r>
            <a:endParaRPr sz="5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spc="-550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>
              <a:latin typeface="Calibri"/>
              <a:cs typeface="Calibri"/>
            </a:endParaRPr>
          </a:p>
          <a:p>
            <a:pPr marL="17780" marR="1435735">
              <a:lnSpc>
                <a:spcPts val="5280"/>
              </a:lnSpc>
              <a:spcBef>
                <a:spcPts val="1805"/>
              </a:spcBef>
            </a:pPr>
            <a:r>
              <a:rPr sz="5100" spc="-1145" dirty="0">
                <a:solidFill>
                  <a:srgbClr val="FAFBFB"/>
                </a:solidFill>
                <a:latin typeface="Calibri"/>
                <a:cs typeface="Calibri"/>
              </a:rPr>
              <a:t>AN</a:t>
            </a:r>
            <a:r>
              <a:rPr sz="5100" spc="229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100" spc="-795" dirty="0">
                <a:solidFill>
                  <a:srgbClr val="FAFBFB"/>
                </a:solidFill>
                <a:latin typeface="Calibri"/>
                <a:cs typeface="Calibri"/>
              </a:rPr>
              <a:t>HIGH-</a:t>
            </a:r>
            <a:r>
              <a:rPr sz="5100" spc="-805" dirty="0">
                <a:solidFill>
                  <a:srgbClr val="FAFBFB"/>
                </a:solidFill>
                <a:latin typeface="Calibri"/>
                <a:cs typeface="Calibri"/>
              </a:rPr>
              <a:t>LEVEL</a:t>
            </a:r>
            <a:r>
              <a:rPr sz="5100" spc="229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100" spc="-1040" dirty="0">
                <a:solidFill>
                  <a:srgbClr val="FAFBFB"/>
                </a:solidFill>
                <a:latin typeface="Calibri"/>
                <a:cs typeface="Calibri"/>
              </a:rPr>
              <a:t>OVERVIEW</a:t>
            </a:r>
            <a:r>
              <a:rPr sz="5100" spc="235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100" spc="-1050" dirty="0">
                <a:solidFill>
                  <a:srgbClr val="FAFBFB"/>
                </a:solidFill>
                <a:latin typeface="Calibri"/>
                <a:cs typeface="Calibri"/>
              </a:rPr>
              <a:t>OF</a:t>
            </a:r>
            <a:r>
              <a:rPr sz="5100" spc="-750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100" spc="-590" dirty="0">
                <a:solidFill>
                  <a:srgbClr val="FAFBFB"/>
                </a:solidFill>
                <a:latin typeface="Calibri"/>
                <a:cs typeface="Calibri"/>
              </a:rPr>
              <a:t>J</a:t>
            </a:r>
            <a:r>
              <a:rPr sz="5100" spc="-1325" dirty="0">
                <a:solidFill>
                  <a:srgbClr val="FAFBFB"/>
                </a:solidFill>
                <a:latin typeface="Calibri"/>
                <a:cs typeface="Calibri"/>
              </a:rPr>
              <a:t>A</a:t>
            </a:r>
            <a:r>
              <a:rPr sz="5100" spc="-1315" dirty="0">
                <a:solidFill>
                  <a:srgbClr val="FAFBFB"/>
                </a:solidFill>
                <a:latin typeface="Calibri"/>
                <a:cs typeface="Calibri"/>
              </a:rPr>
              <a:t>V</a:t>
            </a:r>
            <a:r>
              <a:rPr sz="5100" spc="-710" dirty="0">
                <a:solidFill>
                  <a:srgbClr val="FAFBFB"/>
                </a:solidFill>
                <a:latin typeface="Calibri"/>
                <a:cs typeface="Calibri"/>
              </a:rPr>
              <a:t>A</a:t>
            </a:r>
            <a:r>
              <a:rPr sz="5100" spc="-590" dirty="0">
                <a:solidFill>
                  <a:srgbClr val="FAFBFB"/>
                </a:solidFill>
                <a:latin typeface="Calibri"/>
                <a:cs typeface="Calibri"/>
              </a:rPr>
              <a:t>SCRIPT</a:t>
            </a:r>
            <a:endParaRPr sz="5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3309" y="259543"/>
            <a:ext cx="13411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169795" algn="l"/>
                <a:tab pos="5165090" algn="l"/>
              </a:tabLst>
            </a:pP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WHAT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IS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JAVASCRIPT: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REVISITED</a:t>
            </a:r>
            <a:endParaRPr sz="49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2943" y="3733914"/>
            <a:ext cx="9982200" cy="4683125"/>
          </a:xfrm>
          <a:custGeom>
            <a:avLst/>
            <a:gdLst/>
            <a:ahLst/>
            <a:cxnLst/>
            <a:rect l="l" t="t" r="r" b="b"/>
            <a:pathLst>
              <a:path w="9982200" h="4683125">
                <a:moveTo>
                  <a:pt x="9981892" y="0"/>
                </a:moveTo>
                <a:lnTo>
                  <a:pt x="0" y="0"/>
                </a:lnTo>
                <a:lnTo>
                  <a:pt x="0" y="4682824"/>
                </a:lnTo>
                <a:lnTo>
                  <a:pt x="9981892" y="4682824"/>
                </a:lnTo>
                <a:lnTo>
                  <a:pt x="998189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73" y="4727520"/>
            <a:ext cx="7993380" cy="243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42400"/>
              </a:lnSpc>
              <a:spcBef>
                <a:spcPts val="100"/>
              </a:spcBef>
            </a:pPr>
            <a:r>
              <a:rPr sz="3700" spc="-185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37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4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37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8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37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4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3700" spc="-50" dirty="0">
                <a:solidFill>
                  <a:srgbClr val="444444"/>
                </a:solidFill>
                <a:latin typeface="Arial"/>
                <a:cs typeface="Arial"/>
              </a:rPr>
              <a:t>LEVEL, </a:t>
            </a:r>
            <a:r>
              <a:rPr sz="3700" spc="-250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3700" spc="-275" dirty="0">
                <a:solidFill>
                  <a:srgbClr val="444444"/>
                </a:solidFill>
                <a:latin typeface="Arial"/>
                <a:cs typeface="Arial"/>
              </a:rPr>
              <a:t>ORIENTED,</a:t>
            </a:r>
            <a:r>
              <a:rPr sz="37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75" dirty="0">
                <a:solidFill>
                  <a:srgbClr val="444444"/>
                </a:solidFill>
                <a:latin typeface="Arial"/>
                <a:cs typeface="Arial"/>
              </a:rPr>
              <a:t>MU</a:t>
            </a:r>
            <a:r>
              <a:rPr sz="3700" spc="-61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3700" spc="-75" dirty="0">
                <a:solidFill>
                  <a:srgbClr val="444444"/>
                </a:solidFill>
                <a:latin typeface="Arial"/>
                <a:cs typeface="Arial"/>
              </a:rPr>
              <a:t>TI-</a:t>
            </a:r>
            <a:r>
              <a:rPr sz="3700" spc="-155" dirty="0">
                <a:solidFill>
                  <a:srgbClr val="444444"/>
                </a:solidFill>
                <a:latin typeface="Arial"/>
                <a:cs typeface="Arial"/>
              </a:rPr>
              <a:t>PARADIGM </a:t>
            </a:r>
            <a:r>
              <a:rPr sz="3700" spc="-165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r>
              <a:rPr sz="37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90" dirty="0">
                <a:solidFill>
                  <a:srgbClr val="444444"/>
                </a:solidFill>
                <a:latin typeface="Arial"/>
                <a:cs typeface="Arial"/>
              </a:rPr>
              <a:t>LANGUAGE.</a:t>
            </a:r>
            <a:endParaRPr sz="3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29667" y="2155934"/>
            <a:ext cx="5311140" cy="3434715"/>
            <a:chOff x="3529667" y="2155934"/>
            <a:chExt cx="5311140" cy="34347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667" y="2155934"/>
              <a:ext cx="5310807" cy="3434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8772" y="2743592"/>
              <a:ext cx="3612598" cy="17360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21000000">
            <a:off x="4790238" y="3310490"/>
            <a:ext cx="3065116" cy="533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JAVASCRIPT</a:t>
            </a:r>
            <a:endParaRPr sz="41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90398" y="8409854"/>
            <a:ext cx="2147170" cy="2147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2572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169795" algn="l"/>
                <a:tab pos="5165090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IS</a:t>
            </a:r>
            <a:r>
              <a:rPr lang="en-US" dirty="0"/>
              <a:t> </a:t>
            </a:r>
            <a:r>
              <a:rPr dirty="0"/>
              <a:t>JAVASCRIPT:</a:t>
            </a:r>
            <a:r>
              <a:rPr lang="en-US" dirty="0"/>
              <a:t> </a:t>
            </a:r>
            <a:r>
              <a:rPr dirty="0"/>
              <a:t>REVISITED</a:t>
            </a:r>
          </a:p>
        </p:txBody>
      </p:sp>
      <p:sp>
        <p:nvSpPr>
          <p:cNvPr id="5" name="object 5"/>
          <p:cNvSpPr/>
          <p:nvPr/>
        </p:nvSpPr>
        <p:spPr>
          <a:xfrm>
            <a:off x="1580094" y="3343445"/>
            <a:ext cx="16944340" cy="5652135"/>
          </a:xfrm>
          <a:custGeom>
            <a:avLst/>
            <a:gdLst/>
            <a:ahLst/>
            <a:cxnLst/>
            <a:rect l="l" t="t" r="r" b="b"/>
            <a:pathLst>
              <a:path w="16944340" h="5652134">
                <a:moveTo>
                  <a:pt x="16943913" y="0"/>
                </a:moveTo>
                <a:lnTo>
                  <a:pt x="0" y="0"/>
                </a:lnTo>
                <a:lnTo>
                  <a:pt x="0" y="5651545"/>
                </a:lnTo>
                <a:lnTo>
                  <a:pt x="16943913" y="5651545"/>
                </a:lnTo>
                <a:lnTo>
                  <a:pt x="1694391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5546" y="4054339"/>
            <a:ext cx="14953615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 marR="5080" indent="-838835">
              <a:lnSpc>
                <a:spcPct val="142400"/>
              </a:lnSpc>
              <a:spcBef>
                <a:spcPts val="100"/>
              </a:spcBef>
            </a:pPr>
            <a:r>
              <a:rPr sz="3700" spc="-185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37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4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37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8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37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4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3700" spc="-250" dirty="0">
                <a:solidFill>
                  <a:srgbClr val="444444"/>
                </a:solidFill>
                <a:latin typeface="Arial"/>
                <a:cs typeface="Arial"/>
              </a:rPr>
              <a:t>LEVEL,</a:t>
            </a:r>
            <a:r>
              <a:rPr sz="37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250" dirty="0">
                <a:solidFill>
                  <a:srgbClr val="444444"/>
                </a:solidFill>
                <a:latin typeface="Arial"/>
                <a:cs typeface="Arial"/>
              </a:rPr>
              <a:t>PROTOTYPE-</a:t>
            </a:r>
            <a:r>
              <a:rPr sz="3700" spc="-245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37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254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3700" spc="-265" dirty="0">
                <a:solidFill>
                  <a:srgbClr val="444444"/>
                </a:solidFill>
                <a:latin typeface="Arial"/>
                <a:cs typeface="Arial"/>
              </a:rPr>
              <a:t>ORIENTED, </a:t>
            </a:r>
            <a:r>
              <a:rPr sz="3700" spc="-75" dirty="0">
                <a:solidFill>
                  <a:srgbClr val="444444"/>
                </a:solidFill>
                <a:latin typeface="Arial"/>
                <a:cs typeface="Arial"/>
              </a:rPr>
              <a:t>MU</a:t>
            </a:r>
            <a:r>
              <a:rPr sz="3700" spc="-61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3700" spc="-75" dirty="0">
                <a:solidFill>
                  <a:srgbClr val="444444"/>
                </a:solidFill>
                <a:latin typeface="Arial"/>
                <a:cs typeface="Arial"/>
              </a:rPr>
              <a:t>TI</a:t>
            </a:r>
            <a:r>
              <a:rPr sz="3700" spc="-85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3700" spc="-210" dirty="0">
                <a:solidFill>
                  <a:srgbClr val="444444"/>
                </a:solidFill>
                <a:latin typeface="Arial"/>
                <a:cs typeface="Arial"/>
              </a:rPr>
              <a:t>PARADIGM,</a:t>
            </a:r>
            <a:r>
              <a:rPr sz="37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204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37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32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37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90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3700" spc="-10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3700" spc="-6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37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75" dirty="0">
                <a:solidFill>
                  <a:srgbClr val="444444"/>
                </a:solidFill>
                <a:latin typeface="Arial"/>
                <a:cs typeface="Arial"/>
              </a:rPr>
              <a:t>COMPILED,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827" y="5898261"/>
            <a:ext cx="645350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165" dirty="0">
                <a:solidFill>
                  <a:srgbClr val="444444"/>
                </a:solidFill>
                <a:latin typeface="Arial"/>
                <a:cs typeface="Arial"/>
              </a:rPr>
              <a:t>DYNAMIC,</a:t>
            </a:r>
            <a:r>
              <a:rPr sz="37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95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3700" spc="-220" dirty="0">
                <a:solidFill>
                  <a:srgbClr val="444444"/>
                </a:solidFill>
                <a:latin typeface="Arial"/>
                <a:cs typeface="Arial"/>
              </a:rPr>
              <a:t>THREADED,</a:t>
            </a:r>
            <a:endParaRPr sz="3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6604" y="5852458"/>
            <a:ext cx="4869180" cy="675640"/>
          </a:xfrm>
          <a:prstGeom prst="rect">
            <a:avLst/>
          </a:prstGeom>
          <a:solidFill>
            <a:srgbClr val="E7E7E7"/>
          </a:solidFill>
          <a:ln w="62825">
            <a:solidFill>
              <a:srgbClr val="F1425D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470"/>
              </a:spcBef>
            </a:pPr>
            <a:r>
              <a:rPr sz="3700" spc="-254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3700" spc="-265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3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35482" y="5898261"/>
            <a:ext cx="3472179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150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endParaRPr sz="3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2759" y="6701378"/>
            <a:ext cx="369570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229" dirty="0">
                <a:solidFill>
                  <a:srgbClr val="444444"/>
                </a:solidFill>
                <a:latin typeface="Arial"/>
                <a:cs typeface="Arial"/>
              </a:rPr>
              <a:t>LANGUAGE</a:t>
            </a:r>
            <a:r>
              <a:rPr sz="37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5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endParaRPr sz="3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3687" y="6664806"/>
            <a:ext cx="5547360" cy="675640"/>
          </a:xfrm>
          <a:prstGeom prst="rect">
            <a:avLst/>
          </a:prstGeom>
          <a:solidFill>
            <a:srgbClr val="E7E7E7"/>
          </a:solidFill>
          <a:ln w="62825">
            <a:solidFill>
              <a:srgbClr val="F1425D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95"/>
              </a:spcBef>
            </a:pPr>
            <a:r>
              <a:rPr sz="3700" spc="-229" dirty="0">
                <a:solidFill>
                  <a:srgbClr val="444444"/>
                </a:solidFill>
                <a:latin typeface="Arial"/>
                <a:cs typeface="Arial"/>
              </a:rPr>
              <a:t>FIRST-</a:t>
            </a:r>
            <a:r>
              <a:rPr sz="3700" spc="-22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37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14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3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03962" y="6701378"/>
            <a:ext cx="483743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17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37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8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37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8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3700" spc="-175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endParaRPr sz="3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1138" y="7504495"/>
            <a:ext cx="802195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22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37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31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r>
              <a:rPr sz="37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250" dirty="0">
                <a:solidFill>
                  <a:srgbClr val="444444"/>
                </a:solidFill>
                <a:latin typeface="Arial"/>
                <a:cs typeface="Arial"/>
              </a:rPr>
              <a:t>CONCURRENCY</a:t>
            </a:r>
            <a:r>
              <a:rPr sz="37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25" dirty="0">
                <a:solidFill>
                  <a:srgbClr val="444444"/>
                </a:solidFill>
                <a:latin typeface="Arial"/>
                <a:cs typeface="Arial"/>
              </a:rPr>
              <a:t>MODEL.</a:t>
            </a:r>
            <a:endParaRPr sz="37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779" y="1810519"/>
            <a:ext cx="5311140" cy="3434715"/>
            <a:chOff x="285779" y="1810519"/>
            <a:chExt cx="5311140" cy="343471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79" y="1810519"/>
              <a:ext cx="5310807" cy="34342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4883" y="2398178"/>
              <a:ext cx="3612598" cy="173603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 rot="21000000">
            <a:off x="1788138" y="2904752"/>
            <a:ext cx="3265751" cy="533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JAVASCRIPT</a:t>
            </a:r>
            <a:endParaRPr sz="41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77324" y="4238231"/>
            <a:ext cx="16860520" cy="6318885"/>
            <a:chOff x="2477324" y="4238231"/>
            <a:chExt cx="16860520" cy="631888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90398" y="8409854"/>
              <a:ext cx="2147170" cy="214717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4973" y="7554871"/>
              <a:ext cx="523544" cy="5235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29819" y="7554871"/>
              <a:ext cx="523544" cy="5235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15135" y="7554871"/>
              <a:ext cx="523544" cy="5235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271662" y="4269643"/>
              <a:ext cx="2668270" cy="675640"/>
            </a:xfrm>
            <a:custGeom>
              <a:avLst/>
              <a:gdLst/>
              <a:ahLst/>
              <a:cxnLst/>
              <a:rect l="l" t="t" r="r" b="b"/>
              <a:pathLst>
                <a:path w="2668270" h="675639">
                  <a:moveTo>
                    <a:pt x="0" y="0"/>
                  </a:moveTo>
                  <a:lnTo>
                    <a:pt x="2667993" y="0"/>
                  </a:lnTo>
                  <a:lnTo>
                    <a:pt x="2667993" y="675090"/>
                  </a:lnTo>
                  <a:lnTo>
                    <a:pt x="0" y="67509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80029" y="4269643"/>
              <a:ext cx="8402320" cy="675640"/>
            </a:xfrm>
            <a:custGeom>
              <a:avLst/>
              <a:gdLst/>
              <a:ahLst/>
              <a:cxnLst/>
              <a:rect l="l" t="t" r="r" b="b"/>
              <a:pathLst>
                <a:path w="8402319" h="675639">
                  <a:moveTo>
                    <a:pt x="0" y="0"/>
                  </a:moveTo>
                  <a:lnTo>
                    <a:pt x="8401702" y="0"/>
                  </a:lnTo>
                  <a:lnTo>
                    <a:pt x="8401702" y="675090"/>
                  </a:lnTo>
                  <a:lnTo>
                    <a:pt x="0" y="67509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7344" y="5061051"/>
              <a:ext cx="3916679" cy="675640"/>
            </a:xfrm>
            <a:custGeom>
              <a:avLst/>
              <a:gdLst/>
              <a:ahLst/>
              <a:cxnLst/>
              <a:rect l="l" t="t" r="r" b="b"/>
              <a:pathLst>
                <a:path w="3916679" h="675639">
                  <a:moveTo>
                    <a:pt x="0" y="0"/>
                  </a:moveTo>
                  <a:lnTo>
                    <a:pt x="3916071" y="0"/>
                  </a:lnTo>
                  <a:lnTo>
                    <a:pt x="3916071" y="675090"/>
                  </a:lnTo>
                  <a:lnTo>
                    <a:pt x="0" y="67509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2205" y="5061051"/>
              <a:ext cx="9236075" cy="675640"/>
            </a:xfrm>
            <a:custGeom>
              <a:avLst/>
              <a:gdLst/>
              <a:ahLst/>
              <a:cxnLst/>
              <a:rect l="l" t="t" r="r" b="b"/>
              <a:pathLst>
                <a:path w="9236075" h="675639">
                  <a:moveTo>
                    <a:pt x="0" y="0"/>
                  </a:moveTo>
                  <a:lnTo>
                    <a:pt x="9235611" y="0"/>
                  </a:lnTo>
                  <a:lnTo>
                    <a:pt x="9235611" y="675090"/>
                  </a:lnTo>
                  <a:lnTo>
                    <a:pt x="0" y="67509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08737" y="5852458"/>
              <a:ext cx="2220595" cy="675640"/>
            </a:xfrm>
            <a:custGeom>
              <a:avLst/>
              <a:gdLst/>
              <a:ahLst/>
              <a:cxnLst/>
              <a:rect l="l" t="t" r="r" b="b"/>
              <a:pathLst>
                <a:path w="2220595" h="675640">
                  <a:moveTo>
                    <a:pt x="0" y="0"/>
                  </a:moveTo>
                  <a:lnTo>
                    <a:pt x="2220335" y="0"/>
                  </a:lnTo>
                  <a:lnTo>
                    <a:pt x="2220335" y="675090"/>
                  </a:lnTo>
                  <a:lnTo>
                    <a:pt x="0" y="67509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51546" y="5852458"/>
              <a:ext cx="4163060" cy="675640"/>
            </a:xfrm>
            <a:custGeom>
              <a:avLst/>
              <a:gdLst/>
              <a:ahLst/>
              <a:cxnLst/>
              <a:rect l="l" t="t" r="r" b="b"/>
              <a:pathLst>
                <a:path w="4163059" h="675640">
                  <a:moveTo>
                    <a:pt x="0" y="0"/>
                  </a:moveTo>
                  <a:lnTo>
                    <a:pt x="4162586" y="0"/>
                  </a:lnTo>
                  <a:lnTo>
                    <a:pt x="4162586" y="675090"/>
                  </a:lnTo>
                  <a:lnTo>
                    <a:pt x="0" y="67509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7878" y="7485248"/>
              <a:ext cx="7943850" cy="675640"/>
            </a:xfrm>
            <a:custGeom>
              <a:avLst/>
              <a:gdLst/>
              <a:ahLst/>
              <a:cxnLst/>
              <a:rect l="l" t="t" r="r" b="b"/>
              <a:pathLst>
                <a:path w="7943850" h="675640">
                  <a:moveTo>
                    <a:pt x="0" y="0"/>
                  </a:moveTo>
                  <a:lnTo>
                    <a:pt x="7943635" y="0"/>
                  </a:lnTo>
                  <a:lnTo>
                    <a:pt x="7943635" y="675090"/>
                  </a:lnTo>
                  <a:lnTo>
                    <a:pt x="0" y="67509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5468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8425" algn="l"/>
                <a:tab pos="4932045" algn="l"/>
                <a:tab pos="7120255" algn="l"/>
              </a:tabLst>
            </a:pPr>
            <a:r>
              <a:rPr lang="en-US" dirty="0"/>
              <a:t>DECONSTRUCTING	THE MONSTER DEFINITION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2842" y="189982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842" y="5941695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Prototype-based</a:t>
            </a:r>
            <a:r>
              <a:rPr sz="245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42" y="493088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Multi-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3918720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7964669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8971392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threaded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2907913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694977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450" spc="4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842" y="998083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842" y="189982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42" y="593761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Prototype-based</a:t>
            </a:r>
            <a:r>
              <a:rPr sz="245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842" y="4929527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Multi-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42" y="3915997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7961946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897003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threaded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290933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694977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450" spc="4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998083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59786" y="2819751"/>
            <a:ext cx="8604885" cy="3796665"/>
            <a:chOff x="8159786" y="2819751"/>
            <a:chExt cx="8604885" cy="379666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9786" y="2819751"/>
              <a:ext cx="4446526" cy="37963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2748" y="3133878"/>
              <a:ext cx="2980461" cy="2330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479" y="2819751"/>
              <a:ext cx="4451108" cy="3796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6440" y="3133878"/>
              <a:ext cx="2985072" cy="233029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275868" y="3997522"/>
            <a:ext cx="3683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95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39786" y="2214831"/>
            <a:ext cx="8704580" cy="7769225"/>
            <a:chOff x="7539786" y="2214831"/>
            <a:chExt cx="8704580" cy="77692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65646" y="2214831"/>
              <a:ext cx="303655" cy="3036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9786" y="6467349"/>
              <a:ext cx="1843583" cy="18435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38146" y="9411017"/>
              <a:ext cx="964565" cy="530225"/>
            </a:xfrm>
            <a:custGeom>
              <a:avLst/>
              <a:gdLst/>
              <a:ahLst/>
              <a:cxnLst/>
              <a:rect l="l" t="t" r="r" b="b"/>
              <a:pathLst>
                <a:path w="964565" h="530225">
                  <a:moveTo>
                    <a:pt x="964186" y="529874"/>
                  </a:moveTo>
                  <a:lnTo>
                    <a:pt x="910610" y="528900"/>
                  </a:lnTo>
                  <a:lnTo>
                    <a:pt x="858134" y="525991"/>
                  </a:lnTo>
                  <a:lnTo>
                    <a:pt x="806759" y="521150"/>
                  </a:lnTo>
                  <a:lnTo>
                    <a:pt x="756484" y="514374"/>
                  </a:lnTo>
                  <a:lnTo>
                    <a:pt x="707310" y="505665"/>
                  </a:lnTo>
                  <a:lnTo>
                    <a:pt x="659236" y="495022"/>
                  </a:lnTo>
                  <a:lnTo>
                    <a:pt x="612263" y="482446"/>
                  </a:lnTo>
                  <a:lnTo>
                    <a:pt x="566390" y="467936"/>
                  </a:lnTo>
                  <a:lnTo>
                    <a:pt x="521618" y="451492"/>
                  </a:lnTo>
                  <a:lnTo>
                    <a:pt x="477947" y="433115"/>
                  </a:lnTo>
                  <a:lnTo>
                    <a:pt x="435376" y="412804"/>
                  </a:lnTo>
                  <a:lnTo>
                    <a:pt x="393906" y="390559"/>
                  </a:lnTo>
                  <a:lnTo>
                    <a:pt x="353536" y="366381"/>
                  </a:lnTo>
                  <a:lnTo>
                    <a:pt x="314267" y="340269"/>
                  </a:lnTo>
                  <a:lnTo>
                    <a:pt x="276098" y="312223"/>
                  </a:lnTo>
                  <a:lnTo>
                    <a:pt x="239030" y="282244"/>
                  </a:lnTo>
                  <a:lnTo>
                    <a:pt x="203062" y="250331"/>
                  </a:lnTo>
                  <a:lnTo>
                    <a:pt x="168195" y="216484"/>
                  </a:lnTo>
                  <a:lnTo>
                    <a:pt x="134429" y="180703"/>
                  </a:lnTo>
                  <a:lnTo>
                    <a:pt x="101763" y="142989"/>
                  </a:lnTo>
                  <a:lnTo>
                    <a:pt x="70198" y="103342"/>
                  </a:lnTo>
                  <a:lnTo>
                    <a:pt x="39733" y="61760"/>
                  </a:lnTo>
                  <a:lnTo>
                    <a:pt x="10369" y="18245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61578" y="9276285"/>
              <a:ext cx="163830" cy="196850"/>
            </a:xfrm>
            <a:custGeom>
              <a:avLst/>
              <a:gdLst/>
              <a:ahLst/>
              <a:cxnLst/>
              <a:rect l="l" t="t" r="r" b="b"/>
              <a:pathLst>
                <a:path w="163829" h="196850">
                  <a:moveTo>
                    <a:pt x="0" y="0"/>
                  </a:moveTo>
                  <a:lnTo>
                    <a:pt x="10444" y="196396"/>
                  </a:lnTo>
                  <a:lnTo>
                    <a:pt x="163384" y="10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63294" y="6639981"/>
              <a:ext cx="1680919" cy="14983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2697" y="6665318"/>
              <a:ext cx="1447643" cy="14476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473022" y="9413707"/>
              <a:ext cx="1005205" cy="549275"/>
            </a:xfrm>
            <a:custGeom>
              <a:avLst/>
              <a:gdLst/>
              <a:ahLst/>
              <a:cxnLst/>
              <a:rect l="l" t="t" r="r" b="b"/>
              <a:pathLst>
                <a:path w="1005205" h="549275">
                  <a:moveTo>
                    <a:pt x="1004897" y="549271"/>
                  </a:moveTo>
                  <a:lnTo>
                    <a:pt x="946543" y="542162"/>
                  </a:lnTo>
                  <a:lnTo>
                    <a:pt x="889656" y="533748"/>
                  </a:lnTo>
                  <a:lnTo>
                    <a:pt x="834239" y="524030"/>
                  </a:lnTo>
                  <a:lnTo>
                    <a:pt x="780290" y="513008"/>
                  </a:lnTo>
                  <a:lnTo>
                    <a:pt x="727809" y="500681"/>
                  </a:lnTo>
                  <a:lnTo>
                    <a:pt x="676797" y="487049"/>
                  </a:lnTo>
                  <a:lnTo>
                    <a:pt x="627254" y="472113"/>
                  </a:lnTo>
                  <a:lnTo>
                    <a:pt x="579179" y="455873"/>
                  </a:lnTo>
                  <a:lnTo>
                    <a:pt x="532572" y="438328"/>
                  </a:lnTo>
                  <a:lnTo>
                    <a:pt x="487434" y="419478"/>
                  </a:lnTo>
                  <a:lnTo>
                    <a:pt x="443765" y="399324"/>
                  </a:lnTo>
                  <a:lnTo>
                    <a:pt x="401564" y="377865"/>
                  </a:lnTo>
                  <a:lnTo>
                    <a:pt x="360832" y="355102"/>
                  </a:lnTo>
                  <a:lnTo>
                    <a:pt x="321568" y="331035"/>
                  </a:lnTo>
                  <a:lnTo>
                    <a:pt x="283773" y="305663"/>
                  </a:lnTo>
                  <a:lnTo>
                    <a:pt x="247446" y="278986"/>
                  </a:lnTo>
                  <a:lnTo>
                    <a:pt x="212588" y="251005"/>
                  </a:lnTo>
                  <a:lnTo>
                    <a:pt x="179199" y="221720"/>
                  </a:lnTo>
                  <a:lnTo>
                    <a:pt x="147278" y="191130"/>
                  </a:lnTo>
                  <a:lnTo>
                    <a:pt x="116825" y="159235"/>
                  </a:lnTo>
                  <a:lnTo>
                    <a:pt x="87841" y="126036"/>
                  </a:lnTo>
                  <a:lnTo>
                    <a:pt x="60326" y="91533"/>
                  </a:lnTo>
                  <a:lnTo>
                    <a:pt x="34279" y="55724"/>
                  </a:lnTo>
                  <a:lnTo>
                    <a:pt x="9701" y="1861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01393" y="9276285"/>
              <a:ext cx="159385" cy="196850"/>
            </a:xfrm>
            <a:custGeom>
              <a:avLst/>
              <a:gdLst/>
              <a:ahLst/>
              <a:cxnLst/>
              <a:rect l="l" t="t" r="r" b="b"/>
              <a:pathLst>
                <a:path w="159384" h="196850">
                  <a:moveTo>
                    <a:pt x="0" y="0"/>
                  </a:moveTo>
                  <a:lnTo>
                    <a:pt x="3308" y="196646"/>
                  </a:lnTo>
                  <a:lnTo>
                    <a:pt x="159304" y="115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661948" y="2158448"/>
            <a:ext cx="61360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45" dirty="0">
                <a:solidFill>
                  <a:srgbClr val="444444"/>
                </a:solidFill>
                <a:latin typeface="Arial"/>
                <a:cs typeface="Arial"/>
              </a:rPr>
              <a:t>Any</a:t>
            </a:r>
            <a:r>
              <a:rPr sz="26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444444"/>
                </a:solidFill>
                <a:latin typeface="Arial"/>
                <a:cs typeface="Arial"/>
              </a:rPr>
              <a:t>computer</a:t>
            </a: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85" dirty="0">
                <a:solidFill>
                  <a:srgbClr val="444444"/>
                </a:solidFill>
                <a:latin typeface="Arial"/>
                <a:cs typeface="Arial"/>
              </a:rPr>
              <a:t>program</a:t>
            </a: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444444"/>
                </a:solidFill>
                <a:latin typeface="Arial"/>
                <a:cs typeface="Arial"/>
              </a:rPr>
              <a:t>needs</a:t>
            </a:r>
            <a:r>
              <a:rPr sz="26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60" dirty="0">
                <a:solidFill>
                  <a:srgbClr val="444444"/>
                </a:solidFill>
                <a:latin typeface="Arial"/>
                <a:cs typeface="Arial"/>
              </a:rPr>
              <a:t>resources: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57380" y="8624007"/>
            <a:ext cx="17983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50" dirty="0">
                <a:solidFill>
                  <a:srgbClr val="444444"/>
                </a:solidFill>
                <a:latin typeface="Arial"/>
                <a:cs typeface="Arial"/>
              </a:rPr>
              <a:t>LOW-</a:t>
            </a:r>
            <a:r>
              <a:rPr sz="2600" b="1" spc="-155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18627" y="9453180"/>
            <a:ext cx="3126105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Developer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has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manage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resources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manually</a:t>
            </a:r>
            <a:endParaRPr sz="2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624697" y="8624007"/>
            <a:ext cx="19138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3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600" b="1" spc="-15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736893" y="9346551"/>
            <a:ext cx="3152140" cy="120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Developer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does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have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worry,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everything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happens</a:t>
            </a:r>
            <a:r>
              <a:rPr sz="2150" spc="-10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automatically</a:t>
            </a:r>
            <a:endParaRPr sz="21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5133584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8425" algn="l"/>
                <a:tab pos="4932045" algn="l"/>
                <a:tab pos="7120255" algn="l"/>
              </a:tabLst>
            </a:pPr>
            <a:r>
              <a:rPr dirty="0"/>
              <a:t>DECONSTRUCTING	THE</a:t>
            </a:r>
            <a:r>
              <a:rPr lang="en-US" dirty="0"/>
              <a:t> </a:t>
            </a:r>
            <a:r>
              <a:rPr dirty="0"/>
              <a:t>MONSTER</a:t>
            </a:r>
            <a:r>
              <a:rPr lang="en-US" dirty="0"/>
              <a:t> </a:t>
            </a:r>
            <a:r>
              <a:rPr dirty="0"/>
              <a:t>DEFINITION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842" y="189982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42" y="593761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Prototype-based</a:t>
            </a:r>
            <a:r>
              <a:rPr sz="245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842" y="4929527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Multi-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42" y="3915997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7961946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897003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threaded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290933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694977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450" spc="4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998083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96863" y="4301465"/>
            <a:ext cx="6853555" cy="3863975"/>
            <a:chOff x="9196863" y="4301465"/>
            <a:chExt cx="6853555" cy="38639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6863" y="4368655"/>
              <a:ext cx="4446526" cy="37963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9825" y="4682781"/>
              <a:ext cx="2980461" cy="2330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5694" y="4301465"/>
              <a:ext cx="2094177" cy="20941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2523" y="5266646"/>
              <a:ext cx="732961" cy="7329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989415" y="5739575"/>
              <a:ext cx="1040130" cy="293370"/>
            </a:xfrm>
            <a:custGeom>
              <a:avLst/>
              <a:gdLst/>
              <a:ahLst/>
              <a:cxnLst/>
              <a:rect l="l" t="t" r="r" b="b"/>
              <a:pathLst>
                <a:path w="1040130" h="293370">
                  <a:moveTo>
                    <a:pt x="1039785" y="293017"/>
                  </a:moveTo>
                  <a:lnTo>
                    <a:pt x="1007097" y="263879"/>
                  </a:lnTo>
                  <a:lnTo>
                    <a:pt x="973110" y="236266"/>
                  </a:lnTo>
                  <a:lnTo>
                    <a:pt x="937826" y="210177"/>
                  </a:lnTo>
                  <a:lnTo>
                    <a:pt x="901244" y="185614"/>
                  </a:lnTo>
                  <a:lnTo>
                    <a:pt x="863364" y="162575"/>
                  </a:lnTo>
                  <a:lnTo>
                    <a:pt x="824187" y="141062"/>
                  </a:lnTo>
                  <a:lnTo>
                    <a:pt x="783712" y="121074"/>
                  </a:lnTo>
                  <a:lnTo>
                    <a:pt x="741939" y="102610"/>
                  </a:lnTo>
                  <a:lnTo>
                    <a:pt x="698868" y="85672"/>
                  </a:lnTo>
                  <a:lnTo>
                    <a:pt x="654500" y="70258"/>
                  </a:lnTo>
                  <a:lnTo>
                    <a:pt x="608834" y="56370"/>
                  </a:lnTo>
                  <a:lnTo>
                    <a:pt x="561870" y="44007"/>
                  </a:lnTo>
                  <a:lnTo>
                    <a:pt x="513609" y="33168"/>
                  </a:lnTo>
                  <a:lnTo>
                    <a:pt x="464049" y="23855"/>
                  </a:lnTo>
                  <a:lnTo>
                    <a:pt x="413192" y="16066"/>
                  </a:lnTo>
                  <a:lnTo>
                    <a:pt x="361038" y="9803"/>
                  </a:lnTo>
                  <a:lnTo>
                    <a:pt x="307585" y="5065"/>
                  </a:lnTo>
                  <a:lnTo>
                    <a:pt x="252835" y="1851"/>
                  </a:lnTo>
                  <a:lnTo>
                    <a:pt x="196787" y="163"/>
                  </a:lnTo>
                  <a:lnTo>
                    <a:pt x="139441" y="0"/>
                  </a:lnTo>
                  <a:lnTo>
                    <a:pt x="80798" y="1361"/>
                  </a:lnTo>
                  <a:lnTo>
                    <a:pt x="20856" y="4248"/>
                  </a:lnTo>
                  <a:lnTo>
                    <a:pt x="0" y="618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35108" y="5656244"/>
              <a:ext cx="183515" cy="175260"/>
            </a:xfrm>
            <a:custGeom>
              <a:avLst/>
              <a:gdLst/>
              <a:ahLst/>
              <a:cxnLst/>
              <a:rect l="l" t="t" r="r" b="b"/>
              <a:pathLst>
                <a:path w="183515" h="175260">
                  <a:moveTo>
                    <a:pt x="167031" y="0"/>
                  </a:moveTo>
                  <a:lnTo>
                    <a:pt x="0" y="103827"/>
                  </a:lnTo>
                  <a:lnTo>
                    <a:pt x="183282" y="175159"/>
                  </a:lnTo>
                  <a:lnTo>
                    <a:pt x="16703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201057" y="5685075"/>
            <a:ext cx="263017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Cleaning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memory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so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don’t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have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252238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8425" algn="l"/>
                <a:tab pos="4932045" algn="l"/>
                <a:tab pos="7120255" algn="l"/>
              </a:tabLst>
            </a:pPr>
            <a:r>
              <a:rPr lang="en-US" dirty="0"/>
              <a:t>DECONSTRUCTING	THE MONSTER DEFINITION </a:t>
            </a:r>
            <a:endParaRPr spc="-61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842" y="189982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42" y="593761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Prototype-based</a:t>
            </a:r>
            <a:r>
              <a:rPr sz="245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842" y="4929527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Multi-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42" y="391599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7961946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897003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threaded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290933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694977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450" spc="4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998083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64869" y="2999727"/>
            <a:ext cx="11405870" cy="7219950"/>
            <a:chOff x="7264869" y="2999727"/>
            <a:chExt cx="11405870" cy="7219950"/>
          </a:xfrm>
        </p:grpSpPr>
        <p:sp>
          <p:nvSpPr>
            <p:cNvPr id="12" name="object 12"/>
            <p:cNvSpPr/>
            <p:nvPr/>
          </p:nvSpPr>
          <p:spPr>
            <a:xfrm>
              <a:off x="15695257" y="3083058"/>
              <a:ext cx="1040130" cy="293370"/>
            </a:xfrm>
            <a:custGeom>
              <a:avLst/>
              <a:gdLst/>
              <a:ahLst/>
              <a:cxnLst/>
              <a:rect l="l" t="t" r="r" b="b"/>
              <a:pathLst>
                <a:path w="1040130" h="293370">
                  <a:moveTo>
                    <a:pt x="1039785" y="293017"/>
                  </a:moveTo>
                  <a:lnTo>
                    <a:pt x="1007097" y="263879"/>
                  </a:lnTo>
                  <a:lnTo>
                    <a:pt x="973110" y="236266"/>
                  </a:lnTo>
                  <a:lnTo>
                    <a:pt x="937826" y="210177"/>
                  </a:lnTo>
                  <a:lnTo>
                    <a:pt x="901244" y="185614"/>
                  </a:lnTo>
                  <a:lnTo>
                    <a:pt x="863364" y="162575"/>
                  </a:lnTo>
                  <a:lnTo>
                    <a:pt x="824187" y="141062"/>
                  </a:lnTo>
                  <a:lnTo>
                    <a:pt x="783712" y="121074"/>
                  </a:lnTo>
                  <a:lnTo>
                    <a:pt x="741939" y="102610"/>
                  </a:lnTo>
                  <a:lnTo>
                    <a:pt x="698868" y="85672"/>
                  </a:lnTo>
                  <a:lnTo>
                    <a:pt x="654500" y="70258"/>
                  </a:lnTo>
                  <a:lnTo>
                    <a:pt x="608834" y="56370"/>
                  </a:lnTo>
                  <a:lnTo>
                    <a:pt x="561870" y="44007"/>
                  </a:lnTo>
                  <a:lnTo>
                    <a:pt x="513609" y="33168"/>
                  </a:lnTo>
                  <a:lnTo>
                    <a:pt x="464049" y="23855"/>
                  </a:lnTo>
                  <a:lnTo>
                    <a:pt x="413192" y="16066"/>
                  </a:lnTo>
                  <a:lnTo>
                    <a:pt x="361038" y="9803"/>
                  </a:lnTo>
                  <a:lnTo>
                    <a:pt x="307585" y="5065"/>
                  </a:lnTo>
                  <a:lnTo>
                    <a:pt x="252835" y="1851"/>
                  </a:lnTo>
                  <a:lnTo>
                    <a:pt x="196787" y="163"/>
                  </a:lnTo>
                  <a:lnTo>
                    <a:pt x="139441" y="0"/>
                  </a:lnTo>
                  <a:lnTo>
                    <a:pt x="80798" y="1361"/>
                  </a:lnTo>
                  <a:lnTo>
                    <a:pt x="20856" y="4248"/>
                  </a:lnTo>
                  <a:lnTo>
                    <a:pt x="0" y="618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40950" y="2999727"/>
              <a:ext cx="183515" cy="175260"/>
            </a:xfrm>
            <a:custGeom>
              <a:avLst/>
              <a:gdLst/>
              <a:ahLst/>
              <a:cxnLst/>
              <a:rect l="l" t="t" r="r" b="b"/>
              <a:pathLst>
                <a:path w="183515" h="175260">
                  <a:moveTo>
                    <a:pt x="167042" y="0"/>
                  </a:moveTo>
                  <a:lnTo>
                    <a:pt x="0" y="103826"/>
                  </a:lnTo>
                  <a:lnTo>
                    <a:pt x="183282" y="175159"/>
                  </a:lnTo>
                  <a:lnTo>
                    <a:pt x="16704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64869" y="8928158"/>
              <a:ext cx="11405870" cy="1291590"/>
            </a:xfrm>
            <a:custGeom>
              <a:avLst/>
              <a:gdLst/>
              <a:ahLst/>
              <a:cxnLst/>
              <a:rect l="l" t="t" r="r" b="b"/>
              <a:pathLst>
                <a:path w="11405869" h="1291590">
                  <a:moveTo>
                    <a:pt x="11405338" y="0"/>
                  </a:moveTo>
                  <a:lnTo>
                    <a:pt x="0" y="0"/>
                  </a:lnTo>
                  <a:lnTo>
                    <a:pt x="0" y="1291030"/>
                  </a:lnTo>
                  <a:lnTo>
                    <a:pt x="11405338" y="1291030"/>
                  </a:lnTo>
                  <a:lnTo>
                    <a:pt x="1140533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921925" y="3073611"/>
            <a:ext cx="204470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Abstraction</a:t>
            </a:r>
            <a:r>
              <a:rPr sz="2150" spc="3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over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0s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1s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68395" y="9336692"/>
            <a:ext cx="5782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8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8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8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r>
              <a:rPr sz="28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8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8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444444"/>
                </a:solidFill>
                <a:latin typeface="Arial"/>
                <a:cs typeface="Arial"/>
              </a:rPr>
              <a:t>Section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829057" y="1969375"/>
            <a:ext cx="7329170" cy="7778115"/>
            <a:chOff x="8829057" y="1969375"/>
            <a:chExt cx="7329170" cy="777811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1854" y="9391276"/>
              <a:ext cx="356010" cy="3560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9057" y="1969375"/>
              <a:ext cx="7065136" cy="31767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2019" y="2283502"/>
              <a:ext cx="5599212" cy="17108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6680" y="5842432"/>
              <a:ext cx="5429808" cy="31327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79642" y="6156560"/>
              <a:ext cx="3963822" cy="16667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361623" y="4383360"/>
              <a:ext cx="0" cy="1127760"/>
            </a:xfrm>
            <a:custGeom>
              <a:avLst/>
              <a:gdLst/>
              <a:ahLst/>
              <a:cxnLst/>
              <a:rect l="l" t="t" r="r" b="b"/>
              <a:pathLst>
                <a:path h="1127760">
                  <a:moveTo>
                    <a:pt x="0" y="0"/>
                  </a:moveTo>
                  <a:lnTo>
                    <a:pt x="0" y="1085418"/>
                  </a:lnTo>
                  <a:lnTo>
                    <a:pt x="0" y="1127301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8277" y="546878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775445" y="4881645"/>
            <a:ext cx="62617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55" dirty="0">
                <a:solidFill>
                  <a:srgbClr val="444444"/>
                </a:solidFill>
                <a:latin typeface="Arial"/>
                <a:cs typeface="Arial"/>
              </a:rPr>
              <a:t>CONVERT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MACHINE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1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 COMPILING</a:t>
            </a:r>
            <a:endParaRPr sz="24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217213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8425" algn="l"/>
                <a:tab pos="4932045" algn="l"/>
                <a:tab pos="7120255" algn="l"/>
              </a:tabLst>
            </a:pPr>
            <a:r>
              <a:rPr lang="en-US" dirty="0"/>
              <a:t>DECONSTRUCTING	THE MONSTER DEFINITION </a:t>
            </a:r>
            <a:endParaRPr spc="-61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15289524" y="5445215"/>
            <a:ext cx="1245870" cy="1143635"/>
            <a:chOff x="15289524" y="5445215"/>
            <a:chExt cx="1245870" cy="1143635"/>
          </a:xfrm>
        </p:grpSpPr>
        <p:sp>
          <p:nvSpPr>
            <p:cNvPr id="28" name="object 28"/>
            <p:cNvSpPr/>
            <p:nvPr/>
          </p:nvSpPr>
          <p:spPr>
            <a:xfrm>
              <a:off x="15372829" y="5598067"/>
              <a:ext cx="1141730" cy="969644"/>
            </a:xfrm>
            <a:custGeom>
              <a:avLst/>
              <a:gdLst/>
              <a:ahLst/>
              <a:cxnLst/>
              <a:rect l="l" t="t" r="r" b="b"/>
              <a:pathLst>
                <a:path w="1141730" h="969645">
                  <a:moveTo>
                    <a:pt x="1141404" y="969242"/>
                  </a:moveTo>
                  <a:lnTo>
                    <a:pt x="1088162" y="967465"/>
                  </a:lnTo>
                  <a:lnTo>
                    <a:pt x="1036140" y="964198"/>
                  </a:lnTo>
                  <a:lnTo>
                    <a:pt x="985338" y="959441"/>
                  </a:lnTo>
                  <a:lnTo>
                    <a:pt x="935754" y="953194"/>
                  </a:lnTo>
                  <a:lnTo>
                    <a:pt x="887390" y="945458"/>
                  </a:lnTo>
                  <a:lnTo>
                    <a:pt x="840245" y="936233"/>
                  </a:lnTo>
                  <a:lnTo>
                    <a:pt x="794320" y="925517"/>
                  </a:lnTo>
                  <a:lnTo>
                    <a:pt x="749614" y="913312"/>
                  </a:lnTo>
                  <a:lnTo>
                    <a:pt x="706127" y="899617"/>
                  </a:lnTo>
                  <a:lnTo>
                    <a:pt x="663859" y="884433"/>
                  </a:lnTo>
                  <a:lnTo>
                    <a:pt x="622811" y="867758"/>
                  </a:lnTo>
                  <a:lnTo>
                    <a:pt x="582982" y="849594"/>
                  </a:lnTo>
                  <a:lnTo>
                    <a:pt x="544373" y="829941"/>
                  </a:lnTo>
                  <a:lnTo>
                    <a:pt x="506983" y="808797"/>
                  </a:lnTo>
                  <a:lnTo>
                    <a:pt x="470812" y="786164"/>
                  </a:lnTo>
                  <a:lnTo>
                    <a:pt x="435860" y="762042"/>
                  </a:lnTo>
                  <a:lnTo>
                    <a:pt x="402128" y="736429"/>
                  </a:lnTo>
                  <a:lnTo>
                    <a:pt x="369615" y="709327"/>
                  </a:lnTo>
                  <a:lnTo>
                    <a:pt x="338321" y="680735"/>
                  </a:lnTo>
                  <a:lnTo>
                    <a:pt x="308247" y="650654"/>
                  </a:lnTo>
                  <a:lnTo>
                    <a:pt x="279392" y="619083"/>
                  </a:lnTo>
                  <a:lnTo>
                    <a:pt x="251757" y="586022"/>
                  </a:lnTo>
                  <a:lnTo>
                    <a:pt x="225340" y="551471"/>
                  </a:lnTo>
                  <a:lnTo>
                    <a:pt x="200143" y="515431"/>
                  </a:lnTo>
                  <a:lnTo>
                    <a:pt x="176166" y="477901"/>
                  </a:lnTo>
                  <a:lnTo>
                    <a:pt x="153407" y="438882"/>
                  </a:lnTo>
                  <a:lnTo>
                    <a:pt x="131868" y="398372"/>
                  </a:lnTo>
                  <a:lnTo>
                    <a:pt x="111548" y="356373"/>
                  </a:lnTo>
                  <a:lnTo>
                    <a:pt x="92448" y="312885"/>
                  </a:lnTo>
                  <a:lnTo>
                    <a:pt x="74567" y="267906"/>
                  </a:lnTo>
                  <a:lnTo>
                    <a:pt x="57905" y="221438"/>
                  </a:lnTo>
                  <a:lnTo>
                    <a:pt x="42463" y="173480"/>
                  </a:lnTo>
                  <a:lnTo>
                    <a:pt x="28240" y="124033"/>
                  </a:lnTo>
                  <a:lnTo>
                    <a:pt x="15236" y="73096"/>
                  </a:lnTo>
                  <a:lnTo>
                    <a:pt x="3451" y="20669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89524" y="5445215"/>
              <a:ext cx="173990" cy="188595"/>
            </a:xfrm>
            <a:custGeom>
              <a:avLst/>
              <a:gdLst/>
              <a:ahLst/>
              <a:cxnLst/>
              <a:rect l="l" t="t" r="r" b="b"/>
              <a:pathLst>
                <a:path w="173990" h="188595">
                  <a:moveTo>
                    <a:pt x="57778" y="0"/>
                  </a:moveTo>
                  <a:lnTo>
                    <a:pt x="0" y="187996"/>
                  </a:lnTo>
                  <a:lnTo>
                    <a:pt x="173513" y="159020"/>
                  </a:lnTo>
                  <a:lnTo>
                    <a:pt x="5777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765407" y="6207826"/>
            <a:ext cx="237934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Happens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inside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the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JavaScript</a:t>
            </a:r>
            <a:r>
              <a:rPr sz="2150" spc="1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engine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842" y="189982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42" y="593761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Prototype-based</a:t>
            </a:r>
            <a:r>
              <a:rPr sz="245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842" y="492952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Multi-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42" y="3915997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Interpreted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just-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in-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compiled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7961946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8970031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Single-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threaded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2909338"/>
            <a:ext cx="5236845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Garbage-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collected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694977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450" spc="4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9980838"/>
            <a:ext cx="5236845" cy="78867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3030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8425" algn="l"/>
                <a:tab pos="4932045" algn="l"/>
                <a:tab pos="7120255" algn="l"/>
              </a:tabLst>
            </a:pPr>
            <a:r>
              <a:rPr lang="en-US" dirty="0"/>
              <a:t>DECONSTRUCTING	THE MONSTER DEFINITION </a:t>
            </a:r>
            <a:endParaRPr spc="-615" dirty="0"/>
          </a:p>
        </p:txBody>
      </p:sp>
      <p:sp>
        <p:nvSpPr>
          <p:cNvPr id="12" name="object 12"/>
          <p:cNvSpPr/>
          <p:nvPr/>
        </p:nvSpPr>
        <p:spPr>
          <a:xfrm>
            <a:off x="7264869" y="8928158"/>
            <a:ext cx="11405870" cy="1291590"/>
          </a:xfrm>
          <a:custGeom>
            <a:avLst/>
            <a:gdLst/>
            <a:ahLst/>
            <a:cxnLst/>
            <a:rect l="l" t="t" r="r" b="b"/>
            <a:pathLst>
              <a:path w="11405869" h="1291590">
                <a:moveTo>
                  <a:pt x="11405338" y="0"/>
                </a:moveTo>
                <a:lnTo>
                  <a:pt x="0" y="0"/>
                </a:lnTo>
                <a:lnTo>
                  <a:pt x="0" y="1291030"/>
                </a:lnTo>
                <a:lnTo>
                  <a:pt x="11405338" y="1291030"/>
                </a:lnTo>
                <a:lnTo>
                  <a:pt x="11405338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4869" y="8928158"/>
            <a:ext cx="11405870" cy="1291590"/>
          </a:xfrm>
          <a:prstGeom prst="rect">
            <a:avLst/>
          </a:prstGeom>
        </p:spPr>
        <p:txBody>
          <a:bodyPr vert="horz" wrap="square" lIns="0" tIns="419734" rIns="0" bIns="0" rtlCol="0">
            <a:spAutoFit/>
          </a:bodyPr>
          <a:lstStyle/>
          <a:p>
            <a:pPr marR="617855" algn="ctr">
              <a:lnSpc>
                <a:spcPct val="100000"/>
              </a:lnSpc>
              <a:spcBef>
                <a:spcPts val="3304"/>
              </a:spcBef>
            </a:pP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r>
              <a:rPr sz="2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444444"/>
                </a:solidFill>
                <a:latin typeface="Arial"/>
                <a:cs typeface="Arial"/>
              </a:rPr>
              <a:t>Multiple</a:t>
            </a:r>
            <a:r>
              <a:rPr sz="28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44444"/>
                </a:solidFill>
                <a:latin typeface="Arial"/>
                <a:cs typeface="Arial"/>
              </a:rPr>
              <a:t>Sections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21798" y="2134566"/>
            <a:ext cx="9413875" cy="7611109"/>
            <a:chOff x="7121798" y="2134566"/>
            <a:chExt cx="9413875" cy="7611109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68659" y="9379169"/>
              <a:ext cx="366480" cy="3664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1798" y="2134566"/>
              <a:ext cx="303655" cy="3036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84388" y="4726406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59" h="594360">
                  <a:moveTo>
                    <a:pt x="296880" y="0"/>
                  </a:moveTo>
                  <a:lnTo>
                    <a:pt x="251437" y="3478"/>
                  </a:lnTo>
                  <a:lnTo>
                    <a:pt x="206858" y="13912"/>
                  </a:lnTo>
                  <a:lnTo>
                    <a:pt x="164009" y="31303"/>
                  </a:lnTo>
                  <a:lnTo>
                    <a:pt x="123752" y="55650"/>
                  </a:lnTo>
                  <a:lnTo>
                    <a:pt x="86954" y="86954"/>
                  </a:lnTo>
                  <a:lnTo>
                    <a:pt x="55650" y="123752"/>
                  </a:lnTo>
                  <a:lnTo>
                    <a:pt x="31303" y="164009"/>
                  </a:lnTo>
                  <a:lnTo>
                    <a:pt x="13912" y="206858"/>
                  </a:lnTo>
                  <a:lnTo>
                    <a:pt x="3478" y="251437"/>
                  </a:lnTo>
                  <a:lnTo>
                    <a:pt x="0" y="296880"/>
                  </a:lnTo>
                  <a:lnTo>
                    <a:pt x="3478" y="342323"/>
                  </a:lnTo>
                  <a:lnTo>
                    <a:pt x="13912" y="386901"/>
                  </a:lnTo>
                  <a:lnTo>
                    <a:pt x="31303" y="429751"/>
                  </a:lnTo>
                  <a:lnTo>
                    <a:pt x="55650" y="470007"/>
                  </a:lnTo>
                  <a:lnTo>
                    <a:pt x="86954" y="506806"/>
                  </a:lnTo>
                  <a:lnTo>
                    <a:pt x="123752" y="538109"/>
                  </a:lnTo>
                  <a:lnTo>
                    <a:pt x="164009" y="562456"/>
                  </a:lnTo>
                  <a:lnTo>
                    <a:pt x="206858" y="579847"/>
                  </a:lnTo>
                  <a:lnTo>
                    <a:pt x="251437" y="590282"/>
                  </a:lnTo>
                  <a:lnTo>
                    <a:pt x="296880" y="593760"/>
                  </a:lnTo>
                  <a:lnTo>
                    <a:pt x="342323" y="590282"/>
                  </a:lnTo>
                  <a:lnTo>
                    <a:pt x="386901" y="579847"/>
                  </a:lnTo>
                  <a:lnTo>
                    <a:pt x="429751" y="562456"/>
                  </a:lnTo>
                  <a:lnTo>
                    <a:pt x="470007" y="538109"/>
                  </a:lnTo>
                  <a:lnTo>
                    <a:pt x="506806" y="506806"/>
                  </a:lnTo>
                  <a:lnTo>
                    <a:pt x="538109" y="470007"/>
                  </a:lnTo>
                  <a:lnTo>
                    <a:pt x="562456" y="429751"/>
                  </a:lnTo>
                  <a:lnTo>
                    <a:pt x="579847" y="386901"/>
                  </a:lnTo>
                  <a:lnTo>
                    <a:pt x="590282" y="342323"/>
                  </a:lnTo>
                  <a:lnTo>
                    <a:pt x="593760" y="296880"/>
                  </a:lnTo>
                  <a:lnTo>
                    <a:pt x="590282" y="251437"/>
                  </a:lnTo>
                  <a:lnTo>
                    <a:pt x="579847" y="206858"/>
                  </a:lnTo>
                  <a:lnTo>
                    <a:pt x="562456" y="164009"/>
                  </a:lnTo>
                  <a:lnTo>
                    <a:pt x="538109" y="123752"/>
                  </a:lnTo>
                  <a:lnTo>
                    <a:pt x="506806" y="86954"/>
                  </a:lnTo>
                  <a:lnTo>
                    <a:pt x="470007" y="55650"/>
                  </a:lnTo>
                  <a:lnTo>
                    <a:pt x="429751" y="31303"/>
                  </a:lnTo>
                  <a:lnTo>
                    <a:pt x="386901" y="13912"/>
                  </a:lnTo>
                  <a:lnTo>
                    <a:pt x="342323" y="3478"/>
                  </a:lnTo>
                  <a:lnTo>
                    <a:pt x="296880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18100" y="1939969"/>
            <a:ext cx="9876155" cy="1106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0"/>
              </a:spcBef>
            </a:pPr>
            <a:r>
              <a:rPr sz="2600" b="1" spc="-8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r>
              <a:rPr sz="2600" spc="-8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approach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mindset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structuring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444444"/>
                </a:solidFill>
                <a:latin typeface="Arial"/>
                <a:cs typeface="Arial"/>
              </a:rPr>
              <a:t>code,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will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direct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coding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style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 technique.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8456" y="4794419"/>
            <a:ext cx="45554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86130" algn="l"/>
              </a:tabLst>
            </a:pP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1	</a:t>
            </a:r>
            <a:r>
              <a:rPr sz="3900" baseline="1068" dirty="0">
                <a:solidFill>
                  <a:srgbClr val="444444"/>
                </a:solidFill>
                <a:latin typeface="Arial"/>
                <a:cs typeface="Arial"/>
              </a:rPr>
              <a:t>Procedural</a:t>
            </a:r>
            <a:r>
              <a:rPr sz="3900" spc="300" baseline="106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900" spc="60" baseline="1068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endParaRPr sz="3900" baseline="1068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69369" y="5640112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60">
                <a:moveTo>
                  <a:pt x="296880" y="0"/>
                </a:moveTo>
                <a:lnTo>
                  <a:pt x="251437" y="3478"/>
                </a:lnTo>
                <a:lnTo>
                  <a:pt x="206858" y="13912"/>
                </a:lnTo>
                <a:lnTo>
                  <a:pt x="164009" y="31303"/>
                </a:lnTo>
                <a:lnTo>
                  <a:pt x="123752" y="55650"/>
                </a:lnTo>
                <a:lnTo>
                  <a:pt x="86954" y="86954"/>
                </a:lnTo>
                <a:lnTo>
                  <a:pt x="55650" y="123752"/>
                </a:lnTo>
                <a:lnTo>
                  <a:pt x="31303" y="164009"/>
                </a:lnTo>
                <a:lnTo>
                  <a:pt x="13912" y="206858"/>
                </a:lnTo>
                <a:lnTo>
                  <a:pt x="3478" y="251436"/>
                </a:lnTo>
                <a:lnTo>
                  <a:pt x="0" y="296879"/>
                </a:lnTo>
                <a:lnTo>
                  <a:pt x="3478" y="342322"/>
                </a:lnTo>
                <a:lnTo>
                  <a:pt x="13912" y="386900"/>
                </a:lnTo>
                <a:lnTo>
                  <a:pt x="31303" y="429750"/>
                </a:lnTo>
                <a:lnTo>
                  <a:pt x="55650" y="470006"/>
                </a:lnTo>
                <a:lnTo>
                  <a:pt x="86954" y="506805"/>
                </a:lnTo>
                <a:lnTo>
                  <a:pt x="123752" y="538108"/>
                </a:lnTo>
                <a:lnTo>
                  <a:pt x="164009" y="562455"/>
                </a:lnTo>
                <a:lnTo>
                  <a:pt x="206858" y="579846"/>
                </a:lnTo>
                <a:lnTo>
                  <a:pt x="251437" y="590281"/>
                </a:lnTo>
                <a:lnTo>
                  <a:pt x="296880" y="593759"/>
                </a:lnTo>
                <a:lnTo>
                  <a:pt x="342323" y="590281"/>
                </a:lnTo>
                <a:lnTo>
                  <a:pt x="386901" y="579846"/>
                </a:lnTo>
                <a:lnTo>
                  <a:pt x="429751" y="562455"/>
                </a:lnTo>
                <a:lnTo>
                  <a:pt x="470007" y="538108"/>
                </a:lnTo>
                <a:lnTo>
                  <a:pt x="506806" y="506805"/>
                </a:lnTo>
                <a:lnTo>
                  <a:pt x="538109" y="470006"/>
                </a:lnTo>
                <a:lnTo>
                  <a:pt x="562456" y="429750"/>
                </a:lnTo>
                <a:lnTo>
                  <a:pt x="579847" y="386900"/>
                </a:lnTo>
                <a:lnTo>
                  <a:pt x="590282" y="342322"/>
                </a:lnTo>
                <a:lnTo>
                  <a:pt x="593760" y="296879"/>
                </a:lnTo>
                <a:lnTo>
                  <a:pt x="590282" y="251436"/>
                </a:lnTo>
                <a:lnTo>
                  <a:pt x="579847" y="206858"/>
                </a:lnTo>
                <a:lnTo>
                  <a:pt x="562456" y="164009"/>
                </a:lnTo>
                <a:lnTo>
                  <a:pt x="538109" y="123752"/>
                </a:lnTo>
                <a:lnTo>
                  <a:pt x="506806" y="86954"/>
                </a:lnTo>
                <a:lnTo>
                  <a:pt x="470007" y="55650"/>
                </a:lnTo>
                <a:lnTo>
                  <a:pt x="429751" y="31303"/>
                </a:lnTo>
                <a:lnTo>
                  <a:pt x="386901" y="13912"/>
                </a:lnTo>
                <a:lnTo>
                  <a:pt x="342323" y="3478"/>
                </a:lnTo>
                <a:lnTo>
                  <a:pt x="296880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63437" y="5729066"/>
            <a:ext cx="2057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37092" y="5702603"/>
            <a:ext cx="54571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Object-oriented</a:t>
            </a:r>
            <a:r>
              <a:rPr sz="2600" spc="1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r>
              <a:rPr sz="2600" spc="1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444444"/>
                </a:solidFill>
                <a:latin typeface="Arial"/>
                <a:cs typeface="Arial"/>
              </a:rPr>
              <a:t>(OOP)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84388" y="6553817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59" h="594359">
                <a:moveTo>
                  <a:pt x="296879" y="0"/>
                </a:moveTo>
                <a:lnTo>
                  <a:pt x="251436" y="3478"/>
                </a:lnTo>
                <a:lnTo>
                  <a:pt x="206858" y="13912"/>
                </a:lnTo>
                <a:lnTo>
                  <a:pt x="164009" y="31303"/>
                </a:lnTo>
                <a:lnTo>
                  <a:pt x="123752" y="55650"/>
                </a:lnTo>
                <a:lnTo>
                  <a:pt x="86954" y="86954"/>
                </a:lnTo>
                <a:lnTo>
                  <a:pt x="55650" y="123752"/>
                </a:lnTo>
                <a:lnTo>
                  <a:pt x="31303" y="164009"/>
                </a:lnTo>
                <a:lnTo>
                  <a:pt x="13912" y="206858"/>
                </a:lnTo>
                <a:lnTo>
                  <a:pt x="3478" y="251437"/>
                </a:lnTo>
                <a:lnTo>
                  <a:pt x="0" y="296880"/>
                </a:lnTo>
                <a:lnTo>
                  <a:pt x="3478" y="342323"/>
                </a:lnTo>
                <a:lnTo>
                  <a:pt x="13912" y="386901"/>
                </a:lnTo>
                <a:lnTo>
                  <a:pt x="31303" y="429751"/>
                </a:lnTo>
                <a:lnTo>
                  <a:pt x="55650" y="470007"/>
                </a:lnTo>
                <a:lnTo>
                  <a:pt x="86954" y="506806"/>
                </a:lnTo>
                <a:lnTo>
                  <a:pt x="123752" y="538109"/>
                </a:lnTo>
                <a:lnTo>
                  <a:pt x="164009" y="562456"/>
                </a:lnTo>
                <a:lnTo>
                  <a:pt x="206858" y="579847"/>
                </a:lnTo>
                <a:lnTo>
                  <a:pt x="251436" y="590282"/>
                </a:lnTo>
                <a:lnTo>
                  <a:pt x="296879" y="593760"/>
                </a:lnTo>
                <a:lnTo>
                  <a:pt x="342322" y="590282"/>
                </a:lnTo>
                <a:lnTo>
                  <a:pt x="386900" y="579847"/>
                </a:lnTo>
                <a:lnTo>
                  <a:pt x="429750" y="562456"/>
                </a:lnTo>
                <a:lnTo>
                  <a:pt x="470006" y="538109"/>
                </a:lnTo>
                <a:lnTo>
                  <a:pt x="506805" y="506806"/>
                </a:lnTo>
                <a:lnTo>
                  <a:pt x="538108" y="470007"/>
                </a:lnTo>
                <a:lnTo>
                  <a:pt x="562455" y="429751"/>
                </a:lnTo>
                <a:lnTo>
                  <a:pt x="579846" y="386901"/>
                </a:lnTo>
                <a:lnTo>
                  <a:pt x="590281" y="342323"/>
                </a:lnTo>
                <a:lnTo>
                  <a:pt x="593759" y="296880"/>
                </a:lnTo>
                <a:lnTo>
                  <a:pt x="590281" y="251437"/>
                </a:lnTo>
                <a:lnTo>
                  <a:pt x="579846" y="206858"/>
                </a:lnTo>
                <a:lnTo>
                  <a:pt x="562455" y="164009"/>
                </a:lnTo>
                <a:lnTo>
                  <a:pt x="538108" y="123752"/>
                </a:lnTo>
                <a:lnTo>
                  <a:pt x="506805" y="86954"/>
                </a:lnTo>
                <a:lnTo>
                  <a:pt x="470006" y="55650"/>
                </a:lnTo>
                <a:lnTo>
                  <a:pt x="429750" y="31303"/>
                </a:lnTo>
                <a:lnTo>
                  <a:pt x="386900" y="13912"/>
                </a:lnTo>
                <a:lnTo>
                  <a:pt x="342322" y="3478"/>
                </a:lnTo>
                <a:lnTo>
                  <a:pt x="296879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78456" y="6642772"/>
            <a:ext cx="2057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7055" y="6616309"/>
            <a:ext cx="44627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Functional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(FP)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743588" y="4021664"/>
            <a:ext cx="9103995" cy="2776220"/>
            <a:chOff x="9743588" y="4021664"/>
            <a:chExt cx="9103995" cy="2776220"/>
          </a:xfrm>
        </p:grpSpPr>
        <p:sp>
          <p:nvSpPr>
            <p:cNvPr id="27" name="object 27"/>
            <p:cNvSpPr/>
            <p:nvPr/>
          </p:nvSpPr>
          <p:spPr>
            <a:xfrm>
              <a:off x="9846050" y="4042605"/>
              <a:ext cx="1478280" cy="420370"/>
            </a:xfrm>
            <a:custGeom>
              <a:avLst/>
              <a:gdLst/>
              <a:ahLst/>
              <a:cxnLst/>
              <a:rect l="l" t="t" r="r" b="b"/>
              <a:pathLst>
                <a:path w="1478279" h="420370">
                  <a:moveTo>
                    <a:pt x="1477991" y="13423"/>
                  </a:moveTo>
                  <a:lnTo>
                    <a:pt x="1417269" y="8531"/>
                  </a:lnTo>
                  <a:lnTo>
                    <a:pt x="1357512" y="4743"/>
                  </a:lnTo>
                  <a:lnTo>
                    <a:pt x="1298721" y="2058"/>
                  </a:lnTo>
                  <a:lnTo>
                    <a:pt x="1240896" y="477"/>
                  </a:lnTo>
                  <a:lnTo>
                    <a:pt x="1184036" y="0"/>
                  </a:lnTo>
                  <a:lnTo>
                    <a:pt x="1128142" y="625"/>
                  </a:lnTo>
                  <a:lnTo>
                    <a:pt x="1073214" y="2355"/>
                  </a:lnTo>
                  <a:lnTo>
                    <a:pt x="1019251" y="5187"/>
                  </a:lnTo>
                  <a:lnTo>
                    <a:pt x="966254" y="9124"/>
                  </a:lnTo>
                  <a:lnTo>
                    <a:pt x="914223" y="14164"/>
                  </a:lnTo>
                  <a:lnTo>
                    <a:pt x="863158" y="20307"/>
                  </a:lnTo>
                  <a:lnTo>
                    <a:pt x="813058" y="27554"/>
                  </a:lnTo>
                  <a:lnTo>
                    <a:pt x="763923" y="35905"/>
                  </a:lnTo>
                  <a:lnTo>
                    <a:pt x="715755" y="45359"/>
                  </a:lnTo>
                  <a:lnTo>
                    <a:pt x="668552" y="55916"/>
                  </a:lnTo>
                  <a:lnTo>
                    <a:pt x="622315" y="67577"/>
                  </a:lnTo>
                  <a:lnTo>
                    <a:pt x="577043" y="80342"/>
                  </a:lnTo>
                  <a:lnTo>
                    <a:pt x="532737" y="94210"/>
                  </a:lnTo>
                  <a:lnTo>
                    <a:pt x="489397" y="109181"/>
                  </a:lnTo>
                  <a:lnTo>
                    <a:pt x="447022" y="125256"/>
                  </a:lnTo>
                  <a:lnTo>
                    <a:pt x="405613" y="142435"/>
                  </a:lnTo>
                  <a:lnTo>
                    <a:pt x="365170" y="160717"/>
                  </a:lnTo>
                  <a:lnTo>
                    <a:pt x="325693" y="180103"/>
                  </a:lnTo>
                  <a:lnTo>
                    <a:pt x="287181" y="200592"/>
                  </a:lnTo>
                  <a:lnTo>
                    <a:pt x="249634" y="222185"/>
                  </a:lnTo>
                  <a:lnTo>
                    <a:pt x="213054" y="244881"/>
                  </a:lnTo>
                  <a:lnTo>
                    <a:pt x="177439" y="268681"/>
                  </a:lnTo>
                  <a:lnTo>
                    <a:pt x="142790" y="293584"/>
                  </a:lnTo>
                  <a:lnTo>
                    <a:pt x="109106" y="319591"/>
                  </a:lnTo>
                  <a:lnTo>
                    <a:pt x="76388" y="346701"/>
                  </a:lnTo>
                  <a:lnTo>
                    <a:pt x="44636" y="374915"/>
                  </a:lnTo>
                  <a:lnTo>
                    <a:pt x="13850" y="404232"/>
                  </a:lnTo>
                  <a:lnTo>
                    <a:pt x="0" y="41994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43588" y="4388689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50322" y="0"/>
                  </a:moveTo>
                  <a:lnTo>
                    <a:pt x="0" y="190128"/>
                  </a:lnTo>
                  <a:lnTo>
                    <a:pt x="182294" y="116308"/>
                  </a:lnTo>
                  <a:lnTo>
                    <a:pt x="5032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26969" y="5068550"/>
              <a:ext cx="3920490" cy="1729105"/>
            </a:xfrm>
            <a:custGeom>
              <a:avLst/>
              <a:gdLst/>
              <a:ahLst/>
              <a:cxnLst/>
              <a:rect l="l" t="t" r="r" b="b"/>
              <a:pathLst>
                <a:path w="3920490" h="1729104">
                  <a:moveTo>
                    <a:pt x="3920393" y="0"/>
                  </a:moveTo>
                  <a:lnTo>
                    <a:pt x="0" y="0"/>
                  </a:lnTo>
                  <a:lnTo>
                    <a:pt x="0" y="1728798"/>
                  </a:lnTo>
                  <a:lnTo>
                    <a:pt x="3920393" y="1728798"/>
                  </a:lnTo>
                  <a:lnTo>
                    <a:pt x="392039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30406" y="5450053"/>
              <a:ext cx="345539" cy="3455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57164" y="6067631"/>
              <a:ext cx="345539" cy="34553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1550612" y="3726388"/>
            <a:ext cx="241300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114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one</a:t>
            </a:r>
            <a:r>
              <a:rPr sz="2150" spc="-1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we’ve</a:t>
            </a:r>
            <a:r>
              <a:rPr sz="2150" spc="-1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been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using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so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far</a:t>
            </a:r>
            <a:endParaRPr sz="2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926969" y="5068550"/>
            <a:ext cx="3920490" cy="1729105"/>
          </a:xfrm>
          <a:prstGeom prst="rect">
            <a:avLst/>
          </a:prstGeom>
        </p:spPr>
        <p:txBody>
          <a:bodyPr vert="horz" wrap="square" lIns="0" tIns="342265" rIns="0" bIns="0" rtlCol="0">
            <a:spAutoFit/>
          </a:bodyPr>
          <a:lstStyle/>
          <a:p>
            <a:pPr marL="517525" algn="ctr">
              <a:lnSpc>
                <a:spcPct val="100000"/>
              </a:lnSpc>
              <a:spcBef>
                <a:spcPts val="2695"/>
              </a:spcBef>
            </a:pPr>
            <a:r>
              <a:rPr sz="2700" b="1" spc="-50" dirty="0">
                <a:solidFill>
                  <a:srgbClr val="444444"/>
                </a:solidFill>
                <a:latin typeface="Arial"/>
                <a:cs typeface="Arial"/>
              </a:rPr>
              <a:t>Imperative</a:t>
            </a:r>
            <a:r>
              <a:rPr sz="2700" b="1" spc="-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444444"/>
                </a:solidFill>
                <a:latin typeface="Arial"/>
                <a:cs typeface="Arial"/>
              </a:rPr>
              <a:t>vs.</a:t>
            </a:r>
            <a:endParaRPr sz="2700">
              <a:latin typeface="Arial"/>
              <a:cs typeface="Arial"/>
            </a:endParaRPr>
          </a:p>
          <a:p>
            <a:pPr marL="517525" algn="ctr">
              <a:lnSpc>
                <a:spcPct val="100000"/>
              </a:lnSpc>
              <a:spcBef>
                <a:spcPts val="1620"/>
              </a:spcBef>
            </a:pPr>
            <a:r>
              <a:rPr sz="2700" b="1" spc="-10" dirty="0">
                <a:solidFill>
                  <a:srgbClr val="444444"/>
                </a:solidFill>
                <a:latin typeface="Arial"/>
                <a:cs typeface="Arial"/>
              </a:rPr>
              <a:t>Declarative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586</Words>
  <Application>Microsoft Office PowerPoint</Application>
  <PresentationFormat>Custom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HOW JAVASCRIPT WORKS BEHIND THE</vt:lpstr>
      <vt:lpstr>PowerPoint Presentation</vt:lpstr>
      <vt:lpstr>PowerPoint Presentation</vt:lpstr>
      <vt:lpstr>WHAT IS JAVASCRIPT: REVISITED</vt:lpstr>
      <vt:lpstr>DECONSTRUCTING THE MONSTER DEFINITION </vt:lpstr>
      <vt:lpstr>DECONSTRUCTING THE MONSTER DEFINITION </vt:lpstr>
      <vt:lpstr>DECONSTRUCTING THE MONSTER DEFINITION </vt:lpstr>
      <vt:lpstr>DECONSTRUCTING THE MONSTER DEFINITION </vt:lpstr>
      <vt:lpstr>DECONSTRUCTING THE MONSTER DEFINITION </vt:lpstr>
      <vt:lpstr>DECONSTRUCTING THE MONSTER DEFINITION </vt:lpstr>
      <vt:lpstr>DECONSTRUCTING THE MONSTER DEFINITION </vt:lpstr>
      <vt:lpstr>DECONSTRUCTING THE MONSTER DEFINITION </vt:lpstr>
      <vt:lpstr>DECONSTRUCTING THE MONSTER DEFINITION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10</cp:revision>
  <dcterms:created xsi:type="dcterms:W3CDTF">2023-08-06T02:46:01Z</dcterms:created>
  <dcterms:modified xsi:type="dcterms:W3CDTF">2023-08-06T12:25:21Z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