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59543"/>
            <a:ext cx="15172055" cy="81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50" y="2517449"/>
            <a:ext cx="8915400" cy="6260881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JAVASCRIPT WORKS BEHIND THE SCENES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82930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VARIABLE ENVIRONMENT: HOISTING AND THE TDZ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50079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0335" algn="l"/>
                <a:tab pos="4301490" algn="l"/>
                <a:tab pos="6075680" algn="l"/>
                <a:tab pos="7724140" algn="l"/>
                <a:tab pos="8748395" algn="l"/>
                <a:tab pos="10709910" algn="l"/>
                <a:tab pos="12410440" algn="l"/>
                <a:tab pos="13404215" algn="l"/>
              </a:tabLst>
            </a:pPr>
            <a:r>
              <a:rPr dirty="0"/>
              <a:t>“HOW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WORKS</a:t>
            </a:r>
            <a:r>
              <a:rPr lang="en-US" dirty="0"/>
              <a:t> </a:t>
            </a:r>
            <a:r>
              <a:rPr dirty="0"/>
              <a:t>BEHIND</a:t>
            </a:r>
            <a:r>
              <a:rPr lang="en-US" dirty="0"/>
              <a:t> </a:t>
            </a:r>
            <a:r>
              <a:rPr dirty="0"/>
              <a:t>THE	SCENES”</a:t>
            </a:r>
            <a:r>
              <a:rPr lang="en-US" dirty="0"/>
              <a:t> </a:t>
            </a:r>
            <a:r>
              <a:rPr dirty="0"/>
              <a:t>TOPICS</a:t>
            </a:r>
            <a:r>
              <a:rPr lang="en-US" dirty="0"/>
              <a:t> </a:t>
            </a:r>
            <a:r>
              <a:rPr dirty="0"/>
              <a:t>FOR	LATER...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72250" y="405220"/>
            <a:ext cx="628253" cy="62825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67297" y="3899188"/>
            <a:ext cx="849630" cy="849630"/>
          </a:xfrm>
          <a:custGeom>
            <a:avLst/>
            <a:gdLst/>
            <a:ahLst/>
            <a:cxnLst/>
            <a:rect l="l" t="t" r="r" b="b"/>
            <a:pathLst>
              <a:path w="849629" h="849629">
                <a:moveTo>
                  <a:pt x="446566" y="0"/>
                </a:moveTo>
                <a:lnTo>
                  <a:pt x="403038" y="0"/>
                </a:lnTo>
                <a:lnTo>
                  <a:pt x="359694" y="4429"/>
                </a:lnTo>
                <a:lnTo>
                  <a:pt x="316899" y="13288"/>
                </a:lnTo>
                <a:lnTo>
                  <a:pt x="275023" y="26577"/>
                </a:lnTo>
                <a:lnTo>
                  <a:pt x="234431" y="44296"/>
                </a:lnTo>
                <a:lnTo>
                  <a:pt x="195490" y="66444"/>
                </a:lnTo>
                <a:lnTo>
                  <a:pt x="158567" y="93022"/>
                </a:lnTo>
                <a:lnTo>
                  <a:pt x="124030" y="124030"/>
                </a:lnTo>
                <a:lnTo>
                  <a:pt x="93022" y="158567"/>
                </a:lnTo>
                <a:lnTo>
                  <a:pt x="66444" y="195490"/>
                </a:lnTo>
                <a:lnTo>
                  <a:pt x="44296" y="234431"/>
                </a:lnTo>
                <a:lnTo>
                  <a:pt x="26577" y="275023"/>
                </a:lnTo>
                <a:lnTo>
                  <a:pt x="13288" y="316900"/>
                </a:lnTo>
                <a:lnTo>
                  <a:pt x="4429" y="359694"/>
                </a:lnTo>
                <a:lnTo>
                  <a:pt x="0" y="403038"/>
                </a:lnTo>
                <a:lnTo>
                  <a:pt x="0" y="446566"/>
                </a:lnTo>
                <a:lnTo>
                  <a:pt x="4429" y="489911"/>
                </a:lnTo>
                <a:lnTo>
                  <a:pt x="13288" y="532705"/>
                </a:lnTo>
                <a:lnTo>
                  <a:pt x="26577" y="574582"/>
                </a:lnTo>
                <a:lnTo>
                  <a:pt x="44296" y="615174"/>
                </a:lnTo>
                <a:lnTo>
                  <a:pt x="66444" y="654115"/>
                </a:lnTo>
                <a:lnTo>
                  <a:pt x="93022" y="691038"/>
                </a:lnTo>
                <a:lnTo>
                  <a:pt x="124030" y="725575"/>
                </a:lnTo>
                <a:lnTo>
                  <a:pt x="158567" y="756583"/>
                </a:lnTo>
                <a:lnTo>
                  <a:pt x="195490" y="783161"/>
                </a:lnTo>
                <a:lnTo>
                  <a:pt x="234431" y="805309"/>
                </a:lnTo>
                <a:lnTo>
                  <a:pt x="275023" y="823027"/>
                </a:lnTo>
                <a:lnTo>
                  <a:pt x="316899" y="836316"/>
                </a:lnTo>
                <a:lnTo>
                  <a:pt x="359694" y="845176"/>
                </a:lnTo>
                <a:lnTo>
                  <a:pt x="403038" y="849605"/>
                </a:lnTo>
                <a:lnTo>
                  <a:pt x="446566" y="849605"/>
                </a:lnTo>
                <a:lnTo>
                  <a:pt x="489911" y="845176"/>
                </a:lnTo>
                <a:lnTo>
                  <a:pt x="532705" y="836316"/>
                </a:lnTo>
                <a:lnTo>
                  <a:pt x="574582" y="823027"/>
                </a:lnTo>
                <a:lnTo>
                  <a:pt x="615174" y="805309"/>
                </a:lnTo>
                <a:lnTo>
                  <a:pt x="654115" y="783161"/>
                </a:lnTo>
                <a:lnTo>
                  <a:pt x="691038" y="756583"/>
                </a:lnTo>
                <a:lnTo>
                  <a:pt x="725575" y="725575"/>
                </a:lnTo>
                <a:lnTo>
                  <a:pt x="756582" y="691038"/>
                </a:lnTo>
                <a:lnTo>
                  <a:pt x="783160" y="654115"/>
                </a:lnTo>
                <a:lnTo>
                  <a:pt x="805308" y="615174"/>
                </a:lnTo>
                <a:lnTo>
                  <a:pt x="823027" y="574582"/>
                </a:lnTo>
                <a:lnTo>
                  <a:pt x="836316" y="532705"/>
                </a:lnTo>
                <a:lnTo>
                  <a:pt x="845175" y="489911"/>
                </a:lnTo>
                <a:lnTo>
                  <a:pt x="849605" y="446566"/>
                </a:lnTo>
                <a:lnTo>
                  <a:pt x="849605" y="403038"/>
                </a:lnTo>
                <a:lnTo>
                  <a:pt x="845175" y="359694"/>
                </a:lnTo>
                <a:lnTo>
                  <a:pt x="836316" y="316900"/>
                </a:lnTo>
                <a:lnTo>
                  <a:pt x="823027" y="275023"/>
                </a:lnTo>
                <a:lnTo>
                  <a:pt x="805308" y="234431"/>
                </a:lnTo>
                <a:lnTo>
                  <a:pt x="783160" y="195490"/>
                </a:lnTo>
                <a:lnTo>
                  <a:pt x="756582" y="158567"/>
                </a:lnTo>
                <a:lnTo>
                  <a:pt x="725575" y="124030"/>
                </a:lnTo>
                <a:lnTo>
                  <a:pt x="691038" y="93022"/>
                </a:lnTo>
                <a:lnTo>
                  <a:pt x="654115" y="66444"/>
                </a:lnTo>
                <a:lnTo>
                  <a:pt x="615174" y="44296"/>
                </a:lnTo>
                <a:lnTo>
                  <a:pt x="574582" y="26577"/>
                </a:lnTo>
                <a:lnTo>
                  <a:pt x="532705" y="13288"/>
                </a:lnTo>
                <a:lnTo>
                  <a:pt x="489911" y="4429"/>
                </a:lnTo>
                <a:lnTo>
                  <a:pt x="4465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1265" y="4085475"/>
            <a:ext cx="2419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0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9558" y="4087010"/>
            <a:ext cx="35902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444444"/>
                </a:solidFill>
                <a:latin typeface="Arial"/>
                <a:cs typeface="Arial"/>
              </a:rPr>
              <a:t>Prototypal</a:t>
            </a:r>
            <a:r>
              <a:rPr sz="2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Inheritance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602" y="4141594"/>
            <a:ext cx="356010" cy="3560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02292" y="4087010"/>
            <a:ext cx="82492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44444"/>
                </a:solidFill>
                <a:latin typeface="Arial"/>
                <a:cs typeface="Arial"/>
              </a:rPr>
              <a:t>Oriented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Programming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44444"/>
                </a:solidFill>
                <a:latin typeface="Arial"/>
                <a:cs typeface="Arial"/>
              </a:rPr>
              <a:t>(OOP)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7297" y="5465871"/>
            <a:ext cx="849630" cy="849630"/>
          </a:xfrm>
          <a:custGeom>
            <a:avLst/>
            <a:gdLst/>
            <a:ahLst/>
            <a:cxnLst/>
            <a:rect l="l" t="t" r="r" b="b"/>
            <a:pathLst>
              <a:path w="849629" h="849629">
                <a:moveTo>
                  <a:pt x="446566" y="0"/>
                </a:moveTo>
                <a:lnTo>
                  <a:pt x="403038" y="0"/>
                </a:lnTo>
                <a:lnTo>
                  <a:pt x="359694" y="4429"/>
                </a:lnTo>
                <a:lnTo>
                  <a:pt x="316899" y="13288"/>
                </a:lnTo>
                <a:lnTo>
                  <a:pt x="275023" y="26577"/>
                </a:lnTo>
                <a:lnTo>
                  <a:pt x="234431" y="44296"/>
                </a:lnTo>
                <a:lnTo>
                  <a:pt x="195490" y="66444"/>
                </a:lnTo>
                <a:lnTo>
                  <a:pt x="158567" y="93022"/>
                </a:lnTo>
                <a:lnTo>
                  <a:pt x="124030" y="124030"/>
                </a:lnTo>
                <a:lnTo>
                  <a:pt x="93022" y="158567"/>
                </a:lnTo>
                <a:lnTo>
                  <a:pt x="66444" y="195490"/>
                </a:lnTo>
                <a:lnTo>
                  <a:pt x="44296" y="234431"/>
                </a:lnTo>
                <a:lnTo>
                  <a:pt x="26577" y="275023"/>
                </a:lnTo>
                <a:lnTo>
                  <a:pt x="13288" y="316900"/>
                </a:lnTo>
                <a:lnTo>
                  <a:pt x="4429" y="359694"/>
                </a:lnTo>
                <a:lnTo>
                  <a:pt x="0" y="403038"/>
                </a:lnTo>
                <a:lnTo>
                  <a:pt x="0" y="446566"/>
                </a:lnTo>
                <a:lnTo>
                  <a:pt x="4429" y="489911"/>
                </a:lnTo>
                <a:lnTo>
                  <a:pt x="13288" y="532705"/>
                </a:lnTo>
                <a:lnTo>
                  <a:pt x="26577" y="574582"/>
                </a:lnTo>
                <a:lnTo>
                  <a:pt x="44296" y="615174"/>
                </a:lnTo>
                <a:lnTo>
                  <a:pt x="66444" y="654115"/>
                </a:lnTo>
                <a:lnTo>
                  <a:pt x="93022" y="691038"/>
                </a:lnTo>
                <a:lnTo>
                  <a:pt x="124030" y="725575"/>
                </a:lnTo>
                <a:lnTo>
                  <a:pt x="158567" y="756583"/>
                </a:lnTo>
                <a:lnTo>
                  <a:pt x="195490" y="783161"/>
                </a:lnTo>
                <a:lnTo>
                  <a:pt x="234431" y="805309"/>
                </a:lnTo>
                <a:lnTo>
                  <a:pt x="275023" y="823027"/>
                </a:lnTo>
                <a:lnTo>
                  <a:pt x="316899" y="836316"/>
                </a:lnTo>
                <a:lnTo>
                  <a:pt x="359694" y="845176"/>
                </a:lnTo>
                <a:lnTo>
                  <a:pt x="403038" y="849605"/>
                </a:lnTo>
                <a:lnTo>
                  <a:pt x="446566" y="849605"/>
                </a:lnTo>
                <a:lnTo>
                  <a:pt x="489911" y="845176"/>
                </a:lnTo>
                <a:lnTo>
                  <a:pt x="532705" y="836316"/>
                </a:lnTo>
                <a:lnTo>
                  <a:pt x="574582" y="823027"/>
                </a:lnTo>
                <a:lnTo>
                  <a:pt x="615174" y="805309"/>
                </a:lnTo>
                <a:lnTo>
                  <a:pt x="654115" y="783161"/>
                </a:lnTo>
                <a:lnTo>
                  <a:pt x="691038" y="756583"/>
                </a:lnTo>
                <a:lnTo>
                  <a:pt x="725575" y="725575"/>
                </a:lnTo>
                <a:lnTo>
                  <a:pt x="756582" y="691038"/>
                </a:lnTo>
                <a:lnTo>
                  <a:pt x="783160" y="654115"/>
                </a:lnTo>
                <a:lnTo>
                  <a:pt x="805308" y="615174"/>
                </a:lnTo>
                <a:lnTo>
                  <a:pt x="823027" y="574582"/>
                </a:lnTo>
                <a:lnTo>
                  <a:pt x="836316" y="532705"/>
                </a:lnTo>
                <a:lnTo>
                  <a:pt x="845175" y="489911"/>
                </a:lnTo>
                <a:lnTo>
                  <a:pt x="849605" y="446566"/>
                </a:lnTo>
                <a:lnTo>
                  <a:pt x="849605" y="403038"/>
                </a:lnTo>
                <a:lnTo>
                  <a:pt x="845175" y="359694"/>
                </a:lnTo>
                <a:lnTo>
                  <a:pt x="836316" y="316900"/>
                </a:lnTo>
                <a:lnTo>
                  <a:pt x="823027" y="275023"/>
                </a:lnTo>
                <a:lnTo>
                  <a:pt x="805308" y="234431"/>
                </a:lnTo>
                <a:lnTo>
                  <a:pt x="783160" y="195490"/>
                </a:lnTo>
                <a:lnTo>
                  <a:pt x="756582" y="158567"/>
                </a:lnTo>
                <a:lnTo>
                  <a:pt x="725575" y="124030"/>
                </a:lnTo>
                <a:lnTo>
                  <a:pt x="691038" y="93022"/>
                </a:lnTo>
                <a:lnTo>
                  <a:pt x="654115" y="66444"/>
                </a:lnTo>
                <a:lnTo>
                  <a:pt x="615174" y="44296"/>
                </a:lnTo>
                <a:lnTo>
                  <a:pt x="574582" y="26577"/>
                </a:lnTo>
                <a:lnTo>
                  <a:pt x="532705" y="13288"/>
                </a:lnTo>
                <a:lnTo>
                  <a:pt x="489911" y="4429"/>
                </a:lnTo>
                <a:lnTo>
                  <a:pt x="4465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1265" y="5652158"/>
            <a:ext cx="2419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2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9558" y="5653694"/>
            <a:ext cx="18053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800" spc="-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Loop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4081" y="5708277"/>
            <a:ext cx="356010" cy="35601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17027" y="5653694"/>
            <a:ext cx="94164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Asynchronous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JavaScript: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44444"/>
                </a:solidFill>
                <a:latin typeface="Arial"/>
                <a:cs typeface="Arial"/>
              </a:rPr>
              <a:t>Promises,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Async/Await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8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Arial"/>
                <a:cs typeface="Arial"/>
              </a:rPr>
              <a:t>AJAX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67297" y="7032554"/>
            <a:ext cx="849630" cy="849630"/>
          </a:xfrm>
          <a:custGeom>
            <a:avLst/>
            <a:gdLst/>
            <a:ahLst/>
            <a:cxnLst/>
            <a:rect l="l" t="t" r="r" b="b"/>
            <a:pathLst>
              <a:path w="849629" h="849629">
                <a:moveTo>
                  <a:pt x="446566" y="0"/>
                </a:moveTo>
                <a:lnTo>
                  <a:pt x="403038" y="0"/>
                </a:lnTo>
                <a:lnTo>
                  <a:pt x="359694" y="4429"/>
                </a:lnTo>
                <a:lnTo>
                  <a:pt x="316899" y="13288"/>
                </a:lnTo>
                <a:lnTo>
                  <a:pt x="275023" y="26577"/>
                </a:lnTo>
                <a:lnTo>
                  <a:pt x="234431" y="44296"/>
                </a:lnTo>
                <a:lnTo>
                  <a:pt x="195490" y="66444"/>
                </a:lnTo>
                <a:lnTo>
                  <a:pt x="158567" y="93022"/>
                </a:lnTo>
                <a:lnTo>
                  <a:pt x="124030" y="124030"/>
                </a:lnTo>
                <a:lnTo>
                  <a:pt x="93022" y="158567"/>
                </a:lnTo>
                <a:lnTo>
                  <a:pt x="66444" y="195490"/>
                </a:lnTo>
                <a:lnTo>
                  <a:pt x="44296" y="234431"/>
                </a:lnTo>
                <a:lnTo>
                  <a:pt x="26577" y="275023"/>
                </a:lnTo>
                <a:lnTo>
                  <a:pt x="13288" y="316900"/>
                </a:lnTo>
                <a:lnTo>
                  <a:pt x="4429" y="359694"/>
                </a:lnTo>
                <a:lnTo>
                  <a:pt x="0" y="403038"/>
                </a:lnTo>
                <a:lnTo>
                  <a:pt x="0" y="446566"/>
                </a:lnTo>
                <a:lnTo>
                  <a:pt x="4429" y="489911"/>
                </a:lnTo>
                <a:lnTo>
                  <a:pt x="13288" y="532705"/>
                </a:lnTo>
                <a:lnTo>
                  <a:pt x="26577" y="574582"/>
                </a:lnTo>
                <a:lnTo>
                  <a:pt x="44296" y="615174"/>
                </a:lnTo>
                <a:lnTo>
                  <a:pt x="66444" y="654115"/>
                </a:lnTo>
                <a:lnTo>
                  <a:pt x="93022" y="691038"/>
                </a:lnTo>
                <a:lnTo>
                  <a:pt x="124030" y="725575"/>
                </a:lnTo>
                <a:lnTo>
                  <a:pt x="158567" y="756583"/>
                </a:lnTo>
                <a:lnTo>
                  <a:pt x="195490" y="783161"/>
                </a:lnTo>
                <a:lnTo>
                  <a:pt x="234431" y="805309"/>
                </a:lnTo>
                <a:lnTo>
                  <a:pt x="275023" y="823027"/>
                </a:lnTo>
                <a:lnTo>
                  <a:pt x="316899" y="836316"/>
                </a:lnTo>
                <a:lnTo>
                  <a:pt x="359694" y="845176"/>
                </a:lnTo>
                <a:lnTo>
                  <a:pt x="403038" y="849605"/>
                </a:lnTo>
                <a:lnTo>
                  <a:pt x="446566" y="849605"/>
                </a:lnTo>
                <a:lnTo>
                  <a:pt x="489911" y="845176"/>
                </a:lnTo>
                <a:lnTo>
                  <a:pt x="532705" y="836316"/>
                </a:lnTo>
                <a:lnTo>
                  <a:pt x="574582" y="823027"/>
                </a:lnTo>
                <a:lnTo>
                  <a:pt x="615174" y="805309"/>
                </a:lnTo>
                <a:lnTo>
                  <a:pt x="654115" y="783161"/>
                </a:lnTo>
                <a:lnTo>
                  <a:pt x="691038" y="756583"/>
                </a:lnTo>
                <a:lnTo>
                  <a:pt x="725575" y="725575"/>
                </a:lnTo>
                <a:lnTo>
                  <a:pt x="756582" y="691038"/>
                </a:lnTo>
                <a:lnTo>
                  <a:pt x="783160" y="654115"/>
                </a:lnTo>
                <a:lnTo>
                  <a:pt x="805308" y="615174"/>
                </a:lnTo>
                <a:lnTo>
                  <a:pt x="823027" y="574582"/>
                </a:lnTo>
                <a:lnTo>
                  <a:pt x="836316" y="532705"/>
                </a:lnTo>
                <a:lnTo>
                  <a:pt x="845175" y="489911"/>
                </a:lnTo>
                <a:lnTo>
                  <a:pt x="849605" y="446566"/>
                </a:lnTo>
                <a:lnTo>
                  <a:pt x="849605" y="403038"/>
                </a:lnTo>
                <a:lnTo>
                  <a:pt x="845175" y="359694"/>
                </a:lnTo>
                <a:lnTo>
                  <a:pt x="836316" y="316900"/>
                </a:lnTo>
                <a:lnTo>
                  <a:pt x="823027" y="275023"/>
                </a:lnTo>
                <a:lnTo>
                  <a:pt x="805308" y="234431"/>
                </a:lnTo>
                <a:lnTo>
                  <a:pt x="783160" y="195490"/>
                </a:lnTo>
                <a:lnTo>
                  <a:pt x="756582" y="158567"/>
                </a:lnTo>
                <a:lnTo>
                  <a:pt x="725575" y="124030"/>
                </a:lnTo>
                <a:lnTo>
                  <a:pt x="691038" y="93022"/>
                </a:lnTo>
                <a:lnTo>
                  <a:pt x="654115" y="66444"/>
                </a:lnTo>
                <a:lnTo>
                  <a:pt x="615174" y="44296"/>
                </a:lnTo>
                <a:lnTo>
                  <a:pt x="574582" y="26577"/>
                </a:lnTo>
                <a:lnTo>
                  <a:pt x="532705" y="13288"/>
                </a:lnTo>
                <a:lnTo>
                  <a:pt x="489911" y="4429"/>
                </a:lnTo>
                <a:lnTo>
                  <a:pt x="4465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71265" y="7218840"/>
            <a:ext cx="24193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6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2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9558" y="7220376"/>
            <a:ext cx="4392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8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8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8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Really</a:t>
            </a:r>
            <a:r>
              <a:rPr sz="28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0389" y="7274959"/>
            <a:ext cx="356010" cy="35601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415355" y="7220376"/>
            <a:ext cx="4255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444444"/>
                </a:solidFill>
                <a:latin typeface="Arial"/>
                <a:cs typeface="Arial"/>
              </a:rPr>
              <a:t>Advanced</a:t>
            </a:r>
            <a:r>
              <a:rPr sz="2800" spc="-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800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Arial"/>
                <a:cs typeface="Arial"/>
              </a:rPr>
              <a:t>Events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8381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9475" algn="l"/>
                <a:tab pos="2774950" algn="l"/>
              </a:tabLst>
            </a:pPr>
            <a:r>
              <a:rPr dirty="0"/>
              <a:t>HOISTING	IN	JAVASCRIPT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163183" y="1762146"/>
            <a:ext cx="3589654" cy="2252345"/>
            <a:chOff x="16163183" y="1762146"/>
            <a:chExt cx="3589654" cy="2252345"/>
          </a:xfrm>
        </p:grpSpPr>
        <p:sp>
          <p:nvSpPr>
            <p:cNvPr id="5" name="object 5"/>
            <p:cNvSpPr/>
            <p:nvPr/>
          </p:nvSpPr>
          <p:spPr>
            <a:xfrm>
              <a:off x="16163183" y="1762146"/>
              <a:ext cx="3589654" cy="2252345"/>
            </a:xfrm>
            <a:custGeom>
              <a:avLst/>
              <a:gdLst/>
              <a:ahLst/>
              <a:cxnLst/>
              <a:rect l="l" t="t" r="r" b="b"/>
              <a:pathLst>
                <a:path w="3589655" h="2252345">
                  <a:moveTo>
                    <a:pt x="3589558" y="0"/>
                  </a:moveTo>
                  <a:lnTo>
                    <a:pt x="0" y="0"/>
                  </a:lnTo>
                  <a:lnTo>
                    <a:pt x="0" y="2252300"/>
                  </a:lnTo>
                  <a:lnTo>
                    <a:pt x="3589558" y="2252300"/>
                  </a:lnTo>
                  <a:lnTo>
                    <a:pt x="358955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2176" y="2614577"/>
              <a:ext cx="230359" cy="2303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458274" y="2495004"/>
            <a:ext cx="2999740" cy="455295"/>
          </a:xfrm>
          <a:prstGeom prst="rect">
            <a:avLst/>
          </a:prstGeom>
          <a:ln w="62825">
            <a:solidFill>
              <a:srgbClr val="F1425D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1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592174" y="3053308"/>
            <a:ext cx="230504" cy="669925"/>
            <a:chOff x="16592174" y="3053308"/>
            <a:chExt cx="230504" cy="6699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2174" y="3053308"/>
              <a:ext cx="230359" cy="2303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2174" y="3492269"/>
              <a:ext cx="230359" cy="23035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163183" y="1762146"/>
            <a:ext cx="3589654" cy="225234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15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989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18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180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1800" spc="-6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57652" y="3029652"/>
            <a:ext cx="272243" cy="27224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8954" y="1978396"/>
            <a:ext cx="282713" cy="28271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35255" y="1813948"/>
            <a:ext cx="11944350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Hoisting: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Makes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some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types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accessible/usable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are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actually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declared.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“Variables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lifted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top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their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scope”.</a:t>
            </a:r>
            <a:endParaRPr sz="2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5690" y="3648394"/>
            <a:ext cx="12144375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execution,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scanned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declarations,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each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variable,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new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property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created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environment</a:t>
            </a:r>
            <a:r>
              <a:rPr sz="2450" spc="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object.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93776" y="3024084"/>
            <a:ext cx="213995" cy="546100"/>
            <a:chOff x="5193776" y="3024084"/>
            <a:chExt cx="213995" cy="546100"/>
          </a:xfrm>
        </p:grpSpPr>
        <p:sp>
          <p:nvSpPr>
            <p:cNvPr id="17" name="object 17"/>
            <p:cNvSpPr/>
            <p:nvPr/>
          </p:nvSpPr>
          <p:spPr>
            <a:xfrm>
              <a:off x="5300579" y="3024084"/>
              <a:ext cx="0" cy="358775"/>
            </a:xfrm>
            <a:custGeom>
              <a:avLst/>
              <a:gdLst/>
              <a:ahLst/>
              <a:cxnLst/>
              <a:rect l="l" t="t" r="r" b="b"/>
              <a:pathLst>
                <a:path h="358775">
                  <a:moveTo>
                    <a:pt x="0" y="0"/>
                  </a:moveTo>
                  <a:lnTo>
                    <a:pt x="0" y="332319"/>
                  </a:lnTo>
                  <a:lnTo>
                    <a:pt x="0" y="358496"/>
                  </a:lnTo>
                </a:path>
              </a:pathLst>
            </a:custGeom>
            <a:ln w="52354">
              <a:solidFill>
                <a:srgbClr val="F3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93776" y="3356403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F3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64223" y="3116332"/>
            <a:ext cx="249682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i="1" dirty="0">
                <a:solidFill>
                  <a:srgbClr val="444444"/>
                </a:solidFill>
                <a:latin typeface="Calibri"/>
                <a:cs typeface="Calibri"/>
              </a:rPr>
              <a:t>BEHIND</a:t>
            </a:r>
            <a:r>
              <a:rPr sz="2150" b="1" i="1" spc="1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150" b="1" i="1" spc="70" dirty="0">
                <a:solidFill>
                  <a:srgbClr val="444444"/>
                </a:solidFill>
                <a:latin typeface="Calibri"/>
                <a:cs typeface="Calibri"/>
              </a:rPr>
              <a:t>THE</a:t>
            </a:r>
            <a:r>
              <a:rPr sz="2150" b="1" i="1" spc="1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2150" b="1" i="1" spc="120" dirty="0">
                <a:solidFill>
                  <a:srgbClr val="444444"/>
                </a:solidFill>
                <a:latin typeface="Calibri"/>
                <a:cs typeface="Calibri"/>
              </a:rPr>
              <a:t>SCENES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2075" y="5410166"/>
            <a:ext cx="132842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95" dirty="0">
                <a:solidFill>
                  <a:srgbClr val="444444"/>
                </a:solidFill>
                <a:latin typeface="Arial"/>
                <a:cs typeface="Arial"/>
              </a:rPr>
              <a:t>HOISTED?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89624" y="5893447"/>
            <a:ext cx="314126" cy="31412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1189251" y="5410166"/>
            <a:ext cx="18929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dirty="0">
                <a:solidFill>
                  <a:srgbClr val="444444"/>
                </a:solidFill>
                <a:latin typeface="Arial"/>
                <a:cs typeface="Arial"/>
              </a:rPr>
              <a:t>INITIAL</a:t>
            </a:r>
            <a:r>
              <a:rPr sz="2200" spc="-1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78483" y="5893447"/>
            <a:ext cx="314126" cy="31412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5544082" y="5410166"/>
            <a:ext cx="92265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125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48229" y="5893447"/>
            <a:ext cx="314126" cy="314126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0" y="6500276"/>
            <a:ext cx="20104100" cy="1167130"/>
          </a:xfrm>
          <a:custGeom>
            <a:avLst/>
            <a:gdLst/>
            <a:ahLst/>
            <a:cxnLst/>
            <a:rect l="l" t="t" r="r" b="b"/>
            <a:pathLst>
              <a:path w="20104100" h="1167129">
                <a:moveTo>
                  <a:pt x="20104099" y="0"/>
                </a:moveTo>
                <a:lnTo>
                  <a:pt x="0" y="0"/>
                </a:lnTo>
                <a:lnTo>
                  <a:pt x="0" y="1166626"/>
                </a:lnTo>
                <a:lnTo>
                  <a:pt x="20104099" y="116662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8833529"/>
            <a:ext cx="20104100" cy="1167130"/>
          </a:xfrm>
          <a:custGeom>
            <a:avLst/>
            <a:gdLst/>
            <a:ahLst/>
            <a:cxnLst/>
            <a:rect l="l" t="t" r="r" b="b"/>
            <a:pathLst>
              <a:path w="20104100" h="1167129">
                <a:moveTo>
                  <a:pt x="20104099" y="0"/>
                </a:moveTo>
                <a:lnTo>
                  <a:pt x="0" y="0"/>
                </a:lnTo>
                <a:lnTo>
                  <a:pt x="0" y="1166626"/>
                </a:lnTo>
                <a:lnTo>
                  <a:pt x="20104099" y="116662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77555" y="6875502"/>
            <a:ext cx="3361054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function</a:t>
            </a:r>
            <a:r>
              <a:rPr sz="2450" b="1" spc="-86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declarations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7555" y="8042130"/>
            <a:ext cx="19469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var</a:t>
            </a:r>
            <a:r>
              <a:rPr sz="2450" b="1" spc="-8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77555" y="9208756"/>
            <a:ext cx="35725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let</a:t>
            </a:r>
            <a:r>
              <a:rPr sz="2450" b="1" spc="-8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const</a:t>
            </a:r>
            <a:r>
              <a:rPr sz="2450" b="1" spc="-84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77555" y="10369832"/>
            <a:ext cx="49650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function</a:t>
            </a:r>
            <a:r>
              <a:rPr sz="2450" b="1" spc="-7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expressions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arrows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2421" y="10430090"/>
            <a:ext cx="293184" cy="29318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9968912" y="10375507"/>
            <a:ext cx="477266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Depends </a:t>
            </a:r>
            <a:r>
              <a:rPr sz="2300" spc="125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var</a:t>
            </a:r>
            <a:r>
              <a:rPr sz="2300" b="1" spc="-7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let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const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59024" y="6057056"/>
            <a:ext cx="10565765" cy="1183005"/>
            <a:chOff x="7659024" y="6057056"/>
            <a:chExt cx="10565765" cy="1183005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9024" y="6946666"/>
              <a:ext cx="293184" cy="29318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6695993" y="6077998"/>
              <a:ext cx="1508125" cy="975994"/>
            </a:xfrm>
            <a:custGeom>
              <a:avLst/>
              <a:gdLst/>
              <a:ahLst/>
              <a:cxnLst/>
              <a:rect l="l" t="t" r="r" b="b"/>
              <a:pathLst>
                <a:path w="1508125" h="975995">
                  <a:moveTo>
                    <a:pt x="1507767" y="0"/>
                  </a:moveTo>
                  <a:lnTo>
                    <a:pt x="1496859" y="43907"/>
                  </a:lnTo>
                  <a:lnTo>
                    <a:pt x="1484604" y="86813"/>
                  </a:lnTo>
                  <a:lnTo>
                    <a:pt x="1471003" y="128716"/>
                  </a:lnTo>
                  <a:lnTo>
                    <a:pt x="1456055" y="169617"/>
                  </a:lnTo>
                  <a:lnTo>
                    <a:pt x="1439760" y="209516"/>
                  </a:lnTo>
                  <a:lnTo>
                    <a:pt x="1422118" y="248413"/>
                  </a:lnTo>
                  <a:lnTo>
                    <a:pt x="1403129" y="286308"/>
                  </a:lnTo>
                  <a:lnTo>
                    <a:pt x="1382793" y="323200"/>
                  </a:lnTo>
                  <a:lnTo>
                    <a:pt x="1361111" y="359091"/>
                  </a:lnTo>
                  <a:lnTo>
                    <a:pt x="1338082" y="393979"/>
                  </a:lnTo>
                  <a:lnTo>
                    <a:pt x="1313705" y="427865"/>
                  </a:lnTo>
                  <a:lnTo>
                    <a:pt x="1287982" y="460748"/>
                  </a:lnTo>
                  <a:lnTo>
                    <a:pt x="1260913" y="492630"/>
                  </a:lnTo>
                  <a:lnTo>
                    <a:pt x="1232496" y="523509"/>
                  </a:lnTo>
                  <a:lnTo>
                    <a:pt x="1202732" y="553386"/>
                  </a:lnTo>
                  <a:lnTo>
                    <a:pt x="1171622" y="582261"/>
                  </a:lnTo>
                  <a:lnTo>
                    <a:pt x="1139165" y="610134"/>
                  </a:lnTo>
                  <a:lnTo>
                    <a:pt x="1105361" y="637005"/>
                  </a:lnTo>
                  <a:lnTo>
                    <a:pt x="1070210" y="662873"/>
                  </a:lnTo>
                  <a:lnTo>
                    <a:pt x="1033712" y="687739"/>
                  </a:lnTo>
                  <a:lnTo>
                    <a:pt x="995868" y="711603"/>
                  </a:lnTo>
                  <a:lnTo>
                    <a:pt x="956676" y="734465"/>
                  </a:lnTo>
                  <a:lnTo>
                    <a:pt x="916138" y="756325"/>
                  </a:lnTo>
                  <a:lnTo>
                    <a:pt x="874253" y="777182"/>
                  </a:lnTo>
                  <a:lnTo>
                    <a:pt x="831021" y="797038"/>
                  </a:lnTo>
                  <a:lnTo>
                    <a:pt x="786442" y="815891"/>
                  </a:lnTo>
                  <a:lnTo>
                    <a:pt x="740517" y="833742"/>
                  </a:lnTo>
                  <a:lnTo>
                    <a:pt x="693244" y="850590"/>
                  </a:lnTo>
                  <a:lnTo>
                    <a:pt x="644625" y="866437"/>
                  </a:lnTo>
                  <a:lnTo>
                    <a:pt x="594659" y="881281"/>
                  </a:lnTo>
                  <a:lnTo>
                    <a:pt x="543346" y="895124"/>
                  </a:lnTo>
                  <a:lnTo>
                    <a:pt x="490686" y="907964"/>
                  </a:lnTo>
                  <a:lnTo>
                    <a:pt x="436679" y="919801"/>
                  </a:lnTo>
                  <a:lnTo>
                    <a:pt x="381326" y="930637"/>
                  </a:lnTo>
                  <a:lnTo>
                    <a:pt x="324625" y="940470"/>
                  </a:lnTo>
                  <a:lnTo>
                    <a:pt x="266578" y="949302"/>
                  </a:lnTo>
                  <a:lnTo>
                    <a:pt x="207184" y="957131"/>
                  </a:lnTo>
                  <a:lnTo>
                    <a:pt x="146443" y="963958"/>
                  </a:lnTo>
                  <a:lnTo>
                    <a:pt x="84356" y="969782"/>
                  </a:lnTo>
                  <a:lnTo>
                    <a:pt x="20921" y="974605"/>
                  </a:lnTo>
                  <a:lnTo>
                    <a:pt x="0" y="97555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541182" y="6964737"/>
              <a:ext cx="180340" cy="175895"/>
            </a:xfrm>
            <a:custGeom>
              <a:avLst/>
              <a:gdLst/>
              <a:ahLst/>
              <a:cxnLst/>
              <a:rect l="l" t="t" r="r" b="b"/>
              <a:pathLst>
                <a:path w="180340" h="175895">
                  <a:moveTo>
                    <a:pt x="171753" y="0"/>
                  </a:moveTo>
                  <a:lnTo>
                    <a:pt x="0" y="95826"/>
                  </a:lnTo>
                  <a:lnTo>
                    <a:pt x="179711" y="175730"/>
                  </a:lnTo>
                  <a:lnTo>
                    <a:pt x="17175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085514" y="6892083"/>
            <a:ext cx="5619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14" dirty="0">
                <a:solidFill>
                  <a:srgbClr val="444444"/>
                </a:solidFill>
                <a:latin typeface="Arial"/>
                <a:cs typeface="Arial"/>
              </a:rPr>
              <a:t>YES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13662" y="6881178"/>
            <a:ext cx="2044064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Actual</a:t>
            </a:r>
            <a:r>
              <a:rPr sz="2300" spc="1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623965" y="6892083"/>
            <a:ext cx="7626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endParaRPr sz="2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133574" y="5330592"/>
            <a:ext cx="2115185" cy="6330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F2425D"/>
                </a:solidFill>
                <a:latin typeface="Arial"/>
                <a:cs typeface="Arial"/>
              </a:rPr>
              <a:t>strict</a:t>
            </a:r>
            <a:r>
              <a:rPr sz="1800" spc="-20" dirty="0">
                <a:solidFill>
                  <a:srgbClr val="F2425D"/>
                </a:solidFill>
                <a:latin typeface="Arial"/>
                <a:cs typeface="Arial"/>
              </a:rPr>
              <a:t> mode.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Otherwise:</a:t>
            </a:r>
            <a:r>
              <a:rPr sz="180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function!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9024" y="8100885"/>
            <a:ext cx="293184" cy="29318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8085514" y="8046301"/>
            <a:ext cx="56197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14" dirty="0">
                <a:solidFill>
                  <a:srgbClr val="444444"/>
                </a:solidFill>
                <a:latin typeface="Arial"/>
                <a:cs typeface="Arial"/>
              </a:rPr>
              <a:t>YES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31247" y="8036941"/>
            <a:ext cx="16090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undefined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411155" y="8058590"/>
            <a:ext cx="118872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22801" y="9278417"/>
            <a:ext cx="293184" cy="29318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8149292" y="9223833"/>
            <a:ext cx="43434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NO</a:t>
            </a:r>
            <a:endParaRPr sz="23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467451" y="9229625"/>
            <a:ext cx="33362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 dirty="0">
                <a:solidFill>
                  <a:srgbClr val="444444"/>
                </a:solidFill>
                <a:latin typeface="Courier New"/>
                <a:cs typeface="Courier New"/>
              </a:rPr>
              <a:t>&lt;uninitialized&gt;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TDZ</a:t>
            </a:r>
            <a:endParaRPr sz="23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609379" y="9229918"/>
            <a:ext cx="7626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254399" y="8682889"/>
            <a:ext cx="7753350" cy="1857375"/>
            <a:chOff x="8254399" y="8682889"/>
            <a:chExt cx="7753350" cy="1857375"/>
          </a:xfrm>
        </p:grpSpPr>
        <p:sp>
          <p:nvSpPr>
            <p:cNvPr id="51" name="object 51"/>
            <p:cNvSpPr/>
            <p:nvPr/>
          </p:nvSpPr>
          <p:spPr>
            <a:xfrm>
              <a:off x="13837320" y="9705298"/>
              <a:ext cx="2150110" cy="814069"/>
            </a:xfrm>
            <a:custGeom>
              <a:avLst/>
              <a:gdLst/>
              <a:ahLst/>
              <a:cxnLst/>
              <a:rect l="l" t="t" r="r" b="b"/>
              <a:pathLst>
                <a:path w="2150109" h="814070">
                  <a:moveTo>
                    <a:pt x="2149490" y="813661"/>
                  </a:moveTo>
                  <a:lnTo>
                    <a:pt x="2093534" y="805299"/>
                  </a:lnTo>
                  <a:lnTo>
                    <a:pt x="2038004" y="796535"/>
                  </a:lnTo>
                  <a:lnTo>
                    <a:pt x="1982900" y="787368"/>
                  </a:lnTo>
                  <a:lnTo>
                    <a:pt x="1928223" y="777799"/>
                  </a:lnTo>
                  <a:lnTo>
                    <a:pt x="1873971" y="767829"/>
                  </a:lnTo>
                  <a:lnTo>
                    <a:pt x="1820146" y="757456"/>
                  </a:lnTo>
                  <a:lnTo>
                    <a:pt x="1766747" y="746681"/>
                  </a:lnTo>
                  <a:lnTo>
                    <a:pt x="1713774" y="735503"/>
                  </a:lnTo>
                  <a:lnTo>
                    <a:pt x="1661227" y="723924"/>
                  </a:lnTo>
                  <a:lnTo>
                    <a:pt x="1609107" y="711943"/>
                  </a:lnTo>
                  <a:lnTo>
                    <a:pt x="1557413" y="699559"/>
                  </a:lnTo>
                  <a:lnTo>
                    <a:pt x="1506145" y="686773"/>
                  </a:lnTo>
                  <a:lnTo>
                    <a:pt x="1455303" y="673585"/>
                  </a:lnTo>
                  <a:lnTo>
                    <a:pt x="1404887" y="659995"/>
                  </a:lnTo>
                  <a:lnTo>
                    <a:pt x="1354898" y="646002"/>
                  </a:lnTo>
                  <a:lnTo>
                    <a:pt x="1305335" y="631608"/>
                  </a:lnTo>
                  <a:lnTo>
                    <a:pt x="1256198" y="616811"/>
                  </a:lnTo>
                  <a:lnTo>
                    <a:pt x="1207487" y="601612"/>
                  </a:lnTo>
                  <a:lnTo>
                    <a:pt x="1159202" y="586011"/>
                  </a:lnTo>
                  <a:lnTo>
                    <a:pt x="1111344" y="570008"/>
                  </a:lnTo>
                  <a:lnTo>
                    <a:pt x="1063912" y="553603"/>
                  </a:lnTo>
                  <a:lnTo>
                    <a:pt x="1016906" y="536795"/>
                  </a:lnTo>
                  <a:lnTo>
                    <a:pt x="970326" y="519586"/>
                  </a:lnTo>
                  <a:lnTo>
                    <a:pt x="924172" y="501974"/>
                  </a:lnTo>
                  <a:lnTo>
                    <a:pt x="878445" y="483960"/>
                  </a:lnTo>
                  <a:lnTo>
                    <a:pt x="833144" y="465544"/>
                  </a:lnTo>
                  <a:lnTo>
                    <a:pt x="788269" y="446726"/>
                  </a:lnTo>
                  <a:lnTo>
                    <a:pt x="743820" y="427505"/>
                  </a:lnTo>
                  <a:lnTo>
                    <a:pt x="699797" y="407883"/>
                  </a:lnTo>
                  <a:lnTo>
                    <a:pt x="656201" y="387858"/>
                  </a:lnTo>
                  <a:lnTo>
                    <a:pt x="613031" y="367431"/>
                  </a:lnTo>
                  <a:lnTo>
                    <a:pt x="570287" y="346602"/>
                  </a:lnTo>
                  <a:lnTo>
                    <a:pt x="527969" y="325371"/>
                  </a:lnTo>
                  <a:lnTo>
                    <a:pt x="486078" y="303737"/>
                  </a:lnTo>
                  <a:lnTo>
                    <a:pt x="444612" y="281702"/>
                  </a:lnTo>
                  <a:lnTo>
                    <a:pt x="403573" y="259264"/>
                  </a:lnTo>
                  <a:lnTo>
                    <a:pt x="362960" y="236424"/>
                  </a:lnTo>
                  <a:lnTo>
                    <a:pt x="322774" y="213182"/>
                  </a:lnTo>
                  <a:lnTo>
                    <a:pt x="283013" y="189538"/>
                  </a:lnTo>
                  <a:lnTo>
                    <a:pt x="243679" y="165492"/>
                  </a:lnTo>
                  <a:lnTo>
                    <a:pt x="204771" y="141043"/>
                  </a:lnTo>
                  <a:lnTo>
                    <a:pt x="166289" y="116192"/>
                  </a:lnTo>
                  <a:lnTo>
                    <a:pt x="128233" y="90940"/>
                  </a:lnTo>
                  <a:lnTo>
                    <a:pt x="90604" y="65285"/>
                  </a:lnTo>
                  <a:lnTo>
                    <a:pt x="53400" y="39227"/>
                  </a:lnTo>
                  <a:lnTo>
                    <a:pt x="16623" y="1276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714420" y="9610899"/>
              <a:ext cx="193675" cy="177165"/>
            </a:xfrm>
            <a:custGeom>
              <a:avLst/>
              <a:gdLst/>
              <a:ahLst/>
              <a:cxnLst/>
              <a:rect l="l" t="t" r="r" b="b"/>
              <a:pathLst>
                <a:path w="193675" h="177165">
                  <a:moveTo>
                    <a:pt x="0" y="0"/>
                  </a:moveTo>
                  <a:lnTo>
                    <a:pt x="85934" y="176908"/>
                  </a:lnTo>
                  <a:lnTo>
                    <a:pt x="193093" y="37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38272" y="8703831"/>
              <a:ext cx="417195" cy="337185"/>
            </a:xfrm>
            <a:custGeom>
              <a:avLst/>
              <a:gdLst/>
              <a:ahLst/>
              <a:cxnLst/>
              <a:rect l="l" t="t" r="r" b="b"/>
              <a:pathLst>
                <a:path w="417195" h="337184">
                  <a:moveTo>
                    <a:pt x="417075" y="0"/>
                  </a:moveTo>
                  <a:lnTo>
                    <a:pt x="363399" y="9386"/>
                  </a:lnTo>
                  <a:lnTo>
                    <a:pt x="313211" y="21852"/>
                  </a:lnTo>
                  <a:lnTo>
                    <a:pt x="266509" y="37397"/>
                  </a:lnTo>
                  <a:lnTo>
                    <a:pt x="223294" y="56021"/>
                  </a:lnTo>
                  <a:lnTo>
                    <a:pt x="183567" y="77725"/>
                  </a:lnTo>
                  <a:lnTo>
                    <a:pt x="147326" y="102507"/>
                  </a:lnTo>
                  <a:lnTo>
                    <a:pt x="114573" y="130370"/>
                  </a:lnTo>
                  <a:lnTo>
                    <a:pt x="85306" y="161311"/>
                  </a:lnTo>
                  <a:lnTo>
                    <a:pt x="59526" y="195332"/>
                  </a:lnTo>
                  <a:lnTo>
                    <a:pt x="37234" y="232432"/>
                  </a:lnTo>
                  <a:lnTo>
                    <a:pt x="18428" y="272611"/>
                  </a:lnTo>
                  <a:lnTo>
                    <a:pt x="3110" y="315870"/>
                  </a:lnTo>
                  <a:lnTo>
                    <a:pt x="0" y="336593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254399" y="9006660"/>
              <a:ext cx="173990" cy="187325"/>
            </a:xfrm>
            <a:custGeom>
              <a:avLst/>
              <a:gdLst/>
              <a:ahLst/>
              <a:cxnLst/>
              <a:rect l="l" t="t" r="r" b="b"/>
              <a:pathLst>
                <a:path w="173990" h="187325">
                  <a:moveTo>
                    <a:pt x="0" y="0"/>
                  </a:moveTo>
                  <a:lnTo>
                    <a:pt x="60871" y="187017"/>
                  </a:lnTo>
                  <a:lnTo>
                    <a:pt x="173962" y="26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6130148" y="10354824"/>
            <a:ext cx="215709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Temporal</a:t>
            </a:r>
            <a:r>
              <a:rPr sz="180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2425D"/>
                </a:solidFill>
                <a:latin typeface="Arial"/>
                <a:cs typeface="Arial"/>
              </a:rPr>
              <a:t>Dead</a:t>
            </a:r>
            <a:r>
              <a:rPr sz="18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2425D"/>
                </a:solidFill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62745" y="8427931"/>
            <a:ext cx="212280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95"/>
              </a:spcBef>
            </a:pP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Technically,</a:t>
            </a:r>
            <a:r>
              <a:rPr sz="180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yes.</a:t>
            </a:r>
            <a:r>
              <a:rPr sz="180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2425D"/>
                </a:solidFill>
                <a:latin typeface="Arial"/>
                <a:cs typeface="Arial"/>
              </a:rPr>
              <a:t>But </a:t>
            </a:r>
            <a:r>
              <a:rPr sz="1800" spc="55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180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practice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76021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6180" algn="l"/>
                <a:tab pos="3733165" algn="l"/>
                <a:tab pos="5144135" algn="l"/>
                <a:tab pos="6134735" algn="l"/>
                <a:tab pos="7186295" algn="l"/>
              </a:tabLst>
            </a:pPr>
            <a:r>
              <a:rPr dirty="0"/>
              <a:t>TEMPORAL</a:t>
            </a:r>
            <a:r>
              <a:rPr lang="en-US" dirty="0"/>
              <a:t> </a:t>
            </a:r>
            <a:r>
              <a:rPr dirty="0"/>
              <a:t>DEAD</a:t>
            </a:r>
            <a:r>
              <a:rPr lang="en-US" dirty="0"/>
              <a:t> </a:t>
            </a:r>
            <a:r>
              <a:rPr dirty="0"/>
              <a:t>ZONE,</a:t>
            </a:r>
            <a:r>
              <a:rPr lang="en-US" dirty="0"/>
              <a:t> </a:t>
            </a:r>
            <a:r>
              <a:rPr dirty="0"/>
              <a:t>LET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CONST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87437" y="2117261"/>
            <a:ext cx="8915400" cy="4686935"/>
            <a:chOff x="1687437" y="2117261"/>
            <a:chExt cx="8915400" cy="46869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437" y="2117261"/>
              <a:ext cx="7134412" cy="46866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9692" y="3655792"/>
              <a:ext cx="6511290" cy="1532890"/>
            </a:xfrm>
            <a:custGeom>
              <a:avLst/>
              <a:gdLst/>
              <a:ahLst/>
              <a:cxnLst/>
              <a:rect l="l" t="t" r="r" b="b"/>
              <a:pathLst>
                <a:path w="6511290" h="1532889">
                  <a:moveTo>
                    <a:pt x="6510790" y="0"/>
                  </a:moveTo>
                  <a:lnTo>
                    <a:pt x="0" y="0"/>
                  </a:lnTo>
                  <a:lnTo>
                    <a:pt x="0" y="1532335"/>
                  </a:lnTo>
                  <a:lnTo>
                    <a:pt x="6510790" y="1532335"/>
                  </a:lnTo>
                  <a:lnTo>
                    <a:pt x="6510790" y="0"/>
                  </a:lnTo>
                  <a:close/>
                </a:path>
              </a:pathLst>
            </a:custGeom>
            <a:solidFill>
              <a:srgbClr val="F2425D">
                <a:alpha val="404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9692" y="3655793"/>
              <a:ext cx="6511290" cy="1532890"/>
            </a:xfrm>
            <a:custGeom>
              <a:avLst/>
              <a:gdLst/>
              <a:ahLst/>
              <a:cxnLst/>
              <a:rect l="l" t="t" r="r" b="b"/>
              <a:pathLst>
                <a:path w="6511290" h="1532889">
                  <a:moveTo>
                    <a:pt x="0" y="0"/>
                  </a:moveTo>
                  <a:lnTo>
                    <a:pt x="6510790" y="0"/>
                  </a:lnTo>
                  <a:lnTo>
                    <a:pt x="6510790" y="1532335"/>
                  </a:lnTo>
                  <a:lnTo>
                    <a:pt x="0" y="153233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21709" y="3065221"/>
              <a:ext cx="1398905" cy="789305"/>
            </a:xfrm>
            <a:custGeom>
              <a:avLst/>
              <a:gdLst/>
              <a:ahLst/>
              <a:cxnLst/>
              <a:rect l="l" t="t" r="r" b="b"/>
              <a:pathLst>
                <a:path w="1398904" h="789304">
                  <a:moveTo>
                    <a:pt x="1398823" y="0"/>
                  </a:moveTo>
                  <a:lnTo>
                    <a:pt x="31985" y="770715"/>
                  </a:lnTo>
                  <a:lnTo>
                    <a:pt x="0" y="788754"/>
                  </a:lnTo>
                </a:path>
              </a:pathLst>
            </a:custGeom>
            <a:ln w="73296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01895" y="3710108"/>
              <a:ext cx="323215" cy="267970"/>
            </a:xfrm>
            <a:custGeom>
              <a:avLst/>
              <a:gdLst/>
              <a:ahLst/>
              <a:cxnLst/>
              <a:rect l="l" t="t" r="r" b="b"/>
              <a:pathLst>
                <a:path w="323215" h="267970">
                  <a:moveTo>
                    <a:pt x="180766" y="0"/>
                  </a:moveTo>
                  <a:lnTo>
                    <a:pt x="0" y="267810"/>
                  </a:lnTo>
                  <a:lnTo>
                    <a:pt x="322708" y="251736"/>
                  </a:lnTo>
                  <a:lnTo>
                    <a:pt x="18076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63271" y="4258093"/>
              <a:ext cx="2300605" cy="792480"/>
            </a:xfrm>
            <a:custGeom>
              <a:avLst/>
              <a:gdLst/>
              <a:ahLst/>
              <a:cxnLst/>
              <a:rect l="l" t="t" r="r" b="b"/>
              <a:pathLst>
                <a:path w="2300604" h="792479">
                  <a:moveTo>
                    <a:pt x="2300184" y="791903"/>
                  </a:moveTo>
                  <a:lnTo>
                    <a:pt x="2241029" y="789262"/>
                  </a:lnTo>
                  <a:lnTo>
                    <a:pt x="2182396" y="786069"/>
                  </a:lnTo>
                  <a:lnTo>
                    <a:pt x="2124285" y="782326"/>
                  </a:lnTo>
                  <a:lnTo>
                    <a:pt x="2066696" y="778031"/>
                  </a:lnTo>
                  <a:lnTo>
                    <a:pt x="2009629" y="773185"/>
                  </a:lnTo>
                  <a:lnTo>
                    <a:pt x="1953083" y="767788"/>
                  </a:lnTo>
                  <a:lnTo>
                    <a:pt x="1897060" y="761840"/>
                  </a:lnTo>
                  <a:lnTo>
                    <a:pt x="1841558" y="755340"/>
                  </a:lnTo>
                  <a:lnTo>
                    <a:pt x="1786579" y="748289"/>
                  </a:lnTo>
                  <a:lnTo>
                    <a:pt x="1732121" y="740687"/>
                  </a:lnTo>
                  <a:lnTo>
                    <a:pt x="1678185" y="732534"/>
                  </a:lnTo>
                  <a:lnTo>
                    <a:pt x="1624771" y="723829"/>
                  </a:lnTo>
                  <a:lnTo>
                    <a:pt x="1571879" y="714573"/>
                  </a:lnTo>
                  <a:lnTo>
                    <a:pt x="1519509" y="704766"/>
                  </a:lnTo>
                  <a:lnTo>
                    <a:pt x="1467661" y="694408"/>
                  </a:lnTo>
                  <a:lnTo>
                    <a:pt x="1416334" y="683498"/>
                  </a:lnTo>
                  <a:lnTo>
                    <a:pt x="1365530" y="672038"/>
                  </a:lnTo>
                  <a:lnTo>
                    <a:pt x="1315247" y="660026"/>
                  </a:lnTo>
                  <a:lnTo>
                    <a:pt x="1265487" y="647463"/>
                  </a:lnTo>
                  <a:lnTo>
                    <a:pt x="1216248" y="634348"/>
                  </a:lnTo>
                  <a:lnTo>
                    <a:pt x="1167531" y="620683"/>
                  </a:lnTo>
                  <a:lnTo>
                    <a:pt x="1119336" y="606466"/>
                  </a:lnTo>
                  <a:lnTo>
                    <a:pt x="1071663" y="591698"/>
                  </a:lnTo>
                  <a:lnTo>
                    <a:pt x="1024512" y="576379"/>
                  </a:lnTo>
                  <a:lnTo>
                    <a:pt x="977883" y="560508"/>
                  </a:lnTo>
                  <a:lnTo>
                    <a:pt x="931775" y="544086"/>
                  </a:lnTo>
                  <a:lnTo>
                    <a:pt x="886190" y="527113"/>
                  </a:lnTo>
                  <a:lnTo>
                    <a:pt x="841127" y="509589"/>
                  </a:lnTo>
                  <a:lnTo>
                    <a:pt x="796585" y="491514"/>
                  </a:lnTo>
                  <a:lnTo>
                    <a:pt x="752565" y="472887"/>
                  </a:lnTo>
                  <a:lnTo>
                    <a:pt x="709067" y="453709"/>
                  </a:lnTo>
                  <a:lnTo>
                    <a:pt x="666091" y="433980"/>
                  </a:lnTo>
                  <a:lnTo>
                    <a:pt x="623637" y="413700"/>
                  </a:lnTo>
                  <a:lnTo>
                    <a:pt x="581705" y="392868"/>
                  </a:lnTo>
                  <a:lnTo>
                    <a:pt x="540295" y="371486"/>
                  </a:lnTo>
                  <a:lnTo>
                    <a:pt x="499407" y="349552"/>
                  </a:lnTo>
                  <a:lnTo>
                    <a:pt x="459040" y="327066"/>
                  </a:lnTo>
                  <a:lnTo>
                    <a:pt x="419196" y="304030"/>
                  </a:lnTo>
                  <a:lnTo>
                    <a:pt x="379873" y="280442"/>
                  </a:lnTo>
                  <a:lnTo>
                    <a:pt x="341073" y="256303"/>
                  </a:lnTo>
                  <a:lnTo>
                    <a:pt x="302794" y="231613"/>
                  </a:lnTo>
                  <a:lnTo>
                    <a:pt x="265037" y="206372"/>
                  </a:lnTo>
                  <a:lnTo>
                    <a:pt x="227802" y="180579"/>
                  </a:lnTo>
                  <a:lnTo>
                    <a:pt x="191089" y="154236"/>
                  </a:lnTo>
                  <a:lnTo>
                    <a:pt x="154898" y="127341"/>
                  </a:lnTo>
                  <a:lnTo>
                    <a:pt x="119228" y="99894"/>
                  </a:lnTo>
                  <a:lnTo>
                    <a:pt x="84081" y="71897"/>
                  </a:lnTo>
                  <a:lnTo>
                    <a:pt x="49455" y="43348"/>
                  </a:lnTo>
                  <a:lnTo>
                    <a:pt x="15352" y="1424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49685" y="4152672"/>
              <a:ext cx="189230" cy="184150"/>
            </a:xfrm>
            <a:custGeom>
              <a:avLst/>
              <a:gdLst/>
              <a:ahLst/>
              <a:cxnLst/>
              <a:rect l="l" t="t" r="r" b="b"/>
              <a:pathLst>
                <a:path w="189229" h="184150">
                  <a:moveTo>
                    <a:pt x="0" y="0"/>
                  </a:moveTo>
                  <a:lnTo>
                    <a:pt x="69102" y="184135"/>
                  </a:lnTo>
                  <a:lnTo>
                    <a:pt x="188769" y="5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3804" y="5567339"/>
              <a:ext cx="4650105" cy="464184"/>
            </a:xfrm>
            <a:custGeom>
              <a:avLst/>
              <a:gdLst/>
              <a:ahLst/>
              <a:cxnLst/>
              <a:rect l="l" t="t" r="r" b="b"/>
              <a:pathLst>
                <a:path w="4650105" h="464185">
                  <a:moveTo>
                    <a:pt x="4649652" y="0"/>
                  </a:moveTo>
                  <a:lnTo>
                    <a:pt x="4592999" y="14153"/>
                  </a:lnTo>
                  <a:lnTo>
                    <a:pt x="4536496" y="28087"/>
                  </a:lnTo>
                  <a:lnTo>
                    <a:pt x="4480143" y="41801"/>
                  </a:lnTo>
                  <a:lnTo>
                    <a:pt x="4423939" y="55297"/>
                  </a:lnTo>
                  <a:lnTo>
                    <a:pt x="4367884" y="68574"/>
                  </a:lnTo>
                  <a:lnTo>
                    <a:pt x="4311979" y="81631"/>
                  </a:lnTo>
                  <a:lnTo>
                    <a:pt x="4256224" y="94470"/>
                  </a:lnTo>
                  <a:lnTo>
                    <a:pt x="4200618" y="107089"/>
                  </a:lnTo>
                  <a:lnTo>
                    <a:pt x="4145162" y="119489"/>
                  </a:lnTo>
                  <a:lnTo>
                    <a:pt x="4089855" y="131670"/>
                  </a:lnTo>
                  <a:lnTo>
                    <a:pt x="4034697" y="143632"/>
                  </a:lnTo>
                  <a:lnTo>
                    <a:pt x="3979690" y="155374"/>
                  </a:lnTo>
                  <a:lnTo>
                    <a:pt x="3924831" y="166898"/>
                  </a:lnTo>
                  <a:lnTo>
                    <a:pt x="3870123" y="178202"/>
                  </a:lnTo>
                  <a:lnTo>
                    <a:pt x="3815563" y="189288"/>
                  </a:lnTo>
                  <a:lnTo>
                    <a:pt x="3761154" y="200154"/>
                  </a:lnTo>
                  <a:lnTo>
                    <a:pt x="3706893" y="210801"/>
                  </a:lnTo>
                  <a:lnTo>
                    <a:pt x="3652783" y="221229"/>
                  </a:lnTo>
                  <a:lnTo>
                    <a:pt x="3598822" y="231438"/>
                  </a:lnTo>
                  <a:lnTo>
                    <a:pt x="3545010" y="241427"/>
                  </a:lnTo>
                  <a:lnTo>
                    <a:pt x="3491348" y="251198"/>
                  </a:lnTo>
                  <a:lnTo>
                    <a:pt x="3437835" y="260749"/>
                  </a:lnTo>
                  <a:lnTo>
                    <a:pt x="3384472" y="270082"/>
                  </a:lnTo>
                  <a:lnTo>
                    <a:pt x="3331259" y="279195"/>
                  </a:lnTo>
                  <a:lnTo>
                    <a:pt x="3278194" y="288089"/>
                  </a:lnTo>
                  <a:lnTo>
                    <a:pt x="3225280" y="296764"/>
                  </a:lnTo>
                  <a:lnTo>
                    <a:pt x="3172515" y="305220"/>
                  </a:lnTo>
                  <a:lnTo>
                    <a:pt x="3119899" y="313456"/>
                  </a:lnTo>
                  <a:lnTo>
                    <a:pt x="3067433" y="321474"/>
                  </a:lnTo>
                  <a:lnTo>
                    <a:pt x="3015117" y="329272"/>
                  </a:lnTo>
                  <a:lnTo>
                    <a:pt x="2962950" y="336852"/>
                  </a:lnTo>
                  <a:lnTo>
                    <a:pt x="2910933" y="344212"/>
                  </a:lnTo>
                  <a:lnTo>
                    <a:pt x="2859065" y="351353"/>
                  </a:lnTo>
                  <a:lnTo>
                    <a:pt x="2807346" y="358275"/>
                  </a:lnTo>
                  <a:lnTo>
                    <a:pt x="2755778" y="364977"/>
                  </a:lnTo>
                  <a:lnTo>
                    <a:pt x="2704358" y="371461"/>
                  </a:lnTo>
                  <a:lnTo>
                    <a:pt x="2653088" y="377726"/>
                  </a:lnTo>
                  <a:lnTo>
                    <a:pt x="2601968" y="383771"/>
                  </a:lnTo>
                  <a:lnTo>
                    <a:pt x="2550997" y="389597"/>
                  </a:lnTo>
                  <a:lnTo>
                    <a:pt x="2500176" y="395204"/>
                  </a:lnTo>
                  <a:lnTo>
                    <a:pt x="2449504" y="400592"/>
                  </a:lnTo>
                  <a:lnTo>
                    <a:pt x="2398982" y="405761"/>
                  </a:lnTo>
                  <a:lnTo>
                    <a:pt x="2348609" y="410711"/>
                  </a:lnTo>
                  <a:lnTo>
                    <a:pt x="2298386" y="415442"/>
                  </a:lnTo>
                  <a:lnTo>
                    <a:pt x="2248313" y="419953"/>
                  </a:lnTo>
                  <a:lnTo>
                    <a:pt x="2198388" y="424246"/>
                  </a:lnTo>
                  <a:lnTo>
                    <a:pt x="2148614" y="428319"/>
                  </a:lnTo>
                  <a:lnTo>
                    <a:pt x="2098989" y="432173"/>
                  </a:lnTo>
                  <a:lnTo>
                    <a:pt x="2049513" y="435808"/>
                  </a:lnTo>
                  <a:lnTo>
                    <a:pt x="2000187" y="439224"/>
                  </a:lnTo>
                  <a:lnTo>
                    <a:pt x="1951011" y="442421"/>
                  </a:lnTo>
                  <a:lnTo>
                    <a:pt x="1901984" y="445398"/>
                  </a:lnTo>
                  <a:lnTo>
                    <a:pt x="1853106" y="448157"/>
                  </a:lnTo>
                  <a:lnTo>
                    <a:pt x="1804378" y="450696"/>
                  </a:lnTo>
                  <a:lnTo>
                    <a:pt x="1755800" y="453016"/>
                  </a:lnTo>
                  <a:lnTo>
                    <a:pt x="1707371" y="455117"/>
                  </a:lnTo>
                  <a:lnTo>
                    <a:pt x="1659091" y="456999"/>
                  </a:lnTo>
                  <a:lnTo>
                    <a:pt x="1610961" y="458662"/>
                  </a:lnTo>
                  <a:lnTo>
                    <a:pt x="1562981" y="460106"/>
                  </a:lnTo>
                  <a:lnTo>
                    <a:pt x="1515150" y="461331"/>
                  </a:lnTo>
                  <a:lnTo>
                    <a:pt x="1467469" y="462336"/>
                  </a:lnTo>
                  <a:lnTo>
                    <a:pt x="1419937" y="463122"/>
                  </a:lnTo>
                  <a:lnTo>
                    <a:pt x="1372555" y="463690"/>
                  </a:lnTo>
                  <a:lnTo>
                    <a:pt x="1325322" y="464038"/>
                  </a:lnTo>
                  <a:lnTo>
                    <a:pt x="1278239" y="464167"/>
                  </a:lnTo>
                  <a:lnTo>
                    <a:pt x="1231305" y="464077"/>
                  </a:lnTo>
                  <a:lnTo>
                    <a:pt x="1184521" y="463767"/>
                  </a:lnTo>
                  <a:lnTo>
                    <a:pt x="1137886" y="463239"/>
                  </a:lnTo>
                  <a:lnTo>
                    <a:pt x="1091401" y="462491"/>
                  </a:lnTo>
                  <a:lnTo>
                    <a:pt x="1045065" y="461525"/>
                  </a:lnTo>
                  <a:lnTo>
                    <a:pt x="998879" y="460339"/>
                  </a:lnTo>
                  <a:lnTo>
                    <a:pt x="952842" y="458934"/>
                  </a:lnTo>
                  <a:lnTo>
                    <a:pt x="906955" y="457310"/>
                  </a:lnTo>
                  <a:lnTo>
                    <a:pt x="861218" y="455467"/>
                  </a:lnTo>
                  <a:lnTo>
                    <a:pt x="815630" y="453404"/>
                  </a:lnTo>
                  <a:lnTo>
                    <a:pt x="770191" y="451123"/>
                  </a:lnTo>
                  <a:lnTo>
                    <a:pt x="724902" y="448622"/>
                  </a:lnTo>
                  <a:lnTo>
                    <a:pt x="679763" y="445903"/>
                  </a:lnTo>
                  <a:lnTo>
                    <a:pt x="634773" y="442964"/>
                  </a:lnTo>
                  <a:lnTo>
                    <a:pt x="589932" y="439806"/>
                  </a:lnTo>
                  <a:lnTo>
                    <a:pt x="545241" y="436429"/>
                  </a:lnTo>
                  <a:lnTo>
                    <a:pt x="500700" y="432833"/>
                  </a:lnTo>
                  <a:lnTo>
                    <a:pt x="456308" y="429017"/>
                  </a:lnTo>
                  <a:lnTo>
                    <a:pt x="412065" y="424983"/>
                  </a:lnTo>
                  <a:lnTo>
                    <a:pt x="367973" y="420729"/>
                  </a:lnTo>
                  <a:lnTo>
                    <a:pt x="324029" y="416257"/>
                  </a:lnTo>
                  <a:lnTo>
                    <a:pt x="280235" y="411565"/>
                  </a:lnTo>
                  <a:lnTo>
                    <a:pt x="236591" y="406654"/>
                  </a:lnTo>
                  <a:lnTo>
                    <a:pt x="193096" y="401524"/>
                  </a:lnTo>
                  <a:lnTo>
                    <a:pt x="149751" y="396175"/>
                  </a:lnTo>
                  <a:lnTo>
                    <a:pt x="106555" y="390606"/>
                  </a:lnTo>
                  <a:lnTo>
                    <a:pt x="63509" y="384819"/>
                  </a:lnTo>
                  <a:lnTo>
                    <a:pt x="20612" y="378812"/>
                  </a:lnTo>
                  <a:lnTo>
                    <a:pt x="0" y="37563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0650" y="5859239"/>
              <a:ext cx="187325" cy="173990"/>
            </a:xfrm>
            <a:custGeom>
              <a:avLst/>
              <a:gdLst/>
              <a:ahLst/>
              <a:cxnLst/>
              <a:rect l="l" t="t" r="r" b="b"/>
              <a:pathLst>
                <a:path w="187325" h="173989">
                  <a:moveTo>
                    <a:pt x="187270" y="0"/>
                  </a:moveTo>
                  <a:lnTo>
                    <a:pt x="0" y="60085"/>
                  </a:lnTo>
                  <a:lnTo>
                    <a:pt x="160430" y="173851"/>
                  </a:lnTo>
                  <a:lnTo>
                    <a:pt x="18727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9557" y="4272775"/>
              <a:ext cx="282713" cy="28271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534518" y="2782407"/>
            <a:ext cx="7094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444444"/>
                </a:solidFill>
                <a:latin typeface="Arial"/>
                <a:cs typeface="Arial"/>
              </a:rPr>
              <a:t>TEMPORAL</a:t>
            </a:r>
            <a:r>
              <a:rPr sz="28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444444"/>
                </a:solidFill>
                <a:latin typeface="Arial"/>
                <a:cs typeface="Arial"/>
              </a:rPr>
              <a:t>DEAD</a:t>
            </a:r>
            <a:r>
              <a:rPr sz="28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44444"/>
                </a:solidFill>
                <a:latin typeface="Arial"/>
                <a:cs typeface="Arial"/>
              </a:rPr>
              <a:t>ZONE</a:t>
            </a:r>
            <a:r>
              <a:rPr sz="28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8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44444"/>
                </a:solidFill>
                <a:latin typeface="Courier New"/>
                <a:cs typeface="Courier New"/>
              </a:rPr>
              <a:t>job</a:t>
            </a:r>
            <a:r>
              <a:rPr sz="2800" b="1" spc="-9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800" spc="-7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96785" y="4221412"/>
            <a:ext cx="8620125" cy="1492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120"/>
              </a:spcBef>
            </a:pP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kinds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error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messages: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74100"/>
              </a:lnSpc>
              <a:spcBef>
                <a:spcPts val="434"/>
              </a:spcBef>
            </a:pP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ReferenceError:</a:t>
            </a:r>
            <a:r>
              <a:rPr sz="1950" spc="10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Cannot</a:t>
            </a:r>
            <a:r>
              <a:rPr sz="1950" spc="10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access</a:t>
            </a:r>
            <a:r>
              <a:rPr sz="1950" spc="10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'job'</a:t>
            </a:r>
            <a:r>
              <a:rPr sz="1950" spc="10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before</a:t>
            </a:r>
            <a:r>
              <a:rPr sz="1950" spc="10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F2425D"/>
                </a:solidFill>
                <a:latin typeface="Courier New"/>
                <a:cs typeface="Courier New"/>
              </a:rPr>
              <a:t>initialization </a:t>
            </a: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ReferenceError:</a:t>
            </a:r>
            <a:r>
              <a:rPr sz="1950" spc="7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x</a:t>
            </a:r>
            <a:r>
              <a:rPr sz="1950" spc="7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is</a:t>
            </a:r>
            <a:r>
              <a:rPr sz="1950" spc="7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F2425D"/>
                </a:solidFill>
                <a:latin typeface="Courier New"/>
                <a:cs typeface="Courier New"/>
              </a:rPr>
              <a:t>not</a:t>
            </a:r>
            <a:r>
              <a:rPr sz="1950" spc="8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spc="-10" dirty="0">
                <a:solidFill>
                  <a:srgbClr val="F2425D"/>
                </a:solidFill>
                <a:latin typeface="Courier New"/>
                <a:cs typeface="Courier New"/>
              </a:rPr>
              <a:t>defined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2490" y="7389244"/>
            <a:ext cx="3754567" cy="8344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367664" y="7481269"/>
            <a:ext cx="261366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70915" algn="l"/>
              </a:tabLst>
            </a:pPr>
            <a:r>
              <a:rPr sz="3700" b="1" spc="-490" dirty="0">
                <a:solidFill>
                  <a:srgbClr val="FAFBFB"/>
                </a:solidFill>
                <a:latin typeface="Calibri"/>
                <a:cs typeface="Calibri"/>
              </a:rPr>
              <a:t>WHY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	</a:t>
            </a:r>
            <a:r>
              <a:rPr sz="3700" b="1" spc="-484" dirty="0">
                <a:solidFill>
                  <a:srgbClr val="FAFBFB"/>
                </a:solidFill>
                <a:latin typeface="Calibri"/>
                <a:cs typeface="Calibri"/>
              </a:rPr>
              <a:t>HOISTING?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4017" y="7389244"/>
            <a:ext cx="3754567" cy="8344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460638" y="7481269"/>
            <a:ext cx="181102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70915" algn="l"/>
              </a:tabLst>
            </a:pPr>
            <a:r>
              <a:rPr sz="3700" b="1" spc="-490" dirty="0">
                <a:solidFill>
                  <a:srgbClr val="FAFBFB"/>
                </a:solidFill>
                <a:latin typeface="Calibri"/>
                <a:cs typeface="Calibri"/>
              </a:rPr>
              <a:t>WHY</a:t>
            </a: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	</a:t>
            </a:r>
            <a:r>
              <a:rPr sz="3700" b="1" spc="-315" dirty="0">
                <a:solidFill>
                  <a:srgbClr val="FAFBFB"/>
                </a:solidFill>
                <a:latin typeface="Calibri"/>
                <a:cs typeface="Calibri"/>
              </a:rPr>
              <a:t>TDZ?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1268" y="8677933"/>
            <a:ext cx="282713" cy="2827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1268" y="9920096"/>
            <a:ext cx="282713" cy="28271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357570" y="8513486"/>
            <a:ext cx="8625840" cy="175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Makes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3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easier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10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avoid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catch</a:t>
            </a:r>
            <a:r>
              <a:rPr sz="24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errors: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accessing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variables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declaration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bad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practice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should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avoided;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Makes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const</a:t>
            </a:r>
            <a:r>
              <a:rPr sz="2450" spc="-7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variables</a:t>
            </a:r>
            <a:r>
              <a:rPr sz="245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actually</a:t>
            </a:r>
            <a:r>
              <a:rPr sz="245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work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5476" y="8677933"/>
            <a:ext cx="282713" cy="28271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5476" y="9430058"/>
            <a:ext cx="282713" cy="28271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891778" y="8626571"/>
            <a:ext cx="5947410" cy="1154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450" spc="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actual</a:t>
            </a:r>
            <a:r>
              <a:rPr sz="24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declaration;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var</a:t>
            </a:r>
            <a:r>
              <a:rPr sz="2450" spc="-8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hoisting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byproduct.</a:t>
            </a:r>
            <a:endParaRPr sz="24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7517" y="5176374"/>
            <a:ext cx="822325" cy="455295"/>
          </a:xfrm>
          <a:custGeom>
            <a:avLst/>
            <a:gdLst/>
            <a:ahLst/>
            <a:cxnLst/>
            <a:rect l="l" t="t" r="r" b="b"/>
            <a:pathLst>
              <a:path w="822325" h="455295">
                <a:moveTo>
                  <a:pt x="0" y="0"/>
                </a:moveTo>
                <a:lnTo>
                  <a:pt x="821724" y="0"/>
                </a:lnTo>
                <a:lnTo>
                  <a:pt x="821724" y="454852"/>
                </a:lnTo>
                <a:lnTo>
                  <a:pt x="0" y="454852"/>
                </a:lnTo>
                <a:lnTo>
                  <a:pt x="0" y="0"/>
                </a:lnTo>
                <a:close/>
              </a:path>
            </a:pathLst>
          </a:custGeom>
          <a:ln w="83767">
            <a:solidFill>
              <a:srgbClr val="F142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30" y="2517449"/>
            <a:ext cx="7439720" cy="553783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JAVASCRIPT WORKS BEHIND THE SCENES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3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THE THIS KEYWORD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8224" y="4998790"/>
            <a:ext cx="261772" cy="2617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784526" y="4956487"/>
            <a:ext cx="214185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Method</a:t>
            </a:r>
            <a:r>
              <a:rPr sz="215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163183" y="1762146"/>
            <a:ext cx="3589654" cy="2252345"/>
            <a:chOff x="16163183" y="1762146"/>
            <a:chExt cx="3589654" cy="2252345"/>
          </a:xfrm>
        </p:grpSpPr>
        <p:sp>
          <p:nvSpPr>
            <p:cNvPr id="5" name="object 5"/>
            <p:cNvSpPr/>
            <p:nvPr/>
          </p:nvSpPr>
          <p:spPr>
            <a:xfrm>
              <a:off x="16163183" y="1762146"/>
              <a:ext cx="3589654" cy="2252345"/>
            </a:xfrm>
            <a:custGeom>
              <a:avLst/>
              <a:gdLst/>
              <a:ahLst/>
              <a:cxnLst/>
              <a:rect l="l" t="t" r="r" b="b"/>
              <a:pathLst>
                <a:path w="3589655" h="2252345">
                  <a:moveTo>
                    <a:pt x="3589558" y="0"/>
                  </a:moveTo>
                  <a:lnTo>
                    <a:pt x="0" y="0"/>
                  </a:lnTo>
                  <a:lnTo>
                    <a:pt x="0" y="2252300"/>
                  </a:lnTo>
                  <a:lnTo>
                    <a:pt x="3589558" y="2252300"/>
                  </a:lnTo>
                  <a:lnTo>
                    <a:pt x="358955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2176" y="2614577"/>
              <a:ext cx="230359" cy="2303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2176" y="3053308"/>
              <a:ext cx="230359" cy="2303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92176" y="3492269"/>
              <a:ext cx="230359" cy="23035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5229326" y="5436931"/>
            <a:ext cx="4523740" cy="3729354"/>
            <a:chOff x="15229326" y="5436931"/>
            <a:chExt cx="4523740" cy="372935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9326" y="5436931"/>
              <a:ext cx="4523422" cy="331927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098202" y="7003118"/>
              <a:ext cx="593725" cy="392430"/>
            </a:xfrm>
            <a:custGeom>
              <a:avLst/>
              <a:gdLst/>
              <a:ahLst/>
              <a:cxnLst/>
              <a:rect l="l" t="t" r="r" b="b"/>
              <a:pathLst>
                <a:path w="593725" h="392429">
                  <a:moveTo>
                    <a:pt x="0" y="0"/>
                  </a:moveTo>
                  <a:lnTo>
                    <a:pt x="593716" y="0"/>
                  </a:lnTo>
                  <a:lnTo>
                    <a:pt x="593716" y="392026"/>
                  </a:lnTo>
                  <a:lnTo>
                    <a:pt x="0" y="392026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63841" y="7528002"/>
              <a:ext cx="710565" cy="1617345"/>
            </a:xfrm>
            <a:custGeom>
              <a:avLst/>
              <a:gdLst/>
              <a:ahLst/>
              <a:cxnLst/>
              <a:rect l="l" t="t" r="r" b="b"/>
              <a:pathLst>
                <a:path w="710565" h="1617345">
                  <a:moveTo>
                    <a:pt x="0" y="1616944"/>
                  </a:moveTo>
                  <a:lnTo>
                    <a:pt x="701534" y="19218"/>
                  </a:lnTo>
                  <a:lnTo>
                    <a:pt x="709972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84859" y="7386109"/>
              <a:ext cx="161290" cy="196850"/>
            </a:xfrm>
            <a:custGeom>
              <a:avLst/>
              <a:gdLst/>
              <a:ahLst/>
              <a:cxnLst/>
              <a:rect l="l" t="t" r="r" b="b"/>
              <a:pathLst>
                <a:path w="161290" h="196850">
                  <a:moveTo>
                    <a:pt x="151262" y="0"/>
                  </a:moveTo>
                  <a:lnTo>
                    <a:pt x="0" y="125707"/>
                  </a:lnTo>
                  <a:lnTo>
                    <a:pt x="161073" y="196429"/>
                  </a:lnTo>
                  <a:lnTo>
                    <a:pt x="15126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458274" y="3385029"/>
            <a:ext cx="2999740" cy="455295"/>
          </a:xfrm>
          <a:prstGeom prst="rect">
            <a:avLst/>
          </a:prstGeom>
          <a:ln w="62825">
            <a:solidFill>
              <a:srgbClr val="F1425D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1800" spc="-6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63183" y="1762146"/>
            <a:ext cx="3589654" cy="225234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30"/>
              </a:spcBef>
            </a:pPr>
            <a:r>
              <a:rPr sz="2150" b="1" spc="-13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150" b="1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endParaRPr sz="2150">
              <a:latin typeface="Arial"/>
              <a:cs typeface="Arial"/>
            </a:endParaRPr>
          </a:p>
          <a:p>
            <a:pPr marL="937894" marR="445770">
              <a:lnSpc>
                <a:spcPct val="159900"/>
              </a:lnSpc>
              <a:spcBef>
                <a:spcPts val="464"/>
              </a:spcBef>
            </a:pP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18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environment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Scope</a:t>
            </a:r>
            <a:r>
              <a:rPr sz="18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chain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568123" y="2589875"/>
            <a:ext cx="272415" cy="712470"/>
            <a:chOff x="16568123" y="2589875"/>
            <a:chExt cx="272415" cy="7124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8123" y="3029652"/>
              <a:ext cx="272243" cy="27224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8123" y="2589875"/>
              <a:ext cx="272243" cy="272243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33349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2244090" algn="l"/>
                <a:tab pos="3423285" algn="l"/>
                <a:tab pos="5778500" algn="l"/>
              </a:tabLst>
            </a:pPr>
            <a:r>
              <a:rPr dirty="0"/>
              <a:t>HOW</a:t>
            </a:r>
            <a:r>
              <a:rPr lang="en-US" dirty="0"/>
              <a:t> </a:t>
            </a:r>
            <a:r>
              <a:rPr dirty="0"/>
              <a:t>THE</a:t>
            </a:r>
            <a:r>
              <a:rPr lang="en-US" dirty="0"/>
              <a:t> </a:t>
            </a:r>
            <a:r>
              <a:rPr dirty="0"/>
              <a:t>THIS</a:t>
            </a:r>
            <a:r>
              <a:rPr lang="en-US" dirty="0"/>
              <a:t> </a:t>
            </a:r>
            <a:r>
              <a:rPr dirty="0"/>
              <a:t>KEYWORD</a:t>
            </a:r>
            <a:r>
              <a:rPr lang="en-US" dirty="0"/>
              <a:t> </a:t>
            </a:r>
            <a:r>
              <a:rPr dirty="0"/>
              <a:t>WORKS</a:t>
            </a: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5732" y="10170781"/>
            <a:ext cx="303655" cy="30365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885756" y="4975306"/>
            <a:ext cx="11663045" cy="4678045"/>
            <a:chOff x="1885756" y="4975306"/>
            <a:chExt cx="11663045" cy="4678045"/>
          </a:xfrm>
        </p:grpSpPr>
        <p:sp>
          <p:nvSpPr>
            <p:cNvPr id="23" name="object 23"/>
            <p:cNvSpPr/>
            <p:nvPr/>
          </p:nvSpPr>
          <p:spPr>
            <a:xfrm>
              <a:off x="1885756" y="4975306"/>
              <a:ext cx="11663045" cy="4678045"/>
            </a:xfrm>
            <a:custGeom>
              <a:avLst/>
              <a:gdLst/>
              <a:ahLst/>
              <a:cxnLst/>
              <a:rect l="l" t="t" r="r" b="b"/>
              <a:pathLst>
                <a:path w="11663044" h="4678045">
                  <a:moveTo>
                    <a:pt x="11662503" y="0"/>
                  </a:moveTo>
                  <a:lnTo>
                    <a:pt x="0" y="0"/>
                  </a:lnTo>
                  <a:lnTo>
                    <a:pt x="0" y="4678010"/>
                  </a:lnTo>
                  <a:lnTo>
                    <a:pt x="11662503" y="4678010"/>
                  </a:lnTo>
                  <a:lnTo>
                    <a:pt x="1166250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32" y="5583912"/>
              <a:ext cx="293184" cy="2931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0220" y="6377549"/>
              <a:ext cx="293184" cy="29318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416576" y="10146203"/>
            <a:ext cx="102235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150" spc="-7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20" dirty="0">
                <a:solidFill>
                  <a:srgbClr val="444444"/>
                </a:solidFill>
                <a:latin typeface="Arial"/>
                <a:cs typeface="Arial"/>
              </a:rPr>
              <a:t>does</a:t>
            </a:r>
            <a:r>
              <a:rPr sz="21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3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point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itself,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also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3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1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3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1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444444"/>
                </a:solidFill>
                <a:latin typeface="Arial"/>
                <a:cs typeface="Arial"/>
              </a:rPr>
              <a:t>environment!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657" y="2050994"/>
            <a:ext cx="282713" cy="28271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399502" y="1885476"/>
            <a:ext cx="13758544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95"/>
              </a:spcBef>
            </a:pPr>
            <a:r>
              <a:rPr sz="2450" b="1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450" b="1" spc="-85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keyword/variable: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Special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variable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created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every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execution</a:t>
            </a:r>
            <a:r>
              <a:rPr sz="245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context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40" dirty="0">
                <a:solidFill>
                  <a:srgbClr val="444444"/>
                </a:solidFill>
                <a:latin typeface="Arial"/>
                <a:cs typeface="Arial"/>
              </a:rPr>
              <a:t>(every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function). 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Takes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(points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to)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“owner”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450" spc="-84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keyword</a:t>
            </a:r>
            <a:r>
              <a:rPr sz="245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used.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8657" y="3456872"/>
            <a:ext cx="324597" cy="32459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399502" y="3300844"/>
            <a:ext cx="13746480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95"/>
              </a:spcBef>
            </a:pPr>
            <a:r>
              <a:rPr sz="245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450" spc="-8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3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static.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depends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45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how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30" dirty="0">
                <a:solidFill>
                  <a:srgbClr val="444444"/>
                </a:solidFill>
                <a:latin typeface="Arial"/>
                <a:cs typeface="Arial"/>
              </a:rPr>
              <a:t>called,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444444"/>
                </a:solidFill>
                <a:latin typeface="Arial"/>
                <a:cs typeface="Arial"/>
              </a:rPr>
              <a:t>its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only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assigned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444444"/>
                </a:solidFill>
                <a:latin typeface="Arial"/>
                <a:cs typeface="Arial"/>
              </a:rPr>
              <a:t>when</a:t>
            </a:r>
            <a:r>
              <a:rPr sz="245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25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450" spc="4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4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50" dirty="0">
                <a:solidFill>
                  <a:srgbClr val="444444"/>
                </a:solidFill>
                <a:latin typeface="Arial"/>
                <a:cs typeface="Arial"/>
              </a:rPr>
              <a:t>actually</a:t>
            </a:r>
            <a:r>
              <a:rPr sz="245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spc="-10" dirty="0">
                <a:solidFill>
                  <a:srgbClr val="444444"/>
                </a:solidFill>
                <a:latin typeface="Arial"/>
                <a:cs typeface="Arial"/>
              </a:rPr>
              <a:t>called.</a:t>
            </a:r>
            <a:endParaRPr sz="2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9439" y="5529329"/>
            <a:ext cx="7632700" cy="117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2600" algn="l"/>
              </a:tabLst>
            </a:pP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Method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300" spc="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2300" spc="114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calling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method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370579" algn="l"/>
              </a:tabLst>
            </a:pP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Simple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this = 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undefined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92549" y="7171184"/>
            <a:ext cx="5078730" cy="1880870"/>
            <a:chOff x="4692549" y="7171184"/>
            <a:chExt cx="5078730" cy="188087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6204" y="7171184"/>
              <a:ext cx="293184" cy="2931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2549" y="7964821"/>
              <a:ext cx="293184" cy="2931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8473" y="8758457"/>
              <a:ext cx="293184" cy="2931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77743" y="8758457"/>
              <a:ext cx="293184" cy="29318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669439" y="7116601"/>
            <a:ext cx="10203180" cy="1964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40355" algn="l"/>
              </a:tabLst>
            </a:pPr>
            <a:r>
              <a:rPr sz="2300" b="1" spc="-130" dirty="0">
                <a:solidFill>
                  <a:srgbClr val="444444"/>
                </a:solidFill>
                <a:latin typeface="Arial"/>
                <a:cs typeface="Arial"/>
              </a:rPr>
              <a:t>Arrow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functions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300" spc="1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2300" spc="12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&lt;this</a:t>
            </a:r>
            <a:r>
              <a:rPr sz="2300" spc="-7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surrounding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function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(lexical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)</a:t>
            </a:r>
            <a:r>
              <a:rPr sz="2300" spc="-10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538730" algn="l"/>
              </a:tabLst>
            </a:pPr>
            <a:r>
              <a:rPr sz="2300" b="1" spc="-105" dirty="0">
                <a:solidFill>
                  <a:srgbClr val="444444"/>
                </a:solidFill>
                <a:latin typeface="Arial"/>
                <a:cs typeface="Arial"/>
              </a:rPr>
              <a:t>Event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listener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this</a:t>
            </a:r>
            <a:r>
              <a:rPr sz="2300" spc="14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=</a:t>
            </a:r>
            <a:r>
              <a:rPr sz="2300" spc="14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spc="-70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handler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attached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30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003040" algn="l"/>
                <a:tab pos="7095490" algn="l"/>
              </a:tabLst>
            </a:pP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new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call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apply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444444"/>
                </a:solidFill>
                <a:latin typeface="Courier New"/>
                <a:cs typeface="Courier New"/>
              </a:rPr>
              <a:t>bind</a:t>
            </a:r>
            <a:r>
              <a:rPr sz="2300" b="1" dirty="0">
                <a:solidFill>
                  <a:srgbClr val="444444"/>
                </a:solidFill>
                <a:latin typeface="Courier New"/>
                <a:cs typeface="Courier New"/>
              </a:rPr>
              <a:t>	</a:t>
            </a:r>
            <a:r>
              <a:rPr sz="2300" spc="-35" dirty="0">
                <a:solidFill>
                  <a:srgbClr val="444444"/>
                </a:solidFill>
                <a:latin typeface="Courier New"/>
                <a:cs typeface="Courier New"/>
              </a:rPr>
              <a:t>&lt;</a:t>
            </a:r>
            <a:r>
              <a:rPr sz="2300" i="1" spc="-35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r>
              <a:rPr sz="2300" i="1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i="1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1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i="1" spc="-1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i="1" spc="-10" dirty="0">
                <a:solidFill>
                  <a:srgbClr val="444444"/>
                </a:solidFill>
                <a:latin typeface="Arial"/>
                <a:cs typeface="Arial"/>
              </a:rPr>
              <a:t>course...</a:t>
            </a:r>
            <a:r>
              <a:rPr sz="2300" i="1" dirty="0">
                <a:solidFill>
                  <a:srgbClr val="444444"/>
                </a:solidFill>
                <a:latin typeface="Arial"/>
                <a:cs typeface="Arial"/>
              </a:rPr>
              <a:t>	</a:t>
            </a:r>
            <a:r>
              <a:rPr sz="2300" spc="-50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77374" y="5994932"/>
            <a:ext cx="10063480" cy="1515745"/>
            <a:chOff x="1177374" y="5994932"/>
            <a:chExt cx="10063480" cy="1515745"/>
          </a:xfrm>
        </p:grpSpPr>
        <p:sp>
          <p:nvSpPr>
            <p:cNvPr id="39" name="object 39"/>
            <p:cNvSpPr/>
            <p:nvPr/>
          </p:nvSpPr>
          <p:spPr>
            <a:xfrm>
              <a:off x="9173124" y="6015874"/>
              <a:ext cx="2046605" cy="414020"/>
            </a:xfrm>
            <a:custGeom>
              <a:avLst/>
              <a:gdLst/>
              <a:ahLst/>
              <a:cxnLst/>
              <a:rect l="l" t="t" r="r" b="b"/>
              <a:pathLst>
                <a:path w="2046604" h="414020">
                  <a:moveTo>
                    <a:pt x="2046573" y="3487"/>
                  </a:moveTo>
                  <a:lnTo>
                    <a:pt x="1994012" y="1751"/>
                  </a:lnTo>
                  <a:lnTo>
                    <a:pt x="1941606" y="591"/>
                  </a:lnTo>
                  <a:lnTo>
                    <a:pt x="1889355" y="7"/>
                  </a:lnTo>
                  <a:lnTo>
                    <a:pt x="1837260" y="0"/>
                  </a:lnTo>
                  <a:lnTo>
                    <a:pt x="1785320" y="568"/>
                  </a:lnTo>
                  <a:lnTo>
                    <a:pt x="1733535" y="1713"/>
                  </a:lnTo>
                  <a:lnTo>
                    <a:pt x="1681905" y="3434"/>
                  </a:lnTo>
                  <a:lnTo>
                    <a:pt x="1630431" y="5731"/>
                  </a:lnTo>
                  <a:lnTo>
                    <a:pt x="1579111" y="8604"/>
                  </a:lnTo>
                  <a:lnTo>
                    <a:pt x="1527947" y="12053"/>
                  </a:lnTo>
                  <a:lnTo>
                    <a:pt x="1476938" y="16079"/>
                  </a:lnTo>
                  <a:lnTo>
                    <a:pt x="1426085" y="20681"/>
                  </a:lnTo>
                  <a:lnTo>
                    <a:pt x="1375386" y="25859"/>
                  </a:lnTo>
                  <a:lnTo>
                    <a:pt x="1324843" y="31613"/>
                  </a:lnTo>
                  <a:lnTo>
                    <a:pt x="1274455" y="37943"/>
                  </a:lnTo>
                  <a:lnTo>
                    <a:pt x="1224222" y="44849"/>
                  </a:lnTo>
                  <a:lnTo>
                    <a:pt x="1174144" y="52332"/>
                  </a:lnTo>
                  <a:lnTo>
                    <a:pt x="1124222" y="60391"/>
                  </a:lnTo>
                  <a:lnTo>
                    <a:pt x="1074454" y="69026"/>
                  </a:lnTo>
                  <a:lnTo>
                    <a:pt x="1024842" y="78237"/>
                  </a:lnTo>
                  <a:lnTo>
                    <a:pt x="975385" y="88024"/>
                  </a:lnTo>
                  <a:lnTo>
                    <a:pt x="926084" y="98387"/>
                  </a:lnTo>
                  <a:lnTo>
                    <a:pt x="876937" y="109327"/>
                  </a:lnTo>
                  <a:lnTo>
                    <a:pt x="827946" y="120843"/>
                  </a:lnTo>
                  <a:lnTo>
                    <a:pt x="779110" y="132935"/>
                  </a:lnTo>
                  <a:lnTo>
                    <a:pt x="730429" y="145603"/>
                  </a:lnTo>
                  <a:lnTo>
                    <a:pt x="681903" y="158847"/>
                  </a:lnTo>
                  <a:lnTo>
                    <a:pt x="633533" y="172668"/>
                  </a:lnTo>
                  <a:lnTo>
                    <a:pt x="585318" y="187064"/>
                  </a:lnTo>
                  <a:lnTo>
                    <a:pt x="537258" y="202037"/>
                  </a:lnTo>
                  <a:lnTo>
                    <a:pt x="489353" y="217586"/>
                  </a:lnTo>
                  <a:lnTo>
                    <a:pt x="441603" y="233711"/>
                  </a:lnTo>
                  <a:lnTo>
                    <a:pt x="394009" y="250412"/>
                  </a:lnTo>
                  <a:lnTo>
                    <a:pt x="346570" y="267690"/>
                  </a:lnTo>
                  <a:lnTo>
                    <a:pt x="299286" y="285543"/>
                  </a:lnTo>
                  <a:lnTo>
                    <a:pt x="252157" y="303973"/>
                  </a:lnTo>
                  <a:lnTo>
                    <a:pt x="205183" y="322979"/>
                  </a:lnTo>
                  <a:lnTo>
                    <a:pt x="158365" y="342561"/>
                  </a:lnTo>
                  <a:lnTo>
                    <a:pt x="111702" y="362720"/>
                  </a:lnTo>
                  <a:lnTo>
                    <a:pt x="65194" y="383454"/>
                  </a:lnTo>
                  <a:lnTo>
                    <a:pt x="18841" y="404765"/>
                  </a:lnTo>
                  <a:lnTo>
                    <a:pt x="0" y="41401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34016" y="6341707"/>
              <a:ext cx="196850" cy="158115"/>
            </a:xfrm>
            <a:custGeom>
              <a:avLst/>
              <a:gdLst/>
              <a:ahLst/>
              <a:cxnLst/>
              <a:rect l="l" t="t" r="r" b="b"/>
              <a:pathLst>
                <a:path w="196850" h="158114">
                  <a:moveTo>
                    <a:pt x="119146" y="0"/>
                  </a:moveTo>
                  <a:lnTo>
                    <a:pt x="0" y="156477"/>
                  </a:lnTo>
                  <a:lnTo>
                    <a:pt x="196669" y="157907"/>
                  </a:lnTo>
                  <a:lnTo>
                    <a:pt x="11914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98316" y="7224696"/>
              <a:ext cx="1176655" cy="260350"/>
            </a:xfrm>
            <a:custGeom>
              <a:avLst/>
              <a:gdLst/>
              <a:ahLst/>
              <a:cxnLst/>
              <a:rect l="l" t="t" r="r" b="b"/>
              <a:pathLst>
                <a:path w="1176655" h="260350">
                  <a:moveTo>
                    <a:pt x="0" y="0"/>
                  </a:moveTo>
                  <a:lnTo>
                    <a:pt x="37299" y="29776"/>
                  </a:lnTo>
                  <a:lnTo>
                    <a:pt x="75346" y="57743"/>
                  </a:lnTo>
                  <a:lnTo>
                    <a:pt x="114139" y="83900"/>
                  </a:lnTo>
                  <a:lnTo>
                    <a:pt x="153680" y="108247"/>
                  </a:lnTo>
                  <a:lnTo>
                    <a:pt x="193967" y="130784"/>
                  </a:lnTo>
                  <a:lnTo>
                    <a:pt x="235002" y="151511"/>
                  </a:lnTo>
                  <a:lnTo>
                    <a:pt x="276783" y="170428"/>
                  </a:lnTo>
                  <a:lnTo>
                    <a:pt x="319312" y="187536"/>
                  </a:lnTo>
                  <a:lnTo>
                    <a:pt x="362587" y="202834"/>
                  </a:lnTo>
                  <a:lnTo>
                    <a:pt x="406609" y="216321"/>
                  </a:lnTo>
                  <a:lnTo>
                    <a:pt x="451378" y="227999"/>
                  </a:lnTo>
                  <a:lnTo>
                    <a:pt x="496894" y="237867"/>
                  </a:lnTo>
                  <a:lnTo>
                    <a:pt x="543157" y="245925"/>
                  </a:lnTo>
                  <a:lnTo>
                    <a:pt x="590168" y="252173"/>
                  </a:lnTo>
                  <a:lnTo>
                    <a:pt x="637925" y="256611"/>
                  </a:lnTo>
                  <a:lnTo>
                    <a:pt x="686428" y="259240"/>
                  </a:lnTo>
                  <a:lnTo>
                    <a:pt x="735679" y="260058"/>
                  </a:lnTo>
                  <a:lnTo>
                    <a:pt x="785677" y="259067"/>
                  </a:lnTo>
                  <a:lnTo>
                    <a:pt x="836422" y="256266"/>
                  </a:lnTo>
                  <a:lnTo>
                    <a:pt x="887914" y="251654"/>
                  </a:lnTo>
                  <a:lnTo>
                    <a:pt x="940152" y="245233"/>
                  </a:lnTo>
                  <a:lnTo>
                    <a:pt x="993138" y="237003"/>
                  </a:lnTo>
                  <a:lnTo>
                    <a:pt x="1046871" y="226962"/>
                  </a:lnTo>
                  <a:lnTo>
                    <a:pt x="1101350" y="215111"/>
                  </a:lnTo>
                  <a:lnTo>
                    <a:pt x="1156577" y="201450"/>
                  </a:lnTo>
                  <a:lnTo>
                    <a:pt x="1176644" y="19534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29328" y="7341989"/>
              <a:ext cx="194310" cy="168910"/>
            </a:xfrm>
            <a:custGeom>
              <a:avLst/>
              <a:gdLst/>
              <a:ahLst/>
              <a:cxnLst/>
              <a:rect l="l" t="t" r="r" b="b"/>
              <a:pathLst>
                <a:path w="194310" h="168909">
                  <a:moveTo>
                    <a:pt x="0" y="0"/>
                  </a:moveTo>
                  <a:lnTo>
                    <a:pt x="51197" y="168295"/>
                  </a:lnTo>
                  <a:lnTo>
                    <a:pt x="193894" y="32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362974" y="5683452"/>
            <a:ext cx="29292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19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80" dirty="0">
                <a:solidFill>
                  <a:srgbClr val="F2425D"/>
                </a:solidFill>
                <a:latin typeface="Arial"/>
                <a:cs typeface="Arial"/>
              </a:rPr>
              <a:t>strict</a:t>
            </a:r>
            <a:r>
              <a:rPr sz="19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mode!</a:t>
            </a:r>
            <a:r>
              <a:rPr sz="19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Otherwise: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362974" y="6018520"/>
            <a:ext cx="27698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F2425D"/>
                </a:solidFill>
                <a:latin typeface="Courier New"/>
                <a:cs typeface="Courier New"/>
              </a:rPr>
              <a:t>window</a:t>
            </a:r>
            <a:r>
              <a:rPr sz="1950" b="1" spc="-57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(in</a:t>
            </a:r>
            <a:r>
              <a:rPr sz="1950" spc="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the</a:t>
            </a:r>
            <a:r>
              <a:rPr sz="1950" spc="6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browser)</a:t>
            </a:r>
            <a:endParaRPr sz="1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7292" y="6443560"/>
            <a:ext cx="11639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Don’t</a:t>
            </a:r>
            <a:r>
              <a:rPr sz="195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F2425D"/>
                </a:solidFill>
                <a:latin typeface="Arial"/>
                <a:cs typeface="Arial"/>
              </a:rPr>
              <a:t>get </a:t>
            </a: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own</a:t>
            </a:r>
            <a:r>
              <a:rPr sz="1950" spc="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2425D"/>
                </a:solidFill>
                <a:latin typeface="Courier New"/>
                <a:cs typeface="Courier New"/>
              </a:rPr>
              <a:t>this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140494" y="9202547"/>
            <a:ext cx="7797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solidFill>
                  <a:srgbClr val="F2425D"/>
                </a:solidFill>
                <a:latin typeface="Courier New"/>
                <a:cs typeface="Courier New"/>
              </a:rPr>
              <a:t>jonas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768397" y="6953820"/>
            <a:ext cx="702310" cy="2141220"/>
            <a:chOff x="15768397" y="6953820"/>
            <a:chExt cx="702310" cy="2141220"/>
          </a:xfrm>
        </p:grpSpPr>
        <p:sp>
          <p:nvSpPr>
            <p:cNvPr id="48" name="object 48"/>
            <p:cNvSpPr/>
            <p:nvPr/>
          </p:nvSpPr>
          <p:spPr>
            <a:xfrm>
              <a:off x="15789352" y="7102010"/>
              <a:ext cx="603250" cy="1972310"/>
            </a:xfrm>
            <a:custGeom>
              <a:avLst/>
              <a:gdLst/>
              <a:ahLst/>
              <a:cxnLst/>
              <a:rect l="l" t="t" r="r" b="b"/>
              <a:pathLst>
                <a:path w="603250" h="1972309">
                  <a:moveTo>
                    <a:pt x="0" y="1971817"/>
                  </a:moveTo>
                  <a:lnTo>
                    <a:pt x="597083" y="20058"/>
                  </a:lnTo>
                  <a:lnTo>
                    <a:pt x="60322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302331" y="6953820"/>
              <a:ext cx="168275" cy="194310"/>
            </a:xfrm>
            <a:custGeom>
              <a:avLst/>
              <a:gdLst/>
              <a:ahLst/>
              <a:cxnLst/>
              <a:rect l="l" t="t" r="r" b="b"/>
              <a:pathLst>
                <a:path w="168275" h="194309">
                  <a:moveTo>
                    <a:pt x="135566" y="0"/>
                  </a:moveTo>
                  <a:lnTo>
                    <a:pt x="0" y="142485"/>
                  </a:lnTo>
                  <a:lnTo>
                    <a:pt x="168214" y="193945"/>
                  </a:lnTo>
                  <a:lnTo>
                    <a:pt x="13556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5197653" y="9119705"/>
            <a:ext cx="1149985" cy="6965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950" b="1" spc="-10" dirty="0">
                <a:solidFill>
                  <a:srgbClr val="F2425D"/>
                </a:solidFill>
                <a:latin typeface="Courier New"/>
                <a:cs typeface="Courier New"/>
              </a:rPr>
              <a:t>calcAge</a:t>
            </a: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50" spc="60" dirty="0">
                <a:solidFill>
                  <a:srgbClr val="F2425D"/>
                </a:solidFill>
                <a:latin typeface="Arial"/>
                <a:cs typeface="Arial"/>
              </a:rPr>
              <a:t>is</a:t>
            </a:r>
            <a:r>
              <a:rPr sz="1950" spc="-4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method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7470096" y="6363235"/>
            <a:ext cx="2021205" cy="2800350"/>
            <a:chOff x="17470096" y="6363235"/>
            <a:chExt cx="2021205" cy="2800350"/>
          </a:xfrm>
        </p:grpSpPr>
        <p:sp>
          <p:nvSpPr>
            <p:cNvPr id="52" name="object 52"/>
            <p:cNvSpPr/>
            <p:nvPr/>
          </p:nvSpPr>
          <p:spPr>
            <a:xfrm>
              <a:off x="17976437" y="6872979"/>
              <a:ext cx="1483360" cy="652780"/>
            </a:xfrm>
            <a:custGeom>
              <a:avLst/>
              <a:gdLst/>
              <a:ahLst/>
              <a:cxnLst/>
              <a:rect l="l" t="t" r="r" b="b"/>
              <a:pathLst>
                <a:path w="1483359" h="652779">
                  <a:moveTo>
                    <a:pt x="0" y="0"/>
                  </a:moveTo>
                  <a:lnTo>
                    <a:pt x="1483315" y="0"/>
                  </a:lnTo>
                  <a:lnTo>
                    <a:pt x="1483315" y="652305"/>
                  </a:lnTo>
                  <a:lnTo>
                    <a:pt x="0" y="652305"/>
                  </a:lnTo>
                  <a:lnTo>
                    <a:pt x="0" y="0"/>
                  </a:lnTo>
                  <a:close/>
                </a:path>
              </a:pathLst>
            </a:custGeom>
            <a:ln w="62825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872430" y="7813336"/>
              <a:ext cx="196215" cy="1329055"/>
            </a:xfrm>
            <a:custGeom>
              <a:avLst/>
              <a:gdLst/>
              <a:ahLst/>
              <a:cxnLst/>
              <a:rect l="l" t="t" r="r" b="b"/>
              <a:pathLst>
                <a:path w="196215" h="1329054">
                  <a:moveTo>
                    <a:pt x="0" y="1328956"/>
                  </a:moveTo>
                  <a:lnTo>
                    <a:pt x="192954" y="20728"/>
                  </a:lnTo>
                  <a:lnTo>
                    <a:pt x="196013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978375" y="7660025"/>
              <a:ext cx="174625" cy="187325"/>
            </a:xfrm>
            <a:custGeom>
              <a:avLst/>
              <a:gdLst/>
              <a:ahLst/>
              <a:cxnLst/>
              <a:rect l="l" t="t" r="r" b="b"/>
              <a:pathLst>
                <a:path w="174625" h="187325">
                  <a:moveTo>
                    <a:pt x="112677" y="0"/>
                  </a:moveTo>
                  <a:lnTo>
                    <a:pt x="0" y="161195"/>
                  </a:lnTo>
                  <a:lnTo>
                    <a:pt x="174026" y="186861"/>
                  </a:lnTo>
                  <a:lnTo>
                    <a:pt x="112677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622675" y="6404846"/>
              <a:ext cx="1464310" cy="617855"/>
            </a:xfrm>
            <a:custGeom>
              <a:avLst/>
              <a:gdLst/>
              <a:ahLst/>
              <a:cxnLst/>
              <a:rect l="l" t="t" r="r" b="b"/>
              <a:pathLst>
                <a:path w="1464309" h="617854">
                  <a:moveTo>
                    <a:pt x="1464120" y="617546"/>
                  </a:moveTo>
                  <a:lnTo>
                    <a:pt x="1457301" y="576960"/>
                  </a:lnTo>
                  <a:lnTo>
                    <a:pt x="1448797" y="537754"/>
                  </a:lnTo>
                  <a:lnTo>
                    <a:pt x="1438608" y="499927"/>
                  </a:lnTo>
                  <a:lnTo>
                    <a:pt x="1426734" y="463479"/>
                  </a:lnTo>
                  <a:lnTo>
                    <a:pt x="1397933" y="394722"/>
                  </a:lnTo>
                  <a:lnTo>
                    <a:pt x="1362393" y="331483"/>
                  </a:lnTo>
                  <a:lnTo>
                    <a:pt x="1320114" y="273760"/>
                  </a:lnTo>
                  <a:lnTo>
                    <a:pt x="1271096" y="221556"/>
                  </a:lnTo>
                  <a:lnTo>
                    <a:pt x="1215340" y="174869"/>
                  </a:lnTo>
                  <a:lnTo>
                    <a:pt x="1152844" y="133699"/>
                  </a:lnTo>
                  <a:lnTo>
                    <a:pt x="1119070" y="115183"/>
                  </a:lnTo>
                  <a:lnTo>
                    <a:pt x="1083610" y="98047"/>
                  </a:lnTo>
                  <a:lnTo>
                    <a:pt x="1046466" y="82289"/>
                  </a:lnTo>
                  <a:lnTo>
                    <a:pt x="1007637" y="67912"/>
                  </a:lnTo>
                  <a:lnTo>
                    <a:pt x="967124" y="54913"/>
                  </a:lnTo>
                  <a:lnTo>
                    <a:pt x="924925" y="43294"/>
                  </a:lnTo>
                  <a:lnTo>
                    <a:pt x="881042" y="33055"/>
                  </a:lnTo>
                  <a:lnTo>
                    <a:pt x="835475" y="24194"/>
                  </a:lnTo>
                  <a:lnTo>
                    <a:pt x="788222" y="16714"/>
                  </a:lnTo>
                  <a:lnTo>
                    <a:pt x="739285" y="10612"/>
                  </a:lnTo>
                  <a:lnTo>
                    <a:pt x="688663" y="5890"/>
                  </a:lnTo>
                  <a:lnTo>
                    <a:pt x="636357" y="2547"/>
                  </a:lnTo>
                  <a:lnTo>
                    <a:pt x="582366" y="584"/>
                  </a:lnTo>
                  <a:lnTo>
                    <a:pt x="526690" y="0"/>
                  </a:lnTo>
                  <a:lnTo>
                    <a:pt x="469329" y="795"/>
                  </a:lnTo>
                  <a:lnTo>
                    <a:pt x="410284" y="2969"/>
                  </a:lnTo>
                  <a:lnTo>
                    <a:pt x="349554" y="6523"/>
                  </a:lnTo>
                  <a:lnTo>
                    <a:pt x="287139" y="11457"/>
                  </a:lnTo>
                  <a:lnTo>
                    <a:pt x="223040" y="17770"/>
                  </a:lnTo>
                  <a:lnTo>
                    <a:pt x="157256" y="25462"/>
                  </a:lnTo>
                  <a:lnTo>
                    <a:pt x="89787" y="34533"/>
                  </a:lnTo>
                  <a:lnTo>
                    <a:pt x="20633" y="44984"/>
                  </a:lnTo>
                  <a:lnTo>
                    <a:pt x="0" y="48651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70096" y="6363235"/>
              <a:ext cx="188595" cy="173355"/>
            </a:xfrm>
            <a:custGeom>
              <a:avLst/>
              <a:gdLst/>
              <a:ahLst/>
              <a:cxnLst/>
              <a:rect l="l" t="t" r="r" b="b"/>
              <a:pathLst>
                <a:path w="188594" h="173354">
                  <a:moveTo>
                    <a:pt x="157806" y="0"/>
                  </a:moveTo>
                  <a:lnTo>
                    <a:pt x="0" y="117377"/>
                  </a:lnTo>
                  <a:lnTo>
                    <a:pt x="188580" y="173196"/>
                  </a:lnTo>
                  <a:lnTo>
                    <a:pt x="15780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8489815" y="9227553"/>
            <a:ext cx="6286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20" dirty="0">
                <a:solidFill>
                  <a:srgbClr val="F2425D"/>
                </a:solidFill>
                <a:latin typeface="Courier New"/>
                <a:cs typeface="Courier New"/>
              </a:rPr>
              <a:t>1989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332550" y="9993830"/>
            <a:ext cx="2494915" cy="76263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950" spc="-35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better</a:t>
            </a:r>
            <a:r>
              <a:rPr sz="195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than</a:t>
            </a:r>
            <a:r>
              <a:rPr sz="195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950" spc="-10" dirty="0">
                <a:solidFill>
                  <a:srgbClr val="444444"/>
                </a:solidFill>
                <a:latin typeface="Courier New"/>
                <a:cs typeface="Courier New"/>
              </a:rPr>
              <a:t>jonas.year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42451" y="3659104"/>
            <a:ext cx="10236228" cy="2169184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75"/>
              </a:spcBef>
              <a:tabLst>
                <a:tab pos="1151890" algn="l"/>
                <a:tab pos="4165600" algn="l"/>
              </a:tabLst>
            </a:pPr>
            <a:r>
              <a:rPr sz="5450" b="1" dirty="0">
                <a:solidFill>
                  <a:srgbClr val="FAFBFB"/>
                </a:solidFill>
                <a:latin typeface="Calibri"/>
                <a:cs typeface="Calibri"/>
              </a:rPr>
              <a:t>GOT</a:t>
            </a:r>
            <a:r>
              <a:rPr lang="en-US" sz="54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5450" b="1" dirty="0">
                <a:solidFill>
                  <a:srgbClr val="FAFBFB"/>
                </a:solidFill>
                <a:latin typeface="Calibri"/>
                <a:cs typeface="Calibri"/>
              </a:rPr>
              <a:t>QUESTIONS?	FEEDBACK?</a:t>
            </a:r>
            <a:endParaRPr sz="5450" dirty="0">
              <a:latin typeface="Calibri"/>
              <a:cs typeface="Calibri"/>
            </a:endParaRPr>
          </a:p>
          <a:p>
            <a:pPr marL="12700" marR="5080" algn="ctr">
              <a:lnSpc>
                <a:spcPts val="6409"/>
              </a:lnSpc>
              <a:spcBef>
                <a:spcPts val="2100"/>
              </a:spcBef>
            </a:pPr>
            <a:r>
              <a:rPr lang="en-US" sz="5450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endParaRPr sz="5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90250" y="2530475"/>
            <a:ext cx="8506400" cy="694055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 marR="5080">
              <a:lnSpc>
                <a:spcPts val="5280"/>
              </a:lnSpc>
              <a:spcBef>
                <a:spcPts val="175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JAVASCRIPT WORKS BEHIND THE SCENES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421005">
              <a:lnSpc>
                <a:spcPts val="5280"/>
              </a:lnSpc>
              <a:spcBef>
                <a:spcPts val="180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PRIMITIVES VS. OBJECTS (PRIMITIVE VS. REFERENCE TYPES)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861917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6439" algn="l"/>
                <a:tab pos="4724400" algn="l"/>
                <a:tab pos="6793230" algn="l"/>
                <a:tab pos="7844790" algn="l"/>
                <a:tab pos="8869045" algn="l"/>
                <a:tab pos="11760200" algn="l"/>
              </a:tabLst>
            </a:pPr>
            <a:r>
              <a:rPr dirty="0"/>
              <a:t>REVIEW:</a:t>
            </a:r>
            <a:r>
              <a:rPr lang="en-US" dirty="0"/>
              <a:t> </a:t>
            </a:r>
            <a:r>
              <a:rPr dirty="0"/>
              <a:t>PRIMITIVES,</a:t>
            </a:r>
            <a:r>
              <a:rPr lang="en-US" dirty="0"/>
              <a:t> </a:t>
            </a:r>
            <a:r>
              <a:rPr dirty="0"/>
              <a:t>OBJECTS</a:t>
            </a:r>
            <a:r>
              <a:rPr lang="en-US" dirty="0"/>
              <a:t>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THE</a:t>
            </a:r>
            <a:r>
              <a:rPr lang="en-US" dirty="0"/>
              <a:t> </a:t>
            </a:r>
            <a:r>
              <a:rPr dirty="0"/>
              <a:t>JAVASCRIPT</a:t>
            </a:r>
            <a:r>
              <a:rPr lang="en-US" dirty="0"/>
              <a:t> </a:t>
            </a:r>
            <a:r>
              <a:rPr dirty="0"/>
              <a:t>ENGINE</a:t>
            </a:r>
          </a:p>
        </p:txBody>
      </p:sp>
      <p:sp>
        <p:nvSpPr>
          <p:cNvPr id="4" name="object 4"/>
          <p:cNvSpPr/>
          <p:nvPr/>
        </p:nvSpPr>
        <p:spPr>
          <a:xfrm>
            <a:off x="6864532" y="2648256"/>
            <a:ext cx="6375400" cy="6347460"/>
          </a:xfrm>
          <a:custGeom>
            <a:avLst/>
            <a:gdLst/>
            <a:ahLst/>
            <a:cxnLst/>
            <a:rect l="l" t="t" r="r" b="b"/>
            <a:pathLst>
              <a:path w="6375400" h="6347459">
                <a:moveTo>
                  <a:pt x="6375036" y="0"/>
                </a:moveTo>
                <a:lnTo>
                  <a:pt x="0" y="0"/>
                </a:lnTo>
                <a:lnTo>
                  <a:pt x="0" y="6346895"/>
                </a:lnTo>
                <a:lnTo>
                  <a:pt x="6375036" y="6346895"/>
                </a:lnTo>
                <a:lnTo>
                  <a:pt x="637503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29336" y="3106037"/>
            <a:ext cx="135445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40" dirty="0">
                <a:solidFill>
                  <a:srgbClr val="444444"/>
                </a:solidFill>
                <a:latin typeface="Arial"/>
                <a:cs typeface="Arial"/>
              </a:rPr>
              <a:t>ENGINE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84855" y="3081570"/>
            <a:ext cx="8201659" cy="4827905"/>
            <a:chOff x="4384855" y="3081570"/>
            <a:chExt cx="8201659" cy="48279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4773" y="3081570"/>
              <a:ext cx="509244" cy="5092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59788" y="4133902"/>
              <a:ext cx="2240280" cy="3733800"/>
            </a:xfrm>
            <a:custGeom>
              <a:avLst/>
              <a:gdLst/>
              <a:ahLst/>
              <a:cxnLst/>
              <a:rect l="l" t="t" r="r" b="b"/>
              <a:pathLst>
                <a:path w="2240279" h="3733800">
                  <a:moveTo>
                    <a:pt x="2240134" y="0"/>
                  </a:moveTo>
                  <a:lnTo>
                    <a:pt x="0" y="0"/>
                  </a:lnTo>
                  <a:lnTo>
                    <a:pt x="0" y="3733557"/>
                  </a:lnTo>
                  <a:lnTo>
                    <a:pt x="2240134" y="3733557"/>
                  </a:lnTo>
                  <a:lnTo>
                    <a:pt x="2240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9788" y="4133902"/>
              <a:ext cx="2240280" cy="3733800"/>
            </a:xfrm>
            <a:custGeom>
              <a:avLst/>
              <a:gdLst/>
              <a:ahLst/>
              <a:cxnLst/>
              <a:rect l="l" t="t" r="r" b="b"/>
              <a:pathLst>
                <a:path w="2240279" h="3733800">
                  <a:moveTo>
                    <a:pt x="0" y="0"/>
                  </a:moveTo>
                  <a:lnTo>
                    <a:pt x="2240134" y="0"/>
                  </a:lnTo>
                  <a:lnTo>
                    <a:pt x="2240134" y="3733557"/>
                  </a:lnTo>
                  <a:lnTo>
                    <a:pt x="0" y="3733557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04176" y="4133902"/>
              <a:ext cx="2240280" cy="3733800"/>
            </a:xfrm>
            <a:custGeom>
              <a:avLst/>
              <a:gdLst/>
              <a:ahLst/>
              <a:cxnLst/>
              <a:rect l="l" t="t" r="r" b="b"/>
              <a:pathLst>
                <a:path w="2240279" h="3733800">
                  <a:moveTo>
                    <a:pt x="2240134" y="0"/>
                  </a:moveTo>
                  <a:lnTo>
                    <a:pt x="0" y="0"/>
                  </a:lnTo>
                  <a:lnTo>
                    <a:pt x="0" y="3733557"/>
                  </a:lnTo>
                  <a:lnTo>
                    <a:pt x="2240134" y="3733557"/>
                  </a:lnTo>
                  <a:lnTo>
                    <a:pt x="2240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04176" y="4133902"/>
              <a:ext cx="2240280" cy="3733800"/>
            </a:xfrm>
            <a:custGeom>
              <a:avLst/>
              <a:gdLst/>
              <a:ahLst/>
              <a:cxnLst/>
              <a:rect l="l" t="t" r="r" b="b"/>
              <a:pathLst>
                <a:path w="2240279" h="3733800">
                  <a:moveTo>
                    <a:pt x="0" y="0"/>
                  </a:moveTo>
                  <a:lnTo>
                    <a:pt x="2240134" y="0"/>
                  </a:lnTo>
                  <a:lnTo>
                    <a:pt x="2240134" y="3733557"/>
                  </a:lnTo>
                  <a:lnTo>
                    <a:pt x="0" y="3733557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5154" y="4534195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FE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06530" y="5201372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A15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70228" y="5622914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FEC7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32494" y="6078082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10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64A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5633" y="6399376"/>
              <a:ext cx="376555" cy="372110"/>
            </a:xfrm>
            <a:custGeom>
              <a:avLst/>
              <a:gdLst/>
              <a:ahLst/>
              <a:cxnLst/>
              <a:rect l="l" t="t" r="r" b="b"/>
              <a:pathLst>
                <a:path w="376554" h="372109">
                  <a:moveTo>
                    <a:pt x="376324" y="0"/>
                  </a:moveTo>
                  <a:lnTo>
                    <a:pt x="0" y="0"/>
                  </a:lnTo>
                  <a:lnTo>
                    <a:pt x="0" y="371654"/>
                  </a:lnTo>
                  <a:lnTo>
                    <a:pt x="376324" y="371654"/>
                  </a:lnTo>
                  <a:lnTo>
                    <a:pt x="376324" y="0"/>
                  </a:lnTo>
                  <a:close/>
                </a:path>
              </a:pathLst>
            </a:custGeom>
            <a:solidFill>
              <a:srgbClr val="77D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60589" y="6111449"/>
              <a:ext cx="3977640" cy="1543685"/>
            </a:xfrm>
            <a:custGeom>
              <a:avLst/>
              <a:gdLst/>
              <a:ahLst/>
              <a:cxnLst/>
              <a:rect l="l" t="t" r="r" b="b"/>
              <a:pathLst>
                <a:path w="3977640" h="1543684">
                  <a:moveTo>
                    <a:pt x="1838515" y="1245019"/>
                  </a:moveTo>
                  <a:lnTo>
                    <a:pt x="0" y="1245019"/>
                  </a:lnTo>
                  <a:lnTo>
                    <a:pt x="0" y="1543151"/>
                  </a:lnTo>
                  <a:lnTo>
                    <a:pt x="1838515" y="1543151"/>
                  </a:lnTo>
                  <a:lnTo>
                    <a:pt x="1838515" y="1245019"/>
                  </a:lnTo>
                  <a:close/>
                </a:path>
                <a:path w="3977640" h="1543684">
                  <a:moveTo>
                    <a:pt x="1838515" y="830008"/>
                  </a:moveTo>
                  <a:lnTo>
                    <a:pt x="0" y="830008"/>
                  </a:lnTo>
                  <a:lnTo>
                    <a:pt x="0" y="1128141"/>
                  </a:lnTo>
                  <a:lnTo>
                    <a:pt x="1838515" y="1128141"/>
                  </a:lnTo>
                  <a:lnTo>
                    <a:pt x="1838515" y="830008"/>
                  </a:lnTo>
                  <a:close/>
                </a:path>
                <a:path w="3977640" h="1543684">
                  <a:moveTo>
                    <a:pt x="1838515" y="415010"/>
                  </a:moveTo>
                  <a:lnTo>
                    <a:pt x="0" y="415010"/>
                  </a:lnTo>
                  <a:lnTo>
                    <a:pt x="0" y="713130"/>
                  </a:lnTo>
                  <a:lnTo>
                    <a:pt x="1838515" y="713130"/>
                  </a:lnTo>
                  <a:lnTo>
                    <a:pt x="1838515" y="415010"/>
                  </a:lnTo>
                  <a:close/>
                </a:path>
                <a:path w="3977640" h="1543684">
                  <a:moveTo>
                    <a:pt x="1838515" y="0"/>
                  </a:moveTo>
                  <a:lnTo>
                    <a:pt x="0" y="0"/>
                  </a:lnTo>
                  <a:lnTo>
                    <a:pt x="0" y="298132"/>
                  </a:lnTo>
                  <a:lnTo>
                    <a:pt x="1838515" y="298132"/>
                  </a:lnTo>
                  <a:lnTo>
                    <a:pt x="1838515" y="0"/>
                  </a:lnTo>
                  <a:close/>
                </a:path>
                <a:path w="3977640" h="1543684">
                  <a:moveTo>
                    <a:pt x="3977500" y="984072"/>
                  </a:moveTo>
                  <a:lnTo>
                    <a:pt x="3601174" y="984072"/>
                  </a:lnTo>
                  <a:lnTo>
                    <a:pt x="3601174" y="1355725"/>
                  </a:lnTo>
                  <a:lnTo>
                    <a:pt x="3977500" y="1355725"/>
                  </a:lnTo>
                  <a:lnTo>
                    <a:pt x="3977500" y="984072"/>
                  </a:lnTo>
                  <a:close/>
                </a:path>
              </a:pathLst>
            </a:custGeom>
            <a:solidFill>
              <a:srgbClr val="394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6287" y="5906263"/>
              <a:ext cx="3592195" cy="416559"/>
            </a:xfrm>
            <a:custGeom>
              <a:avLst/>
              <a:gdLst/>
              <a:ahLst/>
              <a:cxnLst/>
              <a:rect l="l" t="t" r="r" b="b"/>
              <a:pathLst>
                <a:path w="3592195" h="416560">
                  <a:moveTo>
                    <a:pt x="0" y="0"/>
                  </a:moveTo>
                  <a:lnTo>
                    <a:pt x="40305" y="15845"/>
                  </a:lnTo>
                  <a:lnTo>
                    <a:pt x="80869" y="31384"/>
                  </a:lnTo>
                  <a:lnTo>
                    <a:pt x="121690" y="46615"/>
                  </a:lnTo>
                  <a:lnTo>
                    <a:pt x="162769" y="61539"/>
                  </a:lnTo>
                  <a:lnTo>
                    <a:pt x="204105" y="76156"/>
                  </a:lnTo>
                  <a:lnTo>
                    <a:pt x="245700" y="90465"/>
                  </a:lnTo>
                  <a:lnTo>
                    <a:pt x="287552" y="104467"/>
                  </a:lnTo>
                  <a:lnTo>
                    <a:pt x="329661" y="118161"/>
                  </a:lnTo>
                  <a:lnTo>
                    <a:pt x="372029" y="131549"/>
                  </a:lnTo>
                  <a:lnTo>
                    <a:pt x="414654" y="144628"/>
                  </a:lnTo>
                  <a:lnTo>
                    <a:pt x="457537" y="157401"/>
                  </a:lnTo>
                  <a:lnTo>
                    <a:pt x="500678" y="169866"/>
                  </a:lnTo>
                  <a:lnTo>
                    <a:pt x="544076" y="182024"/>
                  </a:lnTo>
                  <a:lnTo>
                    <a:pt x="587733" y="193875"/>
                  </a:lnTo>
                  <a:lnTo>
                    <a:pt x="631647" y="205418"/>
                  </a:lnTo>
                  <a:lnTo>
                    <a:pt x="675818" y="216654"/>
                  </a:lnTo>
                  <a:lnTo>
                    <a:pt x="720248" y="227583"/>
                  </a:lnTo>
                  <a:lnTo>
                    <a:pt x="764935" y="238204"/>
                  </a:lnTo>
                  <a:lnTo>
                    <a:pt x="809880" y="248518"/>
                  </a:lnTo>
                  <a:lnTo>
                    <a:pt x="855082" y="258524"/>
                  </a:lnTo>
                  <a:lnTo>
                    <a:pt x="900543" y="268224"/>
                  </a:lnTo>
                  <a:lnTo>
                    <a:pt x="946261" y="277616"/>
                  </a:lnTo>
                  <a:lnTo>
                    <a:pt x="992237" y="286700"/>
                  </a:lnTo>
                  <a:lnTo>
                    <a:pt x="1038470" y="295477"/>
                  </a:lnTo>
                  <a:lnTo>
                    <a:pt x="1084961" y="303947"/>
                  </a:lnTo>
                  <a:lnTo>
                    <a:pt x="1131711" y="312110"/>
                  </a:lnTo>
                  <a:lnTo>
                    <a:pt x="1178717" y="319965"/>
                  </a:lnTo>
                  <a:lnTo>
                    <a:pt x="1225982" y="327513"/>
                  </a:lnTo>
                  <a:lnTo>
                    <a:pt x="1273504" y="334754"/>
                  </a:lnTo>
                  <a:lnTo>
                    <a:pt x="1321284" y="341687"/>
                  </a:lnTo>
                  <a:lnTo>
                    <a:pt x="1369322" y="348313"/>
                  </a:lnTo>
                  <a:lnTo>
                    <a:pt x="1417617" y="354632"/>
                  </a:lnTo>
                  <a:lnTo>
                    <a:pt x="1466170" y="360643"/>
                  </a:lnTo>
                  <a:lnTo>
                    <a:pt x="1514981" y="366347"/>
                  </a:lnTo>
                  <a:lnTo>
                    <a:pt x="1564050" y="371743"/>
                  </a:lnTo>
                  <a:lnTo>
                    <a:pt x="1613376" y="376833"/>
                  </a:lnTo>
                  <a:lnTo>
                    <a:pt x="1662960" y="381615"/>
                  </a:lnTo>
                  <a:lnTo>
                    <a:pt x="1712802" y="386089"/>
                  </a:lnTo>
                  <a:lnTo>
                    <a:pt x="1762902" y="390257"/>
                  </a:lnTo>
                  <a:lnTo>
                    <a:pt x="1813259" y="394117"/>
                  </a:lnTo>
                  <a:lnTo>
                    <a:pt x="1863874" y="397669"/>
                  </a:lnTo>
                  <a:lnTo>
                    <a:pt x="1914747" y="400915"/>
                  </a:lnTo>
                  <a:lnTo>
                    <a:pt x="1965877" y="403853"/>
                  </a:lnTo>
                  <a:lnTo>
                    <a:pt x="2017266" y="406483"/>
                  </a:lnTo>
                  <a:lnTo>
                    <a:pt x="2068912" y="408807"/>
                  </a:lnTo>
                  <a:lnTo>
                    <a:pt x="2120815" y="410823"/>
                  </a:lnTo>
                  <a:lnTo>
                    <a:pt x="2172977" y="412531"/>
                  </a:lnTo>
                  <a:lnTo>
                    <a:pt x="2225396" y="413932"/>
                  </a:lnTo>
                  <a:lnTo>
                    <a:pt x="2278073" y="415026"/>
                  </a:lnTo>
                  <a:lnTo>
                    <a:pt x="2331008" y="415813"/>
                  </a:lnTo>
                  <a:lnTo>
                    <a:pt x="2384200" y="416292"/>
                  </a:lnTo>
                  <a:lnTo>
                    <a:pt x="2437650" y="416464"/>
                  </a:lnTo>
                  <a:lnTo>
                    <a:pt x="2491358" y="416329"/>
                  </a:lnTo>
                  <a:lnTo>
                    <a:pt x="2545324" y="415886"/>
                  </a:lnTo>
                  <a:lnTo>
                    <a:pt x="2599547" y="415136"/>
                  </a:lnTo>
                  <a:lnTo>
                    <a:pt x="2654028" y="414079"/>
                  </a:lnTo>
                  <a:lnTo>
                    <a:pt x="2708767" y="412714"/>
                  </a:lnTo>
                  <a:lnTo>
                    <a:pt x="2763763" y="411042"/>
                  </a:lnTo>
                  <a:lnTo>
                    <a:pt x="2819018" y="409063"/>
                  </a:lnTo>
                  <a:lnTo>
                    <a:pt x="2874530" y="406776"/>
                  </a:lnTo>
                  <a:lnTo>
                    <a:pt x="2930299" y="404183"/>
                  </a:lnTo>
                  <a:lnTo>
                    <a:pt x="2986327" y="401281"/>
                  </a:lnTo>
                  <a:lnTo>
                    <a:pt x="3042612" y="398073"/>
                  </a:lnTo>
                  <a:lnTo>
                    <a:pt x="3099155" y="394557"/>
                  </a:lnTo>
                  <a:lnTo>
                    <a:pt x="3155956" y="390733"/>
                  </a:lnTo>
                  <a:lnTo>
                    <a:pt x="3213014" y="386603"/>
                  </a:lnTo>
                  <a:lnTo>
                    <a:pt x="3270330" y="382165"/>
                  </a:lnTo>
                  <a:lnTo>
                    <a:pt x="3327904" y="377419"/>
                  </a:lnTo>
                  <a:lnTo>
                    <a:pt x="3385736" y="372367"/>
                  </a:lnTo>
                  <a:lnTo>
                    <a:pt x="3443825" y="367007"/>
                  </a:lnTo>
                  <a:lnTo>
                    <a:pt x="3502172" y="361339"/>
                  </a:lnTo>
                  <a:lnTo>
                    <a:pt x="3560777" y="355365"/>
                  </a:lnTo>
                  <a:lnTo>
                    <a:pt x="3591996" y="351796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2804" y="6136790"/>
              <a:ext cx="264160" cy="250190"/>
            </a:xfrm>
            <a:custGeom>
              <a:avLst/>
              <a:gdLst/>
              <a:ahLst/>
              <a:cxnLst/>
              <a:rect l="l" t="t" r="r" b="b"/>
              <a:pathLst>
                <a:path w="264159" h="250189">
                  <a:moveTo>
                    <a:pt x="0" y="0"/>
                  </a:moveTo>
                  <a:lnTo>
                    <a:pt x="28539" y="249675"/>
                  </a:lnTo>
                  <a:lnTo>
                    <a:pt x="263944" y="96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13569" y="8160177"/>
            <a:ext cx="1932939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200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60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600" b="1" spc="-150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80357" y="8160177"/>
            <a:ext cx="88773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105" dirty="0">
                <a:solidFill>
                  <a:srgbClr val="444444"/>
                </a:solidFill>
                <a:latin typeface="Arial"/>
                <a:cs typeface="Arial"/>
              </a:rPr>
              <a:t>HEAP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1745" y="2637786"/>
            <a:ext cx="3334385" cy="5673725"/>
            <a:chOff x="881745" y="2637786"/>
            <a:chExt cx="3334385" cy="5673725"/>
          </a:xfrm>
        </p:grpSpPr>
        <p:sp>
          <p:nvSpPr>
            <p:cNvPr id="23" name="object 23"/>
            <p:cNvSpPr/>
            <p:nvPr/>
          </p:nvSpPr>
          <p:spPr>
            <a:xfrm>
              <a:off x="881745" y="2637786"/>
              <a:ext cx="3334385" cy="5673725"/>
            </a:xfrm>
            <a:custGeom>
              <a:avLst/>
              <a:gdLst/>
              <a:ahLst/>
              <a:cxnLst/>
              <a:rect l="l" t="t" r="r" b="b"/>
              <a:pathLst>
                <a:path w="3334385" h="5673725">
                  <a:moveTo>
                    <a:pt x="3334248" y="0"/>
                  </a:moveTo>
                  <a:lnTo>
                    <a:pt x="0" y="0"/>
                  </a:lnTo>
                  <a:lnTo>
                    <a:pt x="0" y="5673519"/>
                  </a:lnTo>
                  <a:lnTo>
                    <a:pt x="3334248" y="5673519"/>
                  </a:lnTo>
                  <a:lnTo>
                    <a:pt x="333424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627" y="2797111"/>
              <a:ext cx="3018485" cy="8344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4061323"/>
              <a:ext cx="261772" cy="2617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4651881"/>
              <a:ext cx="261772" cy="2617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5242439"/>
              <a:ext cx="261772" cy="2617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5832997"/>
              <a:ext cx="261772" cy="26177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6423555"/>
              <a:ext cx="261772" cy="26177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7014112"/>
              <a:ext cx="261772" cy="2617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206" y="7604671"/>
              <a:ext cx="261772" cy="26177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81745" y="2637786"/>
            <a:ext cx="3334385" cy="5262851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767715">
              <a:lnSpc>
                <a:spcPct val="100000"/>
              </a:lnSpc>
              <a:spcBef>
                <a:spcPts val="209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PRIMITIVES</a:t>
            </a:r>
            <a:endParaRPr sz="3700" dirty="0">
              <a:latin typeface="Calibri"/>
              <a:cs typeface="Calibri"/>
            </a:endParaRPr>
          </a:p>
          <a:p>
            <a:pPr marL="969010" marR="1007110">
              <a:lnSpc>
                <a:spcPct val="168500"/>
              </a:lnSpc>
              <a:spcBef>
                <a:spcPts val="2490"/>
              </a:spcBef>
            </a:pP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Number String Boolean Undefined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Null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Symbol BigInt</a:t>
            </a:r>
            <a:endParaRPr sz="2300" dirty="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888103" y="2648257"/>
            <a:ext cx="3334385" cy="3862704"/>
            <a:chOff x="15888103" y="2648257"/>
            <a:chExt cx="3334385" cy="3862704"/>
          </a:xfrm>
        </p:grpSpPr>
        <p:sp>
          <p:nvSpPr>
            <p:cNvPr id="34" name="object 34"/>
            <p:cNvSpPr/>
            <p:nvPr/>
          </p:nvSpPr>
          <p:spPr>
            <a:xfrm>
              <a:off x="15888103" y="2648257"/>
              <a:ext cx="3334385" cy="3862704"/>
            </a:xfrm>
            <a:custGeom>
              <a:avLst/>
              <a:gdLst/>
              <a:ahLst/>
              <a:cxnLst/>
              <a:rect l="l" t="t" r="r" b="b"/>
              <a:pathLst>
                <a:path w="3334384" h="3862704">
                  <a:moveTo>
                    <a:pt x="3334248" y="0"/>
                  </a:moveTo>
                  <a:lnTo>
                    <a:pt x="0" y="0"/>
                  </a:lnTo>
                  <a:lnTo>
                    <a:pt x="0" y="3862440"/>
                  </a:lnTo>
                  <a:lnTo>
                    <a:pt x="3334248" y="3862440"/>
                  </a:lnTo>
                  <a:lnTo>
                    <a:pt x="333424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5983" y="2807582"/>
              <a:ext cx="3018485" cy="8344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127" y="4071794"/>
              <a:ext cx="261772" cy="2617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127" y="4662352"/>
              <a:ext cx="261772" cy="2617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127" y="5252910"/>
              <a:ext cx="261772" cy="2617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87127" y="5843468"/>
              <a:ext cx="261772" cy="26177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5888103" y="2648257"/>
            <a:ext cx="3334385" cy="3468322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972819">
              <a:lnSpc>
                <a:spcPct val="100000"/>
              </a:lnSpc>
              <a:spcBef>
                <a:spcPts val="209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OBJECTS</a:t>
            </a:r>
            <a:endParaRPr sz="3700" dirty="0">
              <a:latin typeface="Calibri"/>
              <a:cs typeface="Calibri"/>
            </a:endParaRPr>
          </a:p>
          <a:p>
            <a:pPr marL="907415" marR="740410">
              <a:lnSpc>
                <a:spcPct val="168500"/>
              </a:lnSpc>
              <a:spcBef>
                <a:spcPts val="2490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literal Arrays Functions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Many</a:t>
            </a:r>
            <a:r>
              <a:rPr sz="230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444444"/>
                </a:solidFill>
                <a:latin typeface="Arial"/>
                <a:cs typeface="Arial"/>
              </a:rPr>
              <a:t>more…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41875" y="5593119"/>
            <a:ext cx="14954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65" dirty="0">
                <a:solidFill>
                  <a:srgbClr val="F2425D"/>
                </a:solidFill>
                <a:latin typeface="Arial"/>
                <a:cs typeface="Arial"/>
              </a:rPr>
              <a:t>STORED</a:t>
            </a:r>
            <a:r>
              <a:rPr sz="2300" b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460561" y="4662366"/>
            <a:ext cx="4277995" cy="472440"/>
            <a:chOff x="11460561" y="4662366"/>
            <a:chExt cx="4277995" cy="472440"/>
          </a:xfrm>
        </p:grpSpPr>
        <p:sp>
          <p:nvSpPr>
            <p:cNvPr id="43" name="object 43"/>
            <p:cNvSpPr/>
            <p:nvPr/>
          </p:nvSpPr>
          <p:spPr>
            <a:xfrm>
              <a:off x="11674408" y="4693779"/>
              <a:ext cx="4032885" cy="326390"/>
            </a:xfrm>
            <a:custGeom>
              <a:avLst/>
              <a:gdLst/>
              <a:ahLst/>
              <a:cxnLst/>
              <a:rect l="l" t="t" r="r" b="b"/>
              <a:pathLst>
                <a:path w="4032884" h="326389">
                  <a:moveTo>
                    <a:pt x="4032344" y="146004"/>
                  </a:moveTo>
                  <a:lnTo>
                    <a:pt x="3990028" y="137102"/>
                  </a:lnTo>
                  <a:lnTo>
                    <a:pt x="3947518" y="128480"/>
                  </a:lnTo>
                  <a:lnTo>
                    <a:pt x="3904812" y="120139"/>
                  </a:lnTo>
                  <a:lnTo>
                    <a:pt x="3861911" y="112077"/>
                  </a:lnTo>
                  <a:lnTo>
                    <a:pt x="3818815" y="104295"/>
                  </a:lnTo>
                  <a:lnTo>
                    <a:pt x="3775523" y="96793"/>
                  </a:lnTo>
                  <a:lnTo>
                    <a:pt x="3732037" y="89571"/>
                  </a:lnTo>
                  <a:lnTo>
                    <a:pt x="3688356" y="82629"/>
                  </a:lnTo>
                  <a:lnTo>
                    <a:pt x="3644479" y="75967"/>
                  </a:lnTo>
                  <a:lnTo>
                    <a:pt x="3600408" y="69584"/>
                  </a:lnTo>
                  <a:lnTo>
                    <a:pt x="3556141" y="63482"/>
                  </a:lnTo>
                  <a:lnTo>
                    <a:pt x="3511679" y="57660"/>
                  </a:lnTo>
                  <a:lnTo>
                    <a:pt x="3467023" y="52117"/>
                  </a:lnTo>
                  <a:lnTo>
                    <a:pt x="3422171" y="46855"/>
                  </a:lnTo>
                  <a:lnTo>
                    <a:pt x="3377124" y="41872"/>
                  </a:lnTo>
                  <a:lnTo>
                    <a:pt x="3331882" y="37170"/>
                  </a:lnTo>
                  <a:lnTo>
                    <a:pt x="3286444" y="32747"/>
                  </a:lnTo>
                  <a:lnTo>
                    <a:pt x="3240812" y="28604"/>
                  </a:lnTo>
                  <a:lnTo>
                    <a:pt x="3194985" y="24741"/>
                  </a:lnTo>
                  <a:lnTo>
                    <a:pt x="3148962" y="21159"/>
                  </a:lnTo>
                  <a:lnTo>
                    <a:pt x="3102744" y="17856"/>
                  </a:lnTo>
                  <a:lnTo>
                    <a:pt x="3056332" y="14833"/>
                  </a:lnTo>
                  <a:lnTo>
                    <a:pt x="3009724" y="12090"/>
                  </a:lnTo>
                  <a:lnTo>
                    <a:pt x="2962921" y="9627"/>
                  </a:lnTo>
                  <a:lnTo>
                    <a:pt x="2915923" y="7443"/>
                  </a:lnTo>
                  <a:lnTo>
                    <a:pt x="2868730" y="5540"/>
                  </a:lnTo>
                  <a:lnTo>
                    <a:pt x="2821342" y="3917"/>
                  </a:lnTo>
                  <a:lnTo>
                    <a:pt x="2773758" y="2574"/>
                  </a:lnTo>
                  <a:lnTo>
                    <a:pt x="2725980" y="1510"/>
                  </a:lnTo>
                  <a:lnTo>
                    <a:pt x="2678007" y="727"/>
                  </a:lnTo>
                  <a:lnTo>
                    <a:pt x="2629838" y="223"/>
                  </a:lnTo>
                  <a:lnTo>
                    <a:pt x="2581474" y="0"/>
                  </a:lnTo>
                  <a:lnTo>
                    <a:pt x="2532915" y="56"/>
                  </a:lnTo>
                  <a:lnTo>
                    <a:pt x="2484162" y="392"/>
                  </a:lnTo>
                  <a:lnTo>
                    <a:pt x="2435213" y="1008"/>
                  </a:lnTo>
                  <a:lnTo>
                    <a:pt x="2386069" y="1904"/>
                  </a:lnTo>
                  <a:lnTo>
                    <a:pt x="2336729" y="3081"/>
                  </a:lnTo>
                  <a:lnTo>
                    <a:pt x="2287195" y="4537"/>
                  </a:lnTo>
                  <a:lnTo>
                    <a:pt x="2237466" y="6272"/>
                  </a:lnTo>
                  <a:lnTo>
                    <a:pt x="2187541" y="8288"/>
                  </a:lnTo>
                  <a:lnTo>
                    <a:pt x="2137422" y="10584"/>
                  </a:lnTo>
                  <a:lnTo>
                    <a:pt x="2087107" y="13160"/>
                  </a:lnTo>
                  <a:lnTo>
                    <a:pt x="2036597" y="16016"/>
                  </a:lnTo>
                  <a:lnTo>
                    <a:pt x="1985893" y="19151"/>
                  </a:lnTo>
                  <a:lnTo>
                    <a:pt x="1934993" y="22567"/>
                  </a:lnTo>
                  <a:lnTo>
                    <a:pt x="1883898" y="26262"/>
                  </a:lnTo>
                  <a:lnTo>
                    <a:pt x="1832607" y="30238"/>
                  </a:lnTo>
                  <a:lnTo>
                    <a:pt x="1781122" y="34493"/>
                  </a:lnTo>
                  <a:lnTo>
                    <a:pt x="1729442" y="39029"/>
                  </a:lnTo>
                  <a:lnTo>
                    <a:pt x="1677566" y="43844"/>
                  </a:lnTo>
                  <a:lnTo>
                    <a:pt x="1625496" y="48939"/>
                  </a:lnTo>
                  <a:lnTo>
                    <a:pt x="1573230" y="54314"/>
                  </a:lnTo>
                  <a:lnTo>
                    <a:pt x="1520770" y="59969"/>
                  </a:lnTo>
                  <a:lnTo>
                    <a:pt x="1468114" y="65904"/>
                  </a:lnTo>
                  <a:lnTo>
                    <a:pt x="1415263" y="72119"/>
                  </a:lnTo>
                  <a:lnTo>
                    <a:pt x="1362217" y="78614"/>
                  </a:lnTo>
                  <a:lnTo>
                    <a:pt x="1308976" y="85389"/>
                  </a:lnTo>
                  <a:lnTo>
                    <a:pt x="1255540" y="92444"/>
                  </a:lnTo>
                  <a:lnTo>
                    <a:pt x="1201908" y="99778"/>
                  </a:lnTo>
                  <a:lnTo>
                    <a:pt x="1148082" y="107393"/>
                  </a:lnTo>
                  <a:lnTo>
                    <a:pt x="1094060" y="115287"/>
                  </a:lnTo>
                  <a:lnTo>
                    <a:pt x="1039844" y="123462"/>
                  </a:lnTo>
                  <a:lnTo>
                    <a:pt x="985432" y="131916"/>
                  </a:lnTo>
                  <a:lnTo>
                    <a:pt x="930825" y="140651"/>
                  </a:lnTo>
                  <a:lnTo>
                    <a:pt x="876023" y="149665"/>
                  </a:lnTo>
                  <a:lnTo>
                    <a:pt x="821026" y="158959"/>
                  </a:lnTo>
                  <a:lnTo>
                    <a:pt x="765834" y="168534"/>
                  </a:lnTo>
                  <a:lnTo>
                    <a:pt x="710447" y="178388"/>
                  </a:lnTo>
                  <a:lnTo>
                    <a:pt x="654865" y="188522"/>
                  </a:lnTo>
                  <a:lnTo>
                    <a:pt x="599088" y="198936"/>
                  </a:lnTo>
                  <a:lnTo>
                    <a:pt x="543115" y="209630"/>
                  </a:lnTo>
                  <a:lnTo>
                    <a:pt x="486948" y="220604"/>
                  </a:lnTo>
                  <a:lnTo>
                    <a:pt x="430585" y="231857"/>
                  </a:lnTo>
                  <a:lnTo>
                    <a:pt x="374027" y="243391"/>
                  </a:lnTo>
                  <a:lnTo>
                    <a:pt x="317274" y="255205"/>
                  </a:lnTo>
                  <a:lnTo>
                    <a:pt x="260326" y="267298"/>
                  </a:lnTo>
                  <a:lnTo>
                    <a:pt x="203183" y="279672"/>
                  </a:lnTo>
                  <a:lnTo>
                    <a:pt x="145845" y="292325"/>
                  </a:lnTo>
                  <a:lnTo>
                    <a:pt x="88312" y="305259"/>
                  </a:lnTo>
                  <a:lnTo>
                    <a:pt x="30583" y="318472"/>
                  </a:lnTo>
                  <a:lnTo>
                    <a:pt x="0" y="325794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460561" y="4890062"/>
              <a:ext cx="273685" cy="244475"/>
            </a:xfrm>
            <a:custGeom>
              <a:avLst/>
              <a:gdLst/>
              <a:ahLst/>
              <a:cxnLst/>
              <a:rect l="l" t="t" r="r" b="b"/>
              <a:pathLst>
                <a:path w="273684" h="244475">
                  <a:moveTo>
                    <a:pt x="215145" y="0"/>
                  </a:moveTo>
                  <a:lnTo>
                    <a:pt x="0" y="180703"/>
                  </a:lnTo>
                  <a:lnTo>
                    <a:pt x="273646" y="244395"/>
                  </a:lnTo>
                  <a:lnTo>
                    <a:pt x="21514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584949" y="4192831"/>
            <a:ext cx="14954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65" dirty="0">
                <a:solidFill>
                  <a:srgbClr val="F2425D"/>
                </a:solidFill>
                <a:latin typeface="Arial"/>
                <a:cs typeface="Arial"/>
              </a:rPr>
              <a:t>STORED</a:t>
            </a:r>
            <a:r>
              <a:rPr sz="2300" b="1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53511" y="9310037"/>
            <a:ext cx="25908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35" dirty="0">
                <a:solidFill>
                  <a:srgbClr val="F2425D"/>
                </a:solidFill>
                <a:latin typeface="Arial"/>
                <a:cs typeface="Arial"/>
              </a:rPr>
              <a:t>PRIMITIVE</a:t>
            </a:r>
            <a:r>
              <a:rPr sz="2450" b="1" spc="-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F2425D"/>
                </a:solidFill>
                <a:latin typeface="Arial"/>
                <a:cs typeface="Arial"/>
              </a:rPr>
              <a:t>TYPES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42067" y="8531914"/>
            <a:ext cx="213995" cy="673100"/>
            <a:chOff x="2442067" y="8531914"/>
            <a:chExt cx="213995" cy="673100"/>
          </a:xfrm>
        </p:grpSpPr>
        <p:sp>
          <p:nvSpPr>
            <p:cNvPr id="48" name="object 48"/>
            <p:cNvSpPr/>
            <p:nvPr/>
          </p:nvSpPr>
          <p:spPr>
            <a:xfrm>
              <a:off x="2548870" y="8719343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536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42067" y="8531914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6111322" y="7533270"/>
            <a:ext cx="28879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10080" algn="l"/>
              </a:tabLst>
            </a:pPr>
            <a:r>
              <a:rPr sz="2450" b="1" spc="-30" dirty="0">
                <a:solidFill>
                  <a:srgbClr val="F2425D"/>
                </a:solidFill>
                <a:latin typeface="Arial"/>
                <a:cs typeface="Arial"/>
              </a:rPr>
              <a:t>REFERENCE</a:t>
            </a:r>
            <a:r>
              <a:rPr sz="2450" b="1" dirty="0">
                <a:solidFill>
                  <a:srgbClr val="F2425D"/>
                </a:solidFill>
                <a:latin typeface="Arial"/>
                <a:cs typeface="Arial"/>
              </a:rPr>
              <a:t>	</a:t>
            </a:r>
            <a:r>
              <a:rPr sz="2450" b="1" spc="-85" dirty="0">
                <a:solidFill>
                  <a:srgbClr val="F2425D"/>
                </a:solidFill>
                <a:latin typeface="Arial"/>
                <a:cs typeface="Arial"/>
              </a:rPr>
              <a:t>TYPES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7448432" y="6731697"/>
            <a:ext cx="213995" cy="673100"/>
            <a:chOff x="17448432" y="6731697"/>
            <a:chExt cx="213995" cy="673100"/>
          </a:xfrm>
        </p:grpSpPr>
        <p:sp>
          <p:nvSpPr>
            <p:cNvPr id="52" name="object 52"/>
            <p:cNvSpPr/>
            <p:nvPr/>
          </p:nvSpPr>
          <p:spPr>
            <a:xfrm>
              <a:off x="17555235" y="6919126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536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448432" y="6731697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8" y="259543"/>
            <a:ext cx="1063381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6645" algn="l"/>
                <a:tab pos="3265804" algn="l"/>
                <a:tab pos="5801995" algn="l"/>
              </a:tabLst>
            </a:pPr>
            <a:r>
              <a:rPr dirty="0"/>
              <a:t>PRIMITIVE</a:t>
            </a:r>
            <a:r>
              <a:rPr lang="en-US" dirty="0"/>
              <a:t> </a:t>
            </a:r>
            <a:r>
              <a:rPr dirty="0"/>
              <a:t>VS.</a:t>
            </a:r>
            <a:r>
              <a:rPr lang="en-US" dirty="0"/>
              <a:t> </a:t>
            </a:r>
            <a:r>
              <a:rPr dirty="0"/>
              <a:t>REFERENCE</a:t>
            </a:r>
            <a:r>
              <a:rPr lang="en-US" dirty="0"/>
              <a:t> </a:t>
            </a:r>
            <a:r>
              <a:rPr dirty="0"/>
              <a:t>VALUES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735" y="2336593"/>
            <a:ext cx="4529444" cy="23239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694327" y="2336593"/>
            <a:ext cx="12661265" cy="7931784"/>
            <a:chOff x="6694327" y="2336593"/>
            <a:chExt cx="12661265" cy="7931784"/>
          </a:xfrm>
        </p:grpSpPr>
        <p:sp>
          <p:nvSpPr>
            <p:cNvPr id="6" name="object 6"/>
            <p:cNvSpPr/>
            <p:nvPr/>
          </p:nvSpPr>
          <p:spPr>
            <a:xfrm>
              <a:off x="6694327" y="2336593"/>
              <a:ext cx="12661265" cy="7931784"/>
            </a:xfrm>
            <a:custGeom>
              <a:avLst/>
              <a:gdLst/>
              <a:ahLst/>
              <a:cxnLst/>
              <a:rect l="l" t="t" r="r" b="b"/>
              <a:pathLst>
                <a:path w="12661265" h="7931784">
                  <a:moveTo>
                    <a:pt x="12661268" y="0"/>
                  </a:moveTo>
                  <a:lnTo>
                    <a:pt x="0" y="0"/>
                  </a:lnTo>
                  <a:lnTo>
                    <a:pt x="0" y="7931766"/>
                  </a:lnTo>
                  <a:lnTo>
                    <a:pt x="12661268" y="7931766"/>
                  </a:lnTo>
                  <a:lnTo>
                    <a:pt x="12661268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9297" y="3055120"/>
              <a:ext cx="6284595" cy="6073775"/>
            </a:xfrm>
            <a:custGeom>
              <a:avLst/>
              <a:gdLst/>
              <a:ahLst/>
              <a:cxnLst/>
              <a:rect l="l" t="t" r="r" b="b"/>
              <a:pathLst>
                <a:path w="6284594" h="6073775">
                  <a:moveTo>
                    <a:pt x="6284022" y="0"/>
                  </a:moveTo>
                  <a:lnTo>
                    <a:pt x="0" y="0"/>
                  </a:lnTo>
                  <a:lnTo>
                    <a:pt x="0" y="6073475"/>
                  </a:lnTo>
                  <a:lnTo>
                    <a:pt x="6284022" y="6073475"/>
                  </a:lnTo>
                  <a:lnTo>
                    <a:pt x="6284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9297" y="3055120"/>
              <a:ext cx="6284595" cy="6073775"/>
            </a:xfrm>
            <a:custGeom>
              <a:avLst/>
              <a:gdLst/>
              <a:ahLst/>
              <a:cxnLst/>
              <a:rect l="l" t="t" r="r" b="b"/>
              <a:pathLst>
                <a:path w="6284594" h="6073775">
                  <a:moveTo>
                    <a:pt x="0" y="0"/>
                  </a:moveTo>
                  <a:lnTo>
                    <a:pt x="6284022" y="0"/>
                  </a:lnTo>
                  <a:lnTo>
                    <a:pt x="6284022" y="6073475"/>
                  </a:lnTo>
                  <a:lnTo>
                    <a:pt x="0" y="607347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88122" y="9421268"/>
            <a:ext cx="20396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235" dirty="0">
                <a:solidFill>
                  <a:srgbClr val="444444"/>
                </a:solidFill>
                <a:latin typeface="Arial"/>
                <a:cs typeface="Arial"/>
              </a:rPr>
              <a:t>CALL</a:t>
            </a:r>
            <a:r>
              <a:rPr sz="28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800" b="1" spc="-185" dirty="0">
                <a:solidFill>
                  <a:srgbClr val="444444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7727" y="9421268"/>
            <a:ext cx="929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135" dirty="0">
                <a:solidFill>
                  <a:srgbClr val="444444"/>
                </a:solidFill>
                <a:latin typeface="Arial"/>
                <a:cs typeface="Arial"/>
              </a:rPr>
              <a:t>HEAP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3634" y="1866057"/>
            <a:ext cx="282713" cy="28271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815844" y="3013210"/>
            <a:ext cx="8926195" cy="6157595"/>
            <a:chOff x="9815844" y="3013210"/>
            <a:chExt cx="8926195" cy="6157595"/>
          </a:xfrm>
        </p:grpSpPr>
        <p:sp>
          <p:nvSpPr>
            <p:cNvPr id="13" name="object 13"/>
            <p:cNvSpPr/>
            <p:nvPr/>
          </p:nvSpPr>
          <p:spPr>
            <a:xfrm>
              <a:off x="14511683" y="3055120"/>
              <a:ext cx="4188460" cy="6073775"/>
            </a:xfrm>
            <a:custGeom>
              <a:avLst/>
              <a:gdLst/>
              <a:ahLst/>
              <a:cxnLst/>
              <a:rect l="l" t="t" r="r" b="b"/>
              <a:pathLst>
                <a:path w="4188459" h="6073775">
                  <a:moveTo>
                    <a:pt x="4188354" y="0"/>
                  </a:moveTo>
                  <a:lnTo>
                    <a:pt x="0" y="0"/>
                  </a:lnTo>
                  <a:lnTo>
                    <a:pt x="0" y="6073475"/>
                  </a:lnTo>
                  <a:lnTo>
                    <a:pt x="4188354" y="6073475"/>
                  </a:lnTo>
                  <a:lnTo>
                    <a:pt x="4188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11683" y="3055120"/>
              <a:ext cx="4188460" cy="6073775"/>
            </a:xfrm>
            <a:custGeom>
              <a:avLst/>
              <a:gdLst/>
              <a:ahLst/>
              <a:cxnLst/>
              <a:rect l="l" t="t" r="r" b="b"/>
              <a:pathLst>
                <a:path w="4188459" h="6073775">
                  <a:moveTo>
                    <a:pt x="0" y="0"/>
                  </a:moveTo>
                  <a:lnTo>
                    <a:pt x="4188354" y="0"/>
                  </a:lnTo>
                  <a:lnTo>
                    <a:pt x="4188354" y="6073475"/>
                  </a:lnTo>
                  <a:lnTo>
                    <a:pt x="0" y="6073475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3846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15844" y="4103273"/>
              <a:ext cx="3627754" cy="871855"/>
            </a:xfrm>
            <a:custGeom>
              <a:avLst/>
              <a:gdLst/>
              <a:ahLst/>
              <a:cxnLst/>
              <a:rect l="l" t="t" r="r" b="b"/>
              <a:pathLst>
                <a:path w="3627755" h="871854">
                  <a:moveTo>
                    <a:pt x="3627203" y="0"/>
                  </a:moveTo>
                  <a:lnTo>
                    <a:pt x="0" y="0"/>
                  </a:lnTo>
                  <a:lnTo>
                    <a:pt x="0" y="871701"/>
                  </a:lnTo>
                  <a:lnTo>
                    <a:pt x="3627203" y="871701"/>
                  </a:lnTo>
                  <a:lnTo>
                    <a:pt x="362720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15844" y="4974974"/>
              <a:ext cx="3627754" cy="31750"/>
            </a:xfrm>
            <a:custGeom>
              <a:avLst/>
              <a:gdLst/>
              <a:ahLst/>
              <a:cxnLst/>
              <a:rect l="l" t="t" r="r" b="b"/>
              <a:pathLst>
                <a:path w="3627755" h="31750">
                  <a:moveTo>
                    <a:pt x="0" y="0"/>
                  </a:moveTo>
                  <a:lnTo>
                    <a:pt x="3627203" y="0"/>
                  </a:lnTo>
                  <a:lnTo>
                    <a:pt x="3627203" y="31412"/>
                  </a:lnTo>
                  <a:lnTo>
                    <a:pt x="0" y="3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19935" y="1829532"/>
            <a:ext cx="342582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Primitive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3634" y="5445514"/>
            <a:ext cx="282713" cy="28271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19935" y="5408989"/>
            <a:ext cx="3557904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Reference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values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example: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4374" y="5916050"/>
            <a:ext cx="5015865" cy="4668520"/>
            <a:chOff x="764374" y="5916050"/>
            <a:chExt cx="5015865" cy="466852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374" y="5916050"/>
              <a:ext cx="5015554" cy="46681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35482" y="6975669"/>
              <a:ext cx="626110" cy="227329"/>
            </a:xfrm>
            <a:custGeom>
              <a:avLst/>
              <a:gdLst/>
              <a:ahLst/>
              <a:cxnLst/>
              <a:rect l="l" t="t" r="r" b="b"/>
              <a:pathLst>
                <a:path w="626110" h="227329">
                  <a:moveTo>
                    <a:pt x="625807" y="1074"/>
                  </a:moveTo>
                  <a:lnTo>
                    <a:pt x="570850" y="0"/>
                  </a:lnTo>
                  <a:lnTo>
                    <a:pt x="517210" y="1803"/>
                  </a:lnTo>
                  <a:lnTo>
                    <a:pt x="464888" y="6485"/>
                  </a:lnTo>
                  <a:lnTo>
                    <a:pt x="413884" y="14044"/>
                  </a:lnTo>
                  <a:lnTo>
                    <a:pt x="364198" y="24482"/>
                  </a:lnTo>
                  <a:lnTo>
                    <a:pt x="315830" y="37798"/>
                  </a:lnTo>
                  <a:lnTo>
                    <a:pt x="268780" y="53992"/>
                  </a:lnTo>
                  <a:lnTo>
                    <a:pt x="223048" y="73063"/>
                  </a:lnTo>
                  <a:lnTo>
                    <a:pt x="178634" y="95013"/>
                  </a:lnTo>
                  <a:lnTo>
                    <a:pt x="135537" y="119841"/>
                  </a:lnTo>
                  <a:lnTo>
                    <a:pt x="93759" y="147547"/>
                  </a:lnTo>
                  <a:lnTo>
                    <a:pt x="53299" y="178131"/>
                  </a:lnTo>
                  <a:lnTo>
                    <a:pt x="14156" y="211593"/>
                  </a:lnTo>
                  <a:lnTo>
                    <a:pt x="0" y="22703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0740" y="7127817"/>
              <a:ext cx="184150" cy="189230"/>
            </a:xfrm>
            <a:custGeom>
              <a:avLst/>
              <a:gdLst/>
              <a:ahLst/>
              <a:cxnLst/>
              <a:rect l="l" t="t" r="r" b="b"/>
              <a:pathLst>
                <a:path w="184150" h="189229">
                  <a:moveTo>
                    <a:pt x="54072" y="0"/>
                  </a:moveTo>
                  <a:lnTo>
                    <a:pt x="0" y="189094"/>
                  </a:lnTo>
                  <a:lnTo>
                    <a:pt x="183720" y="118895"/>
                  </a:lnTo>
                  <a:lnTo>
                    <a:pt x="54072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95953" y="4323820"/>
            <a:ext cx="6661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0001</a:t>
            </a:r>
            <a:endParaRPr sz="215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815844" y="4066618"/>
            <a:ext cx="8603615" cy="1482090"/>
            <a:chOff x="9815844" y="4066618"/>
            <a:chExt cx="8603615" cy="1482090"/>
          </a:xfrm>
        </p:grpSpPr>
        <p:sp>
          <p:nvSpPr>
            <p:cNvPr id="26" name="object 26"/>
            <p:cNvSpPr/>
            <p:nvPr/>
          </p:nvSpPr>
          <p:spPr>
            <a:xfrm>
              <a:off x="9815844" y="4071860"/>
              <a:ext cx="3627754" cy="31750"/>
            </a:xfrm>
            <a:custGeom>
              <a:avLst/>
              <a:gdLst/>
              <a:ahLst/>
              <a:cxnLst/>
              <a:rect l="l" t="t" r="r" b="b"/>
              <a:pathLst>
                <a:path w="3627755" h="31750">
                  <a:moveTo>
                    <a:pt x="0" y="0"/>
                  </a:moveTo>
                  <a:lnTo>
                    <a:pt x="3627203" y="0"/>
                  </a:lnTo>
                  <a:lnTo>
                    <a:pt x="3627203" y="31412"/>
                  </a:lnTo>
                  <a:lnTo>
                    <a:pt x="0" y="3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792261" y="5516847"/>
              <a:ext cx="3627754" cy="31750"/>
            </a:xfrm>
            <a:custGeom>
              <a:avLst/>
              <a:gdLst/>
              <a:ahLst/>
              <a:cxnLst/>
              <a:rect l="l" t="t" r="r" b="b"/>
              <a:pathLst>
                <a:path w="3627755" h="31750">
                  <a:moveTo>
                    <a:pt x="0" y="0"/>
                  </a:moveTo>
                  <a:lnTo>
                    <a:pt x="3627203" y="0"/>
                  </a:lnTo>
                  <a:lnTo>
                    <a:pt x="3627203" y="31412"/>
                  </a:lnTo>
                  <a:lnTo>
                    <a:pt x="0" y="3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792261" y="4066618"/>
              <a:ext cx="3627754" cy="31750"/>
            </a:xfrm>
            <a:custGeom>
              <a:avLst/>
              <a:gdLst/>
              <a:ahLst/>
              <a:cxnLst/>
              <a:rect l="l" t="t" r="r" b="b"/>
              <a:pathLst>
                <a:path w="3627755" h="31750">
                  <a:moveTo>
                    <a:pt x="0" y="0"/>
                  </a:moveTo>
                  <a:lnTo>
                    <a:pt x="3627203" y="0"/>
                  </a:lnTo>
                  <a:lnTo>
                    <a:pt x="3627203" y="31412"/>
                  </a:lnTo>
                  <a:lnTo>
                    <a:pt x="0" y="3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792261" y="4098031"/>
              <a:ext cx="3627754" cy="1416685"/>
            </a:xfrm>
            <a:custGeom>
              <a:avLst/>
              <a:gdLst/>
              <a:ahLst/>
              <a:cxnLst/>
              <a:rect l="l" t="t" r="r" b="b"/>
              <a:pathLst>
                <a:path w="3627755" h="1416685">
                  <a:moveTo>
                    <a:pt x="3627203" y="0"/>
                  </a:moveTo>
                  <a:lnTo>
                    <a:pt x="0" y="0"/>
                  </a:lnTo>
                  <a:lnTo>
                    <a:pt x="0" y="1416187"/>
                  </a:lnTo>
                  <a:lnTo>
                    <a:pt x="3627203" y="1416187"/>
                  </a:lnTo>
                  <a:lnTo>
                    <a:pt x="362720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221759" y="3570463"/>
            <a:ext cx="101536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100" dirty="0">
                <a:solidFill>
                  <a:srgbClr val="444444"/>
                </a:solidFill>
                <a:latin typeface="Arial"/>
                <a:cs typeface="Arial"/>
              </a:rPr>
              <a:t>Address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98176" y="3570468"/>
            <a:ext cx="101536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100" dirty="0">
                <a:solidFill>
                  <a:srgbClr val="444444"/>
                </a:solidFill>
                <a:latin typeface="Arial"/>
                <a:cs typeface="Arial"/>
              </a:rPr>
              <a:t>Address</a:t>
            </a:r>
            <a:endParaRPr sz="2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171299" y="3570468"/>
            <a:ext cx="6959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7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endParaRPr sz="2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72370" y="4619629"/>
            <a:ext cx="6661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D30F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473509" y="4318947"/>
            <a:ext cx="1822450" cy="9893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450" spc="20" dirty="0">
                <a:solidFill>
                  <a:srgbClr val="444444"/>
                </a:solidFill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226060" marR="5080">
              <a:lnSpc>
                <a:spcPct val="109000"/>
              </a:lnSpc>
            </a:pPr>
            <a:r>
              <a:rPr sz="1450" dirty="0">
                <a:solidFill>
                  <a:srgbClr val="444444"/>
                </a:solidFill>
                <a:latin typeface="Courier New"/>
                <a:cs typeface="Courier New"/>
              </a:rPr>
              <a:t>name:</a:t>
            </a:r>
            <a:r>
              <a:rPr sz="1450" spc="10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450" spc="-10" dirty="0">
                <a:solidFill>
                  <a:srgbClr val="444444"/>
                </a:solidFill>
                <a:latin typeface="Courier New"/>
                <a:cs typeface="Courier New"/>
              </a:rPr>
              <a:t>‘Jonas’; </a:t>
            </a:r>
            <a:r>
              <a:rPr sz="1450" dirty="0">
                <a:solidFill>
                  <a:srgbClr val="444444"/>
                </a:solidFill>
                <a:latin typeface="Courier New"/>
                <a:cs typeface="Courier New"/>
              </a:rPr>
              <a:t>age:</a:t>
            </a:r>
            <a:r>
              <a:rPr sz="1450" spc="8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450" spc="-25" dirty="0">
                <a:solidFill>
                  <a:srgbClr val="444444"/>
                </a:solidFill>
                <a:latin typeface="Courier New"/>
                <a:cs typeface="Courier New"/>
              </a:rPr>
              <a:t>30;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1450" spc="20" dirty="0">
                <a:solidFill>
                  <a:srgbClr val="444444"/>
                </a:solidFill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94875" y="3570463"/>
            <a:ext cx="6959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70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815844" y="5006380"/>
            <a:ext cx="3627754" cy="903605"/>
            <a:chOff x="9815844" y="5006380"/>
            <a:chExt cx="3627754" cy="903605"/>
          </a:xfrm>
        </p:grpSpPr>
        <p:sp>
          <p:nvSpPr>
            <p:cNvPr id="37" name="object 37"/>
            <p:cNvSpPr/>
            <p:nvPr/>
          </p:nvSpPr>
          <p:spPr>
            <a:xfrm>
              <a:off x="9815844" y="5006380"/>
              <a:ext cx="3627754" cy="871855"/>
            </a:xfrm>
            <a:custGeom>
              <a:avLst/>
              <a:gdLst/>
              <a:ahLst/>
              <a:cxnLst/>
              <a:rect l="l" t="t" r="r" b="b"/>
              <a:pathLst>
                <a:path w="3627755" h="871854">
                  <a:moveTo>
                    <a:pt x="3627203" y="0"/>
                  </a:moveTo>
                  <a:lnTo>
                    <a:pt x="0" y="0"/>
                  </a:lnTo>
                  <a:lnTo>
                    <a:pt x="0" y="871701"/>
                  </a:lnTo>
                  <a:lnTo>
                    <a:pt x="3627203" y="871701"/>
                  </a:lnTo>
                  <a:lnTo>
                    <a:pt x="362720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15844" y="5878081"/>
              <a:ext cx="3627754" cy="31750"/>
            </a:xfrm>
            <a:custGeom>
              <a:avLst/>
              <a:gdLst/>
              <a:ahLst/>
              <a:cxnLst/>
              <a:rect l="l" t="t" r="r" b="b"/>
              <a:pathLst>
                <a:path w="3627755" h="31750">
                  <a:moveTo>
                    <a:pt x="0" y="0"/>
                  </a:moveTo>
                  <a:lnTo>
                    <a:pt x="3627203" y="0"/>
                  </a:lnTo>
                  <a:lnTo>
                    <a:pt x="3627203" y="31412"/>
                  </a:lnTo>
                  <a:lnTo>
                    <a:pt x="0" y="3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395953" y="5226929"/>
            <a:ext cx="6661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0002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72900" y="5226929"/>
            <a:ext cx="3397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spc="-25" dirty="0">
                <a:solidFill>
                  <a:srgbClr val="444444"/>
                </a:solidFill>
                <a:latin typeface="Courier New"/>
                <a:cs typeface="Courier New"/>
              </a:rPr>
              <a:t>31</a:t>
            </a:r>
            <a:endParaRPr sz="2150">
              <a:latin typeface="Courier New"/>
              <a:cs typeface="Courier New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815844" y="5914730"/>
            <a:ext cx="3627754" cy="903605"/>
            <a:chOff x="9815844" y="5914730"/>
            <a:chExt cx="3627754" cy="903605"/>
          </a:xfrm>
        </p:grpSpPr>
        <p:sp>
          <p:nvSpPr>
            <p:cNvPr id="42" name="object 42"/>
            <p:cNvSpPr/>
            <p:nvPr/>
          </p:nvSpPr>
          <p:spPr>
            <a:xfrm>
              <a:off x="9815844" y="5914730"/>
              <a:ext cx="3627754" cy="871855"/>
            </a:xfrm>
            <a:custGeom>
              <a:avLst/>
              <a:gdLst/>
              <a:ahLst/>
              <a:cxnLst/>
              <a:rect l="l" t="t" r="r" b="b"/>
              <a:pathLst>
                <a:path w="3627755" h="871854">
                  <a:moveTo>
                    <a:pt x="3627203" y="0"/>
                  </a:moveTo>
                  <a:lnTo>
                    <a:pt x="0" y="0"/>
                  </a:lnTo>
                  <a:lnTo>
                    <a:pt x="0" y="871701"/>
                  </a:lnTo>
                  <a:lnTo>
                    <a:pt x="3627203" y="871701"/>
                  </a:lnTo>
                  <a:lnTo>
                    <a:pt x="3627203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5844" y="6786431"/>
              <a:ext cx="3627754" cy="31750"/>
            </a:xfrm>
            <a:custGeom>
              <a:avLst/>
              <a:gdLst/>
              <a:ahLst/>
              <a:cxnLst/>
              <a:rect l="l" t="t" r="r" b="b"/>
              <a:pathLst>
                <a:path w="3627755" h="31750">
                  <a:moveTo>
                    <a:pt x="0" y="0"/>
                  </a:moveTo>
                  <a:lnTo>
                    <a:pt x="3627203" y="0"/>
                  </a:lnTo>
                  <a:lnTo>
                    <a:pt x="3627203" y="31412"/>
                  </a:lnTo>
                  <a:lnTo>
                    <a:pt x="0" y="3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4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395953" y="6135278"/>
            <a:ext cx="6661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0003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91475" y="5205987"/>
            <a:ext cx="99314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10" dirty="0">
                <a:solidFill>
                  <a:srgbClr val="444444"/>
                </a:solidFill>
                <a:latin typeface="Courier New"/>
                <a:cs typeface="Courier New"/>
              </a:rPr>
              <a:t>oldAge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91475" y="6095038"/>
            <a:ext cx="33972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25" dirty="0">
                <a:solidFill>
                  <a:srgbClr val="444444"/>
                </a:solidFill>
                <a:latin typeface="Courier New"/>
                <a:cs typeface="Courier New"/>
              </a:rPr>
              <a:t>me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91475" y="7027915"/>
            <a:ext cx="99314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10" dirty="0">
                <a:solidFill>
                  <a:srgbClr val="444444"/>
                </a:solidFill>
                <a:latin typeface="Courier New"/>
                <a:cs typeface="Courier New"/>
              </a:rPr>
              <a:t>friend</a:t>
            </a:r>
            <a:endParaRPr sz="2150">
              <a:latin typeface="Courier New"/>
              <a:cs typeface="Courier Ne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500116" y="4384666"/>
            <a:ext cx="1784985" cy="2887345"/>
            <a:chOff x="8500116" y="4384666"/>
            <a:chExt cx="1784985" cy="2887345"/>
          </a:xfrm>
        </p:grpSpPr>
        <p:sp>
          <p:nvSpPr>
            <p:cNvPr id="49" name="object 49"/>
            <p:cNvSpPr/>
            <p:nvPr/>
          </p:nvSpPr>
          <p:spPr>
            <a:xfrm>
              <a:off x="8797089" y="4510317"/>
              <a:ext cx="1220470" cy="0"/>
            </a:xfrm>
            <a:custGeom>
              <a:avLst/>
              <a:gdLst/>
              <a:ahLst/>
              <a:cxnLst/>
              <a:rect l="l" t="t" r="r" b="b"/>
              <a:pathLst>
                <a:path w="1220470">
                  <a:moveTo>
                    <a:pt x="0" y="0"/>
                  </a:moveTo>
                  <a:lnTo>
                    <a:pt x="1188466" y="0"/>
                  </a:lnTo>
                  <a:lnTo>
                    <a:pt x="1219879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85555" y="4384666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244222" y="4793432"/>
              <a:ext cx="817880" cy="620395"/>
            </a:xfrm>
            <a:custGeom>
              <a:avLst/>
              <a:gdLst/>
              <a:ahLst/>
              <a:cxnLst/>
              <a:rect l="l" t="t" r="r" b="b"/>
              <a:pathLst>
                <a:path w="817879" h="620395">
                  <a:moveTo>
                    <a:pt x="0" y="619991"/>
                  </a:moveTo>
                  <a:lnTo>
                    <a:pt x="792409" y="18982"/>
                  </a:lnTo>
                  <a:lnTo>
                    <a:pt x="817437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60700" y="4660553"/>
              <a:ext cx="276225" cy="252095"/>
            </a:xfrm>
            <a:custGeom>
              <a:avLst/>
              <a:gdLst/>
              <a:ahLst/>
              <a:cxnLst/>
              <a:rect l="l" t="t" r="r" b="b"/>
              <a:pathLst>
                <a:path w="276225" h="252095">
                  <a:moveTo>
                    <a:pt x="276155" y="0"/>
                  </a:moveTo>
                  <a:lnTo>
                    <a:pt x="0" y="51749"/>
                  </a:lnTo>
                  <a:lnTo>
                    <a:pt x="151862" y="251974"/>
                  </a:lnTo>
                  <a:lnTo>
                    <a:pt x="27615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31548" y="6321774"/>
              <a:ext cx="1485900" cy="0"/>
            </a:xfrm>
            <a:custGeom>
              <a:avLst/>
              <a:gdLst/>
              <a:ahLst/>
              <a:cxnLst/>
              <a:rect l="l" t="t" r="r" b="b"/>
              <a:pathLst>
                <a:path w="1485900">
                  <a:moveTo>
                    <a:pt x="0" y="0"/>
                  </a:moveTo>
                  <a:lnTo>
                    <a:pt x="1454007" y="0"/>
                  </a:lnTo>
                  <a:lnTo>
                    <a:pt x="1485419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85555" y="6196123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0" y="0"/>
                  </a:moveTo>
                  <a:lnTo>
                    <a:pt x="0" y="251301"/>
                  </a:lnTo>
                  <a:lnTo>
                    <a:pt x="251301" y="125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53983" y="6622296"/>
              <a:ext cx="921385" cy="618490"/>
            </a:xfrm>
            <a:custGeom>
              <a:avLst/>
              <a:gdLst/>
              <a:ahLst/>
              <a:cxnLst/>
              <a:rect l="l" t="t" r="r" b="b"/>
              <a:pathLst>
                <a:path w="921384" h="618490">
                  <a:moveTo>
                    <a:pt x="0" y="617997"/>
                  </a:moveTo>
                  <a:lnTo>
                    <a:pt x="894946" y="17502"/>
                  </a:lnTo>
                  <a:lnTo>
                    <a:pt x="921031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978919" y="6499779"/>
              <a:ext cx="278765" cy="244475"/>
            </a:xfrm>
            <a:custGeom>
              <a:avLst/>
              <a:gdLst/>
              <a:ahLst/>
              <a:cxnLst/>
              <a:rect l="l" t="t" r="r" b="b"/>
              <a:pathLst>
                <a:path w="278765" h="244475">
                  <a:moveTo>
                    <a:pt x="278688" y="0"/>
                  </a:moveTo>
                  <a:lnTo>
                    <a:pt x="0" y="35680"/>
                  </a:lnTo>
                  <a:lnTo>
                    <a:pt x="140020" y="244359"/>
                  </a:lnTo>
                  <a:lnTo>
                    <a:pt x="278688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04545" y="4510316"/>
              <a:ext cx="1294765" cy="822325"/>
            </a:xfrm>
            <a:custGeom>
              <a:avLst/>
              <a:gdLst/>
              <a:ahLst/>
              <a:cxnLst/>
              <a:rect l="l" t="t" r="r" b="b"/>
              <a:pathLst>
                <a:path w="1294765" h="822325">
                  <a:moveTo>
                    <a:pt x="0" y="0"/>
                  </a:moveTo>
                  <a:lnTo>
                    <a:pt x="1268082" y="805075"/>
                  </a:lnTo>
                  <a:lnTo>
                    <a:pt x="1294601" y="821911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005280" y="5209313"/>
              <a:ext cx="280035" cy="241300"/>
            </a:xfrm>
            <a:custGeom>
              <a:avLst/>
              <a:gdLst/>
              <a:ahLst/>
              <a:cxnLst/>
              <a:rect l="l" t="t" r="r" b="b"/>
              <a:pathLst>
                <a:path w="280034" h="241300">
                  <a:moveTo>
                    <a:pt x="134693" y="0"/>
                  </a:moveTo>
                  <a:lnTo>
                    <a:pt x="0" y="212155"/>
                  </a:lnTo>
                  <a:lnTo>
                    <a:pt x="279502" y="240770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15912" y="6463946"/>
            <a:ext cx="259080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No</a:t>
            </a:r>
            <a:r>
              <a:rPr sz="19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problem,</a:t>
            </a:r>
            <a:r>
              <a:rPr sz="1900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2425D"/>
                </a:solidFill>
                <a:latin typeface="Arial"/>
                <a:cs typeface="Arial"/>
              </a:rPr>
              <a:t>because </a:t>
            </a:r>
            <a:r>
              <a:rPr sz="1900" spc="-20" dirty="0">
                <a:solidFill>
                  <a:srgbClr val="F2425D"/>
                </a:solidFill>
                <a:latin typeface="Arial"/>
                <a:cs typeface="Arial"/>
              </a:rPr>
              <a:t>we’re</a:t>
            </a:r>
            <a:r>
              <a:rPr sz="19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F2425D"/>
                </a:solidFill>
                <a:latin typeface="Arial"/>
                <a:cs typeface="Arial"/>
              </a:rPr>
              <a:t>NOT</a:t>
            </a:r>
            <a:r>
              <a:rPr sz="19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changing</a:t>
            </a:r>
            <a:r>
              <a:rPr sz="1900" spc="-25" dirty="0">
                <a:solidFill>
                  <a:srgbClr val="F2425D"/>
                </a:solidFill>
                <a:latin typeface="Arial"/>
                <a:cs typeface="Arial"/>
              </a:rPr>
              <a:t> the </a:t>
            </a:r>
            <a:r>
              <a:rPr sz="1900" b="1" i="1" dirty="0">
                <a:solidFill>
                  <a:srgbClr val="F2425D"/>
                </a:solidFill>
                <a:latin typeface="Candara"/>
                <a:cs typeface="Candara"/>
              </a:rPr>
              <a:t>value</a:t>
            </a:r>
            <a:r>
              <a:rPr sz="1900" b="1" i="1" spc="100" dirty="0">
                <a:solidFill>
                  <a:srgbClr val="F2425D"/>
                </a:solidFill>
                <a:latin typeface="Candara"/>
                <a:cs typeface="Candara"/>
              </a:rPr>
              <a:t>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at</a:t>
            </a:r>
            <a:r>
              <a:rPr sz="190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address</a:t>
            </a:r>
            <a:r>
              <a:rPr sz="1900" spc="-3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F2425D"/>
                </a:solidFill>
                <a:latin typeface="Courier New"/>
                <a:cs typeface="Courier New"/>
              </a:rPr>
              <a:t>0003</a:t>
            </a:r>
            <a:r>
              <a:rPr sz="1900" spc="-10" dirty="0">
                <a:solidFill>
                  <a:srgbClr val="F2425D"/>
                </a:solidFill>
                <a:latin typeface="Arial"/>
                <a:cs typeface="Arial"/>
              </a:rPr>
              <a:t>!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39725" y="7451315"/>
            <a:ext cx="4323080" cy="3049905"/>
            <a:chOff x="839725" y="7451315"/>
            <a:chExt cx="4323080" cy="3049905"/>
          </a:xfrm>
        </p:grpSpPr>
        <p:sp>
          <p:nvSpPr>
            <p:cNvPr id="61" name="object 61"/>
            <p:cNvSpPr/>
            <p:nvPr/>
          </p:nvSpPr>
          <p:spPr>
            <a:xfrm>
              <a:off x="865902" y="7477492"/>
              <a:ext cx="1952625" cy="726440"/>
            </a:xfrm>
            <a:custGeom>
              <a:avLst/>
              <a:gdLst/>
              <a:ahLst/>
              <a:cxnLst/>
              <a:rect l="l" t="t" r="r" b="b"/>
              <a:pathLst>
                <a:path w="1952625" h="726440">
                  <a:moveTo>
                    <a:pt x="0" y="0"/>
                  </a:moveTo>
                  <a:lnTo>
                    <a:pt x="1952496" y="0"/>
                  </a:lnTo>
                  <a:lnTo>
                    <a:pt x="1952496" y="725954"/>
                  </a:lnTo>
                  <a:lnTo>
                    <a:pt x="0" y="725954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84060" y="8912200"/>
              <a:ext cx="552450" cy="454025"/>
            </a:xfrm>
            <a:custGeom>
              <a:avLst/>
              <a:gdLst/>
              <a:ahLst/>
              <a:cxnLst/>
              <a:rect l="l" t="t" r="r" b="b"/>
              <a:pathLst>
                <a:path w="552450" h="454025">
                  <a:moveTo>
                    <a:pt x="0" y="0"/>
                  </a:moveTo>
                  <a:lnTo>
                    <a:pt x="552022" y="0"/>
                  </a:lnTo>
                  <a:lnTo>
                    <a:pt x="552022" y="454009"/>
                  </a:lnTo>
                  <a:lnTo>
                    <a:pt x="0" y="45400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4060" y="10020413"/>
              <a:ext cx="552450" cy="454025"/>
            </a:xfrm>
            <a:custGeom>
              <a:avLst/>
              <a:gdLst/>
              <a:ahLst/>
              <a:cxnLst/>
              <a:rect l="l" t="t" r="r" b="b"/>
              <a:pathLst>
                <a:path w="552450" h="454025">
                  <a:moveTo>
                    <a:pt x="0" y="0"/>
                  </a:moveTo>
                  <a:lnTo>
                    <a:pt x="552022" y="0"/>
                  </a:lnTo>
                  <a:lnTo>
                    <a:pt x="552022" y="454009"/>
                  </a:lnTo>
                  <a:lnTo>
                    <a:pt x="0" y="45400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1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2058093" y="6086079"/>
            <a:ext cx="958215" cy="474980"/>
          </a:xfrm>
          <a:prstGeom prst="rect">
            <a:avLst/>
          </a:prstGeom>
          <a:solidFill>
            <a:srgbClr val="E7E7E7"/>
          </a:solidFill>
          <a:ln w="52354">
            <a:solidFill>
              <a:srgbClr val="F1425D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480"/>
              </a:spcBef>
            </a:pPr>
            <a:r>
              <a:rPr sz="2150" spc="-20" dirty="0">
                <a:solidFill>
                  <a:srgbClr val="444444"/>
                </a:solidFill>
                <a:latin typeface="Courier New"/>
                <a:cs typeface="Courier New"/>
              </a:rPr>
              <a:t>D30F</a:t>
            </a:r>
            <a:endParaRPr sz="21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3051153" y="4817050"/>
            <a:ext cx="2068195" cy="1573530"/>
            <a:chOff x="13051153" y="4817050"/>
            <a:chExt cx="2068195" cy="1573530"/>
          </a:xfrm>
        </p:grpSpPr>
        <p:sp>
          <p:nvSpPr>
            <p:cNvPr id="66" name="object 66"/>
            <p:cNvSpPr/>
            <p:nvPr/>
          </p:nvSpPr>
          <p:spPr>
            <a:xfrm>
              <a:off x="13082586" y="4949781"/>
              <a:ext cx="1861185" cy="1409065"/>
            </a:xfrm>
            <a:custGeom>
              <a:avLst/>
              <a:gdLst/>
              <a:ahLst/>
              <a:cxnLst/>
              <a:rect l="l" t="t" r="r" b="b"/>
              <a:pathLst>
                <a:path w="1861184" h="1409064">
                  <a:moveTo>
                    <a:pt x="0" y="1408988"/>
                  </a:moveTo>
                  <a:lnTo>
                    <a:pt x="1835909" y="18961"/>
                  </a:lnTo>
                  <a:lnTo>
                    <a:pt x="1860953" y="0"/>
                  </a:lnTo>
                </a:path>
              </a:pathLst>
            </a:custGeom>
            <a:ln w="62825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842647" y="4817050"/>
              <a:ext cx="276225" cy="252095"/>
            </a:xfrm>
            <a:custGeom>
              <a:avLst/>
              <a:gdLst/>
              <a:ahLst/>
              <a:cxnLst/>
              <a:rect l="l" t="t" r="r" b="b"/>
              <a:pathLst>
                <a:path w="276225" h="252095">
                  <a:moveTo>
                    <a:pt x="276190" y="0"/>
                  </a:moveTo>
                  <a:lnTo>
                    <a:pt x="0" y="51516"/>
                  </a:lnTo>
                  <a:lnTo>
                    <a:pt x="151691" y="251869"/>
                  </a:lnTo>
                  <a:lnTo>
                    <a:pt x="27619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4204918" y="5764714"/>
            <a:ext cx="2850515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56870">
              <a:lnSpc>
                <a:spcPct val="110500"/>
              </a:lnSpc>
              <a:spcBef>
                <a:spcPts val="100"/>
              </a:spcBef>
            </a:pPr>
            <a:r>
              <a:rPr sz="2300" b="1" spc="-70" dirty="0">
                <a:solidFill>
                  <a:srgbClr val="F2425D"/>
                </a:solidFill>
                <a:latin typeface="Arial"/>
                <a:cs typeface="Arial"/>
              </a:rPr>
              <a:t>Reference</a:t>
            </a:r>
            <a:r>
              <a:rPr sz="2300" b="1" spc="-9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r>
              <a:rPr sz="2300" b="1" spc="-14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F2425D"/>
                </a:solidFill>
                <a:latin typeface="Arial"/>
                <a:cs typeface="Arial"/>
              </a:rPr>
              <a:t>memory </a:t>
            </a:r>
            <a:r>
              <a:rPr sz="2300" b="1" spc="-90" dirty="0">
                <a:solidFill>
                  <a:srgbClr val="F2425D"/>
                </a:solidFill>
                <a:latin typeface="Arial"/>
                <a:cs typeface="Arial"/>
              </a:rPr>
              <a:t>address</a:t>
            </a:r>
            <a:r>
              <a:rPr sz="2300" b="1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F2425D"/>
                </a:solidFill>
                <a:latin typeface="Arial"/>
                <a:cs typeface="Arial"/>
              </a:rPr>
              <a:t>in</a:t>
            </a:r>
            <a:r>
              <a:rPr sz="2300" b="1" spc="-8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F2425D"/>
                </a:solidFill>
                <a:latin typeface="Arial"/>
                <a:cs typeface="Arial"/>
              </a:rPr>
              <a:t>Heap</a:t>
            </a:r>
            <a:endParaRPr sz="2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91475" y="4302878"/>
            <a:ext cx="50292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25" dirty="0">
                <a:solidFill>
                  <a:srgbClr val="444444"/>
                </a:solidFill>
                <a:latin typeface="Courier New"/>
                <a:cs typeface="Courier New"/>
              </a:rPr>
              <a:t>age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008786" y="3570468"/>
            <a:ext cx="11226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b="1" spc="-35" dirty="0">
                <a:solidFill>
                  <a:srgbClr val="444444"/>
                </a:solidFill>
                <a:latin typeface="Arial"/>
                <a:cs typeface="Arial"/>
              </a:rPr>
              <a:t>Identifier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685188" y="5926677"/>
            <a:ext cx="3143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950" b="1" spc="-25" dirty="0">
                <a:solidFill>
                  <a:srgbClr val="444444"/>
                </a:solidFill>
                <a:latin typeface="Courier New"/>
                <a:cs typeface="Courier New"/>
              </a:rPr>
              <a:t>27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7278596" y="4851529"/>
            <a:ext cx="350520" cy="1173480"/>
            <a:chOff x="17278596" y="4851529"/>
            <a:chExt cx="350520" cy="1173480"/>
          </a:xfrm>
        </p:grpSpPr>
        <p:sp>
          <p:nvSpPr>
            <p:cNvPr id="73" name="object 73"/>
            <p:cNvSpPr/>
            <p:nvPr/>
          </p:nvSpPr>
          <p:spPr>
            <a:xfrm>
              <a:off x="17358607" y="5241102"/>
              <a:ext cx="254635" cy="767715"/>
            </a:xfrm>
            <a:custGeom>
              <a:avLst/>
              <a:gdLst/>
              <a:ahLst/>
              <a:cxnLst/>
              <a:rect l="l" t="t" r="r" b="b"/>
              <a:pathLst>
                <a:path w="254634" h="767714">
                  <a:moveTo>
                    <a:pt x="254405" y="767579"/>
                  </a:moveTo>
                  <a:lnTo>
                    <a:pt x="221049" y="726551"/>
                  </a:lnTo>
                  <a:lnTo>
                    <a:pt x="190036" y="685122"/>
                  </a:lnTo>
                  <a:lnTo>
                    <a:pt x="161364" y="643290"/>
                  </a:lnTo>
                  <a:lnTo>
                    <a:pt x="135035" y="601057"/>
                  </a:lnTo>
                  <a:lnTo>
                    <a:pt x="111048" y="558422"/>
                  </a:lnTo>
                  <a:lnTo>
                    <a:pt x="89403" y="515386"/>
                  </a:lnTo>
                  <a:lnTo>
                    <a:pt x="70100" y="471948"/>
                  </a:lnTo>
                  <a:lnTo>
                    <a:pt x="53140" y="428108"/>
                  </a:lnTo>
                  <a:lnTo>
                    <a:pt x="38522" y="383866"/>
                  </a:lnTo>
                  <a:lnTo>
                    <a:pt x="26246" y="339223"/>
                  </a:lnTo>
                  <a:lnTo>
                    <a:pt x="16312" y="294178"/>
                  </a:lnTo>
                  <a:lnTo>
                    <a:pt x="8721" y="248732"/>
                  </a:lnTo>
                  <a:lnTo>
                    <a:pt x="3471" y="202884"/>
                  </a:lnTo>
                  <a:lnTo>
                    <a:pt x="564" y="156634"/>
                  </a:lnTo>
                  <a:lnTo>
                    <a:pt x="0" y="109982"/>
                  </a:lnTo>
                  <a:lnTo>
                    <a:pt x="1777" y="62929"/>
                  </a:lnTo>
                  <a:lnTo>
                    <a:pt x="5897" y="15474"/>
                  </a:lnTo>
                  <a:lnTo>
                    <a:pt x="8655" y="0"/>
                  </a:lnTo>
                </a:path>
              </a:pathLst>
            </a:custGeom>
            <a:ln w="31412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296478" y="5120494"/>
              <a:ext cx="136525" cy="148590"/>
            </a:xfrm>
            <a:custGeom>
              <a:avLst/>
              <a:gdLst/>
              <a:ahLst/>
              <a:cxnLst/>
              <a:rect l="l" t="t" r="r" b="b"/>
              <a:pathLst>
                <a:path w="136525" h="148589">
                  <a:moveTo>
                    <a:pt x="92290" y="0"/>
                  </a:moveTo>
                  <a:lnTo>
                    <a:pt x="0" y="123943"/>
                  </a:lnTo>
                  <a:lnTo>
                    <a:pt x="136069" y="148198"/>
                  </a:lnTo>
                  <a:lnTo>
                    <a:pt x="9229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8596" y="4851529"/>
              <a:ext cx="215517" cy="215510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2372900" y="4323820"/>
            <a:ext cx="90170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444444"/>
                </a:solidFill>
                <a:latin typeface="Courier New"/>
                <a:cs typeface="Courier New"/>
              </a:rPr>
              <a:t>30</a:t>
            </a:r>
            <a:r>
              <a:rPr sz="2150" spc="52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150" spc="-25" dirty="0">
                <a:solidFill>
                  <a:srgbClr val="444444"/>
                </a:solidFill>
                <a:latin typeface="Courier New"/>
                <a:cs typeface="Courier New"/>
              </a:rPr>
              <a:t>31</a:t>
            </a:r>
            <a:endParaRPr sz="2150">
              <a:latin typeface="Courier New"/>
              <a:cs typeface="Courier New"/>
            </a:endParaRPr>
          </a:p>
        </p:txBody>
      </p:sp>
      <p:pic>
        <p:nvPicPr>
          <p:cNvPr id="77" name="object 7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62131" y="4398158"/>
            <a:ext cx="255631" cy="251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604</Words>
  <Application>Microsoft Office PowerPoint</Application>
  <PresentationFormat>Custom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Candara</vt:lpstr>
      <vt:lpstr>Courier New</vt:lpstr>
      <vt:lpstr>Office Theme</vt:lpstr>
      <vt:lpstr>PowerPoint Presentation</vt:lpstr>
      <vt:lpstr>HOISTING IN JAVASCRIPT</vt:lpstr>
      <vt:lpstr>TEMPORAL DEAD ZONE, LET AND CONST</vt:lpstr>
      <vt:lpstr>PowerPoint Presentation</vt:lpstr>
      <vt:lpstr>HOW THE THIS KEYWORD WORKS</vt:lpstr>
      <vt:lpstr>PowerPoint Presentation</vt:lpstr>
      <vt:lpstr>PowerPoint Presentation</vt:lpstr>
      <vt:lpstr>REVIEW: PRIMITIVES, OBJECTS AND THE JAVASCRIPT ENGINE</vt:lpstr>
      <vt:lpstr>PRIMITIVE VS. REFERENCE VALUES</vt:lpstr>
      <vt:lpstr>“HOW JAVASCRIPT WORKS BEHIND THE SCENES” TOPICS FOR LATER...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15</cp:revision>
  <dcterms:created xsi:type="dcterms:W3CDTF">2023-08-06T02:50:32Z</dcterms:created>
  <dcterms:modified xsi:type="dcterms:W3CDTF">2023-08-06T12:48:28Z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