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052050" y="1361215"/>
            <a:ext cx="10052050" cy="9947910"/>
          </a:xfrm>
          <a:custGeom>
            <a:avLst/>
            <a:gdLst/>
            <a:ahLst/>
            <a:cxnLst/>
            <a:rect l="l" t="t" r="r" b="b"/>
            <a:pathLst>
              <a:path w="10052050" h="9947910">
                <a:moveTo>
                  <a:pt x="10052049" y="0"/>
                </a:moveTo>
                <a:lnTo>
                  <a:pt x="0" y="0"/>
                </a:lnTo>
                <a:lnTo>
                  <a:pt x="0" y="9947341"/>
                </a:lnTo>
                <a:lnTo>
                  <a:pt x="10052049" y="9947341"/>
                </a:lnTo>
                <a:lnTo>
                  <a:pt x="1005204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09" y="259543"/>
            <a:ext cx="5743575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4938" y="1786832"/>
            <a:ext cx="11972290" cy="2954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895" y="2208600"/>
            <a:ext cx="18341340" cy="6653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2540" algn="ctr">
              <a:lnSpc>
                <a:spcPct val="109800"/>
              </a:lnSpc>
              <a:spcBef>
                <a:spcPts val="105"/>
              </a:spcBef>
            </a:pPr>
            <a:r>
              <a:rPr sz="13200" b="0" spc="235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3200" b="0" spc="37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b="0" spc="-32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b="0" spc="-28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b="0" spc="2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2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3200" b="0" spc="3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b="0" spc="20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3200" b="0" spc="15" dirty="0">
                <a:solidFill>
                  <a:srgbClr val="444444"/>
                </a:solidFill>
                <a:latin typeface="Arial"/>
                <a:cs typeface="Arial"/>
              </a:rPr>
              <a:t>U</a:t>
            </a:r>
            <a:r>
              <a:rPr sz="13200" b="0" spc="-160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13200" b="0" spc="3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b="0" spc="15" dirty="0">
                <a:solidFill>
                  <a:srgbClr val="444444"/>
                </a:solidFill>
                <a:latin typeface="Arial"/>
                <a:cs typeface="Arial"/>
              </a:rPr>
              <a:t>U</a:t>
            </a:r>
            <a:r>
              <a:rPr sz="13200" b="0" spc="20" dirty="0">
                <a:solidFill>
                  <a:srgbClr val="444444"/>
                </a:solidFill>
                <a:latin typeface="Arial"/>
                <a:cs typeface="Arial"/>
              </a:rPr>
              <a:t>RES</a:t>
            </a:r>
            <a:r>
              <a:rPr sz="13200" b="0" spc="-63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13200" b="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105" dirty="0">
                <a:solidFill>
                  <a:srgbClr val="444444"/>
                </a:solidFill>
                <a:latin typeface="Arial"/>
                <a:cs typeface="Arial"/>
              </a:rPr>
              <a:t>MODER</a:t>
            </a:r>
            <a:r>
              <a:rPr sz="13200" b="0" spc="-55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b="0" spc="3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-70" dirty="0">
                <a:solidFill>
                  <a:srgbClr val="444444"/>
                </a:solidFill>
                <a:latin typeface="Arial"/>
                <a:cs typeface="Arial"/>
              </a:rPr>
              <a:t>OPERA</a:t>
            </a:r>
            <a:r>
              <a:rPr sz="13200" b="0" spc="-24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b="0" spc="-7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13200" b="0" spc="-725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3200" b="0" spc="-1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22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13200" b="0" spc="-44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13200" b="0" spc="9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8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13200" b="0" spc="7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b="0" spc="80" dirty="0">
                <a:solidFill>
                  <a:srgbClr val="444444"/>
                </a:solidFill>
                <a:latin typeface="Arial"/>
                <a:cs typeface="Arial"/>
              </a:rPr>
              <a:t>RI</a:t>
            </a:r>
            <a:r>
              <a:rPr sz="13200" b="0" spc="85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b="0" spc="80" dirty="0">
                <a:solidFill>
                  <a:srgbClr val="444444"/>
                </a:solidFill>
                <a:latin typeface="Arial"/>
                <a:cs typeface="Arial"/>
              </a:rPr>
              <a:t>G</a:t>
            </a:r>
            <a:r>
              <a:rPr sz="13200" b="0" spc="-575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endParaRPr sz="1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0363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45535" algn="l"/>
              </a:tabLst>
            </a:pPr>
            <a:r>
              <a:rPr dirty="0"/>
              <a:t>UNDERSTANDING</a:t>
            </a:r>
            <a:r>
              <a:rPr lang="en-US" dirty="0"/>
              <a:t> </a:t>
            </a:r>
            <a:r>
              <a:rPr dirty="0"/>
              <a:t>CLOSURES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21479" y="3905044"/>
            <a:ext cx="4166235" cy="6121400"/>
            <a:chOff x="821479" y="3905044"/>
            <a:chExt cx="4166235" cy="6121400"/>
          </a:xfrm>
        </p:grpSpPr>
        <p:sp>
          <p:nvSpPr>
            <p:cNvPr id="5" name="object 5"/>
            <p:cNvSpPr/>
            <p:nvPr/>
          </p:nvSpPr>
          <p:spPr>
            <a:xfrm>
              <a:off x="863389" y="3946955"/>
              <a:ext cx="4082415" cy="6037580"/>
            </a:xfrm>
            <a:custGeom>
              <a:avLst/>
              <a:gdLst/>
              <a:ahLst/>
              <a:cxnLst/>
              <a:rect l="l" t="t" r="r" b="b"/>
              <a:pathLst>
                <a:path w="4082415" h="6037580">
                  <a:moveTo>
                    <a:pt x="4082276" y="0"/>
                  </a:moveTo>
                  <a:lnTo>
                    <a:pt x="0" y="0"/>
                  </a:lnTo>
                  <a:lnTo>
                    <a:pt x="0" y="6037272"/>
                  </a:lnTo>
                  <a:lnTo>
                    <a:pt x="4082276" y="6037272"/>
                  </a:lnTo>
                  <a:lnTo>
                    <a:pt x="4082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3389" y="3946954"/>
              <a:ext cx="4082415" cy="6037580"/>
            </a:xfrm>
            <a:custGeom>
              <a:avLst/>
              <a:gdLst/>
              <a:ahLst/>
              <a:cxnLst/>
              <a:rect l="l" t="t" r="r" b="b"/>
              <a:pathLst>
                <a:path w="4082415" h="6037580">
                  <a:moveTo>
                    <a:pt x="0" y="0"/>
                  </a:moveTo>
                  <a:lnTo>
                    <a:pt x="4082276" y="0"/>
                  </a:lnTo>
                  <a:lnTo>
                    <a:pt x="4082276" y="6037272"/>
                  </a:lnTo>
                  <a:lnTo>
                    <a:pt x="0" y="6037272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656" y="7915688"/>
              <a:ext cx="3522345" cy="1750060"/>
            </a:xfrm>
            <a:custGeom>
              <a:avLst/>
              <a:gdLst/>
              <a:ahLst/>
              <a:cxnLst/>
              <a:rect l="l" t="t" r="r" b="b"/>
              <a:pathLst>
                <a:path w="3522345" h="1750059">
                  <a:moveTo>
                    <a:pt x="0" y="0"/>
                  </a:moveTo>
                  <a:lnTo>
                    <a:pt x="3521743" y="0"/>
                  </a:lnTo>
                  <a:lnTo>
                    <a:pt x="3521743" y="1749700"/>
                  </a:lnTo>
                  <a:lnTo>
                    <a:pt x="0" y="174970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4DB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19043" y="10345643"/>
            <a:ext cx="217106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225" dirty="0">
                <a:solidFill>
                  <a:srgbClr val="444444"/>
                </a:solidFill>
                <a:latin typeface="Arial"/>
                <a:cs typeface="Arial"/>
              </a:rPr>
              <a:t>CALL</a:t>
            </a:r>
            <a:r>
              <a:rPr sz="29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b="1" spc="-195" dirty="0">
                <a:solidFill>
                  <a:srgbClr val="444444"/>
                </a:solidFill>
                <a:latin typeface="Arial"/>
                <a:cs typeface="Arial"/>
              </a:rPr>
              <a:t>STACK</a:t>
            </a:r>
            <a:endParaRPr sz="2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656" y="7873805"/>
            <a:ext cx="3522345" cy="60198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125220">
              <a:lnSpc>
                <a:spcPct val="100000"/>
              </a:lnSpc>
              <a:spcBef>
                <a:spcPts val="103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Global</a:t>
            </a:r>
            <a:r>
              <a:rPr sz="230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EC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5539" y="8475420"/>
            <a:ext cx="3438525" cy="114808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5209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198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secureBooking</a:t>
            </a:r>
            <a:r>
              <a:rPr sz="1900" b="1" spc="-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444444"/>
                </a:solidFill>
                <a:latin typeface="Courier New"/>
                <a:cs typeface="Courier New"/>
              </a:rPr>
              <a:t>&lt;f&gt;</a:t>
            </a:r>
            <a:endParaRPr sz="1900">
              <a:latin typeface="Courier New"/>
              <a:cs typeface="Courier New"/>
            </a:endParaRPr>
          </a:p>
          <a:p>
            <a:pPr marL="339725">
              <a:lnSpc>
                <a:spcPct val="100000"/>
              </a:lnSpc>
              <a:spcBef>
                <a:spcPts val="530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booker</a:t>
            </a:r>
            <a:r>
              <a:rPr sz="1900" b="1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444444"/>
                </a:solidFill>
                <a:latin typeface="Courier New"/>
                <a:cs typeface="Courier New"/>
              </a:rPr>
              <a:t>&lt;f&gt;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498546" y="4380770"/>
            <a:ext cx="289560" cy="496570"/>
            <a:chOff x="18498546" y="4380770"/>
            <a:chExt cx="289560" cy="496570"/>
          </a:xfrm>
        </p:grpSpPr>
        <p:sp>
          <p:nvSpPr>
            <p:cNvPr id="12" name="object 12"/>
            <p:cNvSpPr/>
            <p:nvPr/>
          </p:nvSpPr>
          <p:spPr>
            <a:xfrm>
              <a:off x="18643045" y="4633118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244071"/>
                  </a:moveTo>
                  <a:lnTo>
                    <a:pt x="0" y="36648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498546" y="4380770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144498" y="0"/>
                  </a:moveTo>
                  <a:lnTo>
                    <a:pt x="0" y="288996"/>
                  </a:lnTo>
                  <a:lnTo>
                    <a:pt x="288996" y="288996"/>
                  </a:lnTo>
                  <a:lnTo>
                    <a:pt x="144498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5213945" y="2664654"/>
            <a:ext cx="3691890" cy="1605915"/>
          </a:xfrm>
          <a:custGeom>
            <a:avLst/>
            <a:gdLst/>
            <a:ahLst/>
            <a:cxnLst/>
            <a:rect l="l" t="t" r="r" b="b"/>
            <a:pathLst>
              <a:path w="3691890" h="1605914">
                <a:moveTo>
                  <a:pt x="0" y="0"/>
                </a:moveTo>
                <a:lnTo>
                  <a:pt x="3691594" y="0"/>
                </a:lnTo>
                <a:lnTo>
                  <a:pt x="3691594" y="1605878"/>
                </a:lnTo>
                <a:lnTo>
                  <a:pt x="0" y="1605878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F4D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213945" y="2622771"/>
            <a:ext cx="3691890" cy="60198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35890" rIns="0" bIns="0" rtlCol="0">
            <a:spAutoFit/>
          </a:bodyPr>
          <a:lstStyle/>
          <a:p>
            <a:pPr marL="1037590">
              <a:lnSpc>
                <a:spcPct val="100000"/>
              </a:lnSpc>
              <a:spcBef>
                <a:spcPts val="1070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Global</a:t>
            </a:r>
            <a:r>
              <a:rPr sz="22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04646" y="3905071"/>
            <a:ext cx="6482080" cy="6232525"/>
            <a:chOff x="6204646" y="3905071"/>
            <a:chExt cx="6482080" cy="623252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4646" y="3905071"/>
              <a:ext cx="6481478" cy="62324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4646" y="3905071"/>
              <a:ext cx="6481478" cy="507264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87226" y="9161524"/>
              <a:ext cx="1742439" cy="511175"/>
            </a:xfrm>
            <a:custGeom>
              <a:avLst/>
              <a:gdLst/>
              <a:ahLst/>
              <a:cxnLst/>
              <a:rect l="l" t="t" r="r" b="b"/>
              <a:pathLst>
                <a:path w="1742440" h="511175">
                  <a:moveTo>
                    <a:pt x="0" y="0"/>
                  </a:moveTo>
                  <a:lnTo>
                    <a:pt x="1741977" y="0"/>
                  </a:lnTo>
                  <a:lnTo>
                    <a:pt x="1741977" y="510950"/>
                  </a:lnTo>
                  <a:lnTo>
                    <a:pt x="0" y="510950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52595" y="8290058"/>
              <a:ext cx="1572895" cy="511175"/>
            </a:xfrm>
            <a:custGeom>
              <a:avLst/>
              <a:gdLst/>
              <a:ahLst/>
              <a:cxnLst/>
              <a:rect l="l" t="t" r="r" b="b"/>
              <a:pathLst>
                <a:path w="1572895" h="511175">
                  <a:moveTo>
                    <a:pt x="0" y="0"/>
                  </a:moveTo>
                  <a:lnTo>
                    <a:pt x="1572510" y="0"/>
                  </a:lnTo>
                  <a:lnTo>
                    <a:pt x="1572510" y="510950"/>
                  </a:lnTo>
                  <a:lnTo>
                    <a:pt x="0" y="510950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61375" y="7657161"/>
              <a:ext cx="681990" cy="343535"/>
            </a:xfrm>
            <a:custGeom>
              <a:avLst/>
              <a:gdLst/>
              <a:ahLst/>
              <a:cxnLst/>
              <a:rect l="l" t="t" r="r" b="b"/>
              <a:pathLst>
                <a:path w="681990" h="343534">
                  <a:moveTo>
                    <a:pt x="681740" y="2121"/>
                  </a:moveTo>
                  <a:lnTo>
                    <a:pt x="623151" y="0"/>
                  </a:lnTo>
                  <a:lnTo>
                    <a:pt x="566922" y="503"/>
                  </a:lnTo>
                  <a:lnTo>
                    <a:pt x="513052" y="3631"/>
                  </a:lnTo>
                  <a:lnTo>
                    <a:pt x="461543" y="9385"/>
                  </a:lnTo>
                  <a:lnTo>
                    <a:pt x="412393" y="17764"/>
                  </a:lnTo>
                  <a:lnTo>
                    <a:pt x="365603" y="28767"/>
                  </a:lnTo>
                  <a:lnTo>
                    <a:pt x="321172" y="42396"/>
                  </a:lnTo>
                  <a:lnTo>
                    <a:pt x="279102" y="58651"/>
                  </a:lnTo>
                  <a:lnTo>
                    <a:pt x="239391" y="77530"/>
                  </a:lnTo>
                  <a:lnTo>
                    <a:pt x="202039" y="99034"/>
                  </a:lnTo>
                  <a:lnTo>
                    <a:pt x="167048" y="123164"/>
                  </a:lnTo>
                  <a:lnTo>
                    <a:pt x="134416" y="149918"/>
                  </a:lnTo>
                  <a:lnTo>
                    <a:pt x="104144" y="179298"/>
                  </a:lnTo>
                  <a:lnTo>
                    <a:pt x="76232" y="211303"/>
                  </a:lnTo>
                  <a:lnTo>
                    <a:pt x="50680" y="245933"/>
                  </a:lnTo>
                  <a:lnTo>
                    <a:pt x="27487" y="283188"/>
                  </a:lnTo>
                  <a:lnTo>
                    <a:pt x="6654" y="323069"/>
                  </a:lnTo>
                  <a:lnTo>
                    <a:pt x="0" y="34296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84601" y="7952374"/>
              <a:ext cx="167005" cy="194945"/>
            </a:xfrm>
            <a:custGeom>
              <a:avLst/>
              <a:gdLst/>
              <a:ahLst/>
              <a:cxnLst/>
              <a:rect l="l" t="t" r="r" b="b"/>
              <a:pathLst>
                <a:path w="167004" h="194945">
                  <a:moveTo>
                    <a:pt x="0" y="0"/>
                  </a:moveTo>
                  <a:lnTo>
                    <a:pt x="27625" y="194724"/>
                  </a:lnTo>
                  <a:lnTo>
                    <a:pt x="166829" y="55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6118107" y="10339842"/>
            <a:ext cx="244538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9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r>
              <a:rPr sz="295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b="1" spc="-85" dirty="0">
                <a:solidFill>
                  <a:srgbClr val="444444"/>
                </a:solidFill>
                <a:latin typeface="Arial"/>
                <a:cs typeface="Arial"/>
              </a:rPr>
              <a:t>CHAIN</a:t>
            </a:r>
            <a:endParaRPr sz="29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3656" y="6152374"/>
            <a:ext cx="3522345" cy="1483360"/>
          </a:xfrm>
          <a:custGeom>
            <a:avLst/>
            <a:gdLst/>
            <a:ahLst/>
            <a:cxnLst/>
            <a:rect l="l" t="t" r="r" b="b"/>
            <a:pathLst>
              <a:path w="3522345" h="1483359">
                <a:moveTo>
                  <a:pt x="0" y="0"/>
                </a:moveTo>
                <a:lnTo>
                  <a:pt x="3521743" y="0"/>
                </a:lnTo>
                <a:lnTo>
                  <a:pt x="3521743" y="1482831"/>
                </a:lnTo>
                <a:lnTo>
                  <a:pt x="0" y="1482831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3846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43656" y="6110491"/>
            <a:ext cx="3522345" cy="60198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842010">
              <a:lnSpc>
                <a:spcPct val="100000"/>
              </a:lnSpc>
              <a:spcBef>
                <a:spcPts val="103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booker()</a:t>
            </a:r>
            <a:r>
              <a:rPr sz="2300" spc="-8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endParaRPr sz="2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5539" y="6712106"/>
            <a:ext cx="3438525" cy="88138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7114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2135"/>
              </a:spcBef>
            </a:pPr>
            <a:r>
              <a:rPr sz="1900" b="1" spc="-10" dirty="0">
                <a:solidFill>
                  <a:srgbClr val="444444"/>
                </a:solidFill>
                <a:latin typeface="Courier New"/>
                <a:cs typeface="Courier New"/>
              </a:rPr>
              <a:t>&lt;empty&gt;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257219" y="2682642"/>
            <a:ext cx="1219835" cy="325755"/>
            <a:chOff x="9257219" y="2682642"/>
            <a:chExt cx="1219835" cy="325755"/>
          </a:xfrm>
        </p:grpSpPr>
        <p:sp>
          <p:nvSpPr>
            <p:cNvPr id="28" name="object 28"/>
            <p:cNvSpPr/>
            <p:nvPr/>
          </p:nvSpPr>
          <p:spPr>
            <a:xfrm>
              <a:off x="9376092" y="2703584"/>
              <a:ext cx="1080135" cy="205104"/>
            </a:xfrm>
            <a:custGeom>
              <a:avLst/>
              <a:gdLst/>
              <a:ahLst/>
              <a:cxnLst/>
              <a:rect l="l" t="t" r="r" b="b"/>
              <a:pathLst>
                <a:path w="1080134" h="205105">
                  <a:moveTo>
                    <a:pt x="1079771" y="35876"/>
                  </a:moveTo>
                  <a:lnTo>
                    <a:pt x="1019625" y="25871"/>
                  </a:lnTo>
                  <a:lnTo>
                    <a:pt x="960602" y="17492"/>
                  </a:lnTo>
                  <a:lnTo>
                    <a:pt x="902703" y="10739"/>
                  </a:lnTo>
                  <a:lnTo>
                    <a:pt x="845928" y="5614"/>
                  </a:lnTo>
                  <a:lnTo>
                    <a:pt x="790276" y="2116"/>
                  </a:lnTo>
                  <a:lnTo>
                    <a:pt x="735747" y="244"/>
                  </a:lnTo>
                  <a:lnTo>
                    <a:pt x="682342" y="0"/>
                  </a:lnTo>
                  <a:lnTo>
                    <a:pt x="630060" y="1382"/>
                  </a:lnTo>
                  <a:lnTo>
                    <a:pt x="578901" y="4391"/>
                  </a:lnTo>
                  <a:lnTo>
                    <a:pt x="528866" y="9027"/>
                  </a:lnTo>
                  <a:lnTo>
                    <a:pt x="479954" y="15289"/>
                  </a:lnTo>
                  <a:lnTo>
                    <a:pt x="432166" y="23179"/>
                  </a:lnTo>
                  <a:lnTo>
                    <a:pt x="385501" y="32695"/>
                  </a:lnTo>
                  <a:lnTo>
                    <a:pt x="339960" y="43839"/>
                  </a:lnTo>
                  <a:lnTo>
                    <a:pt x="295542" y="56609"/>
                  </a:lnTo>
                  <a:lnTo>
                    <a:pt x="252247" y="71006"/>
                  </a:lnTo>
                  <a:lnTo>
                    <a:pt x="210076" y="87030"/>
                  </a:lnTo>
                  <a:lnTo>
                    <a:pt x="169028" y="104680"/>
                  </a:lnTo>
                  <a:lnTo>
                    <a:pt x="129104" y="123958"/>
                  </a:lnTo>
                  <a:lnTo>
                    <a:pt x="90303" y="144862"/>
                  </a:lnTo>
                  <a:lnTo>
                    <a:pt x="52626" y="167394"/>
                  </a:lnTo>
                  <a:lnTo>
                    <a:pt x="16072" y="191552"/>
                  </a:lnTo>
                  <a:lnTo>
                    <a:pt x="0" y="204994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57219" y="2827676"/>
              <a:ext cx="191770" cy="180340"/>
            </a:xfrm>
            <a:custGeom>
              <a:avLst/>
              <a:gdLst/>
              <a:ahLst/>
              <a:cxnLst/>
              <a:rect l="l" t="t" r="r" b="b"/>
              <a:pathLst>
                <a:path w="191770" h="180339">
                  <a:moveTo>
                    <a:pt x="78508" y="0"/>
                  </a:moveTo>
                  <a:lnTo>
                    <a:pt x="0" y="180325"/>
                  </a:lnTo>
                  <a:lnTo>
                    <a:pt x="191364" y="134936"/>
                  </a:lnTo>
                  <a:lnTo>
                    <a:pt x="7850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640033" y="2206288"/>
            <a:ext cx="30829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95"/>
              </a:spcBef>
            </a:pPr>
            <a:r>
              <a:rPr sz="1950" b="1" spc="-45" dirty="0">
                <a:solidFill>
                  <a:srgbClr val="F2425D"/>
                </a:solidFill>
                <a:latin typeface="Arial"/>
                <a:cs typeface="Arial"/>
              </a:rPr>
              <a:t>Variable</a:t>
            </a:r>
            <a:r>
              <a:rPr sz="1950" b="1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65" dirty="0">
                <a:solidFill>
                  <a:srgbClr val="F2425D"/>
                </a:solidFill>
                <a:latin typeface="Arial"/>
                <a:cs typeface="Arial"/>
              </a:rPr>
              <a:t>Environment</a:t>
            </a:r>
            <a:r>
              <a:rPr sz="1950" b="1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25" dirty="0">
                <a:solidFill>
                  <a:srgbClr val="F2425D"/>
                </a:solidFill>
                <a:latin typeface="Arial"/>
                <a:cs typeface="Arial"/>
              </a:rPr>
              <a:t>of </a:t>
            </a:r>
            <a:r>
              <a:rPr sz="1950" b="1" spc="-75" dirty="0">
                <a:solidFill>
                  <a:srgbClr val="F2425D"/>
                </a:solidFill>
                <a:latin typeface="Arial"/>
                <a:cs typeface="Arial"/>
              </a:rPr>
              <a:t>Execution</a:t>
            </a:r>
            <a:r>
              <a:rPr sz="1950" b="1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50" dirty="0">
                <a:solidFill>
                  <a:srgbClr val="F2425D"/>
                </a:solidFill>
                <a:latin typeface="Arial"/>
                <a:cs typeface="Arial"/>
              </a:rPr>
              <a:t>Context</a:t>
            </a:r>
            <a:r>
              <a:rPr sz="1950" b="1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1950" b="1" spc="-50" dirty="0">
                <a:solidFill>
                  <a:srgbClr val="F2425D"/>
                </a:solidFill>
                <a:latin typeface="Arial"/>
                <a:cs typeface="Arial"/>
              </a:rPr>
              <a:t> which </a:t>
            </a:r>
            <a:r>
              <a:rPr sz="1950" b="1" dirty="0">
                <a:solidFill>
                  <a:srgbClr val="F2425D"/>
                </a:solidFill>
                <a:latin typeface="Courier New"/>
                <a:cs typeface="Courier New"/>
              </a:rPr>
              <a:t>booker</a:t>
            </a:r>
            <a:r>
              <a:rPr sz="1950" b="1" spc="-665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1950" b="1" spc="-45" dirty="0">
                <a:solidFill>
                  <a:srgbClr val="F2425D"/>
                </a:solidFill>
                <a:latin typeface="Arial"/>
                <a:cs typeface="Arial"/>
              </a:rPr>
              <a:t>was</a:t>
            </a:r>
            <a:r>
              <a:rPr sz="1950" b="1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F2425D"/>
                </a:solidFill>
                <a:latin typeface="Arial"/>
                <a:cs typeface="Arial"/>
              </a:rPr>
              <a:t>created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345898" y="4375792"/>
            <a:ext cx="289560" cy="3042285"/>
            <a:chOff x="15345898" y="4375792"/>
            <a:chExt cx="289560" cy="3042285"/>
          </a:xfrm>
        </p:grpSpPr>
        <p:sp>
          <p:nvSpPr>
            <p:cNvPr id="32" name="object 32"/>
            <p:cNvSpPr/>
            <p:nvPr/>
          </p:nvSpPr>
          <p:spPr>
            <a:xfrm>
              <a:off x="15490397" y="4628139"/>
              <a:ext cx="0" cy="2789555"/>
            </a:xfrm>
            <a:custGeom>
              <a:avLst/>
              <a:gdLst/>
              <a:ahLst/>
              <a:cxnLst/>
              <a:rect l="l" t="t" r="r" b="b"/>
              <a:pathLst>
                <a:path h="2789554">
                  <a:moveTo>
                    <a:pt x="0" y="2789534"/>
                  </a:moveTo>
                  <a:lnTo>
                    <a:pt x="0" y="36648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45898" y="4375792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144498" y="0"/>
                  </a:moveTo>
                  <a:lnTo>
                    <a:pt x="0" y="288996"/>
                  </a:lnTo>
                  <a:lnTo>
                    <a:pt x="288996" y="288996"/>
                  </a:lnTo>
                  <a:lnTo>
                    <a:pt x="144498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4600707" y="7484043"/>
          <a:ext cx="3700779" cy="2224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0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390"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booker()</a:t>
                      </a:r>
                      <a:r>
                        <a:rPr sz="2200" spc="-66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scope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solidFill>
                      <a:srgbClr val="3846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900" b="1" spc="-1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&lt;empty&gt;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4541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lnB w="76200">
                      <a:solidFill>
                        <a:srgbClr val="38464D"/>
                      </a:solidFill>
                      <a:prstDash val="sysDot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7585"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secureBooking</a:t>
                      </a:r>
                      <a:r>
                        <a:rPr sz="1900" b="1" spc="-8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8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2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&lt;f&gt;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4083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booker</a:t>
                      </a:r>
                      <a:r>
                        <a:rPr sz="1900" b="1" spc="-4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4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2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&lt;f&gt;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54940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lnT w="76200">
                      <a:solidFill>
                        <a:srgbClr val="38464D"/>
                      </a:solidFill>
                      <a:prstDash val="sysDot"/>
                    </a:lnT>
                    <a:lnB w="83767">
                      <a:solidFill>
                        <a:srgbClr val="38464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8914973" y="7465735"/>
            <a:ext cx="228663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-70" dirty="0">
                <a:solidFill>
                  <a:srgbClr val="F2425D"/>
                </a:solidFill>
                <a:latin typeface="Arial"/>
                <a:cs typeface="Arial"/>
              </a:rPr>
              <a:t>This</a:t>
            </a:r>
            <a:r>
              <a:rPr sz="2050" b="1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F2425D"/>
                </a:solidFill>
                <a:latin typeface="Arial"/>
                <a:cs typeface="Arial"/>
              </a:rPr>
              <a:t>is</a:t>
            </a:r>
            <a:r>
              <a:rPr sz="20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0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endParaRPr sz="20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255828" y="3224386"/>
            <a:ext cx="3608070" cy="1004569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4732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160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secureBooking</a:t>
            </a:r>
            <a:r>
              <a:rPr sz="1900" b="1" spc="-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444444"/>
                </a:solidFill>
                <a:latin typeface="Courier New"/>
                <a:cs typeface="Courier New"/>
              </a:rPr>
              <a:t>&lt;f&gt;</a:t>
            </a:r>
            <a:endParaRPr sz="19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890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booker</a:t>
            </a:r>
            <a:r>
              <a:rPr sz="1900" b="1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444444"/>
                </a:solidFill>
                <a:latin typeface="Courier New"/>
                <a:cs typeface="Courier New"/>
              </a:rPr>
              <a:t>&lt;f&gt;</a:t>
            </a:r>
            <a:endParaRPr sz="1900">
              <a:latin typeface="Courier New"/>
              <a:cs typeface="Courier New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5767667" y="4917660"/>
          <a:ext cx="3698240" cy="2224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390"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secureBooking()</a:t>
                      </a:r>
                      <a:r>
                        <a:rPr sz="2200" spc="-5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scope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solidFill>
                      <a:srgbClr val="3846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pPr marR="292735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900" b="1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passengerCount</a:t>
                      </a:r>
                      <a:r>
                        <a:rPr sz="1900" b="1" spc="-95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9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4668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lnB w="76200">
                      <a:solidFill>
                        <a:srgbClr val="38464D"/>
                      </a:solidFill>
                      <a:prstDash val="sysDot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7585"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secureBooking</a:t>
                      </a:r>
                      <a:r>
                        <a:rPr sz="1900" b="1" spc="-8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8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2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&lt;f&gt;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booker</a:t>
                      </a:r>
                      <a:r>
                        <a:rPr sz="1900" b="1" spc="-4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4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2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&lt;f&gt;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54940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lnT w="76200">
                      <a:solidFill>
                        <a:srgbClr val="38464D"/>
                      </a:solidFill>
                      <a:prstDash val="sysDot"/>
                    </a:lnT>
                    <a:lnB w="83767">
                      <a:solidFill>
                        <a:srgbClr val="38464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12189450" y="8375621"/>
            <a:ext cx="2312035" cy="1833880"/>
            <a:chOff x="12189450" y="8375621"/>
            <a:chExt cx="2312035" cy="1833880"/>
          </a:xfrm>
        </p:grpSpPr>
        <p:sp>
          <p:nvSpPr>
            <p:cNvPr id="39" name="object 39"/>
            <p:cNvSpPr/>
            <p:nvPr/>
          </p:nvSpPr>
          <p:spPr>
            <a:xfrm>
              <a:off x="12189450" y="8520119"/>
              <a:ext cx="2059939" cy="0"/>
            </a:xfrm>
            <a:custGeom>
              <a:avLst/>
              <a:gdLst/>
              <a:ahLst/>
              <a:cxnLst/>
              <a:rect l="l" t="t" r="r" b="b"/>
              <a:pathLst>
                <a:path w="2059940">
                  <a:moveTo>
                    <a:pt x="0" y="0"/>
                  </a:moveTo>
                  <a:lnTo>
                    <a:pt x="2022686" y="0"/>
                  </a:lnTo>
                  <a:lnTo>
                    <a:pt x="2059334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212132" y="837562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0" y="0"/>
                  </a:moveTo>
                  <a:lnTo>
                    <a:pt x="0" y="288996"/>
                  </a:lnTo>
                  <a:lnTo>
                    <a:pt x="288996" y="144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663311" y="9428952"/>
              <a:ext cx="630555" cy="759460"/>
            </a:xfrm>
            <a:custGeom>
              <a:avLst/>
              <a:gdLst/>
              <a:ahLst/>
              <a:cxnLst/>
              <a:rect l="l" t="t" r="r" b="b"/>
              <a:pathLst>
                <a:path w="630555" h="759459">
                  <a:moveTo>
                    <a:pt x="0" y="759238"/>
                  </a:moveTo>
                  <a:lnTo>
                    <a:pt x="1700" y="704860"/>
                  </a:lnTo>
                  <a:lnTo>
                    <a:pt x="5655" y="652434"/>
                  </a:lnTo>
                  <a:lnTo>
                    <a:pt x="11864" y="601962"/>
                  </a:lnTo>
                  <a:lnTo>
                    <a:pt x="20328" y="553444"/>
                  </a:lnTo>
                  <a:lnTo>
                    <a:pt x="31046" y="506878"/>
                  </a:lnTo>
                  <a:lnTo>
                    <a:pt x="44018" y="462267"/>
                  </a:lnTo>
                  <a:lnTo>
                    <a:pt x="59245" y="419608"/>
                  </a:lnTo>
                  <a:lnTo>
                    <a:pt x="76727" y="378903"/>
                  </a:lnTo>
                  <a:lnTo>
                    <a:pt x="96463" y="340152"/>
                  </a:lnTo>
                  <a:lnTo>
                    <a:pt x="118453" y="303354"/>
                  </a:lnTo>
                  <a:lnTo>
                    <a:pt x="142698" y="268509"/>
                  </a:lnTo>
                  <a:lnTo>
                    <a:pt x="169198" y="235618"/>
                  </a:lnTo>
                  <a:lnTo>
                    <a:pt x="197952" y="204680"/>
                  </a:lnTo>
                  <a:lnTo>
                    <a:pt x="228960" y="175696"/>
                  </a:lnTo>
                  <a:lnTo>
                    <a:pt x="262223" y="148665"/>
                  </a:lnTo>
                  <a:lnTo>
                    <a:pt x="297740" y="123587"/>
                  </a:lnTo>
                  <a:lnTo>
                    <a:pt x="335512" y="100463"/>
                  </a:lnTo>
                  <a:lnTo>
                    <a:pt x="375538" y="79293"/>
                  </a:lnTo>
                  <a:lnTo>
                    <a:pt x="417818" y="60075"/>
                  </a:lnTo>
                  <a:lnTo>
                    <a:pt x="462353" y="42811"/>
                  </a:lnTo>
                  <a:lnTo>
                    <a:pt x="509143" y="27501"/>
                  </a:lnTo>
                  <a:lnTo>
                    <a:pt x="558187" y="14144"/>
                  </a:lnTo>
                  <a:lnTo>
                    <a:pt x="609485" y="2740"/>
                  </a:lnTo>
                  <a:lnTo>
                    <a:pt x="630257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261303" y="9344492"/>
              <a:ext cx="186055" cy="174625"/>
            </a:xfrm>
            <a:custGeom>
              <a:avLst/>
              <a:gdLst/>
              <a:ahLst/>
              <a:cxnLst/>
              <a:rect l="l" t="t" r="r" b="b"/>
              <a:pathLst>
                <a:path w="186055" h="174625">
                  <a:moveTo>
                    <a:pt x="0" y="0"/>
                  </a:moveTo>
                  <a:lnTo>
                    <a:pt x="23004" y="174398"/>
                  </a:lnTo>
                  <a:lnTo>
                    <a:pt x="185900" y="64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3138878" y="10250020"/>
            <a:ext cx="2258695" cy="6959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950" b="1" spc="-50" dirty="0">
                <a:solidFill>
                  <a:srgbClr val="F2425D"/>
                </a:solidFill>
                <a:latin typeface="Arial"/>
                <a:cs typeface="Arial"/>
              </a:rPr>
              <a:t>How</a:t>
            </a:r>
            <a:r>
              <a:rPr sz="1950" b="1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1950" b="1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F2425D"/>
                </a:solidFill>
                <a:latin typeface="Arial"/>
                <a:cs typeface="Arial"/>
              </a:rPr>
              <a:t>access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950" b="1" spc="-10" dirty="0">
                <a:solidFill>
                  <a:srgbClr val="F2425D"/>
                </a:solidFill>
                <a:latin typeface="Courier New"/>
                <a:cs typeface="Courier New"/>
              </a:rPr>
              <a:t>passengerCount</a:t>
            </a: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?</a:t>
            </a:r>
            <a:endParaRPr sz="19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423661" y="2587987"/>
            <a:ext cx="3522345" cy="945515"/>
          </a:xfrm>
          <a:custGeom>
            <a:avLst/>
            <a:gdLst/>
            <a:ahLst/>
            <a:cxnLst/>
            <a:rect l="l" t="t" r="r" b="b"/>
            <a:pathLst>
              <a:path w="3522345" h="945514">
                <a:moveTo>
                  <a:pt x="0" y="0"/>
                </a:moveTo>
                <a:lnTo>
                  <a:pt x="3521743" y="0"/>
                </a:lnTo>
                <a:lnTo>
                  <a:pt x="3521743" y="945115"/>
                </a:lnTo>
                <a:lnTo>
                  <a:pt x="0" y="945115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38464D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805783" y="2867647"/>
            <a:ext cx="2601595" cy="351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passengerCount</a:t>
            </a:r>
            <a:r>
              <a:rPr sz="1900" b="1" spc="-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50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382035" y="2010410"/>
            <a:ext cx="3605529" cy="1567180"/>
            <a:chOff x="5382035" y="2010410"/>
            <a:chExt cx="3605529" cy="1567180"/>
          </a:xfrm>
        </p:grpSpPr>
        <p:sp>
          <p:nvSpPr>
            <p:cNvPr id="47" name="object 47"/>
            <p:cNvSpPr/>
            <p:nvPr/>
          </p:nvSpPr>
          <p:spPr>
            <a:xfrm>
              <a:off x="5423918" y="2612025"/>
              <a:ext cx="3522345" cy="923290"/>
            </a:xfrm>
            <a:custGeom>
              <a:avLst/>
              <a:gdLst/>
              <a:ahLst/>
              <a:cxnLst/>
              <a:rect l="l" t="t" r="r" b="b"/>
              <a:pathLst>
                <a:path w="3522345" h="923289">
                  <a:moveTo>
                    <a:pt x="0" y="923099"/>
                  </a:moveTo>
                  <a:lnTo>
                    <a:pt x="3521743" y="923099"/>
                  </a:lnTo>
                  <a:lnTo>
                    <a:pt x="3521743" y="0"/>
                  </a:lnTo>
                  <a:lnTo>
                    <a:pt x="0" y="0"/>
                  </a:lnTo>
                  <a:lnTo>
                    <a:pt x="0" y="923099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23918" y="2052293"/>
              <a:ext cx="3522345" cy="1483360"/>
            </a:xfrm>
            <a:custGeom>
              <a:avLst/>
              <a:gdLst/>
              <a:ahLst/>
              <a:cxnLst/>
              <a:rect l="l" t="t" r="r" b="b"/>
              <a:pathLst>
                <a:path w="3522345" h="1483360">
                  <a:moveTo>
                    <a:pt x="0" y="0"/>
                  </a:moveTo>
                  <a:lnTo>
                    <a:pt x="3521743" y="0"/>
                  </a:lnTo>
                  <a:lnTo>
                    <a:pt x="3521743" y="1482831"/>
                  </a:lnTo>
                  <a:lnTo>
                    <a:pt x="0" y="1482831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465802" y="2094177"/>
            <a:ext cx="3437890" cy="45212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4699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37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secureBooking()</a:t>
            </a:r>
            <a:r>
              <a:rPr sz="2300" spc="-8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endParaRPr sz="23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93340" y="2871420"/>
            <a:ext cx="26269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passengerCount</a:t>
            </a:r>
            <a:r>
              <a:rPr sz="1900" b="1" spc="-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50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97535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45535" algn="l"/>
              </a:tabLst>
            </a:pPr>
            <a:r>
              <a:rPr dirty="0"/>
              <a:t>UNDERSTANDING</a:t>
            </a:r>
            <a:r>
              <a:rPr lang="en-US" dirty="0"/>
              <a:t> </a:t>
            </a:r>
            <a:r>
              <a:rPr dirty="0"/>
              <a:t>CLOSURES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21479" y="3905044"/>
            <a:ext cx="4166235" cy="6121400"/>
            <a:chOff x="821479" y="3905044"/>
            <a:chExt cx="4166235" cy="6121400"/>
          </a:xfrm>
        </p:grpSpPr>
        <p:sp>
          <p:nvSpPr>
            <p:cNvPr id="5" name="object 5"/>
            <p:cNvSpPr/>
            <p:nvPr/>
          </p:nvSpPr>
          <p:spPr>
            <a:xfrm>
              <a:off x="863389" y="3946955"/>
              <a:ext cx="4082415" cy="6037580"/>
            </a:xfrm>
            <a:custGeom>
              <a:avLst/>
              <a:gdLst/>
              <a:ahLst/>
              <a:cxnLst/>
              <a:rect l="l" t="t" r="r" b="b"/>
              <a:pathLst>
                <a:path w="4082415" h="6037580">
                  <a:moveTo>
                    <a:pt x="4082276" y="0"/>
                  </a:moveTo>
                  <a:lnTo>
                    <a:pt x="0" y="0"/>
                  </a:lnTo>
                  <a:lnTo>
                    <a:pt x="0" y="6037272"/>
                  </a:lnTo>
                  <a:lnTo>
                    <a:pt x="4082276" y="6037272"/>
                  </a:lnTo>
                  <a:lnTo>
                    <a:pt x="4082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3389" y="3946954"/>
              <a:ext cx="4082415" cy="6037580"/>
            </a:xfrm>
            <a:custGeom>
              <a:avLst/>
              <a:gdLst/>
              <a:ahLst/>
              <a:cxnLst/>
              <a:rect l="l" t="t" r="r" b="b"/>
              <a:pathLst>
                <a:path w="4082415" h="6037580">
                  <a:moveTo>
                    <a:pt x="0" y="0"/>
                  </a:moveTo>
                  <a:lnTo>
                    <a:pt x="4082276" y="0"/>
                  </a:lnTo>
                  <a:lnTo>
                    <a:pt x="4082276" y="6037272"/>
                  </a:lnTo>
                  <a:lnTo>
                    <a:pt x="0" y="6037272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656" y="7915688"/>
              <a:ext cx="3522345" cy="1750060"/>
            </a:xfrm>
            <a:custGeom>
              <a:avLst/>
              <a:gdLst/>
              <a:ahLst/>
              <a:cxnLst/>
              <a:rect l="l" t="t" r="r" b="b"/>
              <a:pathLst>
                <a:path w="3522345" h="1750059">
                  <a:moveTo>
                    <a:pt x="0" y="0"/>
                  </a:moveTo>
                  <a:lnTo>
                    <a:pt x="3521743" y="0"/>
                  </a:lnTo>
                  <a:lnTo>
                    <a:pt x="3521743" y="1749700"/>
                  </a:lnTo>
                  <a:lnTo>
                    <a:pt x="0" y="174970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4DB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19043" y="10345643"/>
            <a:ext cx="217106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225" dirty="0">
                <a:solidFill>
                  <a:srgbClr val="444444"/>
                </a:solidFill>
                <a:latin typeface="Arial"/>
                <a:cs typeface="Arial"/>
              </a:rPr>
              <a:t>CALL</a:t>
            </a:r>
            <a:r>
              <a:rPr sz="29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b="1" spc="-195" dirty="0">
                <a:solidFill>
                  <a:srgbClr val="444444"/>
                </a:solidFill>
                <a:latin typeface="Arial"/>
                <a:cs typeface="Arial"/>
              </a:rPr>
              <a:t>STACK</a:t>
            </a:r>
            <a:endParaRPr sz="2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656" y="7873805"/>
            <a:ext cx="3522345" cy="60198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125220">
              <a:lnSpc>
                <a:spcPct val="100000"/>
              </a:lnSpc>
              <a:spcBef>
                <a:spcPts val="103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Global</a:t>
            </a:r>
            <a:r>
              <a:rPr sz="230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EC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5539" y="8475420"/>
            <a:ext cx="3438525" cy="114808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5209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198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secureBooking</a:t>
            </a:r>
            <a:r>
              <a:rPr sz="1900" b="1" spc="-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444444"/>
                </a:solidFill>
                <a:latin typeface="Courier New"/>
                <a:cs typeface="Courier New"/>
              </a:rPr>
              <a:t>&lt;f&gt;</a:t>
            </a:r>
            <a:endParaRPr sz="1900">
              <a:latin typeface="Courier New"/>
              <a:cs typeface="Courier New"/>
            </a:endParaRPr>
          </a:p>
          <a:p>
            <a:pPr marL="339725">
              <a:lnSpc>
                <a:spcPct val="100000"/>
              </a:lnSpc>
              <a:spcBef>
                <a:spcPts val="530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booker</a:t>
            </a:r>
            <a:r>
              <a:rPr sz="1900" b="1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444444"/>
                </a:solidFill>
                <a:latin typeface="Courier New"/>
                <a:cs typeface="Courier New"/>
              </a:rPr>
              <a:t>&lt;f&gt;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04646" y="3905071"/>
            <a:ext cx="8296909" cy="6229350"/>
            <a:chOff x="6204646" y="3905071"/>
            <a:chExt cx="8296909" cy="62293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4646" y="3905071"/>
              <a:ext cx="6481478" cy="62291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4646" y="3905071"/>
              <a:ext cx="6481478" cy="507264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287226" y="9161524"/>
              <a:ext cx="1742439" cy="511175"/>
            </a:xfrm>
            <a:custGeom>
              <a:avLst/>
              <a:gdLst/>
              <a:ahLst/>
              <a:cxnLst/>
              <a:rect l="l" t="t" r="r" b="b"/>
              <a:pathLst>
                <a:path w="1742440" h="511175">
                  <a:moveTo>
                    <a:pt x="0" y="0"/>
                  </a:moveTo>
                  <a:lnTo>
                    <a:pt x="1741977" y="0"/>
                  </a:lnTo>
                  <a:lnTo>
                    <a:pt x="1741977" y="510950"/>
                  </a:lnTo>
                  <a:lnTo>
                    <a:pt x="0" y="510950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10723" y="8052110"/>
              <a:ext cx="3522345" cy="945515"/>
            </a:xfrm>
            <a:custGeom>
              <a:avLst/>
              <a:gdLst/>
              <a:ahLst/>
              <a:cxnLst/>
              <a:rect l="l" t="t" r="r" b="b"/>
              <a:pathLst>
                <a:path w="3522345" h="945515">
                  <a:moveTo>
                    <a:pt x="3521743" y="0"/>
                  </a:moveTo>
                  <a:lnTo>
                    <a:pt x="0" y="0"/>
                  </a:lnTo>
                  <a:lnTo>
                    <a:pt x="0" y="945115"/>
                  </a:lnTo>
                  <a:lnTo>
                    <a:pt x="3521743" y="945115"/>
                  </a:lnTo>
                  <a:lnTo>
                    <a:pt x="352174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10723" y="8052111"/>
              <a:ext cx="3522345" cy="945515"/>
            </a:xfrm>
            <a:custGeom>
              <a:avLst/>
              <a:gdLst/>
              <a:ahLst/>
              <a:cxnLst/>
              <a:rect l="l" t="t" r="r" b="b"/>
              <a:pathLst>
                <a:path w="3522345" h="945515">
                  <a:moveTo>
                    <a:pt x="0" y="0"/>
                  </a:moveTo>
                  <a:lnTo>
                    <a:pt x="3521743" y="0"/>
                  </a:lnTo>
                  <a:lnTo>
                    <a:pt x="3521743" y="945115"/>
                  </a:lnTo>
                  <a:lnTo>
                    <a:pt x="0" y="94511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89450" y="8520119"/>
              <a:ext cx="2059939" cy="0"/>
            </a:xfrm>
            <a:custGeom>
              <a:avLst/>
              <a:gdLst/>
              <a:ahLst/>
              <a:cxnLst/>
              <a:rect l="l" t="t" r="r" b="b"/>
              <a:pathLst>
                <a:path w="2059940">
                  <a:moveTo>
                    <a:pt x="0" y="0"/>
                  </a:moveTo>
                  <a:lnTo>
                    <a:pt x="2022686" y="0"/>
                  </a:lnTo>
                  <a:lnTo>
                    <a:pt x="2059334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212132" y="837562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0" y="0"/>
                  </a:moveTo>
                  <a:lnTo>
                    <a:pt x="0" y="288996"/>
                  </a:lnTo>
                  <a:lnTo>
                    <a:pt x="288996" y="144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52595" y="8290058"/>
              <a:ext cx="1572895" cy="511175"/>
            </a:xfrm>
            <a:custGeom>
              <a:avLst/>
              <a:gdLst/>
              <a:ahLst/>
              <a:cxnLst/>
              <a:rect l="l" t="t" r="r" b="b"/>
              <a:pathLst>
                <a:path w="1572895" h="511175">
                  <a:moveTo>
                    <a:pt x="0" y="0"/>
                  </a:moveTo>
                  <a:lnTo>
                    <a:pt x="1572510" y="0"/>
                  </a:lnTo>
                  <a:lnTo>
                    <a:pt x="1572510" y="510950"/>
                  </a:lnTo>
                  <a:lnTo>
                    <a:pt x="0" y="510950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61375" y="7657162"/>
              <a:ext cx="681990" cy="343535"/>
            </a:xfrm>
            <a:custGeom>
              <a:avLst/>
              <a:gdLst/>
              <a:ahLst/>
              <a:cxnLst/>
              <a:rect l="l" t="t" r="r" b="b"/>
              <a:pathLst>
                <a:path w="681990" h="343534">
                  <a:moveTo>
                    <a:pt x="681740" y="2121"/>
                  </a:moveTo>
                  <a:lnTo>
                    <a:pt x="623151" y="0"/>
                  </a:lnTo>
                  <a:lnTo>
                    <a:pt x="566922" y="503"/>
                  </a:lnTo>
                  <a:lnTo>
                    <a:pt x="513052" y="3631"/>
                  </a:lnTo>
                  <a:lnTo>
                    <a:pt x="461543" y="9385"/>
                  </a:lnTo>
                  <a:lnTo>
                    <a:pt x="412393" y="17764"/>
                  </a:lnTo>
                  <a:lnTo>
                    <a:pt x="365603" y="28767"/>
                  </a:lnTo>
                  <a:lnTo>
                    <a:pt x="321172" y="42396"/>
                  </a:lnTo>
                  <a:lnTo>
                    <a:pt x="279102" y="58651"/>
                  </a:lnTo>
                  <a:lnTo>
                    <a:pt x="239391" y="77530"/>
                  </a:lnTo>
                  <a:lnTo>
                    <a:pt x="202039" y="99034"/>
                  </a:lnTo>
                  <a:lnTo>
                    <a:pt x="167048" y="123164"/>
                  </a:lnTo>
                  <a:lnTo>
                    <a:pt x="134416" y="149918"/>
                  </a:lnTo>
                  <a:lnTo>
                    <a:pt x="104144" y="179298"/>
                  </a:lnTo>
                  <a:lnTo>
                    <a:pt x="76232" y="211303"/>
                  </a:lnTo>
                  <a:lnTo>
                    <a:pt x="50680" y="245933"/>
                  </a:lnTo>
                  <a:lnTo>
                    <a:pt x="27487" y="283188"/>
                  </a:lnTo>
                  <a:lnTo>
                    <a:pt x="6654" y="323069"/>
                  </a:lnTo>
                  <a:lnTo>
                    <a:pt x="0" y="34296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84601" y="7952374"/>
              <a:ext cx="167005" cy="194945"/>
            </a:xfrm>
            <a:custGeom>
              <a:avLst/>
              <a:gdLst/>
              <a:ahLst/>
              <a:cxnLst/>
              <a:rect l="l" t="t" r="r" b="b"/>
              <a:pathLst>
                <a:path w="167004" h="194945">
                  <a:moveTo>
                    <a:pt x="0" y="0"/>
                  </a:moveTo>
                  <a:lnTo>
                    <a:pt x="27625" y="194724"/>
                  </a:lnTo>
                  <a:lnTo>
                    <a:pt x="166829" y="55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118107" y="10339842"/>
            <a:ext cx="244538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9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r>
              <a:rPr sz="295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b="1" spc="-85" dirty="0">
                <a:solidFill>
                  <a:srgbClr val="444444"/>
                </a:solidFill>
                <a:latin typeface="Arial"/>
                <a:cs typeface="Arial"/>
              </a:rPr>
              <a:t>CHAIN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345898" y="4375792"/>
            <a:ext cx="289560" cy="3042285"/>
            <a:chOff x="15345898" y="4375792"/>
            <a:chExt cx="289560" cy="3042285"/>
          </a:xfrm>
        </p:grpSpPr>
        <p:sp>
          <p:nvSpPr>
            <p:cNvPr id="24" name="object 24"/>
            <p:cNvSpPr/>
            <p:nvPr/>
          </p:nvSpPr>
          <p:spPr>
            <a:xfrm>
              <a:off x="15490397" y="4628139"/>
              <a:ext cx="0" cy="2789555"/>
            </a:xfrm>
            <a:custGeom>
              <a:avLst/>
              <a:gdLst/>
              <a:ahLst/>
              <a:cxnLst/>
              <a:rect l="l" t="t" r="r" b="b"/>
              <a:pathLst>
                <a:path h="2789554">
                  <a:moveTo>
                    <a:pt x="0" y="2789534"/>
                  </a:moveTo>
                  <a:lnTo>
                    <a:pt x="0" y="36648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45898" y="4375792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144498" y="0"/>
                  </a:moveTo>
                  <a:lnTo>
                    <a:pt x="0" y="288996"/>
                  </a:lnTo>
                  <a:lnTo>
                    <a:pt x="288996" y="288996"/>
                  </a:lnTo>
                  <a:lnTo>
                    <a:pt x="144498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4600707" y="7484043"/>
          <a:ext cx="3700779" cy="2224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0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390">
                <a:tc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booker()</a:t>
                      </a:r>
                      <a:r>
                        <a:rPr sz="2200" spc="-66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scope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solidFill>
                      <a:srgbClr val="3846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900" b="1" spc="-1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&lt;empty&gt;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4541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lnB w="76200">
                      <a:solidFill>
                        <a:srgbClr val="38464D"/>
                      </a:solidFill>
                      <a:prstDash val="sysDot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7585"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secureBooking</a:t>
                      </a:r>
                      <a:r>
                        <a:rPr sz="1900" b="1" spc="-8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8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2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&lt;f&gt;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4083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booker</a:t>
                      </a:r>
                      <a:r>
                        <a:rPr sz="1900" b="1" spc="-4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4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2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&lt;f&gt;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54940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lnT w="76200">
                      <a:solidFill>
                        <a:srgbClr val="38464D"/>
                      </a:solidFill>
                      <a:prstDash val="sysDot"/>
                    </a:lnT>
                    <a:lnB w="83767">
                      <a:solidFill>
                        <a:srgbClr val="38464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13328798" y="7368182"/>
            <a:ext cx="347345" cy="902969"/>
            <a:chOff x="13328798" y="7368182"/>
            <a:chExt cx="347345" cy="902969"/>
          </a:xfrm>
        </p:grpSpPr>
        <p:sp>
          <p:nvSpPr>
            <p:cNvPr id="28" name="object 28"/>
            <p:cNvSpPr/>
            <p:nvPr/>
          </p:nvSpPr>
          <p:spPr>
            <a:xfrm>
              <a:off x="13439540" y="7399595"/>
              <a:ext cx="205104" cy="661670"/>
            </a:xfrm>
            <a:custGeom>
              <a:avLst/>
              <a:gdLst/>
              <a:ahLst/>
              <a:cxnLst/>
              <a:rect l="l" t="t" r="r" b="b"/>
              <a:pathLst>
                <a:path w="205105" h="661670">
                  <a:moveTo>
                    <a:pt x="204813" y="0"/>
                  </a:moveTo>
                  <a:lnTo>
                    <a:pt x="9305" y="631443"/>
                  </a:lnTo>
                  <a:lnTo>
                    <a:pt x="0" y="661498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328798" y="7993923"/>
              <a:ext cx="240665" cy="277495"/>
            </a:xfrm>
            <a:custGeom>
              <a:avLst/>
              <a:gdLst/>
              <a:ahLst/>
              <a:cxnLst/>
              <a:rect l="l" t="t" r="r" b="b"/>
              <a:pathLst>
                <a:path w="240665" h="277495">
                  <a:moveTo>
                    <a:pt x="0" y="0"/>
                  </a:moveTo>
                  <a:lnTo>
                    <a:pt x="45705" y="277220"/>
                  </a:lnTo>
                  <a:lnTo>
                    <a:pt x="240055" y="74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89772" y="1833480"/>
            <a:ext cx="13731240" cy="1518285"/>
            <a:chOff x="589772" y="1833480"/>
            <a:chExt cx="13731240" cy="1518285"/>
          </a:xfrm>
        </p:grpSpPr>
        <p:sp>
          <p:nvSpPr>
            <p:cNvPr id="31" name="object 31"/>
            <p:cNvSpPr/>
            <p:nvPr/>
          </p:nvSpPr>
          <p:spPr>
            <a:xfrm>
              <a:off x="589772" y="1833480"/>
              <a:ext cx="13731240" cy="1518285"/>
            </a:xfrm>
            <a:custGeom>
              <a:avLst/>
              <a:gdLst/>
              <a:ahLst/>
              <a:cxnLst/>
              <a:rect l="l" t="t" r="r" b="b"/>
              <a:pathLst>
                <a:path w="13731240" h="1518285">
                  <a:moveTo>
                    <a:pt x="13731068" y="0"/>
                  </a:moveTo>
                  <a:lnTo>
                    <a:pt x="0" y="0"/>
                  </a:lnTo>
                  <a:lnTo>
                    <a:pt x="0" y="1518278"/>
                  </a:lnTo>
                  <a:lnTo>
                    <a:pt x="13731068" y="1518278"/>
                  </a:lnTo>
                  <a:lnTo>
                    <a:pt x="1373106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957" y="2169529"/>
              <a:ext cx="251301" cy="25130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957" y="2745428"/>
              <a:ext cx="251301" cy="25130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89772" y="1833480"/>
            <a:ext cx="13731240" cy="1518285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816610">
              <a:lnSpc>
                <a:spcPct val="100000"/>
              </a:lnSpc>
              <a:spcBef>
                <a:spcPts val="2380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has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access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variable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environment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65" dirty="0">
                <a:solidFill>
                  <a:srgbClr val="444444"/>
                </a:solidFill>
                <a:latin typeface="Arial"/>
                <a:cs typeface="Arial"/>
              </a:rPr>
              <a:t>(VE)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7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context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which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100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was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created</a:t>
            </a:r>
            <a:endParaRPr sz="2150">
              <a:latin typeface="Arial"/>
              <a:cs typeface="Arial"/>
            </a:endParaRPr>
          </a:p>
          <a:p>
            <a:pPr marL="816610">
              <a:lnSpc>
                <a:spcPct val="100000"/>
              </a:lnSpc>
              <a:spcBef>
                <a:spcPts val="1955"/>
              </a:spcBef>
            </a:pPr>
            <a:r>
              <a:rPr sz="2150" b="1" spc="-105" dirty="0">
                <a:solidFill>
                  <a:srgbClr val="444444"/>
                </a:solidFill>
                <a:latin typeface="Arial"/>
                <a:cs typeface="Arial"/>
              </a:rPr>
              <a:t>Closure:</a:t>
            </a:r>
            <a:r>
              <a:rPr sz="2150" b="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45" dirty="0">
                <a:solidFill>
                  <a:srgbClr val="444444"/>
                </a:solidFill>
                <a:latin typeface="Arial"/>
                <a:cs typeface="Arial"/>
              </a:rPr>
              <a:t>VE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 attached </a:t>
            </a:r>
            <a:r>
              <a:rPr sz="2150" spc="7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function,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exactly as </a:t>
            </a:r>
            <a:r>
              <a:rPr sz="2150" spc="100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was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444444"/>
                </a:solidFill>
                <a:latin typeface="Arial"/>
                <a:cs typeface="Arial"/>
              </a:rPr>
              <a:t>at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 the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time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place the </a:t>
            </a:r>
            <a:r>
              <a:rPr sz="2150" spc="5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was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created</a:t>
            </a:r>
            <a:endParaRPr sz="21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213945" y="2664654"/>
            <a:ext cx="3691890" cy="1605915"/>
          </a:xfrm>
          <a:custGeom>
            <a:avLst/>
            <a:gdLst/>
            <a:ahLst/>
            <a:cxnLst/>
            <a:rect l="l" t="t" r="r" b="b"/>
            <a:pathLst>
              <a:path w="3691890" h="1605914">
                <a:moveTo>
                  <a:pt x="0" y="0"/>
                </a:moveTo>
                <a:lnTo>
                  <a:pt x="3691594" y="0"/>
                </a:lnTo>
                <a:lnTo>
                  <a:pt x="3691594" y="1605878"/>
                </a:lnTo>
                <a:lnTo>
                  <a:pt x="0" y="1605878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F4D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213945" y="2622771"/>
            <a:ext cx="3691890" cy="60198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35890" rIns="0" bIns="0" rtlCol="0">
            <a:spAutoFit/>
          </a:bodyPr>
          <a:lstStyle/>
          <a:p>
            <a:pPr marL="1037590">
              <a:lnSpc>
                <a:spcPct val="100000"/>
              </a:lnSpc>
              <a:spcBef>
                <a:spcPts val="1070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Global</a:t>
            </a:r>
            <a:r>
              <a:rPr sz="22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255828" y="3224386"/>
            <a:ext cx="3608070" cy="1004569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4732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160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secureBooking</a:t>
            </a:r>
            <a:r>
              <a:rPr sz="1900" b="1" spc="-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444444"/>
                </a:solidFill>
                <a:latin typeface="Courier New"/>
                <a:cs typeface="Courier New"/>
              </a:rPr>
              <a:t>&lt;f&gt;</a:t>
            </a:r>
            <a:endParaRPr sz="19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890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booker</a:t>
            </a:r>
            <a:r>
              <a:rPr sz="1900" b="1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444444"/>
                </a:solidFill>
                <a:latin typeface="Courier New"/>
                <a:cs typeface="Courier New"/>
              </a:rPr>
              <a:t>&lt;f&gt;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14973" y="7465735"/>
            <a:ext cx="228663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-70" dirty="0">
                <a:solidFill>
                  <a:srgbClr val="F2425D"/>
                </a:solidFill>
                <a:latin typeface="Arial"/>
                <a:cs typeface="Arial"/>
              </a:rPr>
              <a:t>This</a:t>
            </a:r>
            <a:r>
              <a:rPr sz="2050" b="1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F2425D"/>
                </a:solidFill>
                <a:latin typeface="Arial"/>
                <a:cs typeface="Arial"/>
              </a:rPr>
              <a:t>is</a:t>
            </a:r>
            <a:r>
              <a:rPr sz="20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05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326584" y="4009278"/>
            <a:ext cx="8121015" cy="6200140"/>
            <a:chOff x="6326584" y="4009278"/>
            <a:chExt cx="8121015" cy="6200140"/>
          </a:xfrm>
        </p:grpSpPr>
        <p:sp>
          <p:nvSpPr>
            <p:cNvPr id="40" name="object 40"/>
            <p:cNvSpPr/>
            <p:nvPr/>
          </p:nvSpPr>
          <p:spPr>
            <a:xfrm>
              <a:off x="13663311" y="9428952"/>
              <a:ext cx="630555" cy="759460"/>
            </a:xfrm>
            <a:custGeom>
              <a:avLst/>
              <a:gdLst/>
              <a:ahLst/>
              <a:cxnLst/>
              <a:rect l="l" t="t" r="r" b="b"/>
              <a:pathLst>
                <a:path w="630555" h="759459">
                  <a:moveTo>
                    <a:pt x="0" y="759238"/>
                  </a:moveTo>
                  <a:lnTo>
                    <a:pt x="1700" y="704860"/>
                  </a:lnTo>
                  <a:lnTo>
                    <a:pt x="5655" y="652434"/>
                  </a:lnTo>
                  <a:lnTo>
                    <a:pt x="11864" y="601962"/>
                  </a:lnTo>
                  <a:lnTo>
                    <a:pt x="20328" y="553444"/>
                  </a:lnTo>
                  <a:lnTo>
                    <a:pt x="31046" y="506878"/>
                  </a:lnTo>
                  <a:lnTo>
                    <a:pt x="44018" y="462267"/>
                  </a:lnTo>
                  <a:lnTo>
                    <a:pt x="59245" y="419608"/>
                  </a:lnTo>
                  <a:lnTo>
                    <a:pt x="76727" y="378903"/>
                  </a:lnTo>
                  <a:lnTo>
                    <a:pt x="96463" y="340152"/>
                  </a:lnTo>
                  <a:lnTo>
                    <a:pt x="118453" y="303354"/>
                  </a:lnTo>
                  <a:lnTo>
                    <a:pt x="142698" y="268509"/>
                  </a:lnTo>
                  <a:lnTo>
                    <a:pt x="169198" y="235618"/>
                  </a:lnTo>
                  <a:lnTo>
                    <a:pt x="197952" y="204680"/>
                  </a:lnTo>
                  <a:lnTo>
                    <a:pt x="228960" y="175696"/>
                  </a:lnTo>
                  <a:lnTo>
                    <a:pt x="262223" y="148665"/>
                  </a:lnTo>
                  <a:lnTo>
                    <a:pt x="297740" y="123587"/>
                  </a:lnTo>
                  <a:lnTo>
                    <a:pt x="335512" y="100463"/>
                  </a:lnTo>
                  <a:lnTo>
                    <a:pt x="375538" y="79293"/>
                  </a:lnTo>
                  <a:lnTo>
                    <a:pt x="417818" y="60075"/>
                  </a:lnTo>
                  <a:lnTo>
                    <a:pt x="462353" y="42811"/>
                  </a:lnTo>
                  <a:lnTo>
                    <a:pt x="509143" y="27501"/>
                  </a:lnTo>
                  <a:lnTo>
                    <a:pt x="558187" y="14144"/>
                  </a:lnTo>
                  <a:lnTo>
                    <a:pt x="609485" y="2740"/>
                  </a:lnTo>
                  <a:lnTo>
                    <a:pt x="630257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261303" y="9344492"/>
              <a:ext cx="186055" cy="174625"/>
            </a:xfrm>
            <a:custGeom>
              <a:avLst/>
              <a:gdLst/>
              <a:ahLst/>
              <a:cxnLst/>
              <a:rect l="l" t="t" r="r" b="b"/>
              <a:pathLst>
                <a:path w="186055" h="174625">
                  <a:moveTo>
                    <a:pt x="0" y="0"/>
                  </a:moveTo>
                  <a:lnTo>
                    <a:pt x="23004" y="174398"/>
                  </a:lnTo>
                  <a:lnTo>
                    <a:pt x="185900" y="64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26584" y="4009278"/>
              <a:ext cx="6237605" cy="3456940"/>
            </a:xfrm>
            <a:custGeom>
              <a:avLst/>
              <a:gdLst/>
              <a:ahLst/>
              <a:cxnLst/>
              <a:rect l="l" t="t" r="r" b="b"/>
              <a:pathLst>
                <a:path w="6237605" h="3456940">
                  <a:moveTo>
                    <a:pt x="6237603" y="0"/>
                  </a:moveTo>
                  <a:lnTo>
                    <a:pt x="0" y="0"/>
                  </a:lnTo>
                  <a:lnTo>
                    <a:pt x="0" y="3456413"/>
                  </a:lnTo>
                  <a:lnTo>
                    <a:pt x="6237603" y="3456413"/>
                  </a:lnTo>
                  <a:lnTo>
                    <a:pt x="6237603" y="0"/>
                  </a:lnTo>
                  <a:close/>
                </a:path>
              </a:pathLst>
            </a:custGeom>
            <a:solidFill>
              <a:srgbClr val="F0415D">
                <a:alpha val="297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3138878" y="10250020"/>
            <a:ext cx="2258695" cy="6959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950" b="1" spc="-50" dirty="0">
                <a:solidFill>
                  <a:srgbClr val="F2425D"/>
                </a:solidFill>
                <a:latin typeface="Arial"/>
                <a:cs typeface="Arial"/>
              </a:rPr>
              <a:t>How</a:t>
            </a:r>
            <a:r>
              <a:rPr sz="1950" b="1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1950" b="1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F2425D"/>
                </a:solidFill>
                <a:latin typeface="Arial"/>
                <a:cs typeface="Arial"/>
              </a:rPr>
              <a:t>access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950" b="1" spc="-10" dirty="0">
                <a:solidFill>
                  <a:srgbClr val="F2425D"/>
                </a:solidFill>
                <a:latin typeface="Courier New"/>
                <a:cs typeface="Courier New"/>
              </a:rPr>
              <a:t>passengerCount</a:t>
            </a: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?</a:t>
            </a:r>
            <a:endParaRPr sz="19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749314" y="8277689"/>
            <a:ext cx="198120" cy="42862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900" spc="-1010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r>
              <a:rPr sz="2300" b="1" spc="-30" dirty="0">
                <a:solidFill>
                  <a:srgbClr val="F0435D"/>
                </a:solidFill>
                <a:latin typeface="Courier New"/>
                <a:cs typeface="Courier New"/>
              </a:rPr>
              <a:t>1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712177" y="8232654"/>
            <a:ext cx="355600" cy="495300"/>
          </a:xfrm>
          <a:custGeom>
            <a:avLst/>
            <a:gdLst/>
            <a:ahLst/>
            <a:cxnLst/>
            <a:rect l="l" t="t" r="r" b="b"/>
            <a:pathLst>
              <a:path w="355600" h="495300">
                <a:moveTo>
                  <a:pt x="355422" y="0"/>
                </a:moveTo>
                <a:lnTo>
                  <a:pt x="0" y="0"/>
                </a:lnTo>
                <a:lnTo>
                  <a:pt x="0" y="494749"/>
                </a:lnTo>
                <a:lnTo>
                  <a:pt x="355422" y="494749"/>
                </a:lnTo>
                <a:lnTo>
                  <a:pt x="35542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280145" y="8282580"/>
            <a:ext cx="267970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passengerCount</a:t>
            </a:r>
            <a:r>
              <a:rPr sz="1900" b="1" spc="-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b="1" spc="-50" dirty="0">
                <a:solidFill>
                  <a:srgbClr val="F0435D"/>
                </a:solidFill>
                <a:latin typeface="Courier New"/>
                <a:cs typeface="Courier New"/>
              </a:rPr>
              <a:t>2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90729" y="5931332"/>
            <a:ext cx="1552575" cy="1321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 marR="5080" indent="-10160">
              <a:lnSpc>
                <a:spcPct val="110600"/>
              </a:lnSpc>
              <a:spcBef>
                <a:spcPts val="95"/>
              </a:spcBef>
            </a:pPr>
            <a:r>
              <a:rPr sz="2050" spc="-40" dirty="0">
                <a:solidFill>
                  <a:srgbClr val="F2425D"/>
                </a:solidFill>
                <a:latin typeface="Arial"/>
                <a:cs typeface="Arial"/>
              </a:rPr>
              <a:t>(</a:t>
            </a:r>
            <a:r>
              <a:rPr sz="2050" b="1" spc="-40" dirty="0">
                <a:solidFill>
                  <a:srgbClr val="F2425D"/>
                </a:solidFill>
                <a:latin typeface="Arial"/>
                <a:cs typeface="Arial"/>
              </a:rPr>
              <a:t>Priority</a:t>
            </a:r>
            <a:r>
              <a:rPr sz="2050" b="1" spc="-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F2425D"/>
                </a:solidFill>
                <a:latin typeface="Arial"/>
                <a:cs typeface="Arial"/>
              </a:rPr>
              <a:t>over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scope</a:t>
            </a:r>
            <a:r>
              <a:rPr sz="2050" spc="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chain)</a:t>
            </a:r>
            <a:endParaRPr sz="205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1635"/>
              </a:spcBef>
            </a:pPr>
            <a:r>
              <a:rPr sz="2600" b="1" spc="-125" dirty="0">
                <a:solidFill>
                  <a:srgbClr val="F2425D"/>
                </a:solidFill>
                <a:latin typeface="Arial"/>
                <a:cs typeface="Arial"/>
              </a:rPr>
              <a:t>CLOSURE</a:t>
            </a:r>
            <a:endParaRPr sz="2600">
              <a:latin typeface="Arial"/>
              <a:cs typeface="Arial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15767667" y="4917660"/>
          <a:ext cx="3698240" cy="2224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390"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secureBooking()</a:t>
                      </a:r>
                      <a:r>
                        <a:rPr sz="2200" spc="-5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scope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solidFill>
                      <a:srgbClr val="3846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pPr marR="292735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900" b="1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passengerCount</a:t>
                      </a:r>
                      <a:r>
                        <a:rPr sz="1900" b="1" spc="-95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9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4668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lnB w="76200">
                      <a:solidFill>
                        <a:srgbClr val="38464D"/>
                      </a:solidFill>
                      <a:prstDash val="sysDot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7585"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secureBooking</a:t>
                      </a:r>
                      <a:r>
                        <a:rPr sz="1900" b="1" spc="-8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8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2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&lt;f&gt;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booker</a:t>
                      </a:r>
                      <a:r>
                        <a:rPr sz="1900" b="1" spc="-4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4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2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&lt;f&gt;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54940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lnT w="76200">
                      <a:solidFill>
                        <a:srgbClr val="38464D"/>
                      </a:solidFill>
                      <a:prstDash val="sysDot"/>
                    </a:lnT>
                    <a:lnB w="83767">
                      <a:solidFill>
                        <a:srgbClr val="38464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9" name="object 49"/>
          <p:cNvGrpSpPr/>
          <p:nvPr/>
        </p:nvGrpSpPr>
        <p:grpSpPr>
          <a:xfrm>
            <a:off x="18498546" y="4380769"/>
            <a:ext cx="289560" cy="496570"/>
            <a:chOff x="18498546" y="4380769"/>
            <a:chExt cx="289560" cy="496570"/>
          </a:xfrm>
        </p:grpSpPr>
        <p:sp>
          <p:nvSpPr>
            <p:cNvPr id="50" name="object 50"/>
            <p:cNvSpPr/>
            <p:nvPr/>
          </p:nvSpPr>
          <p:spPr>
            <a:xfrm>
              <a:off x="18643045" y="4633118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244071"/>
                  </a:moveTo>
                  <a:lnTo>
                    <a:pt x="0" y="36648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498546" y="4380769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144498" y="0"/>
                  </a:moveTo>
                  <a:lnTo>
                    <a:pt x="0" y="288996"/>
                  </a:lnTo>
                  <a:lnTo>
                    <a:pt x="288996" y="288996"/>
                  </a:lnTo>
                  <a:lnTo>
                    <a:pt x="144498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1143656" y="6152374"/>
            <a:ext cx="3522345" cy="1483360"/>
          </a:xfrm>
          <a:custGeom>
            <a:avLst/>
            <a:gdLst/>
            <a:ahLst/>
            <a:cxnLst/>
            <a:rect l="l" t="t" r="r" b="b"/>
            <a:pathLst>
              <a:path w="3522345" h="1483359">
                <a:moveTo>
                  <a:pt x="0" y="0"/>
                </a:moveTo>
                <a:lnTo>
                  <a:pt x="3521743" y="0"/>
                </a:lnTo>
                <a:lnTo>
                  <a:pt x="3521743" y="1482831"/>
                </a:lnTo>
                <a:lnTo>
                  <a:pt x="0" y="1482831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3846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143656" y="6110491"/>
            <a:ext cx="3522345" cy="60198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842010">
              <a:lnSpc>
                <a:spcPct val="100000"/>
              </a:lnSpc>
              <a:spcBef>
                <a:spcPts val="103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booker()</a:t>
            </a:r>
            <a:r>
              <a:rPr sz="2300" spc="-8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endParaRPr sz="23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85539" y="6712106"/>
            <a:ext cx="3438525" cy="88138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7114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2135"/>
              </a:spcBef>
            </a:pPr>
            <a:r>
              <a:rPr sz="1900" b="1" spc="-10" dirty="0">
                <a:solidFill>
                  <a:srgbClr val="444444"/>
                </a:solidFill>
                <a:latin typeface="Courier New"/>
                <a:cs typeface="Courier New"/>
              </a:rPr>
              <a:t>&lt;empty&gt;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4362" y="1792016"/>
            <a:ext cx="18475960" cy="7847330"/>
            <a:chOff x="814362" y="1792016"/>
            <a:chExt cx="18475960" cy="7847330"/>
          </a:xfrm>
        </p:grpSpPr>
        <p:sp>
          <p:nvSpPr>
            <p:cNvPr id="3" name="object 3"/>
            <p:cNvSpPr/>
            <p:nvPr/>
          </p:nvSpPr>
          <p:spPr>
            <a:xfrm>
              <a:off x="814362" y="1792016"/>
              <a:ext cx="18475960" cy="7847330"/>
            </a:xfrm>
            <a:custGeom>
              <a:avLst/>
              <a:gdLst/>
              <a:ahLst/>
              <a:cxnLst/>
              <a:rect l="l" t="t" r="r" b="b"/>
              <a:pathLst>
                <a:path w="18475960" h="7847330">
                  <a:moveTo>
                    <a:pt x="18475374" y="0"/>
                  </a:moveTo>
                  <a:lnTo>
                    <a:pt x="0" y="0"/>
                  </a:lnTo>
                  <a:lnTo>
                    <a:pt x="0" y="7846702"/>
                  </a:lnTo>
                  <a:lnTo>
                    <a:pt x="18475374" y="7846702"/>
                  </a:lnTo>
                  <a:lnTo>
                    <a:pt x="18475374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5322" y="2207806"/>
              <a:ext cx="293184" cy="293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5322" y="3688389"/>
              <a:ext cx="293184" cy="293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5322" y="5168972"/>
              <a:ext cx="293184" cy="2931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5322" y="7375188"/>
              <a:ext cx="293184" cy="2931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20165" y="5585292"/>
              <a:ext cx="3325562" cy="9263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593784" y="6605916"/>
              <a:ext cx="83820" cy="96520"/>
            </a:xfrm>
            <a:custGeom>
              <a:avLst/>
              <a:gdLst/>
              <a:ahLst/>
              <a:cxnLst/>
              <a:rect l="l" t="t" r="r" b="b"/>
              <a:pathLst>
                <a:path w="83819" h="96520">
                  <a:moveTo>
                    <a:pt x="0" y="96418"/>
                  </a:moveTo>
                  <a:lnTo>
                    <a:pt x="69563" y="15856"/>
                  </a:lnTo>
                  <a:lnTo>
                    <a:pt x="83255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96790" y="6488623"/>
              <a:ext cx="181610" cy="191135"/>
            </a:xfrm>
            <a:custGeom>
              <a:avLst/>
              <a:gdLst/>
              <a:ahLst/>
              <a:cxnLst/>
              <a:rect l="l" t="t" r="r" b="b"/>
              <a:pathLst>
                <a:path w="181609" h="191134">
                  <a:moveTo>
                    <a:pt x="181533" y="0"/>
                  </a:moveTo>
                  <a:lnTo>
                    <a:pt x="0" y="75660"/>
                  </a:lnTo>
                  <a:lnTo>
                    <a:pt x="133137" y="190627"/>
                  </a:lnTo>
                  <a:lnTo>
                    <a:pt x="18153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756344" y="6602133"/>
              <a:ext cx="3175" cy="100330"/>
            </a:xfrm>
            <a:custGeom>
              <a:avLst/>
              <a:gdLst/>
              <a:ahLst/>
              <a:cxnLst/>
              <a:rect l="l" t="t" r="r" b="b"/>
              <a:pathLst>
                <a:path w="3175" h="100329">
                  <a:moveTo>
                    <a:pt x="3114" y="100201"/>
                  </a:moveTo>
                  <a:lnTo>
                    <a:pt x="650" y="2093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69082" y="6447239"/>
              <a:ext cx="175895" cy="179070"/>
            </a:xfrm>
            <a:custGeom>
              <a:avLst/>
              <a:gdLst/>
              <a:ahLst/>
              <a:cxnLst/>
              <a:rect l="l" t="t" r="r" b="b"/>
              <a:pathLst>
                <a:path w="175894" h="179070">
                  <a:moveTo>
                    <a:pt x="82447" y="0"/>
                  </a:moveTo>
                  <a:lnTo>
                    <a:pt x="0" y="178557"/>
                  </a:lnTo>
                  <a:lnTo>
                    <a:pt x="175827" y="173093"/>
                  </a:lnTo>
                  <a:lnTo>
                    <a:pt x="8244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750244" y="6602096"/>
              <a:ext cx="4445" cy="100330"/>
            </a:xfrm>
            <a:custGeom>
              <a:avLst/>
              <a:gdLst/>
              <a:ahLst/>
              <a:cxnLst/>
              <a:rect l="l" t="t" r="r" b="b"/>
              <a:pathLst>
                <a:path w="4444" h="100329">
                  <a:moveTo>
                    <a:pt x="3816" y="100239"/>
                  </a:moveTo>
                  <a:lnTo>
                    <a:pt x="796" y="20927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63146" y="6447239"/>
              <a:ext cx="175895" cy="179705"/>
            </a:xfrm>
            <a:custGeom>
              <a:avLst/>
              <a:gdLst/>
              <a:ahLst/>
              <a:cxnLst/>
              <a:rect l="l" t="t" r="r" b="b"/>
              <a:pathLst>
                <a:path w="175894" h="179704">
                  <a:moveTo>
                    <a:pt x="81201" y="0"/>
                  </a:moveTo>
                  <a:lnTo>
                    <a:pt x="0" y="179129"/>
                  </a:lnTo>
                  <a:lnTo>
                    <a:pt x="175785" y="172436"/>
                  </a:lnTo>
                  <a:lnTo>
                    <a:pt x="8120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53289" y="6605916"/>
              <a:ext cx="83820" cy="96520"/>
            </a:xfrm>
            <a:custGeom>
              <a:avLst/>
              <a:gdLst/>
              <a:ahLst/>
              <a:cxnLst/>
              <a:rect l="l" t="t" r="r" b="b"/>
              <a:pathLst>
                <a:path w="83819" h="96520">
                  <a:moveTo>
                    <a:pt x="83255" y="96418"/>
                  </a:moveTo>
                  <a:lnTo>
                    <a:pt x="13691" y="15856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52008" y="6488623"/>
              <a:ext cx="181610" cy="191135"/>
            </a:xfrm>
            <a:custGeom>
              <a:avLst/>
              <a:gdLst/>
              <a:ahLst/>
              <a:cxnLst/>
              <a:rect l="l" t="t" r="r" b="b"/>
              <a:pathLst>
                <a:path w="181609" h="191134">
                  <a:moveTo>
                    <a:pt x="0" y="0"/>
                  </a:moveTo>
                  <a:lnTo>
                    <a:pt x="48396" y="190627"/>
                  </a:lnTo>
                  <a:lnTo>
                    <a:pt x="181544" y="75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27055" y="7795355"/>
              <a:ext cx="3325562" cy="9888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651240" y="8859610"/>
              <a:ext cx="83820" cy="96520"/>
            </a:xfrm>
            <a:custGeom>
              <a:avLst/>
              <a:gdLst/>
              <a:ahLst/>
              <a:cxnLst/>
              <a:rect l="l" t="t" r="r" b="b"/>
              <a:pathLst>
                <a:path w="83819" h="96520">
                  <a:moveTo>
                    <a:pt x="0" y="96418"/>
                  </a:moveTo>
                  <a:lnTo>
                    <a:pt x="69563" y="15856"/>
                  </a:lnTo>
                  <a:lnTo>
                    <a:pt x="83255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654234" y="8742317"/>
              <a:ext cx="181610" cy="191135"/>
            </a:xfrm>
            <a:custGeom>
              <a:avLst/>
              <a:gdLst/>
              <a:ahLst/>
              <a:cxnLst/>
              <a:rect l="l" t="t" r="r" b="b"/>
              <a:pathLst>
                <a:path w="181609" h="191134">
                  <a:moveTo>
                    <a:pt x="181544" y="0"/>
                  </a:moveTo>
                  <a:lnTo>
                    <a:pt x="0" y="75659"/>
                  </a:lnTo>
                  <a:lnTo>
                    <a:pt x="133147" y="190626"/>
                  </a:lnTo>
                  <a:lnTo>
                    <a:pt x="18154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586734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3145" algn="l"/>
              </a:tabLst>
            </a:pPr>
            <a:r>
              <a:rPr dirty="0"/>
              <a:t>CLOSURES	</a:t>
            </a:r>
            <a:r>
              <a:rPr lang="en-US" dirty="0"/>
              <a:t> </a:t>
            </a:r>
            <a:r>
              <a:rPr dirty="0"/>
              <a:t>SUMMARY</a:t>
            </a: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6535" y="358559"/>
            <a:ext cx="575898" cy="57589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40856" y="10025871"/>
            <a:ext cx="272243" cy="27224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199346" y="9928138"/>
            <a:ext cx="14097000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sz="2150" spc="-14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130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15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have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manually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create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closures,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feature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6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happens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automatically.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3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can’t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even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access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closed-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over</a:t>
            </a:r>
            <a:r>
              <a:rPr sz="21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variables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explicitly.</a:t>
            </a:r>
            <a:r>
              <a:rPr sz="21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closure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130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150" b="1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1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tangible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21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object.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165853" y="9032018"/>
            <a:ext cx="93980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822952" y="8742316"/>
            <a:ext cx="175895" cy="276225"/>
            <a:chOff x="15822952" y="8742316"/>
            <a:chExt cx="175895" cy="276225"/>
          </a:xfrm>
        </p:grpSpPr>
        <p:sp>
          <p:nvSpPr>
            <p:cNvPr id="27" name="object 27"/>
            <p:cNvSpPr/>
            <p:nvPr/>
          </p:nvSpPr>
          <p:spPr>
            <a:xfrm>
              <a:off x="15910214" y="8897211"/>
              <a:ext cx="3175" cy="100330"/>
            </a:xfrm>
            <a:custGeom>
              <a:avLst/>
              <a:gdLst/>
              <a:ahLst/>
              <a:cxnLst/>
              <a:rect l="l" t="t" r="r" b="b"/>
              <a:pathLst>
                <a:path w="3175" h="100329">
                  <a:moveTo>
                    <a:pt x="3114" y="100201"/>
                  </a:moveTo>
                  <a:lnTo>
                    <a:pt x="650" y="2093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822952" y="8742316"/>
              <a:ext cx="175895" cy="179070"/>
            </a:xfrm>
            <a:custGeom>
              <a:avLst/>
              <a:gdLst/>
              <a:ahLst/>
              <a:cxnLst/>
              <a:rect l="l" t="t" r="r" b="b"/>
              <a:pathLst>
                <a:path w="175894" h="179070">
                  <a:moveTo>
                    <a:pt x="82447" y="0"/>
                  </a:moveTo>
                  <a:lnTo>
                    <a:pt x="0" y="178557"/>
                  </a:lnTo>
                  <a:lnTo>
                    <a:pt x="175827" y="173093"/>
                  </a:lnTo>
                  <a:lnTo>
                    <a:pt x="8244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5490482" y="9031520"/>
            <a:ext cx="814069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Closure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225119" y="3112994"/>
            <a:ext cx="14981555" cy="5863590"/>
            <a:chOff x="2225119" y="3112994"/>
            <a:chExt cx="14981555" cy="5863590"/>
          </a:xfrm>
        </p:grpSpPr>
        <p:sp>
          <p:nvSpPr>
            <p:cNvPr id="31" name="object 31"/>
            <p:cNvSpPr/>
            <p:nvPr/>
          </p:nvSpPr>
          <p:spPr>
            <a:xfrm>
              <a:off x="17102030" y="8859111"/>
              <a:ext cx="83820" cy="96520"/>
            </a:xfrm>
            <a:custGeom>
              <a:avLst/>
              <a:gdLst/>
              <a:ahLst/>
              <a:cxnLst/>
              <a:rect l="l" t="t" r="r" b="b"/>
              <a:pathLst>
                <a:path w="83819" h="96520">
                  <a:moveTo>
                    <a:pt x="83255" y="96418"/>
                  </a:moveTo>
                  <a:lnTo>
                    <a:pt x="13691" y="15856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00749" y="8741818"/>
              <a:ext cx="181610" cy="191135"/>
            </a:xfrm>
            <a:custGeom>
              <a:avLst/>
              <a:gdLst/>
              <a:ahLst/>
              <a:cxnLst/>
              <a:rect l="l" t="t" r="r" b="b"/>
              <a:pathLst>
                <a:path w="181609" h="191134">
                  <a:moveTo>
                    <a:pt x="0" y="0"/>
                  </a:moveTo>
                  <a:lnTo>
                    <a:pt x="48396" y="190626"/>
                  </a:lnTo>
                  <a:lnTo>
                    <a:pt x="181544" y="75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94227" y="3128869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64254"/>
                  </a:lnTo>
                  <a:lnTo>
                    <a:pt x="0" y="279961"/>
                  </a:lnTo>
                </a:path>
              </a:pathLst>
            </a:custGeom>
            <a:ln w="31412">
              <a:solidFill>
                <a:srgbClr val="F2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25119" y="3393123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138215" y="0"/>
                  </a:moveTo>
                  <a:lnTo>
                    <a:pt x="0" y="0"/>
                  </a:lnTo>
                  <a:lnTo>
                    <a:pt x="69107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24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94227" y="4581670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64254"/>
                  </a:lnTo>
                  <a:lnTo>
                    <a:pt x="0" y="279961"/>
                  </a:lnTo>
                </a:path>
              </a:pathLst>
            </a:custGeom>
            <a:ln w="31412">
              <a:solidFill>
                <a:srgbClr val="F2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25119" y="4845925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138215" y="0"/>
                  </a:moveTo>
                  <a:lnTo>
                    <a:pt x="0" y="0"/>
                  </a:lnTo>
                  <a:lnTo>
                    <a:pt x="69107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24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752611" y="9031520"/>
            <a:ext cx="988694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33812" y="2091046"/>
            <a:ext cx="16257905" cy="604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9079">
              <a:lnSpc>
                <a:spcPct val="121600"/>
              </a:lnSpc>
              <a:spcBef>
                <a:spcPts val="9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closure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closed-over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variable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environment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context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which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was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created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even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i="1" dirty="0">
                <a:solidFill>
                  <a:srgbClr val="444444"/>
                </a:solidFill>
                <a:latin typeface="Calibri"/>
                <a:cs typeface="Calibri"/>
              </a:rPr>
              <a:t>after</a:t>
            </a:r>
            <a:r>
              <a:rPr sz="2300" b="1" i="1" spc="7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that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execution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context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gone;</a:t>
            </a:r>
            <a:endParaRPr sz="2300">
              <a:latin typeface="Arial"/>
              <a:cs typeface="Arial"/>
            </a:endParaRPr>
          </a:p>
          <a:p>
            <a:pPr marL="712470">
              <a:lnSpc>
                <a:spcPct val="100000"/>
              </a:lnSpc>
              <a:spcBef>
                <a:spcPts val="1685"/>
              </a:spcBef>
            </a:pP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Less</a:t>
            </a:r>
            <a:r>
              <a:rPr sz="180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formal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21600"/>
              </a:lnSpc>
              <a:spcBef>
                <a:spcPts val="1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closure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gives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access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variables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its</a:t>
            </a:r>
            <a:r>
              <a:rPr sz="230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parent</a:t>
            </a:r>
            <a:r>
              <a:rPr sz="230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300" spc="-8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even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i="1" dirty="0">
                <a:solidFill>
                  <a:srgbClr val="444444"/>
                </a:solidFill>
                <a:latin typeface="Calibri"/>
                <a:cs typeface="Calibri"/>
              </a:rPr>
              <a:t>after</a:t>
            </a:r>
            <a:r>
              <a:rPr sz="2300" b="1" i="1" spc="9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parent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has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returned.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keeps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reference</a:t>
            </a:r>
            <a:r>
              <a:rPr sz="230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its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outer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scope,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which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i="1" spc="50" dirty="0">
                <a:solidFill>
                  <a:srgbClr val="444444"/>
                </a:solidFill>
                <a:latin typeface="Calibri"/>
                <a:cs typeface="Calibri"/>
              </a:rPr>
              <a:t>preserves</a:t>
            </a:r>
            <a:r>
              <a:rPr sz="2300" b="1" i="1" spc="9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chain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throughout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time.</a:t>
            </a:r>
            <a:endParaRPr sz="2300">
              <a:latin typeface="Arial"/>
              <a:cs typeface="Arial"/>
            </a:endParaRPr>
          </a:p>
          <a:p>
            <a:pPr marL="712470">
              <a:lnSpc>
                <a:spcPct val="100000"/>
              </a:lnSpc>
              <a:spcBef>
                <a:spcPts val="1465"/>
              </a:spcBef>
            </a:pP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Less</a:t>
            </a:r>
            <a:r>
              <a:rPr sz="180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formal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closure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makes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sure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doesn’t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loose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connection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variables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existed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at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function’s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birth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place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;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 marL="712470">
              <a:lnSpc>
                <a:spcPct val="100000"/>
              </a:lnSpc>
              <a:spcBef>
                <a:spcPts val="1940"/>
              </a:spcBef>
            </a:pP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Less</a:t>
            </a:r>
            <a:r>
              <a:rPr sz="180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formal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Arial"/>
              <a:cs typeface="Arial"/>
            </a:endParaRPr>
          </a:p>
          <a:p>
            <a:pPr marR="104139" algn="r">
              <a:lnSpc>
                <a:spcPct val="100000"/>
              </a:lnSpc>
              <a:tabLst>
                <a:tab pos="2373630" algn="l"/>
                <a:tab pos="3895090" algn="l"/>
              </a:tabLst>
            </a:pP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r>
              <a:rPr sz="1800" spc="75" dirty="0">
                <a:solidFill>
                  <a:srgbClr val="F2425D"/>
                </a:solidFill>
                <a:latin typeface="Arial"/>
                <a:cs typeface="Arial"/>
              </a:rPr>
              <a:t>  </a:t>
            </a: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Connection</a:t>
            </a: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	Parent </a:t>
            </a: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scope</a:t>
            </a: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 marL="12700" marR="343535">
              <a:lnSpc>
                <a:spcPct val="121600"/>
              </a:lnSpc>
              <a:spcBef>
                <a:spcPts val="177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closure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like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backpack</a:t>
            </a:r>
            <a:r>
              <a:rPr sz="230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carries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around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wherever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goes.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backpack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has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variables</a:t>
            </a:r>
            <a:r>
              <a:rPr sz="23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were 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present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environment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0" dirty="0">
                <a:solidFill>
                  <a:srgbClr val="444444"/>
                </a:solidFill>
                <a:latin typeface="Arial"/>
                <a:cs typeface="Arial"/>
              </a:rPr>
              <a:t>where</a:t>
            </a:r>
            <a:r>
              <a:rPr sz="23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was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created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225119" y="5715368"/>
            <a:ext cx="138430" cy="1413510"/>
            <a:chOff x="2225119" y="5715368"/>
            <a:chExt cx="138430" cy="1413510"/>
          </a:xfrm>
        </p:grpSpPr>
        <p:sp>
          <p:nvSpPr>
            <p:cNvPr id="40" name="object 40"/>
            <p:cNvSpPr/>
            <p:nvPr/>
          </p:nvSpPr>
          <p:spPr>
            <a:xfrm>
              <a:off x="2294227" y="5715368"/>
              <a:ext cx="0" cy="1290955"/>
            </a:xfrm>
            <a:custGeom>
              <a:avLst/>
              <a:gdLst/>
              <a:ahLst/>
              <a:cxnLst/>
              <a:rect l="l" t="t" r="r" b="b"/>
              <a:pathLst>
                <a:path h="1290954">
                  <a:moveTo>
                    <a:pt x="0" y="0"/>
                  </a:moveTo>
                  <a:lnTo>
                    <a:pt x="0" y="1275028"/>
                  </a:lnTo>
                  <a:lnTo>
                    <a:pt x="0" y="1290734"/>
                  </a:lnTo>
                </a:path>
              </a:pathLst>
            </a:custGeom>
            <a:ln w="31412">
              <a:solidFill>
                <a:srgbClr val="F242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25119" y="6990396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138215" y="0"/>
                  </a:moveTo>
                  <a:lnTo>
                    <a:pt x="0" y="0"/>
                  </a:lnTo>
                  <a:lnTo>
                    <a:pt x="69107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242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56850" y="2517449"/>
            <a:ext cx="9220200" cy="694055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142875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DATA STRUCTURES, MODERN OPERATORS AND STRINGS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5080">
              <a:lnSpc>
                <a:spcPts val="5280"/>
              </a:lnSpc>
              <a:spcBef>
                <a:spcPts val="180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SUMMARY: WHICH DATA STRUCTURE TO USE?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8712" y="2837202"/>
            <a:ext cx="4575810" cy="6681470"/>
            <a:chOff x="15128712" y="2837202"/>
            <a:chExt cx="4575810" cy="6681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28712" y="2837202"/>
              <a:ext cx="4575201" cy="66766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37225" y="8805236"/>
              <a:ext cx="698115" cy="6725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5437" y="8825995"/>
              <a:ext cx="3949181" cy="69233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06671" y="9752825"/>
            <a:ext cx="251301" cy="2513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902982" y="9695905"/>
            <a:ext cx="346392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JSON</a:t>
            </a:r>
            <a:r>
              <a:rPr sz="22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444444"/>
                </a:solidFill>
                <a:latin typeface="Arial"/>
                <a:cs typeface="Arial"/>
              </a:rPr>
              <a:t>format</a:t>
            </a:r>
            <a:r>
              <a:rPr sz="22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2179" y="1737413"/>
            <a:ext cx="13387069" cy="3529329"/>
            <a:chOff x="892179" y="1737413"/>
            <a:chExt cx="13387069" cy="3529329"/>
          </a:xfrm>
        </p:grpSpPr>
        <p:sp>
          <p:nvSpPr>
            <p:cNvPr id="9" name="object 9"/>
            <p:cNvSpPr/>
            <p:nvPr/>
          </p:nvSpPr>
          <p:spPr>
            <a:xfrm>
              <a:off x="892179" y="2327436"/>
              <a:ext cx="13387069" cy="2938780"/>
            </a:xfrm>
            <a:custGeom>
              <a:avLst/>
              <a:gdLst/>
              <a:ahLst/>
              <a:cxnLst/>
              <a:rect l="l" t="t" r="r" b="b"/>
              <a:pathLst>
                <a:path w="13387069" h="2938779">
                  <a:moveTo>
                    <a:pt x="13386733" y="0"/>
                  </a:moveTo>
                  <a:lnTo>
                    <a:pt x="0" y="0"/>
                  </a:lnTo>
                  <a:lnTo>
                    <a:pt x="0" y="2938707"/>
                  </a:lnTo>
                  <a:lnTo>
                    <a:pt x="13386733" y="2938707"/>
                  </a:lnTo>
                  <a:lnTo>
                    <a:pt x="1338673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8198" y="2752565"/>
              <a:ext cx="568325" cy="2088514"/>
            </a:xfrm>
            <a:custGeom>
              <a:avLst/>
              <a:gdLst/>
              <a:ahLst/>
              <a:cxnLst/>
              <a:rect l="l" t="t" r="r" b="b"/>
              <a:pathLst>
                <a:path w="568325" h="2088514">
                  <a:moveTo>
                    <a:pt x="568007" y="1804454"/>
                  </a:moveTo>
                  <a:lnTo>
                    <a:pt x="564680" y="1760994"/>
                  </a:lnTo>
                  <a:lnTo>
                    <a:pt x="554697" y="1718348"/>
                  </a:lnTo>
                  <a:lnTo>
                    <a:pt x="538060" y="1677352"/>
                  </a:lnTo>
                  <a:lnTo>
                    <a:pt x="514769" y="1638846"/>
                  </a:lnTo>
                  <a:lnTo>
                    <a:pt x="484822" y="1603641"/>
                  </a:lnTo>
                  <a:lnTo>
                    <a:pt x="449618" y="1573695"/>
                  </a:lnTo>
                  <a:lnTo>
                    <a:pt x="411111" y="1550403"/>
                  </a:lnTo>
                  <a:lnTo>
                    <a:pt x="370116" y="1533766"/>
                  </a:lnTo>
                  <a:lnTo>
                    <a:pt x="327482" y="1523784"/>
                  </a:lnTo>
                  <a:lnTo>
                    <a:pt x="284010" y="1520456"/>
                  </a:lnTo>
                  <a:lnTo>
                    <a:pt x="240538" y="1523784"/>
                  </a:lnTo>
                  <a:lnTo>
                    <a:pt x="197891" y="1533766"/>
                  </a:lnTo>
                  <a:lnTo>
                    <a:pt x="156895" y="1550403"/>
                  </a:lnTo>
                  <a:lnTo>
                    <a:pt x="118389" y="1573695"/>
                  </a:lnTo>
                  <a:lnTo>
                    <a:pt x="83185" y="1603641"/>
                  </a:lnTo>
                  <a:lnTo>
                    <a:pt x="53238" y="1638846"/>
                  </a:lnTo>
                  <a:lnTo>
                    <a:pt x="29946" y="1677352"/>
                  </a:lnTo>
                  <a:lnTo>
                    <a:pt x="13309" y="1718348"/>
                  </a:lnTo>
                  <a:lnTo>
                    <a:pt x="3327" y="1760994"/>
                  </a:lnTo>
                  <a:lnTo>
                    <a:pt x="0" y="1804454"/>
                  </a:lnTo>
                  <a:lnTo>
                    <a:pt x="3327" y="1847926"/>
                  </a:lnTo>
                  <a:lnTo>
                    <a:pt x="13309" y="1890572"/>
                  </a:lnTo>
                  <a:lnTo>
                    <a:pt x="29946" y="1931568"/>
                  </a:lnTo>
                  <a:lnTo>
                    <a:pt x="53238" y="1970074"/>
                  </a:lnTo>
                  <a:lnTo>
                    <a:pt x="83185" y="2005279"/>
                  </a:lnTo>
                  <a:lnTo>
                    <a:pt x="118389" y="2035225"/>
                  </a:lnTo>
                  <a:lnTo>
                    <a:pt x="156895" y="2058517"/>
                  </a:lnTo>
                  <a:lnTo>
                    <a:pt x="197891" y="2075154"/>
                  </a:lnTo>
                  <a:lnTo>
                    <a:pt x="240538" y="2085136"/>
                  </a:lnTo>
                  <a:lnTo>
                    <a:pt x="284010" y="2088464"/>
                  </a:lnTo>
                  <a:lnTo>
                    <a:pt x="327482" y="2085136"/>
                  </a:lnTo>
                  <a:lnTo>
                    <a:pt x="370116" y="2075154"/>
                  </a:lnTo>
                  <a:lnTo>
                    <a:pt x="411111" y="2058517"/>
                  </a:lnTo>
                  <a:lnTo>
                    <a:pt x="449618" y="2035225"/>
                  </a:lnTo>
                  <a:lnTo>
                    <a:pt x="484822" y="2005279"/>
                  </a:lnTo>
                  <a:lnTo>
                    <a:pt x="514769" y="1970074"/>
                  </a:lnTo>
                  <a:lnTo>
                    <a:pt x="538060" y="1931568"/>
                  </a:lnTo>
                  <a:lnTo>
                    <a:pt x="554697" y="1890572"/>
                  </a:lnTo>
                  <a:lnTo>
                    <a:pt x="564680" y="1847926"/>
                  </a:lnTo>
                  <a:lnTo>
                    <a:pt x="568007" y="1804454"/>
                  </a:lnTo>
                  <a:close/>
                </a:path>
                <a:path w="568325" h="2088514">
                  <a:moveTo>
                    <a:pt x="568007" y="1044232"/>
                  </a:moveTo>
                  <a:lnTo>
                    <a:pt x="564680" y="1000760"/>
                  </a:lnTo>
                  <a:lnTo>
                    <a:pt x="554697" y="958113"/>
                  </a:lnTo>
                  <a:lnTo>
                    <a:pt x="538060" y="917117"/>
                  </a:lnTo>
                  <a:lnTo>
                    <a:pt x="514769" y="878611"/>
                  </a:lnTo>
                  <a:lnTo>
                    <a:pt x="484822" y="843407"/>
                  </a:lnTo>
                  <a:lnTo>
                    <a:pt x="449618" y="813460"/>
                  </a:lnTo>
                  <a:lnTo>
                    <a:pt x="411111" y="790168"/>
                  </a:lnTo>
                  <a:lnTo>
                    <a:pt x="370116" y="773544"/>
                  </a:lnTo>
                  <a:lnTo>
                    <a:pt x="327482" y="763562"/>
                  </a:lnTo>
                  <a:lnTo>
                    <a:pt x="284010" y="760234"/>
                  </a:lnTo>
                  <a:lnTo>
                    <a:pt x="240538" y="763562"/>
                  </a:lnTo>
                  <a:lnTo>
                    <a:pt x="197891" y="773544"/>
                  </a:lnTo>
                  <a:lnTo>
                    <a:pt x="156895" y="790168"/>
                  </a:lnTo>
                  <a:lnTo>
                    <a:pt x="118389" y="813460"/>
                  </a:lnTo>
                  <a:lnTo>
                    <a:pt x="83185" y="843407"/>
                  </a:lnTo>
                  <a:lnTo>
                    <a:pt x="53238" y="878611"/>
                  </a:lnTo>
                  <a:lnTo>
                    <a:pt x="29946" y="917117"/>
                  </a:lnTo>
                  <a:lnTo>
                    <a:pt x="13309" y="958113"/>
                  </a:lnTo>
                  <a:lnTo>
                    <a:pt x="3327" y="1000760"/>
                  </a:lnTo>
                  <a:lnTo>
                    <a:pt x="0" y="1044232"/>
                  </a:lnTo>
                  <a:lnTo>
                    <a:pt x="3327" y="1087704"/>
                  </a:lnTo>
                  <a:lnTo>
                    <a:pt x="13309" y="1130350"/>
                  </a:lnTo>
                  <a:lnTo>
                    <a:pt x="29946" y="1171333"/>
                  </a:lnTo>
                  <a:lnTo>
                    <a:pt x="53238" y="1209840"/>
                  </a:lnTo>
                  <a:lnTo>
                    <a:pt x="83185" y="1245044"/>
                  </a:lnTo>
                  <a:lnTo>
                    <a:pt x="118389" y="1274991"/>
                  </a:lnTo>
                  <a:lnTo>
                    <a:pt x="156895" y="1298282"/>
                  </a:lnTo>
                  <a:lnTo>
                    <a:pt x="197891" y="1314919"/>
                  </a:lnTo>
                  <a:lnTo>
                    <a:pt x="240538" y="1324902"/>
                  </a:lnTo>
                  <a:lnTo>
                    <a:pt x="284010" y="1328229"/>
                  </a:lnTo>
                  <a:lnTo>
                    <a:pt x="327482" y="1324902"/>
                  </a:lnTo>
                  <a:lnTo>
                    <a:pt x="370116" y="1314919"/>
                  </a:lnTo>
                  <a:lnTo>
                    <a:pt x="411111" y="1298282"/>
                  </a:lnTo>
                  <a:lnTo>
                    <a:pt x="449618" y="1274991"/>
                  </a:lnTo>
                  <a:lnTo>
                    <a:pt x="484822" y="1245044"/>
                  </a:lnTo>
                  <a:lnTo>
                    <a:pt x="514769" y="1209840"/>
                  </a:lnTo>
                  <a:lnTo>
                    <a:pt x="538060" y="1171333"/>
                  </a:lnTo>
                  <a:lnTo>
                    <a:pt x="554697" y="1130350"/>
                  </a:lnTo>
                  <a:lnTo>
                    <a:pt x="564680" y="1087704"/>
                  </a:lnTo>
                  <a:lnTo>
                    <a:pt x="568007" y="1044232"/>
                  </a:lnTo>
                  <a:close/>
                </a:path>
                <a:path w="568325" h="2088514">
                  <a:moveTo>
                    <a:pt x="568007" y="283997"/>
                  </a:moveTo>
                  <a:lnTo>
                    <a:pt x="564680" y="240525"/>
                  </a:lnTo>
                  <a:lnTo>
                    <a:pt x="554697" y="197878"/>
                  </a:lnTo>
                  <a:lnTo>
                    <a:pt x="538060" y="156895"/>
                  </a:lnTo>
                  <a:lnTo>
                    <a:pt x="514769" y="118376"/>
                  </a:lnTo>
                  <a:lnTo>
                    <a:pt x="484822" y="83185"/>
                  </a:lnTo>
                  <a:lnTo>
                    <a:pt x="449618" y="53238"/>
                  </a:lnTo>
                  <a:lnTo>
                    <a:pt x="411111" y="29946"/>
                  </a:lnTo>
                  <a:lnTo>
                    <a:pt x="370116" y="13309"/>
                  </a:lnTo>
                  <a:lnTo>
                    <a:pt x="327482" y="3327"/>
                  </a:lnTo>
                  <a:lnTo>
                    <a:pt x="284010" y="0"/>
                  </a:lnTo>
                  <a:lnTo>
                    <a:pt x="240538" y="3327"/>
                  </a:lnTo>
                  <a:lnTo>
                    <a:pt x="197891" y="13309"/>
                  </a:lnTo>
                  <a:lnTo>
                    <a:pt x="156895" y="29946"/>
                  </a:lnTo>
                  <a:lnTo>
                    <a:pt x="118389" y="53238"/>
                  </a:lnTo>
                  <a:lnTo>
                    <a:pt x="83185" y="83185"/>
                  </a:lnTo>
                  <a:lnTo>
                    <a:pt x="53238" y="118376"/>
                  </a:lnTo>
                  <a:lnTo>
                    <a:pt x="29946" y="156895"/>
                  </a:lnTo>
                  <a:lnTo>
                    <a:pt x="13309" y="197878"/>
                  </a:lnTo>
                  <a:lnTo>
                    <a:pt x="3327" y="240525"/>
                  </a:lnTo>
                  <a:lnTo>
                    <a:pt x="0" y="283997"/>
                  </a:lnTo>
                  <a:lnTo>
                    <a:pt x="3327" y="327469"/>
                  </a:lnTo>
                  <a:lnTo>
                    <a:pt x="13309" y="370116"/>
                  </a:lnTo>
                  <a:lnTo>
                    <a:pt x="29946" y="411099"/>
                  </a:lnTo>
                  <a:lnTo>
                    <a:pt x="53238" y="449618"/>
                  </a:lnTo>
                  <a:lnTo>
                    <a:pt x="83185" y="484822"/>
                  </a:lnTo>
                  <a:lnTo>
                    <a:pt x="118389" y="514756"/>
                  </a:lnTo>
                  <a:lnTo>
                    <a:pt x="156895" y="538048"/>
                  </a:lnTo>
                  <a:lnTo>
                    <a:pt x="197891" y="554685"/>
                  </a:lnTo>
                  <a:lnTo>
                    <a:pt x="240538" y="564667"/>
                  </a:lnTo>
                  <a:lnTo>
                    <a:pt x="284010" y="567994"/>
                  </a:lnTo>
                  <a:lnTo>
                    <a:pt x="327482" y="564667"/>
                  </a:lnTo>
                  <a:lnTo>
                    <a:pt x="370116" y="554685"/>
                  </a:lnTo>
                  <a:lnTo>
                    <a:pt x="411111" y="538048"/>
                  </a:lnTo>
                  <a:lnTo>
                    <a:pt x="449618" y="514756"/>
                  </a:lnTo>
                  <a:lnTo>
                    <a:pt x="484822" y="484822"/>
                  </a:lnTo>
                  <a:lnTo>
                    <a:pt x="514769" y="449618"/>
                  </a:lnTo>
                  <a:lnTo>
                    <a:pt x="538060" y="411099"/>
                  </a:lnTo>
                  <a:lnTo>
                    <a:pt x="554697" y="370116"/>
                  </a:lnTo>
                  <a:lnTo>
                    <a:pt x="564680" y="327469"/>
                  </a:lnTo>
                  <a:lnTo>
                    <a:pt x="568007" y="283997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6591" y="1737413"/>
              <a:ext cx="3754567" cy="72620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16585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93825" algn="l"/>
                <a:tab pos="4326890" algn="l"/>
              </a:tabLst>
            </a:pPr>
            <a:r>
              <a:rPr dirty="0"/>
              <a:t>DATA</a:t>
            </a:r>
            <a:r>
              <a:rPr lang="en-US" dirty="0"/>
              <a:t> </a:t>
            </a:r>
            <a:r>
              <a:rPr dirty="0"/>
              <a:t>STRUCTURES</a:t>
            </a:r>
            <a:r>
              <a:rPr lang="en-US" dirty="0"/>
              <a:t> </a:t>
            </a:r>
            <a:r>
              <a:rPr dirty="0"/>
              <a:t>OVERVIEW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16487581" y="3147243"/>
            <a:ext cx="906144" cy="316865"/>
            <a:chOff x="16487581" y="3147243"/>
            <a:chExt cx="906144" cy="316865"/>
          </a:xfrm>
        </p:grpSpPr>
        <p:sp>
          <p:nvSpPr>
            <p:cNvPr id="15" name="object 15"/>
            <p:cNvSpPr/>
            <p:nvPr/>
          </p:nvSpPr>
          <p:spPr>
            <a:xfrm>
              <a:off x="16636225" y="3168185"/>
              <a:ext cx="736600" cy="217170"/>
            </a:xfrm>
            <a:custGeom>
              <a:avLst/>
              <a:gdLst/>
              <a:ahLst/>
              <a:cxnLst/>
              <a:rect l="l" t="t" r="r" b="b"/>
              <a:pathLst>
                <a:path w="736600" h="217170">
                  <a:moveTo>
                    <a:pt x="736163" y="0"/>
                  </a:moveTo>
                  <a:lnTo>
                    <a:pt x="20119" y="211086"/>
                  </a:lnTo>
                  <a:lnTo>
                    <a:pt x="0" y="217017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487581" y="3294915"/>
              <a:ext cx="193675" cy="168910"/>
            </a:xfrm>
            <a:custGeom>
              <a:avLst/>
              <a:gdLst/>
              <a:ahLst/>
              <a:cxnLst/>
              <a:rect l="l" t="t" r="r" b="b"/>
              <a:pathLst>
                <a:path w="193675" h="168910">
                  <a:moveTo>
                    <a:pt x="143859" y="0"/>
                  </a:moveTo>
                  <a:lnTo>
                    <a:pt x="0" y="134107"/>
                  </a:lnTo>
                  <a:lnTo>
                    <a:pt x="193596" y="168732"/>
                  </a:lnTo>
                  <a:lnTo>
                    <a:pt x="14385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508735" y="2972363"/>
            <a:ext cx="6235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Array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365626" y="2378492"/>
            <a:ext cx="815975" cy="614680"/>
            <a:chOff x="15365626" y="2378492"/>
            <a:chExt cx="815975" cy="614680"/>
          </a:xfrm>
        </p:grpSpPr>
        <p:sp>
          <p:nvSpPr>
            <p:cNvPr id="19" name="object 19"/>
            <p:cNvSpPr/>
            <p:nvPr/>
          </p:nvSpPr>
          <p:spPr>
            <a:xfrm>
              <a:off x="15489782" y="2399434"/>
              <a:ext cx="670560" cy="501015"/>
            </a:xfrm>
            <a:custGeom>
              <a:avLst/>
              <a:gdLst/>
              <a:ahLst/>
              <a:cxnLst/>
              <a:rect l="l" t="t" r="r" b="b"/>
              <a:pathLst>
                <a:path w="670559" h="501014">
                  <a:moveTo>
                    <a:pt x="670317" y="0"/>
                  </a:moveTo>
                  <a:lnTo>
                    <a:pt x="16795" y="488161"/>
                  </a:lnTo>
                  <a:lnTo>
                    <a:pt x="0" y="50070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65626" y="2817144"/>
              <a:ext cx="193675" cy="175895"/>
            </a:xfrm>
            <a:custGeom>
              <a:avLst/>
              <a:gdLst/>
              <a:ahLst/>
              <a:cxnLst/>
              <a:rect l="l" t="t" r="r" b="b"/>
              <a:pathLst>
                <a:path w="193675" h="175894">
                  <a:moveTo>
                    <a:pt x="88300" y="0"/>
                  </a:moveTo>
                  <a:lnTo>
                    <a:pt x="0" y="175739"/>
                  </a:lnTo>
                  <a:lnTo>
                    <a:pt x="193564" y="140932"/>
                  </a:lnTo>
                  <a:lnTo>
                    <a:pt x="8830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6356801" y="2197146"/>
            <a:ext cx="94234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“Object”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756357" y="5328682"/>
            <a:ext cx="904875" cy="192405"/>
            <a:chOff x="15756357" y="5328682"/>
            <a:chExt cx="904875" cy="192405"/>
          </a:xfrm>
        </p:grpSpPr>
        <p:sp>
          <p:nvSpPr>
            <p:cNvPr id="23" name="object 23"/>
            <p:cNvSpPr/>
            <p:nvPr/>
          </p:nvSpPr>
          <p:spPr>
            <a:xfrm>
              <a:off x="15910250" y="5349624"/>
              <a:ext cx="730250" cy="86995"/>
            </a:xfrm>
            <a:custGeom>
              <a:avLst/>
              <a:gdLst/>
              <a:ahLst/>
              <a:cxnLst/>
              <a:rect l="l" t="t" r="r" b="b"/>
              <a:pathLst>
                <a:path w="730250" h="86995">
                  <a:moveTo>
                    <a:pt x="729836" y="0"/>
                  </a:moveTo>
                  <a:lnTo>
                    <a:pt x="20803" y="83999"/>
                  </a:lnTo>
                  <a:lnTo>
                    <a:pt x="0" y="86464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756357" y="5346281"/>
              <a:ext cx="185420" cy="175260"/>
            </a:xfrm>
            <a:custGeom>
              <a:avLst/>
              <a:gdLst/>
              <a:ahLst/>
              <a:cxnLst/>
              <a:rect l="l" t="t" r="r" b="b"/>
              <a:pathLst>
                <a:path w="185419" h="175260">
                  <a:moveTo>
                    <a:pt x="164340" y="0"/>
                  </a:moveTo>
                  <a:lnTo>
                    <a:pt x="0" y="108038"/>
                  </a:lnTo>
                  <a:lnTo>
                    <a:pt x="185041" y="174688"/>
                  </a:lnTo>
                  <a:lnTo>
                    <a:pt x="16434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793123" y="5189489"/>
            <a:ext cx="94234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“Object”</a:t>
            </a:r>
            <a:endParaRPr sz="195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xfrm>
            <a:off x="1404938" y="1786832"/>
            <a:ext cx="11972290" cy="29969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53210" algn="l"/>
                <a:tab pos="2092325" algn="l"/>
              </a:tabLst>
            </a:pPr>
            <a:r>
              <a:rPr dirty="0"/>
              <a:t>SOURCES	OF	DATA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 dirty="0"/>
          </a:p>
          <a:p>
            <a:pPr marL="1169035" indent="-636270">
              <a:lnSpc>
                <a:spcPct val="100000"/>
              </a:lnSpc>
              <a:spcBef>
                <a:spcPts val="5"/>
              </a:spcBef>
              <a:buFont typeface="Arial"/>
              <a:buAutoNum type="arabicPlain"/>
              <a:tabLst>
                <a:tab pos="1169035" algn="l"/>
              </a:tabLst>
            </a:pP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b="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b="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program</a:t>
            </a:r>
            <a:r>
              <a:rPr sz="2300" b="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spc="60" dirty="0">
                <a:solidFill>
                  <a:srgbClr val="444444"/>
                </a:solidFill>
                <a:latin typeface="Arial"/>
                <a:cs typeface="Arial"/>
              </a:rPr>
              <a:t>itself:</a:t>
            </a:r>
            <a:r>
              <a:rPr sz="2300" b="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spc="-20" dirty="0">
                <a:solidFill>
                  <a:srgbClr val="444444"/>
                </a:solidFill>
                <a:latin typeface="Arial"/>
                <a:cs typeface="Arial"/>
              </a:rPr>
              <a:t>Data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written</a:t>
            </a:r>
            <a:r>
              <a:rPr sz="2300" b="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directly</a:t>
            </a:r>
            <a:r>
              <a:rPr sz="2300" b="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b="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source</a:t>
            </a:r>
            <a:r>
              <a:rPr sz="2300" b="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300" b="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spc="-70" dirty="0">
                <a:solidFill>
                  <a:srgbClr val="444444"/>
                </a:solidFill>
                <a:latin typeface="Arial"/>
                <a:cs typeface="Arial"/>
              </a:rPr>
              <a:t>(e.g.</a:t>
            </a:r>
            <a:r>
              <a:rPr sz="2300" b="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status</a:t>
            </a:r>
            <a:r>
              <a:rPr sz="2300" b="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spc="-10" dirty="0">
                <a:solidFill>
                  <a:srgbClr val="444444"/>
                </a:solidFill>
                <a:latin typeface="Arial"/>
                <a:cs typeface="Arial"/>
              </a:rPr>
              <a:t>messages)</a:t>
            </a: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44444"/>
              </a:buClr>
              <a:buFont typeface="Arial"/>
              <a:buAutoNum type="arabicPlain"/>
            </a:pPr>
            <a:endParaRPr sz="2800" dirty="0">
              <a:latin typeface="Arial"/>
              <a:cs typeface="Arial"/>
            </a:endParaRPr>
          </a:p>
          <a:p>
            <a:pPr marL="1169035" indent="-636270">
              <a:lnSpc>
                <a:spcPct val="100000"/>
              </a:lnSpc>
              <a:buFont typeface="Arial"/>
              <a:buAutoNum type="arabicPlain"/>
              <a:tabLst>
                <a:tab pos="1169035" algn="l"/>
              </a:tabLst>
            </a:pP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b="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b="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spc="-20" dirty="0">
                <a:solidFill>
                  <a:srgbClr val="444444"/>
                </a:solidFill>
                <a:latin typeface="Arial"/>
                <a:cs typeface="Arial"/>
              </a:rPr>
              <a:t>UI:</a:t>
            </a:r>
            <a:r>
              <a:rPr sz="2300" b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spc="-2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300" b="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input</a:t>
            </a:r>
            <a:r>
              <a:rPr sz="2300" b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spc="50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b="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b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user</a:t>
            </a:r>
            <a:r>
              <a:rPr sz="2300" b="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300" b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300" b="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written</a:t>
            </a:r>
            <a:r>
              <a:rPr sz="2300" b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b="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spc="-114" dirty="0">
                <a:solidFill>
                  <a:srgbClr val="444444"/>
                </a:solidFill>
                <a:latin typeface="Arial"/>
                <a:cs typeface="Arial"/>
              </a:rPr>
              <a:t>DOM</a:t>
            </a:r>
            <a:r>
              <a:rPr sz="2300" b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spc="-60" dirty="0">
                <a:solidFill>
                  <a:srgbClr val="444444"/>
                </a:solidFill>
                <a:latin typeface="Arial"/>
                <a:cs typeface="Arial"/>
              </a:rPr>
              <a:t>(e.g</a:t>
            </a:r>
            <a:r>
              <a:rPr sz="2300" b="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tasks</a:t>
            </a:r>
            <a:r>
              <a:rPr sz="2300" b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b="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444444"/>
                </a:solidFill>
                <a:latin typeface="Arial"/>
                <a:cs typeface="Arial"/>
              </a:rPr>
              <a:t>todo</a:t>
            </a:r>
            <a:r>
              <a:rPr sz="2300" b="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0" spc="-20" dirty="0">
                <a:solidFill>
                  <a:srgbClr val="444444"/>
                </a:solidFill>
                <a:latin typeface="Arial"/>
                <a:cs typeface="Arial"/>
              </a:rPr>
              <a:t>app)</a:t>
            </a: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44444"/>
              </a:buClr>
              <a:buFont typeface="Arial"/>
              <a:buAutoNum type="arabicPlain"/>
            </a:pPr>
            <a:endParaRPr sz="2750" dirty="0">
              <a:latin typeface="Arial"/>
              <a:cs typeface="Arial"/>
            </a:endParaRPr>
          </a:p>
          <a:p>
            <a:pPr marL="1169035" indent="-636270">
              <a:lnSpc>
                <a:spcPct val="100000"/>
              </a:lnSpc>
              <a:spcBef>
                <a:spcPts val="5"/>
              </a:spcBef>
              <a:buFont typeface="Arial"/>
              <a:buAutoNum type="arabicPlain"/>
              <a:tabLst>
                <a:tab pos="1169035" algn="l"/>
              </a:tabLst>
            </a:pPr>
            <a:r>
              <a:rPr sz="3450" b="0" baseline="1207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3450" b="0" spc="-52" baseline="120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b="0" baseline="1207" dirty="0">
                <a:solidFill>
                  <a:srgbClr val="444444"/>
                </a:solidFill>
                <a:latin typeface="Arial"/>
                <a:cs typeface="Arial"/>
              </a:rPr>
              <a:t>external</a:t>
            </a:r>
            <a:r>
              <a:rPr sz="3450" b="0" spc="-44" baseline="120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b="0" baseline="1207" dirty="0">
                <a:solidFill>
                  <a:srgbClr val="444444"/>
                </a:solidFill>
                <a:latin typeface="Arial"/>
                <a:cs typeface="Arial"/>
              </a:rPr>
              <a:t>sources:</a:t>
            </a:r>
            <a:r>
              <a:rPr sz="3450" b="0" spc="-67" baseline="120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b="0" spc="-30" baseline="1207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3450" b="0" spc="-75" baseline="120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b="0" baseline="1207" dirty="0">
                <a:solidFill>
                  <a:srgbClr val="444444"/>
                </a:solidFill>
                <a:latin typeface="Arial"/>
                <a:cs typeface="Arial"/>
              </a:rPr>
              <a:t>fetched</a:t>
            </a:r>
            <a:r>
              <a:rPr sz="3450" b="0" spc="-67" baseline="120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b="0" baseline="1207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3450" b="0" spc="-67" baseline="120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b="0" spc="-30" baseline="1207" dirty="0">
                <a:solidFill>
                  <a:srgbClr val="444444"/>
                </a:solidFill>
                <a:latin typeface="Arial"/>
                <a:cs typeface="Arial"/>
              </a:rPr>
              <a:t>example</a:t>
            </a:r>
            <a:r>
              <a:rPr sz="3450" b="0" spc="-75" baseline="120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b="0" spc="75" baseline="1207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3450" b="0" spc="-67" baseline="120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b="0" baseline="1207" dirty="0">
                <a:solidFill>
                  <a:srgbClr val="444444"/>
                </a:solidFill>
                <a:latin typeface="Arial"/>
                <a:cs typeface="Arial"/>
              </a:rPr>
              <a:t>web</a:t>
            </a:r>
            <a:r>
              <a:rPr sz="3450" b="0" spc="-75" baseline="120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b="0" spc="-127" baseline="1207" dirty="0">
                <a:solidFill>
                  <a:srgbClr val="444444"/>
                </a:solidFill>
                <a:latin typeface="Arial"/>
                <a:cs typeface="Arial"/>
              </a:rPr>
              <a:t>API</a:t>
            </a:r>
            <a:r>
              <a:rPr sz="3450" b="0" spc="-67" baseline="120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b="0" spc="-104" baseline="1207" dirty="0">
                <a:solidFill>
                  <a:srgbClr val="444444"/>
                </a:solidFill>
                <a:latin typeface="Arial"/>
                <a:cs typeface="Arial"/>
              </a:rPr>
              <a:t>(e.g.</a:t>
            </a:r>
            <a:r>
              <a:rPr sz="3450" b="0" spc="-67" baseline="120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b="0" spc="-37" baseline="1207" dirty="0">
                <a:solidFill>
                  <a:srgbClr val="444444"/>
                </a:solidFill>
                <a:latin typeface="Arial"/>
                <a:cs typeface="Arial"/>
              </a:rPr>
              <a:t>recipe</a:t>
            </a:r>
            <a:r>
              <a:rPr sz="3450" b="0" spc="-75" baseline="120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b="0" spc="-15" baseline="1207" dirty="0">
                <a:solidFill>
                  <a:srgbClr val="444444"/>
                </a:solidFill>
                <a:latin typeface="Arial"/>
                <a:cs typeface="Arial"/>
              </a:rPr>
              <a:t>objects)</a:t>
            </a:r>
            <a:endParaRPr sz="3450" baseline="1207" dirty="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456333" y="4567458"/>
            <a:ext cx="4909820" cy="1179830"/>
            <a:chOff x="10456333" y="4567458"/>
            <a:chExt cx="4909820" cy="1179830"/>
          </a:xfrm>
        </p:grpSpPr>
        <p:sp>
          <p:nvSpPr>
            <p:cNvPr id="28" name="object 28"/>
            <p:cNvSpPr/>
            <p:nvPr/>
          </p:nvSpPr>
          <p:spPr>
            <a:xfrm>
              <a:off x="13529525" y="4588400"/>
              <a:ext cx="1682750" cy="279400"/>
            </a:xfrm>
            <a:custGeom>
              <a:avLst/>
              <a:gdLst/>
              <a:ahLst/>
              <a:cxnLst/>
              <a:rect l="l" t="t" r="r" b="b"/>
              <a:pathLst>
                <a:path w="1682750" h="279400">
                  <a:moveTo>
                    <a:pt x="0" y="0"/>
                  </a:moveTo>
                  <a:lnTo>
                    <a:pt x="36358" y="21801"/>
                  </a:lnTo>
                  <a:lnTo>
                    <a:pt x="73475" y="42716"/>
                  </a:lnTo>
                  <a:lnTo>
                    <a:pt x="111352" y="62746"/>
                  </a:lnTo>
                  <a:lnTo>
                    <a:pt x="149987" y="81890"/>
                  </a:lnTo>
                  <a:lnTo>
                    <a:pt x="189382" y="100148"/>
                  </a:lnTo>
                  <a:lnTo>
                    <a:pt x="229536" y="117519"/>
                  </a:lnTo>
                  <a:lnTo>
                    <a:pt x="270448" y="134006"/>
                  </a:lnTo>
                  <a:lnTo>
                    <a:pt x="312120" y="149606"/>
                  </a:lnTo>
                  <a:lnTo>
                    <a:pt x="354551" y="164320"/>
                  </a:lnTo>
                  <a:lnTo>
                    <a:pt x="397740" y="178149"/>
                  </a:lnTo>
                  <a:lnTo>
                    <a:pt x="441689" y="191091"/>
                  </a:lnTo>
                  <a:lnTo>
                    <a:pt x="486397" y="203148"/>
                  </a:lnTo>
                  <a:lnTo>
                    <a:pt x="531863" y="214319"/>
                  </a:lnTo>
                  <a:lnTo>
                    <a:pt x="578089" y="224604"/>
                  </a:lnTo>
                  <a:lnTo>
                    <a:pt x="625074" y="234003"/>
                  </a:lnTo>
                  <a:lnTo>
                    <a:pt x="672818" y="242516"/>
                  </a:lnTo>
                  <a:lnTo>
                    <a:pt x="721321" y="250144"/>
                  </a:lnTo>
                  <a:lnTo>
                    <a:pt x="770583" y="256885"/>
                  </a:lnTo>
                  <a:lnTo>
                    <a:pt x="820604" y="262741"/>
                  </a:lnTo>
                  <a:lnTo>
                    <a:pt x="871384" y="267711"/>
                  </a:lnTo>
                  <a:lnTo>
                    <a:pt x="922923" y="271795"/>
                  </a:lnTo>
                  <a:lnTo>
                    <a:pt x="975221" y="274993"/>
                  </a:lnTo>
                  <a:lnTo>
                    <a:pt x="1028278" y="277305"/>
                  </a:lnTo>
                  <a:lnTo>
                    <a:pt x="1082094" y="278731"/>
                  </a:lnTo>
                  <a:lnTo>
                    <a:pt x="1136669" y="279272"/>
                  </a:lnTo>
                  <a:lnTo>
                    <a:pt x="1192003" y="278926"/>
                  </a:lnTo>
                  <a:lnTo>
                    <a:pt x="1248096" y="277695"/>
                  </a:lnTo>
                  <a:lnTo>
                    <a:pt x="1304948" y="275578"/>
                  </a:lnTo>
                  <a:lnTo>
                    <a:pt x="1362560" y="272575"/>
                  </a:lnTo>
                  <a:lnTo>
                    <a:pt x="1420930" y="268686"/>
                  </a:lnTo>
                  <a:lnTo>
                    <a:pt x="1480059" y="263911"/>
                  </a:lnTo>
                  <a:lnTo>
                    <a:pt x="1539948" y="258250"/>
                  </a:lnTo>
                  <a:lnTo>
                    <a:pt x="1600595" y="251704"/>
                  </a:lnTo>
                  <a:lnTo>
                    <a:pt x="1662001" y="244271"/>
                  </a:lnTo>
                  <a:lnTo>
                    <a:pt x="1682737" y="24126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178920" y="4745624"/>
              <a:ext cx="187325" cy="174625"/>
            </a:xfrm>
            <a:custGeom>
              <a:avLst/>
              <a:gdLst/>
              <a:ahLst/>
              <a:cxnLst/>
              <a:rect l="l" t="t" r="r" b="b"/>
              <a:pathLst>
                <a:path w="187325" h="174625">
                  <a:moveTo>
                    <a:pt x="0" y="0"/>
                  </a:moveTo>
                  <a:lnTo>
                    <a:pt x="25224" y="174093"/>
                  </a:lnTo>
                  <a:lnTo>
                    <a:pt x="186706" y="61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542158" y="4968408"/>
              <a:ext cx="798830" cy="757555"/>
            </a:xfrm>
            <a:custGeom>
              <a:avLst/>
              <a:gdLst/>
              <a:ahLst/>
              <a:cxnLst/>
              <a:rect l="l" t="t" r="r" b="b"/>
              <a:pathLst>
                <a:path w="798829" h="757554">
                  <a:moveTo>
                    <a:pt x="798380" y="757451"/>
                  </a:moveTo>
                  <a:lnTo>
                    <a:pt x="743489" y="751256"/>
                  </a:lnTo>
                  <a:lnTo>
                    <a:pt x="690517" y="743122"/>
                  </a:lnTo>
                  <a:lnTo>
                    <a:pt x="639464" y="733049"/>
                  </a:lnTo>
                  <a:lnTo>
                    <a:pt x="590331" y="721036"/>
                  </a:lnTo>
                  <a:lnTo>
                    <a:pt x="543116" y="707085"/>
                  </a:lnTo>
                  <a:lnTo>
                    <a:pt x="497820" y="691195"/>
                  </a:lnTo>
                  <a:lnTo>
                    <a:pt x="454443" y="673366"/>
                  </a:lnTo>
                  <a:lnTo>
                    <a:pt x="412985" y="653597"/>
                  </a:lnTo>
                  <a:lnTo>
                    <a:pt x="373446" y="631890"/>
                  </a:lnTo>
                  <a:lnTo>
                    <a:pt x="335826" y="608244"/>
                  </a:lnTo>
                  <a:lnTo>
                    <a:pt x="300125" y="582658"/>
                  </a:lnTo>
                  <a:lnTo>
                    <a:pt x="266343" y="555134"/>
                  </a:lnTo>
                  <a:lnTo>
                    <a:pt x="234480" y="525671"/>
                  </a:lnTo>
                  <a:lnTo>
                    <a:pt x="204536" y="494268"/>
                  </a:lnTo>
                  <a:lnTo>
                    <a:pt x="176511" y="460927"/>
                  </a:lnTo>
                  <a:lnTo>
                    <a:pt x="150405" y="425647"/>
                  </a:lnTo>
                  <a:lnTo>
                    <a:pt x="126218" y="388427"/>
                  </a:lnTo>
                  <a:lnTo>
                    <a:pt x="103950" y="349269"/>
                  </a:lnTo>
                  <a:lnTo>
                    <a:pt x="83602" y="308171"/>
                  </a:lnTo>
                  <a:lnTo>
                    <a:pt x="65172" y="265135"/>
                  </a:lnTo>
                  <a:lnTo>
                    <a:pt x="48661" y="220159"/>
                  </a:lnTo>
                  <a:lnTo>
                    <a:pt x="34069" y="173245"/>
                  </a:lnTo>
                  <a:lnTo>
                    <a:pt x="21396" y="124391"/>
                  </a:lnTo>
                  <a:lnTo>
                    <a:pt x="10642" y="73599"/>
                  </a:lnTo>
                  <a:lnTo>
                    <a:pt x="1807" y="20867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456333" y="4814016"/>
              <a:ext cx="175260" cy="182880"/>
            </a:xfrm>
            <a:custGeom>
              <a:avLst/>
              <a:gdLst/>
              <a:ahLst/>
              <a:cxnLst/>
              <a:rect l="l" t="t" r="r" b="b"/>
              <a:pathLst>
                <a:path w="175259" h="182879">
                  <a:moveTo>
                    <a:pt x="72455" y="0"/>
                  </a:moveTo>
                  <a:lnTo>
                    <a:pt x="0" y="182843"/>
                  </a:lnTo>
                  <a:lnTo>
                    <a:pt x="175258" y="167667"/>
                  </a:lnTo>
                  <a:lnTo>
                    <a:pt x="7245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90937" y="7693342"/>
            <a:ext cx="3171190" cy="893444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61620" rIns="0" bIns="0" rtlCol="0">
            <a:spAutoFit/>
          </a:bodyPr>
          <a:lstStyle/>
          <a:p>
            <a:pPr marL="607695">
              <a:lnSpc>
                <a:spcPct val="100000"/>
              </a:lnSpc>
              <a:spcBef>
                <a:spcPts val="2060"/>
              </a:spcBef>
            </a:pPr>
            <a:r>
              <a:rPr sz="2400" spc="-1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400" spc="-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444444"/>
                </a:solidFill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31913" y="7065045"/>
            <a:ext cx="289560" cy="505459"/>
            <a:chOff x="7531913" y="7065045"/>
            <a:chExt cx="289560" cy="505459"/>
          </a:xfrm>
        </p:grpSpPr>
        <p:sp>
          <p:nvSpPr>
            <p:cNvPr id="34" name="object 34"/>
            <p:cNvSpPr/>
            <p:nvPr/>
          </p:nvSpPr>
          <p:spPr>
            <a:xfrm>
              <a:off x="7676411" y="7065045"/>
              <a:ext cx="0" cy="253365"/>
            </a:xfrm>
            <a:custGeom>
              <a:avLst/>
              <a:gdLst/>
              <a:ahLst/>
              <a:cxnLst/>
              <a:rect l="l" t="t" r="r" b="b"/>
              <a:pathLst>
                <a:path h="253365">
                  <a:moveTo>
                    <a:pt x="0" y="0"/>
                  </a:moveTo>
                  <a:lnTo>
                    <a:pt x="0" y="216223"/>
                  </a:lnTo>
                  <a:lnTo>
                    <a:pt x="0" y="252871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31913" y="7281269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090937" y="6048930"/>
            <a:ext cx="3171190" cy="893444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6162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2060"/>
              </a:spcBef>
            </a:pP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Collection</a:t>
            </a:r>
            <a:r>
              <a:rPr sz="24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31913" y="5401667"/>
            <a:ext cx="289560" cy="505459"/>
            <a:chOff x="7531913" y="5401667"/>
            <a:chExt cx="289560" cy="505459"/>
          </a:xfrm>
        </p:grpSpPr>
        <p:sp>
          <p:nvSpPr>
            <p:cNvPr id="38" name="object 38"/>
            <p:cNvSpPr/>
            <p:nvPr/>
          </p:nvSpPr>
          <p:spPr>
            <a:xfrm>
              <a:off x="7676411" y="5401667"/>
              <a:ext cx="0" cy="253365"/>
            </a:xfrm>
            <a:custGeom>
              <a:avLst/>
              <a:gdLst/>
              <a:ahLst/>
              <a:cxnLst/>
              <a:rect l="l" t="t" r="r" b="b"/>
              <a:pathLst>
                <a:path h="253364">
                  <a:moveTo>
                    <a:pt x="0" y="0"/>
                  </a:moveTo>
                  <a:lnTo>
                    <a:pt x="0" y="216223"/>
                  </a:lnTo>
                  <a:lnTo>
                    <a:pt x="0" y="252871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31913" y="5617891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619625" y="9773361"/>
            <a:ext cx="3171190" cy="893444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26162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206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Arrays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Sets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090937" y="8719260"/>
            <a:ext cx="1084580" cy="902969"/>
            <a:chOff x="6090937" y="8719260"/>
            <a:chExt cx="1084580" cy="902969"/>
          </a:xfrm>
        </p:grpSpPr>
        <p:sp>
          <p:nvSpPr>
            <p:cNvPr id="42" name="object 42"/>
            <p:cNvSpPr/>
            <p:nvPr/>
          </p:nvSpPr>
          <p:spPr>
            <a:xfrm>
              <a:off x="6285465" y="8755908"/>
              <a:ext cx="853440" cy="705485"/>
            </a:xfrm>
            <a:custGeom>
              <a:avLst/>
              <a:gdLst/>
              <a:ahLst/>
              <a:cxnLst/>
              <a:rect l="l" t="t" r="r" b="b"/>
              <a:pathLst>
                <a:path w="853440" h="705484">
                  <a:moveTo>
                    <a:pt x="853135" y="0"/>
                  </a:moveTo>
                  <a:lnTo>
                    <a:pt x="28251" y="681617"/>
                  </a:lnTo>
                  <a:lnTo>
                    <a:pt x="0" y="704961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90937" y="9326135"/>
              <a:ext cx="314960" cy="295910"/>
            </a:xfrm>
            <a:custGeom>
              <a:avLst/>
              <a:gdLst/>
              <a:ahLst/>
              <a:cxnLst/>
              <a:rect l="l" t="t" r="r" b="b"/>
              <a:pathLst>
                <a:path w="314960" h="295909">
                  <a:moveTo>
                    <a:pt x="130736" y="0"/>
                  </a:moveTo>
                  <a:lnTo>
                    <a:pt x="0" y="295476"/>
                  </a:lnTo>
                  <a:lnTo>
                    <a:pt x="314822" y="222779"/>
                  </a:lnTo>
                  <a:lnTo>
                    <a:pt x="13073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145772" y="8888772"/>
            <a:ext cx="1888489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SIMPLE</a:t>
            </a:r>
            <a:r>
              <a:rPr sz="23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LIST?</a:t>
            </a:r>
            <a:endParaRPr sz="23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62247" y="9773361"/>
            <a:ext cx="3171190" cy="893444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26162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206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Maps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177573" y="8719260"/>
            <a:ext cx="1084580" cy="902969"/>
            <a:chOff x="8177573" y="8719260"/>
            <a:chExt cx="1084580" cy="902969"/>
          </a:xfrm>
        </p:grpSpPr>
        <p:sp>
          <p:nvSpPr>
            <p:cNvPr id="47" name="object 47"/>
            <p:cNvSpPr/>
            <p:nvPr/>
          </p:nvSpPr>
          <p:spPr>
            <a:xfrm>
              <a:off x="8214221" y="8755908"/>
              <a:ext cx="853440" cy="705485"/>
            </a:xfrm>
            <a:custGeom>
              <a:avLst/>
              <a:gdLst/>
              <a:ahLst/>
              <a:cxnLst/>
              <a:rect l="l" t="t" r="r" b="b"/>
              <a:pathLst>
                <a:path w="853440" h="705484">
                  <a:moveTo>
                    <a:pt x="0" y="0"/>
                  </a:moveTo>
                  <a:lnTo>
                    <a:pt x="824884" y="681617"/>
                  </a:lnTo>
                  <a:lnTo>
                    <a:pt x="853135" y="704961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47061" y="9326135"/>
              <a:ext cx="314960" cy="295910"/>
            </a:xfrm>
            <a:custGeom>
              <a:avLst/>
              <a:gdLst/>
              <a:ahLst/>
              <a:cxnLst/>
              <a:rect l="l" t="t" r="r" b="b"/>
              <a:pathLst>
                <a:path w="314959" h="295909">
                  <a:moveTo>
                    <a:pt x="184087" y="0"/>
                  </a:moveTo>
                  <a:lnTo>
                    <a:pt x="0" y="222779"/>
                  </a:lnTo>
                  <a:lnTo>
                    <a:pt x="314823" y="295476"/>
                  </a:lnTo>
                  <a:lnTo>
                    <a:pt x="184087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375853" y="8888772"/>
            <a:ext cx="26041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35" dirty="0">
                <a:solidFill>
                  <a:srgbClr val="444444"/>
                </a:solidFill>
                <a:latin typeface="Arial"/>
                <a:cs typeface="Arial"/>
              </a:rPr>
              <a:t>KEY/VALUE</a:t>
            </a:r>
            <a:r>
              <a:rPr sz="2300" b="1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20" dirty="0">
                <a:solidFill>
                  <a:srgbClr val="444444"/>
                </a:solidFill>
                <a:latin typeface="Arial"/>
                <a:cs typeface="Arial"/>
              </a:rPr>
              <a:t>PAIRS?</a:t>
            </a:r>
            <a:endParaRPr sz="23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557638" y="5307978"/>
            <a:ext cx="1634489" cy="1062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95"/>
              </a:spcBef>
            </a:pP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Application Programming Interface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1900569" y="10166908"/>
            <a:ext cx="1133475" cy="312420"/>
            <a:chOff x="11900569" y="10166908"/>
            <a:chExt cx="1133475" cy="312420"/>
          </a:xfrm>
        </p:grpSpPr>
        <p:sp>
          <p:nvSpPr>
            <p:cNvPr id="52" name="object 52"/>
            <p:cNvSpPr/>
            <p:nvPr/>
          </p:nvSpPr>
          <p:spPr>
            <a:xfrm>
              <a:off x="12053419" y="10187849"/>
              <a:ext cx="959485" cy="214629"/>
            </a:xfrm>
            <a:custGeom>
              <a:avLst/>
              <a:gdLst/>
              <a:ahLst/>
              <a:cxnLst/>
              <a:rect l="l" t="t" r="r" b="b"/>
              <a:pathLst>
                <a:path w="959484" h="214629">
                  <a:moveTo>
                    <a:pt x="959436" y="0"/>
                  </a:moveTo>
                  <a:lnTo>
                    <a:pt x="915208" y="25301"/>
                  </a:lnTo>
                  <a:lnTo>
                    <a:pt x="870696" y="49014"/>
                  </a:lnTo>
                  <a:lnTo>
                    <a:pt x="825898" y="71140"/>
                  </a:lnTo>
                  <a:lnTo>
                    <a:pt x="780814" y="91678"/>
                  </a:lnTo>
                  <a:lnTo>
                    <a:pt x="735445" y="110627"/>
                  </a:lnTo>
                  <a:lnTo>
                    <a:pt x="689791" y="127989"/>
                  </a:lnTo>
                  <a:lnTo>
                    <a:pt x="643852" y="143763"/>
                  </a:lnTo>
                  <a:lnTo>
                    <a:pt x="597627" y="157948"/>
                  </a:lnTo>
                  <a:lnTo>
                    <a:pt x="551117" y="170546"/>
                  </a:lnTo>
                  <a:lnTo>
                    <a:pt x="504321" y="181556"/>
                  </a:lnTo>
                  <a:lnTo>
                    <a:pt x="457240" y="190978"/>
                  </a:lnTo>
                  <a:lnTo>
                    <a:pt x="409873" y="198812"/>
                  </a:lnTo>
                  <a:lnTo>
                    <a:pt x="362222" y="205058"/>
                  </a:lnTo>
                  <a:lnTo>
                    <a:pt x="314284" y="209716"/>
                  </a:lnTo>
                  <a:lnTo>
                    <a:pt x="266062" y="212786"/>
                  </a:lnTo>
                  <a:lnTo>
                    <a:pt x="217554" y="214268"/>
                  </a:lnTo>
                  <a:lnTo>
                    <a:pt x="168761" y="214162"/>
                  </a:lnTo>
                  <a:lnTo>
                    <a:pt x="119682" y="212469"/>
                  </a:lnTo>
                  <a:lnTo>
                    <a:pt x="70318" y="209187"/>
                  </a:lnTo>
                  <a:lnTo>
                    <a:pt x="20668" y="204317"/>
                  </a:lnTo>
                  <a:lnTo>
                    <a:pt x="0" y="20086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900569" y="10305412"/>
              <a:ext cx="188595" cy="173990"/>
            </a:xfrm>
            <a:custGeom>
              <a:avLst/>
              <a:gdLst/>
              <a:ahLst/>
              <a:cxnLst/>
              <a:rect l="l" t="t" r="r" b="b"/>
              <a:pathLst>
                <a:path w="188595" h="173990">
                  <a:moveTo>
                    <a:pt x="188004" y="0"/>
                  </a:moveTo>
                  <a:lnTo>
                    <a:pt x="0" y="57756"/>
                  </a:lnTo>
                  <a:lnTo>
                    <a:pt x="159010" y="173504"/>
                  </a:lnTo>
                  <a:lnTo>
                    <a:pt x="18800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3138878" y="9769054"/>
            <a:ext cx="1937385" cy="7169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Keys</a:t>
            </a:r>
            <a:r>
              <a:rPr sz="205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allow</a:t>
            </a:r>
            <a:r>
              <a:rPr sz="20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us</a:t>
            </a:r>
            <a:r>
              <a:rPr sz="205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50" i="1" spc="-35" dirty="0">
                <a:solidFill>
                  <a:srgbClr val="F2425D"/>
                </a:solidFill>
                <a:latin typeface="Arial"/>
                <a:cs typeface="Arial"/>
              </a:rPr>
              <a:t>describe</a:t>
            </a:r>
            <a:r>
              <a:rPr sz="2050" i="1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values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26621" y="6357189"/>
            <a:ext cx="2538730" cy="4333240"/>
            <a:chOff x="426621" y="6357189"/>
            <a:chExt cx="2538730" cy="4333240"/>
          </a:xfrm>
        </p:grpSpPr>
        <p:sp>
          <p:nvSpPr>
            <p:cNvPr id="56" name="object 56"/>
            <p:cNvSpPr/>
            <p:nvPr/>
          </p:nvSpPr>
          <p:spPr>
            <a:xfrm>
              <a:off x="426621" y="6357189"/>
              <a:ext cx="2538730" cy="4333240"/>
            </a:xfrm>
            <a:custGeom>
              <a:avLst/>
              <a:gdLst/>
              <a:ahLst/>
              <a:cxnLst/>
              <a:rect l="l" t="t" r="r" b="b"/>
              <a:pathLst>
                <a:path w="2538730" h="4333240">
                  <a:moveTo>
                    <a:pt x="2538379" y="0"/>
                  </a:moveTo>
                  <a:lnTo>
                    <a:pt x="0" y="0"/>
                  </a:lnTo>
                  <a:lnTo>
                    <a:pt x="0" y="4333174"/>
                  </a:lnTo>
                  <a:lnTo>
                    <a:pt x="2538379" y="4333174"/>
                  </a:lnTo>
                  <a:lnTo>
                    <a:pt x="253837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801" y="8633265"/>
              <a:ext cx="230359" cy="23035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801" y="9020688"/>
              <a:ext cx="230359" cy="23035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801" y="9408111"/>
              <a:ext cx="230359" cy="23035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801" y="9795534"/>
              <a:ext cx="230359" cy="23035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801" y="10182957"/>
              <a:ext cx="230359" cy="23035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801" y="7109666"/>
              <a:ext cx="230359" cy="23035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801" y="7497088"/>
              <a:ext cx="230359" cy="230359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426621" y="6357189"/>
            <a:ext cx="2538730" cy="4333240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2155"/>
              </a:spcBef>
            </a:pPr>
            <a:r>
              <a:rPr sz="1950" b="1" spc="-125" dirty="0">
                <a:solidFill>
                  <a:srgbClr val="444444"/>
                </a:solidFill>
                <a:latin typeface="Arial"/>
                <a:cs typeface="Arial"/>
              </a:rPr>
              <a:t>OTHER</a:t>
            </a:r>
            <a:r>
              <a:rPr sz="1950" b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spc="-114" dirty="0">
                <a:solidFill>
                  <a:srgbClr val="444444"/>
                </a:solidFill>
                <a:latin typeface="Arial"/>
                <a:cs typeface="Arial"/>
              </a:rPr>
              <a:t>BUILT-</a:t>
            </a:r>
            <a:r>
              <a:rPr sz="1950" b="1" spc="-25" dirty="0">
                <a:solidFill>
                  <a:srgbClr val="444444"/>
                </a:solidFill>
                <a:latin typeface="Arial"/>
                <a:cs typeface="Arial"/>
              </a:rPr>
              <a:t>IN:</a:t>
            </a:r>
            <a:endParaRPr sz="1950">
              <a:latin typeface="Arial"/>
              <a:cs typeface="Arial"/>
            </a:endParaRPr>
          </a:p>
          <a:p>
            <a:pPr marL="778510" marR="677545">
              <a:lnSpc>
                <a:spcPct val="133800"/>
              </a:lnSpc>
              <a:spcBef>
                <a:spcPts val="430"/>
              </a:spcBef>
            </a:pPr>
            <a:r>
              <a:rPr sz="1900" spc="-25" dirty="0">
                <a:solidFill>
                  <a:srgbClr val="444444"/>
                </a:solidFill>
                <a:latin typeface="Arial"/>
                <a:cs typeface="Arial"/>
              </a:rPr>
              <a:t>WeakMap </a:t>
            </a:r>
            <a:r>
              <a:rPr sz="1900" spc="-10" dirty="0">
                <a:solidFill>
                  <a:srgbClr val="444444"/>
                </a:solidFill>
                <a:latin typeface="Arial"/>
                <a:cs typeface="Arial"/>
              </a:rPr>
              <a:t>WeakSet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Arial"/>
              <a:cs typeface="Arial"/>
            </a:endParaRPr>
          </a:p>
          <a:p>
            <a:pPr marL="337185">
              <a:lnSpc>
                <a:spcPct val="100000"/>
              </a:lnSpc>
            </a:pPr>
            <a:r>
              <a:rPr sz="1950" b="1" spc="-30" dirty="0">
                <a:solidFill>
                  <a:srgbClr val="444444"/>
                </a:solidFill>
                <a:latin typeface="Arial"/>
                <a:cs typeface="Arial"/>
              </a:rPr>
              <a:t>NON-</a:t>
            </a:r>
            <a:r>
              <a:rPr sz="1950" b="1" spc="-125" dirty="0">
                <a:solidFill>
                  <a:srgbClr val="444444"/>
                </a:solidFill>
                <a:latin typeface="Arial"/>
                <a:cs typeface="Arial"/>
              </a:rPr>
              <a:t>BUILT</a:t>
            </a:r>
            <a:r>
              <a:rPr sz="1950" b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spc="-25" dirty="0">
                <a:solidFill>
                  <a:srgbClr val="444444"/>
                </a:solidFill>
                <a:latin typeface="Arial"/>
                <a:cs typeface="Arial"/>
              </a:rPr>
              <a:t>IN:</a:t>
            </a:r>
            <a:endParaRPr sz="1950">
              <a:latin typeface="Arial"/>
              <a:cs typeface="Arial"/>
            </a:endParaRPr>
          </a:p>
          <a:p>
            <a:pPr marL="778510" marR="522605">
              <a:lnSpc>
                <a:spcPct val="133800"/>
              </a:lnSpc>
              <a:spcBef>
                <a:spcPts val="475"/>
              </a:spcBef>
            </a:pPr>
            <a:r>
              <a:rPr sz="1900" spc="-10" dirty="0">
                <a:solidFill>
                  <a:srgbClr val="444444"/>
                </a:solidFill>
                <a:latin typeface="Arial"/>
                <a:cs typeface="Arial"/>
              </a:rPr>
              <a:t>Stacks Queues </a:t>
            </a:r>
            <a:r>
              <a:rPr sz="1900" dirty="0">
                <a:solidFill>
                  <a:srgbClr val="444444"/>
                </a:solidFill>
                <a:latin typeface="Arial"/>
                <a:cs typeface="Arial"/>
              </a:rPr>
              <a:t>Linked</a:t>
            </a:r>
            <a:r>
              <a:rPr sz="19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00" spc="40" dirty="0">
                <a:solidFill>
                  <a:srgbClr val="444444"/>
                </a:solidFill>
                <a:latin typeface="Arial"/>
                <a:cs typeface="Arial"/>
              </a:rPr>
              <a:t>lists </a:t>
            </a:r>
            <a:r>
              <a:rPr sz="1900" spc="-10" dirty="0">
                <a:solidFill>
                  <a:srgbClr val="444444"/>
                </a:solidFill>
                <a:latin typeface="Arial"/>
                <a:cs typeface="Arial"/>
              </a:rPr>
              <a:t>Trees</a:t>
            </a:r>
            <a:endParaRPr sz="1900">
              <a:latin typeface="Arial"/>
              <a:cs typeface="Arial"/>
            </a:endParaRPr>
          </a:p>
          <a:p>
            <a:pPr marL="778510">
              <a:lnSpc>
                <a:spcPct val="100000"/>
              </a:lnSpc>
              <a:spcBef>
                <a:spcPts val="770"/>
              </a:spcBef>
            </a:pPr>
            <a:r>
              <a:rPr sz="1900" dirty="0">
                <a:solidFill>
                  <a:srgbClr val="444444"/>
                </a:solidFill>
                <a:latin typeface="Arial"/>
                <a:cs typeface="Arial"/>
              </a:rPr>
              <a:t>Hash</a:t>
            </a:r>
            <a:r>
              <a:rPr sz="19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44444"/>
                </a:solidFill>
                <a:latin typeface="Arial"/>
                <a:cs typeface="Arial"/>
              </a:rPr>
              <a:t>tables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61215"/>
            <a:ext cx="5026025" cy="9947910"/>
            <a:chOff x="0" y="1361215"/>
            <a:chExt cx="5026025" cy="9947910"/>
          </a:xfrm>
        </p:grpSpPr>
        <p:sp>
          <p:nvSpPr>
            <p:cNvPr id="3" name="object 3"/>
            <p:cNvSpPr/>
            <p:nvPr/>
          </p:nvSpPr>
          <p:spPr>
            <a:xfrm>
              <a:off x="0" y="1361215"/>
              <a:ext cx="5026025" cy="9947910"/>
            </a:xfrm>
            <a:custGeom>
              <a:avLst/>
              <a:gdLst/>
              <a:ahLst/>
              <a:cxnLst/>
              <a:rect l="l" t="t" r="r" b="b"/>
              <a:pathLst>
                <a:path w="5026025" h="9947910">
                  <a:moveTo>
                    <a:pt x="5026024" y="0"/>
                  </a:moveTo>
                  <a:lnTo>
                    <a:pt x="0" y="0"/>
                  </a:lnTo>
                  <a:lnTo>
                    <a:pt x="0" y="9947341"/>
                  </a:lnTo>
                  <a:lnTo>
                    <a:pt x="5026024" y="9947341"/>
                  </a:lnTo>
                  <a:lnTo>
                    <a:pt x="5026024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368" y="1877534"/>
              <a:ext cx="2991287" cy="8344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843709" y="1969560"/>
            <a:ext cx="1857335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ARRAYS</a:t>
            </a:r>
            <a:endParaRPr sz="37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3393" y="1877534"/>
            <a:ext cx="2991287" cy="8344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0"/>
            <a:ext cx="20104100" cy="4115435"/>
            <a:chOff x="0" y="0"/>
            <a:chExt cx="20104100" cy="41154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280" y="3228278"/>
              <a:ext cx="4289545" cy="8870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36121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851650" y="1969560"/>
            <a:ext cx="1107182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SETS</a:t>
            </a:r>
            <a:endParaRPr sz="37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4306" y="3228278"/>
            <a:ext cx="4289545" cy="88571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776892" y="1999332"/>
            <a:ext cx="51117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300" dirty="0">
                <a:solidFill>
                  <a:srgbClr val="444444"/>
                </a:solidFill>
                <a:latin typeface="Calibri"/>
                <a:cs typeface="Calibri"/>
              </a:rPr>
              <a:t>VS.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8364139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1835" algn="l"/>
                <a:tab pos="2881630" algn="l"/>
                <a:tab pos="4159885" algn="l"/>
                <a:tab pos="5211445" algn="l"/>
                <a:tab pos="7280275" algn="l"/>
                <a:tab pos="8180070" algn="l"/>
              </a:tabLst>
            </a:pPr>
            <a:r>
              <a:rPr dirty="0"/>
              <a:t>ARRAYS</a:t>
            </a:r>
            <a:r>
              <a:rPr lang="en-US" dirty="0"/>
              <a:t> </a:t>
            </a:r>
            <a:r>
              <a:rPr dirty="0"/>
              <a:t>VS.</a:t>
            </a:r>
            <a:r>
              <a:rPr lang="en-US" dirty="0"/>
              <a:t> </a:t>
            </a:r>
            <a:r>
              <a:rPr dirty="0"/>
              <a:t>SETS</a:t>
            </a:r>
            <a:r>
              <a:rPr lang="en-US" dirty="0"/>
              <a:t> </a:t>
            </a:r>
            <a:r>
              <a:rPr dirty="0"/>
              <a:t>AND</a:t>
            </a:r>
            <a:r>
              <a:rPr lang="en-US" dirty="0"/>
              <a:t> </a:t>
            </a:r>
            <a:r>
              <a:rPr dirty="0"/>
              <a:t>OBJECTS	</a:t>
            </a:r>
            <a:r>
              <a:rPr lang="en-US" dirty="0"/>
              <a:t> </a:t>
            </a:r>
            <a:r>
              <a:rPr dirty="0"/>
              <a:t>VS.</a:t>
            </a:r>
            <a:r>
              <a:rPr lang="en-US" dirty="0"/>
              <a:t> </a:t>
            </a:r>
            <a:r>
              <a:rPr dirty="0"/>
              <a:t>MAPS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10104404" y="1361215"/>
            <a:ext cx="4973955" cy="9947910"/>
            <a:chOff x="10104404" y="1361215"/>
            <a:chExt cx="4973955" cy="9947910"/>
          </a:xfrm>
        </p:grpSpPr>
        <p:sp>
          <p:nvSpPr>
            <p:cNvPr id="15" name="object 15"/>
            <p:cNvSpPr/>
            <p:nvPr/>
          </p:nvSpPr>
          <p:spPr>
            <a:xfrm>
              <a:off x="10104404" y="1361215"/>
              <a:ext cx="4973955" cy="9947910"/>
            </a:xfrm>
            <a:custGeom>
              <a:avLst/>
              <a:gdLst/>
              <a:ahLst/>
              <a:cxnLst/>
              <a:rect l="l" t="t" r="r" b="b"/>
              <a:pathLst>
                <a:path w="4973955" h="9947910">
                  <a:moveTo>
                    <a:pt x="0" y="9947341"/>
                  </a:moveTo>
                  <a:lnTo>
                    <a:pt x="4973670" y="9947341"/>
                  </a:lnTo>
                  <a:lnTo>
                    <a:pt x="4973670" y="0"/>
                  </a:lnTo>
                  <a:lnTo>
                    <a:pt x="0" y="0"/>
                  </a:lnTo>
                  <a:lnTo>
                    <a:pt x="0" y="9947341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9421" y="1877534"/>
              <a:ext cx="2991287" cy="8344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858540" y="1969560"/>
            <a:ext cx="1953314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OBJECTS</a:t>
            </a:r>
            <a:endParaRPr sz="3700" dirty="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5447" y="1877534"/>
            <a:ext cx="2991287" cy="83442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7143006" y="1969560"/>
            <a:ext cx="1519643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MAPS</a:t>
            </a:r>
            <a:endParaRPr sz="3700" dirty="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2442" y="1361215"/>
            <a:ext cx="18726150" cy="9947910"/>
            <a:chOff x="582442" y="1361215"/>
            <a:chExt cx="18726150" cy="994791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47837" y="3228278"/>
              <a:ext cx="3434450" cy="17748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73861" y="3227951"/>
              <a:ext cx="3434450" cy="17748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442" y="4890885"/>
              <a:ext cx="251301" cy="25130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442" y="6381939"/>
              <a:ext cx="251301" cy="25130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8467" y="4890885"/>
              <a:ext cx="251301" cy="25130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8467" y="5954727"/>
              <a:ext cx="251301" cy="25130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8467" y="7018569"/>
              <a:ext cx="251301" cy="25130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60517" y="5620522"/>
              <a:ext cx="251301" cy="25130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60517" y="6257151"/>
              <a:ext cx="251301" cy="25130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60517" y="6893781"/>
              <a:ext cx="251301" cy="25130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60517" y="7530412"/>
              <a:ext cx="251301" cy="25130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4492" y="5672876"/>
              <a:ext cx="251301" cy="25130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4492" y="6736718"/>
              <a:ext cx="251301" cy="2513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60517" y="8783646"/>
              <a:ext cx="251301" cy="25130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60517" y="9847488"/>
              <a:ext cx="251301" cy="25130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4492" y="8783646"/>
              <a:ext cx="251301" cy="25130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4492" y="9847488"/>
              <a:ext cx="251301" cy="25130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052050" y="1361215"/>
              <a:ext cx="0" cy="9947910"/>
            </a:xfrm>
            <a:custGeom>
              <a:avLst/>
              <a:gdLst/>
              <a:ahLst/>
              <a:cxnLst/>
              <a:rect l="l" t="t" r="r" b="b"/>
              <a:pathLst>
                <a:path h="9947910">
                  <a:moveTo>
                    <a:pt x="0" y="0"/>
                  </a:moveTo>
                  <a:lnTo>
                    <a:pt x="0" y="9947342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828942" y="1999332"/>
            <a:ext cx="51117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300" dirty="0">
                <a:solidFill>
                  <a:srgbClr val="444444"/>
                </a:solidFill>
                <a:latin typeface="Calibri"/>
                <a:cs typeface="Calibri"/>
              </a:rPr>
              <a:t>VS.</a:t>
            </a:r>
            <a:endParaRPr sz="34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09520" y="4744789"/>
            <a:ext cx="3358515" cy="237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400"/>
              </a:lnSpc>
              <a:spcBef>
                <a:spcPts val="100"/>
              </a:spcBef>
            </a:pPr>
            <a:r>
              <a:rPr sz="2150" spc="-75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15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150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1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50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1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ordered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list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values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(might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contain duplicates)</a:t>
            </a:r>
            <a:endParaRPr sz="21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430"/>
              </a:spcBef>
            </a:pPr>
            <a:r>
              <a:rPr sz="2150" spc="-75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1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1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1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50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1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endParaRPr sz="21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manipulate</a:t>
            </a:r>
            <a:r>
              <a:rPr sz="2150" spc="1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35545" y="4744789"/>
            <a:ext cx="3457575" cy="300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3670">
              <a:lnSpc>
                <a:spcPct val="130400"/>
              </a:lnSpc>
              <a:spcBef>
                <a:spcPts val="100"/>
              </a:spcBef>
            </a:pPr>
            <a:r>
              <a:rPr sz="2150" spc="-75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1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1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1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50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1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work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1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unique</a:t>
            </a:r>
            <a:r>
              <a:rPr sz="21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values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30"/>
              </a:spcBef>
            </a:pPr>
            <a:r>
              <a:rPr sz="2150" spc="-75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1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1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high-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performance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150" spc="-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i="1" dirty="0">
                <a:solidFill>
                  <a:srgbClr val="444444"/>
                </a:solidFill>
                <a:latin typeface="Calibri"/>
                <a:cs typeface="Calibri"/>
              </a:rPr>
              <a:t>really</a:t>
            </a:r>
            <a:r>
              <a:rPr sz="2150" i="1" spc="-2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important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sz="2150" spc="-75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1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remove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duplicates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150" spc="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arrays</a:t>
            </a:r>
            <a:endParaRPr sz="21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087594" y="5574947"/>
            <a:ext cx="3434079" cy="2262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Better</a:t>
            </a:r>
            <a:r>
              <a:rPr sz="2150" spc="-1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performance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94300"/>
              </a:lnSpc>
            </a:pP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Keys</a:t>
            </a:r>
            <a:r>
              <a:rPr sz="21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1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have</a:t>
            </a:r>
            <a:r>
              <a:rPr sz="21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any</a:t>
            </a:r>
            <a:r>
              <a:rPr sz="21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1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type </a:t>
            </a:r>
            <a:r>
              <a:rPr sz="2150" spc="-70" dirty="0">
                <a:solidFill>
                  <a:srgbClr val="444444"/>
                </a:solidFill>
                <a:latin typeface="Arial"/>
                <a:cs typeface="Arial"/>
              </a:rPr>
              <a:t>Easy</a:t>
            </a:r>
            <a:r>
              <a:rPr sz="21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iterate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sz="2150" spc="-70" dirty="0">
                <a:solidFill>
                  <a:srgbClr val="444444"/>
                </a:solidFill>
                <a:latin typeface="Arial"/>
                <a:cs typeface="Arial"/>
              </a:rPr>
              <a:t>Easy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compute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 size</a:t>
            </a:r>
            <a:endParaRPr sz="21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061570" y="5526782"/>
            <a:ext cx="3287395" cy="194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100"/>
              </a:spcBef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More</a:t>
            </a:r>
            <a:r>
              <a:rPr sz="21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“traditional”</a:t>
            </a:r>
            <a:r>
              <a:rPr sz="21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key/value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store</a:t>
            </a:r>
            <a:r>
              <a:rPr sz="21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50" dirty="0">
                <a:solidFill>
                  <a:srgbClr val="444444"/>
                </a:solidFill>
                <a:latin typeface="Arial"/>
                <a:cs typeface="Arial"/>
              </a:rPr>
              <a:t>(“abused”</a:t>
            </a:r>
            <a:r>
              <a:rPr sz="21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objects)</a:t>
            </a:r>
            <a:endParaRPr sz="2150">
              <a:latin typeface="Arial"/>
              <a:cs typeface="Arial"/>
            </a:endParaRPr>
          </a:p>
          <a:p>
            <a:pPr marL="12700" marR="139065">
              <a:lnSpc>
                <a:spcPct val="130400"/>
              </a:lnSpc>
              <a:spcBef>
                <a:spcPts val="1650"/>
              </a:spcBef>
            </a:pP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Easier</a:t>
            </a:r>
            <a:r>
              <a:rPr sz="21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write</a:t>
            </a:r>
            <a:r>
              <a:rPr sz="21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1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access 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values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sz="2150" spc="-7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1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Courier New"/>
                <a:cs typeface="Courier New"/>
              </a:rPr>
              <a:t>[]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087594" y="8637551"/>
            <a:ext cx="3207385" cy="194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100"/>
              </a:spcBef>
            </a:pPr>
            <a:r>
              <a:rPr sz="2150" spc="-75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1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15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1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simply</a:t>
            </a:r>
            <a:r>
              <a:rPr sz="21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need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map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key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values</a:t>
            </a:r>
            <a:endParaRPr sz="2150">
              <a:latin typeface="Arial"/>
              <a:cs typeface="Arial"/>
            </a:endParaRPr>
          </a:p>
          <a:p>
            <a:pPr marL="12700" marR="251460">
              <a:lnSpc>
                <a:spcPct val="130400"/>
              </a:lnSpc>
              <a:spcBef>
                <a:spcPts val="1650"/>
              </a:spcBef>
            </a:pPr>
            <a:r>
              <a:rPr sz="2150" spc="-75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1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1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1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50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1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35" dirty="0">
                <a:solidFill>
                  <a:srgbClr val="444444"/>
                </a:solidFill>
                <a:latin typeface="Arial"/>
                <a:cs typeface="Arial"/>
              </a:rPr>
              <a:t>keys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4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strings</a:t>
            </a:r>
            <a:endParaRPr sz="21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061570" y="8637551"/>
            <a:ext cx="3416935" cy="194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100"/>
              </a:spcBef>
            </a:pPr>
            <a:r>
              <a:rPr sz="2150" spc="-75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15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1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1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50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1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to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include</a:t>
            </a:r>
            <a:r>
              <a:rPr sz="215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1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(methods)</a:t>
            </a:r>
            <a:endParaRPr sz="2150">
              <a:latin typeface="Arial"/>
              <a:cs typeface="Arial"/>
            </a:endParaRPr>
          </a:p>
          <a:p>
            <a:pPr marL="12700" marR="148590">
              <a:lnSpc>
                <a:spcPct val="130400"/>
              </a:lnSpc>
              <a:spcBef>
                <a:spcPts val="1650"/>
              </a:spcBef>
            </a:pPr>
            <a:r>
              <a:rPr sz="2150" spc="-7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1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1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working</a:t>
            </a:r>
            <a:r>
              <a:rPr sz="2150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with </a:t>
            </a:r>
            <a:r>
              <a:rPr sz="2150" spc="-85" dirty="0">
                <a:solidFill>
                  <a:srgbClr val="444444"/>
                </a:solidFill>
                <a:latin typeface="Arial"/>
                <a:cs typeface="Arial"/>
              </a:rPr>
              <a:t>JSON</a:t>
            </a:r>
            <a:r>
              <a:rPr sz="21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(can</a:t>
            </a:r>
            <a:r>
              <a:rPr sz="21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convert</a:t>
            </a:r>
            <a:r>
              <a:rPr sz="21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map)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702" y="3313277"/>
            <a:ext cx="16148050" cy="4444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9600" marR="5080" indent="-3137535">
              <a:lnSpc>
                <a:spcPct val="109800"/>
              </a:lnSpc>
              <a:spcBef>
                <a:spcPts val="105"/>
              </a:spcBef>
            </a:pPr>
            <a:r>
              <a:rPr sz="13200" b="0" spc="-26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b="0" spc="9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-245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13200" b="0" spc="-415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3200" b="0" spc="-250" dirty="0">
                <a:solidFill>
                  <a:srgbClr val="444444"/>
                </a:solidFill>
                <a:latin typeface="Arial"/>
                <a:cs typeface="Arial"/>
              </a:rPr>
              <a:t>OSE</a:t>
            </a:r>
            <a:r>
              <a:rPr sz="13200" b="0" spc="-905" dirty="0">
                <a:solidFill>
                  <a:srgbClr val="444444"/>
                </a:solidFill>
                <a:latin typeface="Arial"/>
                <a:cs typeface="Arial"/>
              </a:rPr>
              <a:t>R</a:t>
            </a:r>
            <a:r>
              <a:rPr sz="13200" b="0" spc="9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-325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3200" b="0" spc="-160" dirty="0">
                <a:solidFill>
                  <a:srgbClr val="444444"/>
                </a:solidFill>
                <a:latin typeface="Arial"/>
                <a:cs typeface="Arial"/>
              </a:rPr>
              <a:t>OO</a:t>
            </a:r>
            <a:r>
              <a:rPr sz="13200" b="0" spc="-815" dirty="0">
                <a:solidFill>
                  <a:srgbClr val="444444"/>
                </a:solidFill>
                <a:latin typeface="Arial"/>
                <a:cs typeface="Arial"/>
              </a:rPr>
              <a:t>K</a:t>
            </a:r>
            <a:r>
              <a:rPr sz="13200" b="0" spc="9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305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b="0" spc="-35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b="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80" dirty="0">
                <a:solidFill>
                  <a:srgbClr val="444444"/>
                </a:solidFill>
                <a:latin typeface="Arial"/>
                <a:cs typeface="Arial"/>
              </a:rPr>
              <a:t>FU</a:t>
            </a:r>
            <a:r>
              <a:rPr sz="13200" b="0" spc="85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b="0" spc="-100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13200" b="0" spc="75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b="0" spc="80" dirty="0">
                <a:solidFill>
                  <a:srgbClr val="444444"/>
                </a:solidFill>
                <a:latin typeface="Arial"/>
                <a:cs typeface="Arial"/>
              </a:rPr>
              <a:t>IO</a:t>
            </a:r>
            <a:r>
              <a:rPr sz="13200" b="0" spc="85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b="0" spc="-575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endParaRPr sz="1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52050" y="2517449"/>
            <a:ext cx="9626629" cy="624549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A CLOSER LOOK AT FUNCTIONS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5080">
              <a:lnSpc>
                <a:spcPts val="5280"/>
              </a:lnSpc>
              <a:spcBef>
                <a:spcPts val="180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FIRST-CLASS AND HIGHER-ORDER FUNCTIONS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85165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28315" algn="l"/>
                <a:tab pos="3928110" algn="l"/>
                <a:tab pos="7175500" algn="l"/>
              </a:tabLst>
            </a:pPr>
            <a:r>
              <a:rPr dirty="0"/>
              <a:t>FIRST-CLASS</a:t>
            </a:r>
            <a:r>
              <a:rPr lang="en-US" dirty="0"/>
              <a:t> </a:t>
            </a:r>
            <a:r>
              <a:rPr dirty="0"/>
              <a:t>VS.</a:t>
            </a:r>
            <a:r>
              <a:rPr lang="en-US" dirty="0"/>
              <a:t> </a:t>
            </a:r>
            <a:r>
              <a:rPr dirty="0"/>
              <a:t>HIGHER-ORDER</a:t>
            </a:r>
            <a:r>
              <a:rPr lang="en-US" dirty="0"/>
              <a:t> </a:t>
            </a:r>
            <a:r>
              <a:rPr dirty="0"/>
              <a:t>FUNCTIONS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5836" y="1619623"/>
            <a:ext cx="8200390" cy="3011170"/>
            <a:chOff x="925836" y="1619623"/>
            <a:chExt cx="8200390" cy="3011170"/>
          </a:xfrm>
        </p:grpSpPr>
        <p:sp>
          <p:nvSpPr>
            <p:cNvPr id="4" name="object 4"/>
            <p:cNvSpPr/>
            <p:nvPr/>
          </p:nvSpPr>
          <p:spPr>
            <a:xfrm>
              <a:off x="925836" y="2342997"/>
              <a:ext cx="8200390" cy="2287905"/>
            </a:xfrm>
            <a:custGeom>
              <a:avLst/>
              <a:gdLst/>
              <a:ahLst/>
              <a:cxnLst/>
              <a:rect l="l" t="t" r="r" b="b"/>
              <a:pathLst>
                <a:path w="8200390" h="2287904">
                  <a:moveTo>
                    <a:pt x="8200377" y="0"/>
                  </a:moveTo>
                  <a:lnTo>
                    <a:pt x="0" y="0"/>
                  </a:lnTo>
                  <a:lnTo>
                    <a:pt x="0" y="2287561"/>
                  </a:lnTo>
                  <a:lnTo>
                    <a:pt x="8200377" y="2287561"/>
                  </a:lnTo>
                  <a:lnTo>
                    <a:pt x="820037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0745" y="2866735"/>
              <a:ext cx="251301" cy="2513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0745" y="3442634"/>
              <a:ext cx="251301" cy="2513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0745" y="4018533"/>
              <a:ext cx="251301" cy="2513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5928" y="1619623"/>
              <a:ext cx="6220194" cy="90049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310484" y="1756847"/>
            <a:ext cx="6815730" cy="6463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26030" algn="l"/>
              </a:tabLst>
            </a:pPr>
            <a:r>
              <a:rPr sz="4100" b="1" dirty="0">
                <a:solidFill>
                  <a:srgbClr val="FAFBFB"/>
                </a:solidFill>
                <a:latin typeface="Calibri"/>
                <a:cs typeface="Calibri"/>
              </a:rPr>
              <a:t>FIRST-CLASS	FUNCTIONS</a:t>
            </a:r>
            <a:endParaRPr sz="4100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43658" y="1619623"/>
            <a:ext cx="17235170" cy="7816215"/>
            <a:chOff x="1943658" y="1619623"/>
            <a:chExt cx="17235170" cy="78162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3658" y="9183961"/>
              <a:ext cx="251301" cy="25130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977885" y="2342998"/>
              <a:ext cx="8200390" cy="2275205"/>
            </a:xfrm>
            <a:custGeom>
              <a:avLst/>
              <a:gdLst/>
              <a:ahLst/>
              <a:cxnLst/>
              <a:rect l="l" t="t" r="r" b="b"/>
              <a:pathLst>
                <a:path w="8200390" h="2275204">
                  <a:moveTo>
                    <a:pt x="8200377" y="0"/>
                  </a:moveTo>
                  <a:lnTo>
                    <a:pt x="0" y="0"/>
                  </a:lnTo>
                  <a:lnTo>
                    <a:pt x="0" y="2274661"/>
                  </a:lnTo>
                  <a:lnTo>
                    <a:pt x="8200377" y="2274661"/>
                  </a:lnTo>
                  <a:lnTo>
                    <a:pt x="820037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65598" y="2876678"/>
              <a:ext cx="251301" cy="2513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65598" y="3986592"/>
              <a:ext cx="251301" cy="2513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67981" y="1619623"/>
              <a:ext cx="6220194" cy="90049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029828" y="1741752"/>
            <a:ext cx="6521510" cy="6463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718435" algn="l"/>
              </a:tabLst>
            </a:pPr>
            <a:r>
              <a:rPr sz="4100" b="1" dirty="0">
                <a:solidFill>
                  <a:srgbClr val="FAFBFB"/>
                </a:solidFill>
                <a:latin typeface="Calibri"/>
                <a:cs typeface="Calibri"/>
              </a:rPr>
              <a:t>HIGHER-ORDER	FUNCTIONS</a:t>
            </a:r>
            <a:endParaRPr sz="4100" dirty="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658" y="5008035"/>
            <a:ext cx="251301" cy="25130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017046" y="2809815"/>
            <a:ext cx="6171565" cy="25050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treats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2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444444"/>
                </a:solidFill>
                <a:latin typeface="Arial"/>
                <a:cs typeface="Arial"/>
              </a:rPr>
              <a:t>first-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r>
              <a:rPr sz="2200" b="1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citizens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2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means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2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2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55" dirty="0">
                <a:solidFill>
                  <a:srgbClr val="444444"/>
                </a:solidFill>
                <a:latin typeface="Arial"/>
                <a:cs typeface="Arial"/>
              </a:rPr>
              <a:t>simply</a:t>
            </a:r>
            <a:r>
              <a:rPr sz="220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values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2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2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just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another</a:t>
            </a:r>
            <a:r>
              <a:rPr sz="22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145" dirty="0">
                <a:solidFill>
                  <a:srgbClr val="444444"/>
                </a:solidFill>
                <a:latin typeface="Arial"/>
                <a:cs typeface="Arial"/>
              </a:rPr>
              <a:t>“type”</a:t>
            </a:r>
            <a:r>
              <a:rPr sz="2200" b="1" dirty="0">
                <a:solidFill>
                  <a:srgbClr val="444444"/>
                </a:solidFill>
                <a:latin typeface="Arial"/>
                <a:cs typeface="Arial"/>
              </a:rPr>
              <a:t> of </a:t>
            </a:r>
            <a:r>
              <a:rPr sz="2200" b="1" spc="-10" dirty="0">
                <a:solidFill>
                  <a:srgbClr val="444444"/>
                </a:solidFill>
                <a:latin typeface="Arial"/>
                <a:cs typeface="Arial"/>
              </a:rPr>
              <a:t>object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  <a:spcBef>
                <a:spcPts val="1870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Store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1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variables</a:t>
            </a:r>
            <a:r>
              <a:rPr sz="21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properties: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84759" y="5411491"/>
            <a:ext cx="16365855" cy="5415915"/>
            <a:chOff x="1884759" y="5411491"/>
            <a:chExt cx="16365855" cy="541591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4759" y="5411491"/>
              <a:ext cx="6282531" cy="55566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4759" y="6018149"/>
              <a:ext cx="6282531" cy="11355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558978" y="5466689"/>
              <a:ext cx="2273300" cy="444500"/>
            </a:xfrm>
            <a:custGeom>
              <a:avLst/>
              <a:gdLst/>
              <a:ahLst/>
              <a:cxnLst/>
              <a:rect l="l" t="t" r="r" b="b"/>
              <a:pathLst>
                <a:path w="2273300" h="444500">
                  <a:moveTo>
                    <a:pt x="0" y="0"/>
                  </a:moveTo>
                  <a:lnTo>
                    <a:pt x="2272843" y="0"/>
                  </a:lnTo>
                  <a:lnTo>
                    <a:pt x="2272843" y="443907"/>
                  </a:lnTo>
                  <a:lnTo>
                    <a:pt x="0" y="44390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99097" y="6727663"/>
              <a:ext cx="3874135" cy="444500"/>
            </a:xfrm>
            <a:custGeom>
              <a:avLst/>
              <a:gdLst/>
              <a:ahLst/>
              <a:cxnLst/>
              <a:rect l="l" t="t" r="r" b="b"/>
              <a:pathLst>
                <a:path w="3874134" h="444500">
                  <a:moveTo>
                    <a:pt x="0" y="0"/>
                  </a:moveTo>
                  <a:lnTo>
                    <a:pt x="3873764" y="0"/>
                  </a:lnTo>
                  <a:lnTo>
                    <a:pt x="3873764" y="443907"/>
                  </a:lnTo>
                  <a:lnTo>
                    <a:pt x="0" y="44390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4759" y="7941516"/>
              <a:ext cx="6282531" cy="9045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3658" y="7538060"/>
              <a:ext cx="251301" cy="25130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531259" y="8328736"/>
              <a:ext cx="1010919" cy="444500"/>
            </a:xfrm>
            <a:custGeom>
              <a:avLst/>
              <a:gdLst/>
              <a:ahLst/>
              <a:cxnLst/>
              <a:rect l="l" t="t" r="r" b="b"/>
              <a:pathLst>
                <a:path w="1010920" h="444500">
                  <a:moveTo>
                    <a:pt x="0" y="0"/>
                  </a:moveTo>
                  <a:lnTo>
                    <a:pt x="1010771" y="0"/>
                  </a:lnTo>
                  <a:lnTo>
                    <a:pt x="1010771" y="443907"/>
                  </a:lnTo>
                  <a:lnTo>
                    <a:pt x="0" y="44390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4759" y="10196635"/>
              <a:ext cx="6282531" cy="63019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3658" y="9793179"/>
              <a:ext cx="251301" cy="25130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485682" y="10284759"/>
              <a:ext cx="810895" cy="444500"/>
            </a:xfrm>
            <a:custGeom>
              <a:avLst/>
              <a:gdLst/>
              <a:ahLst/>
              <a:cxnLst/>
              <a:rect l="l" t="t" r="r" b="b"/>
              <a:pathLst>
                <a:path w="810895" h="444500">
                  <a:moveTo>
                    <a:pt x="0" y="0"/>
                  </a:moveTo>
                  <a:lnTo>
                    <a:pt x="810862" y="0"/>
                  </a:lnTo>
                  <a:lnTo>
                    <a:pt x="810862" y="443907"/>
                  </a:lnTo>
                  <a:lnTo>
                    <a:pt x="0" y="44390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67981" y="8523301"/>
              <a:ext cx="6282531" cy="228753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2039" y="7904541"/>
              <a:ext cx="251301" cy="25130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1967978" y="7803233"/>
              <a:ext cx="473075" cy="473075"/>
            </a:xfrm>
            <a:custGeom>
              <a:avLst/>
              <a:gdLst/>
              <a:ahLst/>
              <a:cxnLst/>
              <a:rect l="l" t="t" r="r" b="b"/>
              <a:pathLst>
                <a:path w="473075" h="473075">
                  <a:moveTo>
                    <a:pt x="236446" y="0"/>
                  </a:moveTo>
                  <a:lnTo>
                    <a:pt x="191286" y="4328"/>
                  </a:lnTo>
                  <a:lnTo>
                    <a:pt x="147472" y="17313"/>
                  </a:lnTo>
                  <a:lnTo>
                    <a:pt x="106347" y="38954"/>
                  </a:lnTo>
                  <a:lnTo>
                    <a:pt x="69257" y="69253"/>
                  </a:lnTo>
                  <a:lnTo>
                    <a:pt x="38957" y="106345"/>
                  </a:lnTo>
                  <a:lnTo>
                    <a:pt x="17314" y="147471"/>
                  </a:lnTo>
                  <a:lnTo>
                    <a:pt x="4328" y="191286"/>
                  </a:lnTo>
                  <a:lnTo>
                    <a:pt x="0" y="236446"/>
                  </a:lnTo>
                  <a:lnTo>
                    <a:pt x="4328" y="281607"/>
                  </a:lnTo>
                  <a:lnTo>
                    <a:pt x="17314" y="325422"/>
                  </a:lnTo>
                  <a:lnTo>
                    <a:pt x="38957" y="366548"/>
                  </a:lnTo>
                  <a:lnTo>
                    <a:pt x="69257" y="403640"/>
                  </a:lnTo>
                  <a:lnTo>
                    <a:pt x="106347" y="433939"/>
                  </a:lnTo>
                  <a:lnTo>
                    <a:pt x="147472" y="455581"/>
                  </a:lnTo>
                  <a:lnTo>
                    <a:pt x="191286" y="468566"/>
                  </a:lnTo>
                  <a:lnTo>
                    <a:pt x="236446" y="472894"/>
                  </a:lnTo>
                  <a:lnTo>
                    <a:pt x="281607" y="468566"/>
                  </a:lnTo>
                  <a:lnTo>
                    <a:pt x="325423" y="455581"/>
                  </a:lnTo>
                  <a:lnTo>
                    <a:pt x="366551" y="433939"/>
                  </a:lnTo>
                  <a:lnTo>
                    <a:pt x="403644" y="403640"/>
                  </a:lnTo>
                  <a:lnTo>
                    <a:pt x="433941" y="366548"/>
                  </a:lnTo>
                  <a:lnTo>
                    <a:pt x="455581" y="325422"/>
                  </a:lnTo>
                  <a:lnTo>
                    <a:pt x="468565" y="281607"/>
                  </a:lnTo>
                  <a:lnTo>
                    <a:pt x="472893" y="236446"/>
                  </a:lnTo>
                  <a:lnTo>
                    <a:pt x="468565" y="191286"/>
                  </a:lnTo>
                  <a:lnTo>
                    <a:pt x="455581" y="147471"/>
                  </a:lnTo>
                  <a:lnTo>
                    <a:pt x="433941" y="106345"/>
                  </a:lnTo>
                  <a:lnTo>
                    <a:pt x="403644" y="69253"/>
                  </a:lnTo>
                  <a:lnTo>
                    <a:pt x="366551" y="38954"/>
                  </a:lnTo>
                  <a:lnTo>
                    <a:pt x="325423" y="17313"/>
                  </a:lnTo>
                  <a:lnTo>
                    <a:pt x="281607" y="4328"/>
                  </a:lnTo>
                  <a:lnTo>
                    <a:pt x="236446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439959" y="7492485"/>
            <a:ext cx="616648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Pass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arguments</a:t>
            </a:r>
            <a:r>
              <a:rPr sz="21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50" dirty="0">
                <a:solidFill>
                  <a:srgbClr val="444444"/>
                </a:solidFill>
                <a:latin typeface="Arial"/>
                <a:cs typeface="Arial"/>
              </a:rPr>
              <a:t>OTHER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functions:</a:t>
            </a:r>
            <a:endParaRPr sz="21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39959" y="9138385"/>
            <a:ext cx="4137660" cy="961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Return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9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1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4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Call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methods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1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functions:</a:t>
            </a:r>
            <a:endParaRPr sz="21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119632" y="7869351"/>
            <a:ext cx="1701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5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1936809" y="5025050"/>
            <a:ext cx="6282690" cy="1542415"/>
            <a:chOff x="11936809" y="5025050"/>
            <a:chExt cx="6282690" cy="1542415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36809" y="5662785"/>
              <a:ext cx="6282531" cy="90451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0868" y="5025050"/>
              <a:ext cx="251301" cy="251301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1961898" y="2719239"/>
            <a:ext cx="6486525" cy="2612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33730">
              <a:lnSpc>
                <a:spcPct val="131200"/>
              </a:lnSpc>
              <a:spcBef>
                <a:spcPts val="90"/>
              </a:spcBef>
            </a:pPr>
            <a:r>
              <a:rPr sz="2200" spc="-9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2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2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2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70" dirty="0">
                <a:solidFill>
                  <a:srgbClr val="444444"/>
                </a:solidFill>
                <a:latin typeface="Arial"/>
                <a:cs typeface="Arial"/>
              </a:rPr>
              <a:t>receives</a:t>
            </a:r>
            <a:r>
              <a:rPr sz="2200" b="1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another</a:t>
            </a:r>
            <a:r>
              <a:rPr sz="22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2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2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an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argument,</a:t>
            </a:r>
            <a:r>
              <a:rPr sz="22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2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70" dirty="0">
                <a:solidFill>
                  <a:srgbClr val="444444"/>
                </a:solidFill>
                <a:latin typeface="Arial"/>
                <a:cs typeface="Arial"/>
              </a:rPr>
              <a:t>returns</a:t>
            </a:r>
            <a:r>
              <a:rPr sz="22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2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22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function,</a:t>
            </a:r>
            <a:r>
              <a:rPr sz="22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2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444444"/>
                </a:solidFill>
                <a:latin typeface="Arial"/>
                <a:cs typeface="Arial"/>
              </a:rPr>
              <a:t>both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2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possible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because</a:t>
            </a:r>
            <a:r>
              <a:rPr sz="22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first-class</a:t>
            </a:r>
            <a:r>
              <a:rPr sz="22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 marL="617855">
              <a:lnSpc>
                <a:spcPct val="100000"/>
              </a:lnSpc>
              <a:spcBef>
                <a:spcPts val="2260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Function </a:t>
            </a:r>
            <a:r>
              <a:rPr sz="2150" spc="6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 receives</a:t>
            </a:r>
            <a:r>
              <a:rPr sz="21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another </a:t>
            </a:r>
            <a:r>
              <a:rPr sz="2150" spc="4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endParaRPr sz="21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936807" y="4923741"/>
            <a:ext cx="473075" cy="473075"/>
          </a:xfrm>
          <a:custGeom>
            <a:avLst/>
            <a:gdLst/>
            <a:ahLst/>
            <a:cxnLst/>
            <a:rect l="l" t="t" r="r" b="b"/>
            <a:pathLst>
              <a:path w="473075" h="473075">
                <a:moveTo>
                  <a:pt x="236450" y="0"/>
                </a:moveTo>
                <a:lnTo>
                  <a:pt x="191291" y="4328"/>
                </a:lnTo>
                <a:lnTo>
                  <a:pt x="147476" y="17313"/>
                </a:lnTo>
                <a:lnTo>
                  <a:pt x="106350" y="38955"/>
                </a:lnTo>
                <a:lnTo>
                  <a:pt x="69257" y="69253"/>
                </a:lnTo>
                <a:lnTo>
                  <a:pt x="38957" y="106346"/>
                </a:lnTo>
                <a:lnTo>
                  <a:pt x="17314" y="147472"/>
                </a:lnTo>
                <a:lnTo>
                  <a:pt x="4328" y="191287"/>
                </a:lnTo>
                <a:lnTo>
                  <a:pt x="0" y="236447"/>
                </a:lnTo>
                <a:lnTo>
                  <a:pt x="4328" y="281607"/>
                </a:lnTo>
                <a:lnTo>
                  <a:pt x="17314" y="325423"/>
                </a:lnTo>
                <a:lnTo>
                  <a:pt x="38957" y="366549"/>
                </a:lnTo>
                <a:lnTo>
                  <a:pt x="69257" y="403641"/>
                </a:lnTo>
                <a:lnTo>
                  <a:pt x="106350" y="433939"/>
                </a:lnTo>
                <a:lnTo>
                  <a:pt x="147476" y="455581"/>
                </a:lnTo>
                <a:lnTo>
                  <a:pt x="191291" y="468566"/>
                </a:lnTo>
                <a:lnTo>
                  <a:pt x="236450" y="472894"/>
                </a:lnTo>
                <a:lnTo>
                  <a:pt x="281610" y="468566"/>
                </a:lnTo>
                <a:lnTo>
                  <a:pt x="325425" y="455581"/>
                </a:lnTo>
                <a:lnTo>
                  <a:pt x="366551" y="433939"/>
                </a:lnTo>
                <a:lnTo>
                  <a:pt x="403644" y="403641"/>
                </a:lnTo>
                <a:lnTo>
                  <a:pt x="433941" y="366549"/>
                </a:lnTo>
                <a:lnTo>
                  <a:pt x="455581" y="325423"/>
                </a:lnTo>
                <a:lnTo>
                  <a:pt x="468565" y="281607"/>
                </a:lnTo>
                <a:lnTo>
                  <a:pt x="472893" y="236447"/>
                </a:lnTo>
                <a:lnTo>
                  <a:pt x="468565" y="191287"/>
                </a:lnTo>
                <a:lnTo>
                  <a:pt x="455581" y="147472"/>
                </a:lnTo>
                <a:lnTo>
                  <a:pt x="433941" y="106346"/>
                </a:lnTo>
                <a:lnTo>
                  <a:pt x="403644" y="69253"/>
                </a:lnTo>
                <a:lnTo>
                  <a:pt x="366551" y="38955"/>
                </a:lnTo>
                <a:lnTo>
                  <a:pt x="325425" y="17313"/>
                </a:lnTo>
                <a:lnTo>
                  <a:pt x="281610" y="4328"/>
                </a:lnTo>
                <a:lnTo>
                  <a:pt x="236450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2088470" y="4989859"/>
            <a:ext cx="1701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5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2020315" y="6011491"/>
            <a:ext cx="5607050" cy="4168775"/>
            <a:chOff x="12020315" y="6011491"/>
            <a:chExt cx="5607050" cy="4168775"/>
          </a:xfrm>
        </p:grpSpPr>
        <p:sp>
          <p:nvSpPr>
            <p:cNvPr id="43" name="object 43"/>
            <p:cNvSpPr/>
            <p:nvPr/>
          </p:nvSpPr>
          <p:spPr>
            <a:xfrm>
              <a:off x="16585128" y="6042923"/>
              <a:ext cx="1010919" cy="444500"/>
            </a:xfrm>
            <a:custGeom>
              <a:avLst/>
              <a:gdLst/>
              <a:ahLst/>
              <a:cxnLst/>
              <a:rect l="l" t="t" r="r" b="b"/>
              <a:pathLst>
                <a:path w="1010919" h="444500">
                  <a:moveTo>
                    <a:pt x="0" y="0"/>
                  </a:moveTo>
                  <a:lnTo>
                    <a:pt x="1010771" y="0"/>
                  </a:lnTo>
                  <a:lnTo>
                    <a:pt x="1010771" y="443907"/>
                  </a:lnTo>
                  <a:lnTo>
                    <a:pt x="0" y="44390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366726" y="6754815"/>
              <a:ext cx="683895" cy="378460"/>
            </a:xfrm>
            <a:custGeom>
              <a:avLst/>
              <a:gdLst/>
              <a:ahLst/>
              <a:cxnLst/>
              <a:rect l="l" t="t" r="r" b="b"/>
              <a:pathLst>
                <a:path w="683894" h="378459">
                  <a:moveTo>
                    <a:pt x="0" y="378403"/>
                  </a:moveTo>
                  <a:lnTo>
                    <a:pt x="62046" y="378257"/>
                  </a:lnTo>
                  <a:lnTo>
                    <a:pt x="121242" y="375791"/>
                  </a:lnTo>
                  <a:lnTo>
                    <a:pt x="177588" y="371004"/>
                  </a:lnTo>
                  <a:lnTo>
                    <a:pt x="231084" y="363896"/>
                  </a:lnTo>
                  <a:lnTo>
                    <a:pt x="281729" y="354468"/>
                  </a:lnTo>
                  <a:lnTo>
                    <a:pt x="329524" y="342719"/>
                  </a:lnTo>
                  <a:lnTo>
                    <a:pt x="374469" y="328650"/>
                  </a:lnTo>
                  <a:lnTo>
                    <a:pt x="416564" y="312260"/>
                  </a:lnTo>
                  <a:lnTo>
                    <a:pt x="455808" y="293550"/>
                  </a:lnTo>
                  <a:lnTo>
                    <a:pt x="492202" y="272519"/>
                  </a:lnTo>
                  <a:lnTo>
                    <a:pt x="525746" y="249167"/>
                  </a:lnTo>
                  <a:lnTo>
                    <a:pt x="556440" y="223495"/>
                  </a:lnTo>
                  <a:lnTo>
                    <a:pt x="584283" y="195502"/>
                  </a:lnTo>
                  <a:lnTo>
                    <a:pt x="609276" y="165189"/>
                  </a:lnTo>
                  <a:lnTo>
                    <a:pt x="631419" y="132555"/>
                  </a:lnTo>
                  <a:lnTo>
                    <a:pt x="650712" y="97601"/>
                  </a:lnTo>
                  <a:lnTo>
                    <a:pt x="667154" y="60326"/>
                  </a:lnTo>
                  <a:lnTo>
                    <a:pt x="680746" y="20730"/>
                  </a:lnTo>
                  <a:lnTo>
                    <a:pt x="683809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960467" y="6601510"/>
              <a:ext cx="174625" cy="187325"/>
            </a:xfrm>
            <a:custGeom>
              <a:avLst/>
              <a:gdLst/>
              <a:ahLst/>
              <a:cxnLst/>
              <a:rect l="l" t="t" r="r" b="b"/>
              <a:pathLst>
                <a:path w="174625" h="187325">
                  <a:moveTo>
                    <a:pt x="112719" y="0"/>
                  </a:moveTo>
                  <a:lnTo>
                    <a:pt x="0" y="161163"/>
                  </a:lnTo>
                  <a:lnTo>
                    <a:pt x="174015" y="186878"/>
                  </a:lnTo>
                  <a:lnTo>
                    <a:pt x="11271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198373" y="6042923"/>
              <a:ext cx="2288540" cy="444500"/>
            </a:xfrm>
            <a:custGeom>
              <a:avLst/>
              <a:gdLst/>
              <a:ahLst/>
              <a:cxnLst/>
              <a:rect l="l" t="t" r="r" b="b"/>
              <a:pathLst>
                <a:path w="2288540" h="444500">
                  <a:moveTo>
                    <a:pt x="0" y="0"/>
                  </a:moveTo>
                  <a:lnTo>
                    <a:pt x="2288525" y="0"/>
                  </a:lnTo>
                  <a:lnTo>
                    <a:pt x="2288525" y="443907"/>
                  </a:lnTo>
                  <a:lnTo>
                    <a:pt x="0" y="44390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648600" y="6754815"/>
              <a:ext cx="683895" cy="378460"/>
            </a:xfrm>
            <a:custGeom>
              <a:avLst/>
              <a:gdLst/>
              <a:ahLst/>
              <a:cxnLst/>
              <a:rect l="l" t="t" r="r" b="b"/>
              <a:pathLst>
                <a:path w="683894" h="378459">
                  <a:moveTo>
                    <a:pt x="0" y="378403"/>
                  </a:moveTo>
                  <a:lnTo>
                    <a:pt x="62046" y="378257"/>
                  </a:lnTo>
                  <a:lnTo>
                    <a:pt x="121242" y="375791"/>
                  </a:lnTo>
                  <a:lnTo>
                    <a:pt x="177588" y="371004"/>
                  </a:lnTo>
                  <a:lnTo>
                    <a:pt x="231084" y="363896"/>
                  </a:lnTo>
                  <a:lnTo>
                    <a:pt x="281729" y="354468"/>
                  </a:lnTo>
                  <a:lnTo>
                    <a:pt x="329524" y="342719"/>
                  </a:lnTo>
                  <a:lnTo>
                    <a:pt x="374469" y="328650"/>
                  </a:lnTo>
                  <a:lnTo>
                    <a:pt x="416564" y="312260"/>
                  </a:lnTo>
                  <a:lnTo>
                    <a:pt x="455808" y="293550"/>
                  </a:lnTo>
                  <a:lnTo>
                    <a:pt x="492202" y="272519"/>
                  </a:lnTo>
                  <a:lnTo>
                    <a:pt x="525746" y="249167"/>
                  </a:lnTo>
                  <a:lnTo>
                    <a:pt x="556440" y="223495"/>
                  </a:lnTo>
                  <a:lnTo>
                    <a:pt x="584283" y="195502"/>
                  </a:lnTo>
                  <a:lnTo>
                    <a:pt x="609276" y="165189"/>
                  </a:lnTo>
                  <a:lnTo>
                    <a:pt x="631419" y="132555"/>
                  </a:lnTo>
                  <a:lnTo>
                    <a:pt x="650712" y="97601"/>
                  </a:lnTo>
                  <a:lnTo>
                    <a:pt x="667154" y="60326"/>
                  </a:lnTo>
                  <a:lnTo>
                    <a:pt x="680746" y="20730"/>
                  </a:lnTo>
                  <a:lnTo>
                    <a:pt x="683809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242341" y="6601510"/>
              <a:ext cx="174625" cy="187325"/>
            </a:xfrm>
            <a:custGeom>
              <a:avLst/>
              <a:gdLst/>
              <a:ahLst/>
              <a:cxnLst/>
              <a:rect l="l" t="t" r="r" b="b"/>
              <a:pathLst>
                <a:path w="174625" h="187325">
                  <a:moveTo>
                    <a:pt x="112729" y="0"/>
                  </a:moveTo>
                  <a:lnTo>
                    <a:pt x="0" y="161163"/>
                  </a:lnTo>
                  <a:lnTo>
                    <a:pt x="174026" y="186878"/>
                  </a:lnTo>
                  <a:lnTo>
                    <a:pt x="11272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051748" y="8624079"/>
              <a:ext cx="2600960" cy="444500"/>
            </a:xfrm>
            <a:custGeom>
              <a:avLst/>
              <a:gdLst/>
              <a:ahLst/>
              <a:cxnLst/>
              <a:rect l="l" t="t" r="r" b="b"/>
              <a:pathLst>
                <a:path w="2600959" h="444500">
                  <a:moveTo>
                    <a:pt x="0" y="0"/>
                  </a:moveTo>
                  <a:lnTo>
                    <a:pt x="2600779" y="0"/>
                  </a:lnTo>
                  <a:lnTo>
                    <a:pt x="2600779" y="443907"/>
                  </a:lnTo>
                  <a:lnTo>
                    <a:pt x="0" y="44390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997832" y="8779511"/>
              <a:ext cx="1247775" cy="273685"/>
            </a:xfrm>
            <a:custGeom>
              <a:avLst/>
              <a:gdLst/>
              <a:ahLst/>
              <a:cxnLst/>
              <a:rect l="l" t="t" r="r" b="b"/>
              <a:pathLst>
                <a:path w="1247775" h="273684">
                  <a:moveTo>
                    <a:pt x="1247325" y="273090"/>
                  </a:moveTo>
                  <a:lnTo>
                    <a:pt x="1216092" y="247306"/>
                  </a:lnTo>
                  <a:lnTo>
                    <a:pt x="1183584" y="222800"/>
                  </a:lnTo>
                  <a:lnTo>
                    <a:pt x="1149800" y="199571"/>
                  </a:lnTo>
                  <a:lnTo>
                    <a:pt x="1114741" y="177621"/>
                  </a:lnTo>
                  <a:lnTo>
                    <a:pt x="1078406" y="156949"/>
                  </a:lnTo>
                  <a:lnTo>
                    <a:pt x="1040796" y="137555"/>
                  </a:lnTo>
                  <a:lnTo>
                    <a:pt x="1001911" y="119439"/>
                  </a:lnTo>
                  <a:lnTo>
                    <a:pt x="961751" y="102601"/>
                  </a:lnTo>
                  <a:lnTo>
                    <a:pt x="920315" y="87040"/>
                  </a:lnTo>
                  <a:lnTo>
                    <a:pt x="877603" y="72758"/>
                  </a:lnTo>
                  <a:lnTo>
                    <a:pt x="833617" y="59754"/>
                  </a:lnTo>
                  <a:lnTo>
                    <a:pt x="788355" y="48028"/>
                  </a:lnTo>
                  <a:lnTo>
                    <a:pt x="741817" y="37579"/>
                  </a:lnTo>
                  <a:lnTo>
                    <a:pt x="694005" y="28409"/>
                  </a:lnTo>
                  <a:lnTo>
                    <a:pt x="644917" y="20516"/>
                  </a:lnTo>
                  <a:lnTo>
                    <a:pt x="594553" y="13902"/>
                  </a:lnTo>
                  <a:lnTo>
                    <a:pt x="542915" y="8566"/>
                  </a:lnTo>
                  <a:lnTo>
                    <a:pt x="490001" y="4507"/>
                  </a:lnTo>
                  <a:lnTo>
                    <a:pt x="435811" y="1727"/>
                  </a:lnTo>
                  <a:lnTo>
                    <a:pt x="380346" y="224"/>
                  </a:lnTo>
                  <a:lnTo>
                    <a:pt x="323606" y="0"/>
                  </a:lnTo>
                  <a:lnTo>
                    <a:pt x="265591" y="1053"/>
                  </a:lnTo>
                  <a:lnTo>
                    <a:pt x="206300" y="3384"/>
                  </a:lnTo>
                  <a:lnTo>
                    <a:pt x="145734" y="6994"/>
                  </a:lnTo>
                  <a:lnTo>
                    <a:pt x="83892" y="11881"/>
                  </a:lnTo>
                  <a:lnTo>
                    <a:pt x="20775" y="18046"/>
                  </a:lnTo>
                  <a:lnTo>
                    <a:pt x="0" y="20747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844155" y="8710337"/>
              <a:ext cx="186055" cy="174625"/>
            </a:xfrm>
            <a:custGeom>
              <a:avLst/>
              <a:gdLst/>
              <a:ahLst/>
              <a:cxnLst/>
              <a:rect l="l" t="t" r="r" b="b"/>
              <a:pathLst>
                <a:path w="186055" h="174625">
                  <a:moveTo>
                    <a:pt x="163104" y="0"/>
                  </a:moveTo>
                  <a:lnTo>
                    <a:pt x="0" y="109895"/>
                  </a:lnTo>
                  <a:lnTo>
                    <a:pt x="185784" y="174443"/>
                  </a:lnTo>
                  <a:lnTo>
                    <a:pt x="16310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242434" y="9296469"/>
              <a:ext cx="1804670" cy="444500"/>
            </a:xfrm>
            <a:custGeom>
              <a:avLst/>
              <a:gdLst/>
              <a:ahLst/>
              <a:cxnLst/>
              <a:rect l="l" t="t" r="r" b="b"/>
              <a:pathLst>
                <a:path w="1804669" h="444500">
                  <a:moveTo>
                    <a:pt x="0" y="0"/>
                  </a:moveTo>
                  <a:lnTo>
                    <a:pt x="1804226" y="0"/>
                  </a:lnTo>
                  <a:lnTo>
                    <a:pt x="1804226" y="443907"/>
                  </a:lnTo>
                  <a:lnTo>
                    <a:pt x="0" y="44390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347876" y="9809111"/>
              <a:ext cx="1087120" cy="349885"/>
            </a:xfrm>
            <a:custGeom>
              <a:avLst/>
              <a:gdLst/>
              <a:ahLst/>
              <a:cxnLst/>
              <a:rect l="l" t="t" r="r" b="b"/>
              <a:pathLst>
                <a:path w="1087119" h="349884">
                  <a:moveTo>
                    <a:pt x="1086869" y="322847"/>
                  </a:moveTo>
                  <a:lnTo>
                    <a:pt x="1042226" y="332417"/>
                  </a:lnTo>
                  <a:lnTo>
                    <a:pt x="997410" y="339893"/>
                  </a:lnTo>
                  <a:lnTo>
                    <a:pt x="952420" y="345276"/>
                  </a:lnTo>
                  <a:lnTo>
                    <a:pt x="907257" y="348566"/>
                  </a:lnTo>
                  <a:lnTo>
                    <a:pt x="861919" y="349763"/>
                  </a:lnTo>
                  <a:lnTo>
                    <a:pt x="816408" y="348867"/>
                  </a:lnTo>
                  <a:lnTo>
                    <a:pt x="770723" y="345877"/>
                  </a:lnTo>
                  <a:lnTo>
                    <a:pt x="724865" y="340795"/>
                  </a:lnTo>
                  <a:lnTo>
                    <a:pt x="678832" y="333619"/>
                  </a:lnTo>
                  <a:lnTo>
                    <a:pt x="632626" y="324350"/>
                  </a:lnTo>
                  <a:lnTo>
                    <a:pt x="586246" y="312987"/>
                  </a:lnTo>
                  <a:lnTo>
                    <a:pt x="539693" y="299532"/>
                  </a:lnTo>
                  <a:lnTo>
                    <a:pt x="492965" y="283983"/>
                  </a:lnTo>
                  <a:lnTo>
                    <a:pt x="446064" y="266341"/>
                  </a:lnTo>
                  <a:lnTo>
                    <a:pt x="398989" y="246606"/>
                  </a:lnTo>
                  <a:lnTo>
                    <a:pt x="351740" y="224777"/>
                  </a:lnTo>
                  <a:lnTo>
                    <a:pt x="304318" y="200856"/>
                  </a:lnTo>
                  <a:lnTo>
                    <a:pt x="256721" y="174841"/>
                  </a:lnTo>
                  <a:lnTo>
                    <a:pt x="208951" y="146733"/>
                  </a:lnTo>
                  <a:lnTo>
                    <a:pt x="161007" y="116532"/>
                  </a:lnTo>
                  <a:lnTo>
                    <a:pt x="112890" y="84237"/>
                  </a:lnTo>
                  <a:lnTo>
                    <a:pt x="64599" y="49850"/>
                  </a:lnTo>
                  <a:lnTo>
                    <a:pt x="16133" y="13369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228552" y="9710232"/>
              <a:ext cx="191770" cy="180340"/>
            </a:xfrm>
            <a:custGeom>
              <a:avLst/>
              <a:gdLst/>
              <a:ahLst/>
              <a:cxnLst/>
              <a:rect l="l" t="t" r="r" b="b"/>
              <a:pathLst>
                <a:path w="191769" h="180340">
                  <a:moveTo>
                    <a:pt x="0" y="0"/>
                  </a:moveTo>
                  <a:lnTo>
                    <a:pt x="79327" y="179966"/>
                  </a:lnTo>
                  <a:lnTo>
                    <a:pt x="191564" y="44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5184690" y="6724106"/>
            <a:ext cx="9944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95"/>
              </a:spcBef>
            </a:pP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Callback </a:t>
            </a:r>
            <a:r>
              <a:rPr sz="1950" spc="50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977814" y="6724106"/>
            <a:ext cx="1447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95"/>
              </a:spcBef>
            </a:pP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Higher-</a:t>
            </a:r>
            <a:r>
              <a:rPr sz="1950" spc="-20" dirty="0">
                <a:solidFill>
                  <a:srgbClr val="F2425D"/>
                </a:solidFill>
                <a:latin typeface="Arial"/>
                <a:cs typeface="Arial"/>
              </a:rPr>
              <a:t>order </a:t>
            </a:r>
            <a:r>
              <a:rPr sz="1950" spc="50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598340" y="7858966"/>
            <a:ext cx="5266690" cy="2609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1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1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returns</a:t>
            </a:r>
            <a:r>
              <a:rPr sz="21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21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4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Arial"/>
              <a:cs typeface="Arial"/>
            </a:endParaRPr>
          </a:p>
          <a:p>
            <a:pPr marL="3830954" marR="5080">
              <a:lnSpc>
                <a:spcPct val="112700"/>
              </a:lnSpc>
            </a:pP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Higher-</a:t>
            </a:r>
            <a:r>
              <a:rPr sz="1950" spc="-20" dirty="0">
                <a:solidFill>
                  <a:srgbClr val="F2425D"/>
                </a:solidFill>
                <a:latin typeface="Arial"/>
                <a:cs typeface="Arial"/>
              </a:rPr>
              <a:t>order </a:t>
            </a:r>
            <a:r>
              <a:rPr sz="1950" spc="50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Arial"/>
              <a:cs typeface="Arial"/>
            </a:endParaRPr>
          </a:p>
          <a:p>
            <a:pPr marL="4005579" marR="219710">
              <a:lnSpc>
                <a:spcPct val="112700"/>
              </a:lnSpc>
            </a:pP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Returned </a:t>
            </a:r>
            <a:r>
              <a:rPr sz="1950" spc="50" dirty="0">
                <a:solidFill>
                  <a:srgbClr val="F2425D"/>
                </a:solidFill>
                <a:latin typeface="Arial"/>
                <a:cs typeface="Arial"/>
              </a:rPr>
              <a:t>function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7518681" y="6885871"/>
            <a:ext cx="1246505" cy="356235"/>
            <a:chOff x="17518681" y="6885871"/>
            <a:chExt cx="1246505" cy="356235"/>
          </a:xfrm>
        </p:grpSpPr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8681" y="6885871"/>
              <a:ext cx="356010" cy="35601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58458" y="6885871"/>
              <a:ext cx="356010" cy="35601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08706" y="6885871"/>
              <a:ext cx="356010" cy="3560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03929" y="2517449"/>
            <a:ext cx="7256091" cy="633763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A CLOSER LOOK AT FUNCTIONS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92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CLOSURES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0820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9860" algn="l"/>
                <a:tab pos="3202940" algn="l"/>
              </a:tabLst>
            </a:pPr>
            <a:r>
              <a:rPr dirty="0"/>
              <a:t>“CREATING”</a:t>
            </a:r>
            <a:r>
              <a:rPr lang="en-US" dirty="0"/>
              <a:t> </a:t>
            </a:r>
            <a:r>
              <a:rPr dirty="0"/>
              <a:t>A</a:t>
            </a:r>
            <a:r>
              <a:rPr lang="en-US" dirty="0"/>
              <a:t> </a:t>
            </a:r>
            <a:r>
              <a:rPr dirty="0"/>
              <a:t>CLOSURE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21479" y="3486208"/>
            <a:ext cx="4166235" cy="6121400"/>
            <a:chOff x="821479" y="3486208"/>
            <a:chExt cx="4166235" cy="6121400"/>
          </a:xfrm>
        </p:grpSpPr>
        <p:sp>
          <p:nvSpPr>
            <p:cNvPr id="5" name="object 5"/>
            <p:cNvSpPr/>
            <p:nvPr/>
          </p:nvSpPr>
          <p:spPr>
            <a:xfrm>
              <a:off x="863389" y="3528119"/>
              <a:ext cx="4082415" cy="6037580"/>
            </a:xfrm>
            <a:custGeom>
              <a:avLst/>
              <a:gdLst/>
              <a:ahLst/>
              <a:cxnLst/>
              <a:rect l="l" t="t" r="r" b="b"/>
              <a:pathLst>
                <a:path w="4082415" h="6037580">
                  <a:moveTo>
                    <a:pt x="4082276" y="0"/>
                  </a:moveTo>
                  <a:lnTo>
                    <a:pt x="0" y="0"/>
                  </a:lnTo>
                  <a:lnTo>
                    <a:pt x="0" y="6037272"/>
                  </a:lnTo>
                  <a:lnTo>
                    <a:pt x="4082276" y="6037272"/>
                  </a:lnTo>
                  <a:lnTo>
                    <a:pt x="4082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3389" y="3528118"/>
              <a:ext cx="4082415" cy="6037580"/>
            </a:xfrm>
            <a:custGeom>
              <a:avLst/>
              <a:gdLst/>
              <a:ahLst/>
              <a:cxnLst/>
              <a:rect l="l" t="t" r="r" b="b"/>
              <a:pathLst>
                <a:path w="4082415" h="6037580">
                  <a:moveTo>
                    <a:pt x="0" y="0"/>
                  </a:moveTo>
                  <a:lnTo>
                    <a:pt x="4082276" y="0"/>
                  </a:lnTo>
                  <a:lnTo>
                    <a:pt x="4082276" y="6037272"/>
                  </a:lnTo>
                  <a:lnTo>
                    <a:pt x="0" y="6037272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656" y="8056585"/>
              <a:ext cx="3522345" cy="1189990"/>
            </a:xfrm>
            <a:custGeom>
              <a:avLst/>
              <a:gdLst/>
              <a:ahLst/>
              <a:cxnLst/>
              <a:rect l="l" t="t" r="r" b="b"/>
              <a:pathLst>
                <a:path w="3522345" h="1189990">
                  <a:moveTo>
                    <a:pt x="0" y="1189967"/>
                  </a:moveTo>
                  <a:lnTo>
                    <a:pt x="3521743" y="1189967"/>
                  </a:lnTo>
                  <a:lnTo>
                    <a:pt x="3521743" y="0"/>
                  </a:lnTo>
                  <a:lnTo>
                    <a:pt x="0" y="0"/>
                  </a:lnTo>
                  <a:lnTo>
                    <a:pt x="0" y="1189967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3656" y="7496853"/>
              <a:ext cx="3522345" cy="1750060"/>
            </a:xfrm>
            <a:custGeom>
              <a:avLst/>
              <a:gdLst/>
              <a:ahLst/>
              <a:cxnLst/>
              <a:rect l="l" t="t" r="r" b="b"/>
              <a:pathLst>
                <a:path w="3522345" h="1750059">
                  <a:moveTo>
                    <a:pt x="0" y="0"/>
                  </a:moveTo>
                  <a:lnTo>
                    <a:pt x="3521743" y="0"/>
                  </a:lnTo>
                  <a:lnTo>
                    <a:pt x="3521743" y="1749700"/>
                  </a:lnTo>
                  <a:lnTo>
                    <a:pt x="0" y="174970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4DB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9043" y="9926808"/>
            <a:ext cx="217106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225" dirty="0">
                <a:solidFill>
                  <a:srgbClr val="444444"/>
                </a:solidFill>
                <a:latin typeface="Arial"/>
                <a:cs typeface="Arial"/>
              </a:rPr>
              <a:t>CALL</a:t>
            </a:r>
            <a:r>
              <a:rPr sz="29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b="1" spc="-195" dirty="0">
                <a:solidFill>
                  <a:srgbClr val="444444"/>
                </a:solidFill>
                <a:latin typeface="Arial"/>
                <a:cs typeface="Arial"/>
              </a:rPr>
              <a:t>STACK</a:t>
            </a:r>
            <a:endParaRPr sz="2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656" y="7454969"/>
            <a:ext cx="3522345" cy="60198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125220">
              <a:lnSpc>
                <a:spcPct val="100000"/>
              </a:lnSpc>
              <a:spcBef>
                <a:spcPts val="103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Global</a:t>
            </a:r>
            <a:r>
              <a:rPr sz="230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EC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5539" y="8296609"/>
            <a:ext cx="34385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secureBooking</a:t>
            </a:r>
            <a:r>
              <a:rPr sz="1900" b="1" spc="-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444444"/>
                </a:solidFill>
                <a:latin typeface="Courier New"/>
                <a:cs typeface="Courier New"/>
              </a:rPr>
              <a:t>&lt;f&gt;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5777" y="8651916"/>
            <a:ext cx="1734185" cy="351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booker</a:t>
            </a:r>
            <a:r>
              <a:rPr sz="1900" b="1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444444"/>
                </a:solidFill>
                <a:latin typeface="Courier New"/>
                <a:cs typeface="Courier New"/>
              </a:rPr>
              <a:t>&lt;f&gt;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498546" y="3961934"/>
            <a:ext cx="289560" cy="496570"/>
            <a:chOff x="18498546" y="3961934"/>
            <a:chExt cx="289560" cy="496570"/>
          </a:xfrm>
        </p:grpSpPr>
        <p:sp>
          <p:nvSpPr>
            <p:cNvPr id="14" name="object 14"/>
            <p:cNvSpPr/>
            <p:nvPr/>
          </p:nvSpPr>
          <p:spPr>
            <a:xfrm>
              <a:off x="18643045" y="4214282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244071"/>
                  </a:moveTo>
                  <a:lnTo>
                    <a:pt x="0" y="36648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498546" y="3961934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144498" y="0"/>
                  </a:moveTo>
                  <a:lnTo>
                    <a:pt x="0" y="288996"/>
                  </a:lnTo>
                  <a:lnTo>
                    <a:pt x="288996" y="288996"/>
                  </a:lnTo>
                  <a:lnTo>
                    <a:pt x="144498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5213945" y="2245819"/>
            <a:ext cx="3691890" cy="1605915"/>
          </a:xfrm>
          <a:custGeom>
            <a:avLst/>
            <a:gdLst/>
            <a:ahLst/>
            <a:cxnLst/>
            <a:rect l="l" t="t" r="r" b="b"/>
            <a:pathLst>
              <a:path w="3691890" h="1605914">
                <a:moveTo>
                  <a:pt x="0" y="0"/>
                </a:moveTo>
                <a:lnTo>
                  <a:pt x="3691594" y="0"/>
                </a:lnTo>
                <a:lnTo>
                  <a:pt x="3691594" y="1605878"/>
                </a:lnTo>
                <a:lnTo>
                  <a:pt x="0" y="1605878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F4DB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213945" y="2203936"/>
            <a:ext cx="3691890" cy="60198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35890" rIns="0" bIns="0" rtlCol="0">
            <a:spAutoFit/>
          </a:bodyPr>
          <a:lstStyle/>
          <a:p>
            <a:pPr marL="1037590">
              <a:lnSpc>
                <a:spcPct val="100000"/>
              </a:lnSpc>
              <a:spcBef>
                <a:spcPts val="1070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Global</a:t>
            </a:r>
            <a:r>
              <a:rPr sz="22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06009" y="10301713"/>
            <a:ext cx="1016635" cy="283845"/>
            <a:chOff x="4106009" y="10301713"/>
            <a:chExt cx="1016635" cy="283845"/>
          </a:xfrm>
        </p:grpSpPr>
        <p:sp>
          <p:nvSpPr>
            <p:cNvPr id="19" name="object 19"/>
            <p:cNvSpPr/>
            <p:nvPr/>
          </p:nvSpPr>
          <p:spPr>
            <a:xfrm>
              <a:off x="4217013" y="10409850"/>
              <a:ext cx="884555" cy="154940"/>
            </a:xfrm>
            <a:custGeom>
              <a:avLst/>
              <a:gdLst/>
              <a:ahLst/>
              <a:cxnLst/>
              <a:rect l="l" t="t" r="r" b="b"/>
              <a:pathLst>
                <a:path w="884554" h="154940">
                  <a:moveTo>
                    <a:pt x="884180" y="27017"/>
                  </a:moveTo>
                  <a:lnTo>
                    <a:pt x="829874" y="52999"/>
                  </a:lnTo>
                  <a:lnTo>
                    <a:pt x="776519" y="76022"/>
                  </a:lnTo>
                  <a:lnTo>
                    <a:pt x="724115" y="96085"/>
                  </a:lnTo>
                  <a:lnTo>
                    <a:pt x="672662" y="113188"/>
                  </a:lnTo>
                  <a:lnTo>
                    <a:pt x="622160" y="127333"/>
                  </a:lnTo>
                  <a:lnTo>
                    <a:pt x="572609" y="138517"/>
                  </a:lnTo>
                  <a:lnTo>
                    <a:pt x="524010" y="146743"/>
                  </a:lnTo>
                  <a:lnTo>
                    <a:pt x="476361" y="152009"/>
                  </a:lnTo>
                  <a:lnTo>
                    <a:pt x="429664" y="154315"/>
                  </a:lnTo>
                  <a:lnTo>
                    <a:pt x="383918" y="153662"/>
                  </a:lnTo>
                  <a:lnTo>
                    <a:pt x="339122" y="150050"/>
                  </a:lnTo>
                  <a:lnTo>
                    <a:pt x="295278" y="143479"/>
                  </a:lnTo>
                  <a:lnTo>
                    <a:pt x="252385" y="133947"/>
                  </a:lnTo>
                  <a:lnTo>
                    <a:pt x="210443" y="121457"/>
                  </a:lnTo>
                  <a:lnTo>
                    <a:pt x="169453" y="106007"/>
                  </a:lnTo>
                  <a:lnTo>
                    <a:pt x="129413" y="87597"/>
                  </a:lnTo>
                  <a:lnTo>
                    <a:pt x="90324" y="66229"/>
                  </a:lnTo>
                  <a:lnTo>
                    <a:pt x="52187" y="41900"/>
                  </a:lnTo>
                  <a:lnTo>
                    <a:pt x="15000" y="14613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6009" y="10301713"/>
              <a:ext cx="187960" cy="186055"/>
            </a:xfrm>
            <a:custGeom>
              <a:avLst/>
              <a:gdLst/>
              <a:ahLst/>
              <a:cxnLst/>
              <a:rect l="l" t="t" r="r" b="b"/>
              <a:pathLst>
                <a:path w="187960" h="186054">
                  <a:moveTo>
                    <a:pt x="0" y="0"/>
                  </a:moveTo>
                  <a:lnTo>
                    <a:pt x="64630" y="185752"/>
                  </a:lnTo>
                  <a:lnTo>
                    <a:pt x="187379" y="59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204646" y="3486236"/>
            <a:ext cx="6482080" cy="5042535"/>
            <a:chOff x="6204646" y="3486236"/>
            <a:chExt cx="6482080" cy="504253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4646" y="3486236"/>
              <a:ext cx="6481478" cy="504238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940711" y="7880480"/>
              <a:ext cx="2922270" cy="511809"/>
            </a:xfrm>
            <a:custGeom>
              <a:avLst/>
              <a:gdLst/>
              <a:ahLst/>
              <a:cxnLst/>
              <a:rect l="l" t="t" r="r" b="b"/>
              <a:pathLst>
                <a:path w="2922270" h="511809">
                  <a:moveTo>
                    <a:pt x="2921918" y="0"/>
                  </a:moveTo>
                  <a:lnTo>
                    <a:pt x="0" y="0"/>
                  </a:lnTo>
                  <a:lnTo>
                    <a:pt x="0" y="511730"/>
                  </a:lnTo>
                  <a:lnTo>
                    <a:pt x="2921918" y="511730"/>
                  </a:lnTo>
                  <a:lnTo>
                    <a:pt x="2921918" y="0"/>
                  </a:lnTo>
                  <a:close/>
                </a:path>
              </a:pathLst>
            </a:custGeom>
            <a:solidFill>
              <a:srgbClr val="F0415D">
                <a:alpha val="24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40711" y="7880480"/>
              <a:ext cx="2922270" cy="511809"/>
            </a:xfrm>
            <a:custGeom>
              <a:avLst/>
              <a:gdLst/>
              <a:ahLst/>
              <a:cxnLst/>
              <a:rect l="l" t="t" r="r" b="b"/>
              <a:pathLst>
                <a:path w="2922270" h="511809">
                  <a:moveTo>
                    <a:pt x="0" y="0"/>
                  </a:moveTo>
                  <a:lnTo>
                    <a:pt x="2921918" y="0"/>
                  </a:lnTo>
                  <a:lnTo>
                    <a:pt x="2921918" y="511730"/>
                  </a:lnTo>
                  <a:lnTo>
                    <a:pt x="0" y="511730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90750" y="4026898"/>
              <a:ext cx="3387725" cy="431165"/>
            </a:xfrm>
            <a:custGeom>
              <a:avLst/>
              <a:gdLst/>
              <a:ahLst/>
              <a:cxnLst/>
              <a:rect l="l" t="t" r="r" b="b"/>
              <a:pathLst>
                <a:path w="3387725" h="431164">
                  <a:moveTo>
                    <a:pt x="0" y="0"/>
                  </a:moveTo>
                  <a:lnTo>
                    <a:pt x="3387670" y="0"/>
                  </a:lnTo>
                  <a:lnTo>
                    <a:pt x="3387670" y="430536"/>
                  </a:lnTo>
                  <a:lnTo>
                    <a:pt x="0" y="430536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93049" y="4907460"/>
              <a:ext cx="5697220" cy="2133600"/>
            </a:xfrm>
            <a:custGeom>
              <a:avLst/>
              <a:gdLst/>
              <a:ahLst/>
              <a:cxnLst/>
              <a:rect l="l" t="t" r="r" b="b"/>
              <a:pathLst>
                <a:path w="5697220" h="2133600">
                  <a:moveTo>
                    <a:pt x="0" y="0"/>
                  </a:moveTo>
                  <a:lnTo>
                    <a:pt x="5696645" y="0"/>
                  </a:lnTo>
                  <a:lnTo>
                    <a:pt x="5696645" y="2133112"/>
                  </a:lnTo>
                  <a:lnTo>
                    <a:pt x="0" y="2133112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28337" y="7186202"/>
              <a:ext cx="224154" cy="563245"/>
            </a:xfrm>
            <a:custGeom>
              <a:avLst/>
              <a:gdLst/>
              <a:ahLst/>
              <a:cxnLst/>
              <a:rect l="l" t="t" r="r" b="b"/>
              <a:pathLst>
                <a:path w="224154" h="563245">
                  <a:moveTo>
                    <a:pt x="223702" y="0"/>
                  </a:moveTo>
                  <a:lnTo>
                    <a:pt x="11629" y="533416"/>
                  </a:lnTo>
                  <a:lnTo>
                    <a:pt x="0" y="562666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23180" y="7673256"/>
              <a:ext cx="233679" cy="280035"/>
            </a:xfrm>
            <a:custGeom>
              <a:avLst/>
              <a:gdLst/>
              <a:ahLst/>
              <a:cxnLst/>
              <a:rect l="l" t="t" r="r" b="b"/>
              <a:pathLst>
                <a:path w="233679" h="280034">
                  <a:moveTo>
                    <a:pt x="0" y="0"/>
                  </a:moveTo>
                  <a:lnTo>
                    <a:pt x="23918" y="279943"/>
                  </a:lnTo>
                  <a:lnTo>
                    <a:pt x="233521" y="92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57781" y="10099529"/>
            <a:ext cx="230251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100"/>
              </a:spcBef>
            </a:pPr>
            <a:r>
              <a:rPr sz="1900" spc="-35" dirty="0">
                <a:solidFill>
                  <a:srgbClr val="F2425D"/>
                </a:solidFill>
                <a:latin typeface="Arial"/>
                <a:cs typeface="Arial"/>
              </a:rPr>
              <a:t>Order</a:t>
            </a:r>
            <a:r>
              <a:rPr sz="1900" spc="-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190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F2425D"/>
                </a:solidFill>
                <a:latin typeface="Arial"/>
                <a:cs typeface="Arial"/>
              </a:rPr>
              <a:t>which </a:t>
            </a:r>
            <a:r>
              <a:rPr sz="1900" dirty="0">
                <a:solidFill>
                  <a:srgbClr val="F2425D"/>
                </a:solidFill>
                <a:latin typeface="Arial"/>
                <a:cs typeface="Arial"/>
              </a:rPr>
              <a:t>functions</a:t>
            </a:r>
            <a:r>
              <a:rPr sz="1900" spc="1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2425D"/>
                </a:solidFill>
                <a:latin typeface="Arial"/>
                <a:cs typeface="Arial"/>
              </a:rPr>
              <a:t>were</a:t>
            </a:r>
            <a:r>
              <a:rPr sz="1900" spc="1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b="1" i="1" spc="-10" dirty="0">
                <a:solidFill>
                  <a:srgbClr val="F2425D"/>
                </a:solidFill>
                <a:latin typeface="Calibri"/>
                <a:cs typeface="Calibri"/>
              </a:rPr>
              <a:t>called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118107" y="9921007"/>
            <a:ext cx="244538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9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r>
              <a:rPr sz="295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b="1" spc="-85" dirty="0">
                <a:solidFill>
                  <a:srgbClr val="444444"/>
                </a:solidFill>
                <a:latin typeface="Arial"/>
                <a:cs typeface="Arial"/>
              </a:rPr>
              <a:t>CHAIN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151580" y="10367482"/>
            <a:ext cx="953769" cy="286385"/>
            <a:chOff x="15151580" y="10367482"/>
            <a:chExt cx="953769" cy="286385"/>
          </a:xfrm>
        </p:grpSpPr>
        <p:sp>
          <p:nvSpPr>
            <p:cNvPr id="32" name="object 32"/>
            <p:cNvSpPr/>
            <p:nvPr/>
          </p:nvSpPr>
          <p:spPr>
            <a:xfrm>
              <a:off x="15172522" y="10469694"/>
              <a:ext cx="816610" cy="163195"/>
            </a:xfrm>
            <a:custGeom>
              <a:avLst/>
              <a:gdLst/>
              <a:ahLst/>
              <a:cxnLst/>
              <a:rect l="l" t="t" r="r" b="b"/>
              <a:pathLst>
                <a:path w="816609" h="163195">
                  <a:moveTo>
                    <a:pt x="0" y="116918"/>
                  </a:moveTo>
                  <a:lnTo>
                    <a:pt x="55470" y="130799"/>
                  </a:lnTo>
                  <a:lnTo>
                    <a:pt x="109891" y="142186"/>
                  </a:lnTo>
                  <a:lnTo>
                    <a:pt x="163262" y="151080"/>
                  </a:lnTo>
                  <a:lnTo>
                    <a:pt x="215585" y="157481"/>
                  </a:lnTo>
                  <a:lnTo>
                    <a:pt x="266858" y="161389"/>
                  </a:lnTo>
                  <a:lnTo>
                    <a:pt x="317083" y="162803"/>
                  </a:lnTo>
                  <a:lnTo>
                    <a:pt x="366258" y="161725"/>
                  </a:lnTo>
                  <a:lnTo>
                    <a:pt x="414384" y="158153"/>
                  </a:lnTo>
                  <a:lnTo>
                    <a:pt x="461461" y="152088"/>
                  </a:lnTo>
                  <a:lnTo>
                    <a:pt x="507488" y="143530"/>
                  </a:lnTo>
                  <a:lnTo>
                    <a:pt x="552467" y="132479"/>
                  </a:lnTo>
                  <a:lnTo>
                    <a:pt x="596396" y="118935"/>
                  </a:lnTo>
                  <a:lnTo>
                    <a:pt x="639276" y="102897"/>
                  </a:lnTo>
                  <a:lnTo>
                    <a:pt x="681107" y="84367"/>
                  </a:lnTo>
                  <a:lnTo>
                    <a:pt x="721889" y="63343"/>
                  </a:lnTo>
                  <a:lnTo>
                    <a:pt x="761621" y="39826"/>
                  </a:lnTo>
                  <a:lnTo>
                    <a:pt x="800304" y="13816"/>
                  </a:lnTo>
                  <a:lnTo>
                    <a:pt x="81605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914813" y="10367482"/>
              <a:ext cx="190500" cy="182245"/>
            </a:xfrm>
            <a:custGeom>
              <a:avLst/>
              <a:gdLst/>
              <a:ahLst/>
              <a:cxnLst/>
              <a:rect l="l" t="t" r="r" b="b"/>
              <a:pathLst>
                <a:path w="190500" h="182245">
                  <a:moveTo>
                    <a:pt x="190235" y="0"/>
                  </a:moveTo>
                  <a:lnTo>
                    <a:pt x="0" y="49912"/>
                  </a:lnTo>
                  <a:lnTo>
                    <a:pt x="116027" y="182135"/>
                  </a:lnTo>
                  <a:lnTo>
                    <a:pt x="19023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2422240" y="10099529"/>
            <a:ext cx="266890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100"/>
              </a:spcBef>
            </a:pPr>
            <a:r>
              <a:rPr sz="1900" spc="-35" dirty="0">
                <a:solidFill>
                  <a:srgbClr val="F2425D"/>
                </a:solidFill>
                <a:latin typeface="Arial"/>
                <a:cs typeface="Arial"/>
              </a:rPr>
              <a:t>Order</a:t>
            </a:r>
            <a:r>
              <a:rPr sz="190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190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2425D"/>
                </a:solidFill>
                <a:latin typeface="Arial"/>
                <a:cs typeface="Arial"/>
              </a:rPr>
              <a:t>which</a:t>
            </a:r>
            <a:r>
              <a:rPr sz="190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2425D"/>
                </a:solidFill>
                <a:latin typeface="Arial"/>
                <a:cs typeface="Arial"/>
              </a:rPr>
              <a:t>functions </a:t>
            </a:r>
            <a:r>
              <a:rPr sz="1900" dirty="0">
                <a:solidFill>
                  <a:srgbClr val="F2425D"/>
                </a:solidFill>
                <a:latin typeface="Arial"/>
                <a:cs typeface="Arial"/>
              </a:rPr>
              <a:t>are</a:t>
            </a:r>
            <a:r>
              <a:rPr sz="1900" spc="-9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b="1" i="1" spc="-10" dirty="0">
                <a:solidFill>
                  <a:srgbClr val="F2425D"/>
                </a:solidFill>
                <a:latin typeface="Calibri"/>
                <a:cs typeface="Calibri"/>
              </a:rPr>
              <a:t>written</a:t>
            </a:r>
            <a:r>
              <a:rPr sz="1900" b="1" i="1" spc="-15" dirty="0">
                <a:solidFill>
                  <a:srgbClr val="F2425D"/>
                </a:solidFill>
                <a:latin typeface="Calibri"/>
                <a:cs typeface="Calibri"/>
              </a:rPr>
              <a:t> </a:t>
            </a:r>
            <a:r>
              <a:rPr sz="1900" b="1" i="1" dirty="0">
                <a:solidFill>
                  <a:srgbClr val="F2425D"/>
                </a:solidFill>
                <a:latin typeface="Calibri"/>
                <a:cs typeface="Calibri"/>
              </a:rPr>
              <a:t>in</a:t>
            </a:r>
            <a:r>
              <a:rPr sz="1900" b="1" i="1" spc="-15" dirty="0">
                <a:solidFill>
                  <a:srgbClr val="F2425D"/>
                </a:solidFill>
                <a:latin typeface="Calibri"/>
                <a:cs typeface="Calibri"/>
              </a:rPr>
              <a:t> </a:t>
            </a:r>
            <a:r>
              <a:rPr sz="1900" b="1" i="1" dirty="0">
                <a:solidFill>
                  <a:srgbClr val="F2425D"/>
                </a:solidFill>
                <a:latin typeface="Calibri"/>
                <a:cs typeface="Calibri"/>
              </a:rPr>
              <a:t>the</a:t>
            </a:r>
            <a:r>
              <a:rPr sz="1900" b="1" i="1" spc="-15" dirty="0">
                <a:solidFill>
                  <a:srgbClr val="F2425D"/>
                </a:solidFill>
                <a:latin typeface="Calibri"/>
                <a:cs typeface="Calibri"/>
              </a:rPr>
              <a:t> </a:t>
            </a:r>
            <a:r>
              <a:rPr sz="1900" b="1" i="1" spc="-20" dirty="0">
                <a:solidFill>
                  <a:srgbClr val="F2425D"/>
                </a:solidFill>
                <a:latin typeface="Calibri"/>
                <a:cs typeface="Calibri"/>
              </a:rPr>
              <a:t>code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101746" y="5691629"/>
            <a:ext cx="3606165" cy="3376295"/>
            <a:chOff x="1101746" y="5691629"/>
            <a:chExt cx="3606165" cy="3376295"/>
          </a:xfrm>
        </p:grpSpPr>
        <p:sp>
          <p:nvSpPr>
            <p:cNvPr id="36" name="object 36"/>
            <p:cNvSpPr/>
            <p:nvPr/>
          </p:nvSpPr>
          <p:spPr>
            <a:xfrm>
              <a:off x="1143647" y="5733548"/>
              <a:ext cx="3522345" cy="3334385"/>
            </a:xfrm>
            <a:custGeom>
              <a:avLst/>
              <a:gdLst/>
              <a:ahLst/>
              <a:cxnLst/>
              <a:rect l="l" t="t" r="r" b="b"/>
              <a:pathLst>
                <a:path w="3522345" h="3334384">
                  <a:moveTo>
                    <a:pt x="2492362" y="2884576"/>
                  </a:moveTo>
                  <a:lnTo>
                    <a:pt x="145440" y="2884576"/>
                  </a:lnTo>
                  <a:lnTo>
                    <a:pt x="145440" y="3333813"/>
                  </a:lnTo>
                  <a:lnTo>
                    <a:pt x="2492362" y="3333813"/>
                  </a:lnTo>
                  <a:lnTo>
                    <a:pt x="2492362" y="2884576"/>
                  </a:lnTo>
                  <a:close/>
                </a:path>
                <a:path w="3522345" h="3334384">
                  <a:moveTo>
                    <a:pt x="3521748" y="0"/>
                  </a:moveTo>
                  <a:lnTo>
                    <a:pt x="0" y="0"/>
                  </a:lnTo>
                  <a:lnTo>
                    <a:pt x="0" y="559727"/>
                  </a:lnTo>
                  <a:lnTo>
                    <a:pt x="0" y="1482826"/>
                  </a:lnTo>
                  <a:lnTo>
                    <a:pt x="3521748" y="1482826"/>
                  </a:lnTo>
                  <a:lnTo>
                    <a:pt x="3521748" y="559727"/>
                  </a:lnTo>
                  <a:lnTo>
                    <a:pt x="352174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3656" y="5733539"/>
              <a:ext cx="3522345" cy="1483360"/>
            </a:xfrm>
            <a:custGeom>
              <a:avLst/>
              <a:gdLst/>
              <a:ahLst/>
              <a:cxnLst/>
              <a:rect l="l" t="t" r="r" b="b"/>
              <a:pathLst>
                <a:path w="3522345" h="1483359">
                  <a:moveTo>
                    <a:pt x="0" y="0"/>
                  </a:moveTo>
                  <a:lnTo>
                    <a:pt x="3521743" y="0"/>
                  </a:lnTo>
                  <a:lnTo>
                    <a:pt x="3521743" y="1482831"/>
                  </a:lnTo>
                  <a:lnTo>
                    <a:pt x="0" y="1482831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72718" y="5702126"/>
              <a:ext cx="3463925" cy="591185"/>
            </a:xfrm>
            <a:custGeom>
              <a:avLst/>
              <a:gdLst/>
              <a:ahLst/>
              <a:cxnLst/>
              <a:rect l="l" t="t" r="r" b="b"/>
              <a:pathLst>
                <a:path w="3463925" h="591185">
                  <a:moveTo>
                    <a:pt x="3463619" y="0"/>
                  </a:moveTo>
                  <a:lnTo>
                    <a:pt x="0" y="0"/>
                  </a:lnTo>
                  <a:lnTo>
                    <a:pt x="0" y="591144"/>
                  </a:lnTo>
                  <a:lnTo>
                    <a:pt x="3463619" y="591144"/>
                  </a:lnTo>
                  <a:lnTo>
                    <a:pt x="3463619" y="0"/>
                  </a:lnTo>
                  <a:close/>
                </a:path>
              </a:pathLst>
            </a:custGeom>
            <a:solidFill>
              <a:srgbClr val="384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5255828" y="2805551"/>
            <a:ext cx="3608070" cy="1004569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4732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160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secureBooking</a:t>
            </a:r>
            <a:r>
              <a:rPr sz="1900" b="1" spc="-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444444"/>
                </a:solidFill>
                <a:latin typeface="Courier New"/>
                <a:cs typeface="Courier New"/>
              </a:rPr>
              <a:t>&lt;f&gt;</a:t>
            </a:r>
            <a:endParaRPr sz="19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890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booker</a:t>
            </a:r>
            <a:r>
              <a:rPr sz="1900" b="1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444444"/>
                </a:solidFill>
                <a:latin typeface="Courier New"/>
                <a:cs typeface="Courier New"/>
              </a:rPr>
              <a:t>&lt;f&gt;</a:t>
            </a:r>
            <a:endParaRPr sz="1900">
              <a:latin typeface="Courier New"/>
              <a:cs typeface="Courier New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5767667" y="4498825"/>
          <a:ext cx="3698240" cy="2224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0390"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secureBooking()</a:t>
                      </a:r>
                      <a:r>
                        <a:rPr sz="2200" spc="-5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scope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solidFill>
                      <a:srgbClr val="3846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pPr marR="292735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900" b="1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passengerCount</a:t>
                      </a:r>
                      <a:r>
                        <a:rPr sz="1900" b="1" spc="-95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9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0" dirty="0">
                          <a:solidFill>
                            <a:srgbClr val="444444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46685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lnB w="76200">
                      <a:solidFill>
                        <a:srgbClr val="38464D"/>
                      </a:solidFill>
                      <a:prstDash val="sysDot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7585"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secureBooking</a:t>
                      </a:r>
                      <a:r>
                        <a:rPr sz="1900" b="1" spc="-8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8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2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&lt;f&gt;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900" b="1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booker</a:t>
                      </a:r>
                      <a:r>
                        <a:rPr sz="1900" b="1" spc="-4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4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25" dirty="0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&lt;f&gt;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54940" marB="0">
                    <a:lnL w="83767">
                      <a:solidFill>
                        <a:srgbClr val="38464D"/>
                      </a:solidFill>
                      <a:prstDash val="solid"/>
                    </a:lnL>
                    <a:lnR w="83767">
                      <a:solidFill>
                        <a:srgbClr val="38464D"/>
                      </a:solidFill>
                      <a:prstDash val="solid"/>
                    </a:lnR>
                    <a:lnT w="76200">
                      <a:solidFill>
                        <a:srgbClr val="38464D"/>
                      </a:solidFill>
                      <a:prstDash val="sysDot"/>
                    </a:lnT>
                    <a:lnB w="83767">
                      <a:solidFill>
                        <a:srgbClr val="38464D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1185539" y="5808921"/>
            <a:ext cx="343852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secureBooking()</a:t>
            </a:r>
            <a:r>
              <a:rPr sz="2300" spc="-8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endParaRPr sz="23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85539" y="6552666"/>
            <a:ext cx="34385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444444"/>
                </a:solidFill>
                <a:latin typeface="Courier New"/>
                <a:cs typeface="Courier New"/>
              </a:rPr>
              <a:t>passengerCount</a:t>
            </a:r>
            <a:r>
              <a:rPr sz="1900" b="1" spc="-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1900" spc="-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00" spc="-50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651761" y="4228228"/>
            <a:ext cx="1142365" cy="2298065"/>
            <a:chOff x="1651761" y="4228228"/>
            <a:chExt cx="1142365" cy="2298065"/>
          </a:xfrm>
        </p:grpSpPr>
        <p:sp>
          <p:nvSpPr>
            <p:cNvPr id="44" name="object 44"/>
            <p:cNvSpPr/>
            <p:nvPr/>
          </p:nvSpPr>
          <p:spPr>
            <a:xfrm>
              <a:off x="1735701" y="4249170"/>
              <a:ext cx="1037590" cy="2122170"/>
            </a:xfrm>
            <a:custGeom>
              <a:avLst/>
              <a:gdLst/>
              <a:ahLst/>
              <a:cxnLst/>
              <a:rect l="l" t="t" r="r" b="b"/>
              <a:pathLst>
                <a:path w="1037589" h="2122170">
                  <a:moveTo>
                    <a:pt x="1037246" y="0"/>
                  </a:moveTo>
                  <a:lnTo>
                    <a:pt x="994555" y="26602"/>
                  </a:lnTo>
                  <a:lnTo>
                    <a:pt x="952761" y="53788"/>
                  </a:lnTo>
                  <a:lnTo>
                    <a:pt x="911864" y="81558"/>
                  </a:lnTo>
                  <a:lnTo>
                    <a:pt x="871864" y="109912"/>
                  </a:lnTo>
                  <a:lnTo>
                    <a:pt x="832762" y="138850"/>
                  </a:lnTo>
                  <a:lnTo>
                    <a:pt x="794556" y="168372"/>
                  </a:lnTo>
                  <a:lnTo>
                    <a:pt x="757248" y="198478"/>
                  </a:lnTo>
                  <a:lnTo>
                    <a:pt x="720836" y="229168"/>
                  </a:lnTo>
                  <a:lnTo>
                    <a:pt x="685322" y="260442"/>
                  </a:lnTo>
                  <a:lnTo>
                    <a:pt x="650705" y="292299"/>
                  </a:lnTo>
                  <a:lnTo>
                    <a:pt x="616985" y="324741"/>
                  </a:lnTo>
                  <a:lnTo>
                    <a:pt x="584162" y="357767"/>
                  </a:lnTo>
                  <a:lnTo>
                    <a:pt x="552236" y="391377"/>
                  </a:lnTo>
                  <a:lnTo>
                    <a:pt x="521207" y="425571"/>
                  </a:lnTo>
                  <a:lnTo>
                    <a:pt x="491076" y="460348"/>
                  </a:lnTo>
                  <a:lnTo>
                    <a:pt x="461841" y="495710"/>
                  </a:lnTo>
                  <a:lnTo>
                    <a:pt x="433504" y="531655"/>
                  </a:lnTo>
                  <a:lnTo>
                    <a:pt x="406063" y="568185"/>
                  </a:lnTo>
                  <a:lnTo>
                    <a:pt x="379520" y="605299"/>
                  </a:lnTo>
                  <a:lnTo>
                    <a:pt x="353874" y="642996"/>
                  </a:lnTo>
                  <a:lnTo>
                    <a:pt x="329125" y="681278"/>
                  </a:lnTo>
                  <a:lnTo>
                    <a:pt x="305273" y="720143"/>
                  </a:lnTo>
                  <a:lnTo>
                    <a:pt x="282318" y="759592"/>
                  </a:lnTo>
                  <a:lnTo>
                    <a:pt x="260260" y="799626"/>
                  </a:lnTo>
                  <a:lnTo>
                    <a:pt x="239099" y="840243"/>
                  </a:lnTo>
                  <a:lnTo>
                    <a:pt x="218835" y="881445"/>
                  </a:lnTo>
                  <a:lnTo>
                    <a:pt x="199469" y="923230"/>
                  </a:lnTo>
                  <a:lnTo>
                    <a:pt x="180999" y="965599"/>
                  </a:lnTo>
                  <a:lnTo>
                    <a:pt x="163427" y="1008552"/>
                  </a:lnTo>
                  <a:lnTo>
                    <a:pt x="146752" y="1052090"/>
                  </a:lnTo>
                  <a:lnTo>
                    <a:pt x="130973" y="1096211"/>
                  </a:lnTo>
                  <a:lnTo>
                    <a:pt x="116092" y="1140916"/>
                  </a:lnTo>
                  <a:lnTo>
                    <a:pt x="102108" y="1186205"/>
                  </a:lnTo>
                  <a:lnTo>
                    <a:pt x="89021" y="1232078"/>
                  </a:lnTo>
                  <a:lnTo>
                    <a:pt x="76832" y="1278535"/>
                  </a:lnTo>
                  <a:lnTo>
                    <a:pt x="65539" y="1325576"/>
                  </a:lnTo>
                  <a:lnTo>
                    <a:pt x="55143" y="1373201"/>
                  </a:lnTo>
                  <a:lnTo>
                    <a:pt x="45645" y="1421410"/>
                  </a:lnTo>
                  <a:lnTo>
                    <a:pt x="37043" y="1470203"/>
                  </a:lnTo>
                  <a:lnTo>
                    <a:pt x="29339" y="1519580"/>
                  </a:lnTo>
                  <a:lnTo>
                    <a:pt x="22532" y="1569541"/>
                  </a:lnTo>
                  <a:lnTo>
                    <a:pt x="16622" y="1620085"/>
                  </a:lnTo>
                  <a:lnTo>
                    <a:pt x="11608" y="1671214"/>
                  </a:lnTo>
                  <a:lnTo>
                    <a:pt x="7492" y="1722927"/>
                  </a:lnTo>
                  <a:lnTo>
                    <a:pt x="4274" y="1775224"/>
                  </a:lnTo>
                  <a:lnTo>
                    <a:pt x="1952" y="1828104"/>
                  </a:lnTo>
                  <a:lnTo>
                    <a:pt x="527" y="1881569"/>
                  </a:lnTo>
                  <a:lnTo>
                    <a:pt x="0" y="1935618"/>
                  </a:lnTo>
                  <a:lnTo>
                    <a:pt x="369" y="1990250"/>
                  </a:lnTo>
                  <a:lnTo>
                    <a:pt x="1636" y="2045467"/>
                  </a:lnTo>
                  <a:lnTo>
                    <a:pt x="3799" y="2101267"/>
                  </a:lnTo>
                  <a:lnTo>
                    <a:pt x="5263" y="212216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51761" y="6344292"/>
              <a:ext cx="175895" cy="182245"/>
            </a:xfrm>
            <a:custGeom>
              <a:avLst/>
              <a:gdLst/>
              <a:ahLst/>
              <a:cxnLst/>
              <a:rect l="l" t="t" r="r" b="b"/>
              <a:pathLst>
                <a:path w="175894" h="182245">
                  <a:moveTo>
                    <a:pt x="175480" y="0"/>
                  </a:moveTo>
                  <a:lnTo>
                    <a:pt x="0" y="12295"/>
                  </a:lnTo>
                  <a:lnTo>
                    <a:pt x="100035" y="181627"/>
                  </a:lnTo>
                  <a:lnTo>
                    <a:pt x="17548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930865" y="3890724"/>
            <a:ext cx="14592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95"/>
              </a:spcBef>
            </a:pPr>
            <a:r>
              <a:rPr sz="1950" b="1" spc="-10" dirty="0">
                <a:solidFill>
                  <a:srgbClr val="F2425D"/>
                </a:solidFill>
                <a:latin typeface="Arial"/>
                <a:cs typeface="Arial"/>
              </a:rPr>
              <a:t>Variable </a:t>
            </a:r>
            <a:r>
              <a:rPr sz="1950" b="1" spc="-70" dirty="0">
                <a:solidFill>
                  <a:srgbClr val="F2425D"/>
                </a:solidFill>
                <a:latin typeface="Arial"/>
                <a:cs typeface="Arial"/>
              </a:rPr>
              <a:t>Environment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884</Words>
  <Application>Microsoft Office PowerPoint</Application>
  <PresentationFormat>Custom</PresentationFormat>
  <Paragraphs>183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DATA STRUCTURES, MODERN OPERATORS AND STRINGS</vt:lpstr>
      <vt:lpstr>PowerPoint Presentation</vt:lpstr>
      <vt:lpstr>DATA STRUCTURES OVERVIEW</vt:lpstr>
      <vt:lpstr>ARRAYS VS. SETS AND OBJECTS  VS. MAPS</vt:lpstr>
      <vt:lpstr>A CLOSER LOOK AT FUNCTIONS</vt:lpstr>
      <vt:lpstr>PowerPoint Presentation</vt:lpstr>
      <vt:lpstr>FIRST-CLASS VS. HIGHER-ORDER FUNCTIONS</vt:lpstr>
      <vt:lpstr>PowerPoint Presentation</vt:lpstr>
      <vt:lpstr>“CREATING” A CLOSURE</vt:lpstr>
      <vt:lpstr>UNDERSTANDING CLOSURES</vt:lpstr>
      <vt:lpstr>UNDERSTANDING CLOSURES</vt:lpstr>
      <vt:lpstr>CLOSURES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</dc:title>
  <cp:lastModifiedBy>Nguyễn Trọng Tiến</cp:lastModifiedBy>
  <cp:revision>14</cp:revision>
  <dcterms:created xsi:type="dcterms:W3CDTF">2023-08-06T02:52:33Z</dcterms:created>
  <dcterms:modified xsi:type="dcterms:W3CDTF">2023-08-06T13:51:41Z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