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Quattrocento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72">
          <p15:clr>
            <a:srgbClr val="A4A3A4"/>
          </p15:clr>
        </p15:guide>
        <p15:guide id="2" pos="288">
          <p15:clr>
            <a:srgbClr val="F26B43"/>
          </p15:clr>
        </p15:guide>
        <p15:guide id="3" orient="horz" pos="4056">
          <p15:clr>
            <a:srgbClr val="F26B43"/>
          </p15:clr>
        </p15:guide>
        <p15:guide id="4" orient="horz" pos="1488">
          <p15:clr>
            <a:srgbClr val="A4A3A4"/>
          </p15:clr>
        </p15:guide>
        <p15:guide id="5" pos="3816">
          <p15:clr>
            <a:srgbClr val="A4A3A4"/>
          </p15:clr>
        </p15:guide>
        <p15:guide id="6" pos="7416">
          <p15:clr>
            <a:srgbClr val="F26B43"/>
          </p15:clr>
        </p15:guide>
        <p15:guide id="7" orient="horz" pos="312">
          <p15:clr>
            <a:srgbClr val="F26B43"/>
          </p15:clr>
        </p15:guide>
        <p15:guide id="8" orient="horz" pos="2160">
          <p15:clr>
            <a:srgbClr val="A4A3A4"/>
          </p15:clr>
        </p15:guide>
        <p15:guide id="9" orient="horz" pos="2304">
          <p15:clr>
            <a:srgbClr val="A4A3A4"/>
          </p15:clr>
        </p15:guide>
      </p15:sldGuideLst>
    </p:ext>
    <p:ext uri="GoogleSlidesCustomDataVersion2">
      <go:slidesCustomData xmlns:go="http://customooxmlschemas.google.com/" r:id="rId38" roundtripDataSignature="AMtx7mhOpYoIlh9wuPfo+aQz/Yj4aHOS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672" orient="horz"/>
        <p:guide pos="288"/>
        <p:guide pos="4056" orient="horz"/>
        <p:guide pos="1488" orient="horz"/>
        <p:guide pos="3816"/>
        <p:guide pos="7416"/>
        <p:guide pos="312" orient="horz"/>
        <p:guide pos="2160" orient="horz"/>
        <p:guide pos="230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QuattrocentoSans-bold.fntdata"/><Relationship Id="rId12" Type="http://schemas.openxmlformats.org/officeDocument/2006/relationships/slide" Target="slides/slide7.xml"/><Relationship Id="rId34" Type="http://schemas.openxmlformats.org/officeDocument/2006/relationships/font" Target="fonts/QuattrocentoSans-regular.fntdata"/><Relationship Id="rId15" Type="http://schemas.openxmlformats.org/officeDocument/2006/relationships/slide" Target="slides/slide10.xml"/><Relationship Id="rId37" Type="http://schemas.openxmlformats.org/officeDocument/2006/relationships/font" Target="fonts/QuattrocentoSans-boldItalic.fntdata"/><Relationship Id="rId14" Type="http://schemas.openxmlformats.org/officeDocument/2006/relationships/slide" Target="slides/slide9.xml"/><Relationship Id="rId36" Type="http://schemas.openxmlformats.org/officeDocument/2006/relationships/font" Target="fonts/QuattrocentoSans-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pmjs.com/package/redux" TargetMode="External"/><Relationship Id="rId3" Type="http://schemas.openxmlformats.org/officeDocument/2006/relationships/hyperlink" Target="https://www.skypack.dev/view/react-redux" TargetMode="External"/><Relationship Id="rId4" Type="http://schemas.openxmlformats.org/officeDocument/2006/relationships/hyperlink" Target="https://redux.js.org/introduction/getting-started"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 name="Google Shape;4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4c6732338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4c6732338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294c6732338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e2e5fbf1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e2e5fbf1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25e2e5fbf1a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e2e5fbf1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e2e5fbf1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5e2e5fbf1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8f844f24d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8f844f24d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98f844f24d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8f844f24d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8f844f24d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98f844f24d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8f844f24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8f844f24d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98f844f24d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8f844f24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8f844f24d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98f844f24d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8f844f24d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8f844f24d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98f844f24d_1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8f844f24d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8f844f24d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298f844f24d_1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8f844f24d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8f844f24d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98f844f24d_1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5e1bb7ef51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g25e1bb7ef51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8f844f24d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8f844f24d_1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298f844f24d_1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08f477ed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08f477edc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2608f477edc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08f477edc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08f477edc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608f477edc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e1bb7ef51_3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5e1bb7ef51_3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08f477edc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2608f477edc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af1363c1c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29af1363c1c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af1363c1c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9af1363c1c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af1363c1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9af1363c1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e1bb7ef51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25e1bb7ef51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5e1bb7ef51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cbf672f3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30cbf672f3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0cbf672f3e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g30cbf672f3e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https://www.npmjs.com/package/redux</a:t>
            </a:r>
            <a:endParaRPr/>
          </a:p>
          <a:p>
            <a:pPr indent="0" lvl="0" marL="0" rtl="0" algn="l">
              <a:spcBef>
                <a:spcPts val="0"/>
              </a:spcBef>
              <a:spcAft>
                <a:spcPts val="0"/>
              </a:spcAft>
              <a:buNone/>
            </a:pPr>
            <a:r>
              <a:rPr lang="en-US"/>
              <a:t>import reactRedux from 'https://cdn.skypack.dev/redux';</a:t>
            </a:r>
            <a:endParaRPr/>
          </a:p>
          <a:p>
            <a:pPr indent="0" lvl="0" marL="0" rtl="0" algn="l">
              <a:spcBef>
                <a:spcPts val="0"/>
              </a:spcBef>
              <a:spcAft>
                <a:spcPts val="0"/>
              </a:spcAft>
              <a:buNone/>
            </a:pPr>
            <a:r>
              <a:rPr lang="en-US" u="sng">
                <a:solidFill>
                  <a:schemeClr val="hlink"/>
                </a:solidFill>
                <a:hlinkClick r:id="rId3"/>
              </a:rPr>
              <a:t>https://www.skypack.dev/view/react-redux</a:t>
            </a:r>
            <a:endParaRPr/>
          </a:p>
          <a:p>
            <a:pPr indent="0" lvl="0" marL="0" rtl="0" algn="l">
              <a:spcBef>
                <a:spcPts val="0"/>
              </a:spcBef>
              <a:spcAft>
                <a:spcPts val="0"/>
              </a:spcAft>
              <a:buNone/>
            </a:pPr>
            <a:r>
              <a:rPr lang="en-US" u="sng">
                <a:solidFill>
                  <a:schemeClr val="hlink"/>
                </a:solidFill>
                <a:hlinkClick r:id="rId4"/>
              </a:rPr>
              <a:t>https://redux.js.org/introduction/getting-started</a:t>
            </a:r>
            <a:endParaRPr/>
          </a:p>
          <a:p>
            <a:pPr indent="0" lvl="0" marL="0" rtl="0" algn="l">
              <a:spcBef>
                <a:spcPts val="0"/>
              </a:spcBef>
              <a:spcAft>
                <a:spcPts val="0"/>
              </a:spcAft>
              <a:buNone/>
            </a:pPr>
            <a:r>
              <a:t/>
            </a:r>
            <a:endParaRPr/>
          </a:p>
        </p:txBody>
      </p:sp>
      <p:sp>
        <p:nvSpPr>
          <p:cNvPr id="66" name="Google Shape;66;g30cbf672f3e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8f844f24d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g298f844f24d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e1bb7ef51_2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25e1bb7ef51_2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e1bb7ef51_2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25e1bb7ef51_2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e1bb7ef51_2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25e1bb7ef51_2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e1bb7ef51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25e1bb7ef51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5" name="Shape 15"/>
        <p:cNvGrpSpPr/>
        <p:nvPr/>
      </p:nvGrpSpPr>
      <p:grpSpPr>
        <a:xfrm>
          <a:off x="0" y="0"/>
          <a:ext cx="0" cy="0"/>
          <a:chOff x="0" y="0"/>
          <a:chExt cx="0" cy="0"/>
        </a:xfrm>
      </p:grpSpPr>
      <p:sp>
        <p:nvSpPr>
          <p:cNvPr id="16" name="Google Shape;16;p12"/>
          <p:cNvSpPr/>
          <p:nvPr>
            <p:ph idx="2" type="pic"/>
          </p:nvPr>
        </p:nvSpPr>
        <p:spPr>
          <a:xfrm>
            <a:off x="0" y="0"/>
            <a:ext cx="12192000" cy="6858000"/>
          </a:xfrm>
          <a:prstGeom prst="rect">
            <a:avLst/>
          </a:prstGeom>
          <a:solidFill>
            <a:srgbClr val="595959"/>
          </a:solidFill>
          <a:ln>
            <a:noFill/>
          </a:ln>
        </p:spPr>
      </p:sp>
      <p:sp>
        <p:nvSpPr>
          <p:cNvPr id="17" name="Google Shape;17;p12"/>
          <p:cNvSpPr txBox="1"/>
          <p:nvPr>
            <p:ph type="title"/>
          </p:nvPr>
        </p:nvSpPr>
        <p:spPr>
          <a:xfrm>
            <a:off x="457200" y="4517136"/>
            <a:ext cx="6581554" cy="1371600"/>
          </a:xfrm>
          <a:prstGeom prst="rect">
            <a:avLst/>
          </a:prstGeom>
          <a:noFill/>
          <a:ln>
            <a:noFill/>
          </a:ln>
        </p:spPr>
        <p:txBody>
          <a:bodyPr anchorCtr="0" anchor="ctr" bIns="45700" lIns="91425" spcFirstLastPara="1" rIns="91425" wrap="square" tIns="45700">
            <a:normAutofit/>
          </a:bodyPr>
          <a:lstStyle>
            <a:lvl1pPr lvl="0" algn="l">
              <a:lnSpc>
                <a:spcPct val="127777"/>
              </a:lnSpc>
              <a:spcBef>
                <a:spcPts val="0"/>
              </a:spcBef>
              <a:spcAft>
                <a:spcPts val="0"/>
              </a:spcAft>
              <a:buClr>
                <a:schemeClr val="lt1"/>
              </a:buClr>
              <a:buSzPts val="3600"/>
              <a:buFont typeface="Quattrocento Sans"/>
              <a:buNone/>
              <a:defRPr sz="36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s">
  <p:cSld name="Instructions">
    <p:spTree>
      <p:nvGrpSpPr>
        <p:cNvPr id="18" name="Shape 18"/>
        <p:cNvGrpSpPr/>
        <p:nvPr/>
      </p:nvGrpSpPr>
      <p:grpSpPr>
        <a:xfrm>
          <a:off x="0" y="0"/>
          <a:ext cx="0" cy="0"/>
          <a:chOff x="0" y="0"/>
          <a:chExt cx="0" cy="0"/>
        </a:xfrm>
      </p:grpSpPr>
      <p:sp>
        <p:nvSpPr>
          <p:cNvPr id="19" name="Google Shape;19;p13"/>
          <p:cNvSpPr txBox="1"/>
          <p:nvPr>
            <p:ph type="title"/>
          </p:nvPr>
        </p:nvSpPr>
        <p:spPr>
          <a:xfrm>
            <a:off x="457199" y="914400"/>
            <a:ext cx="7467601" cy="1572768"/>
          </a:xfrm>
          <a:prstGeom prst="rect">
            <a:avLst/>
          </a:prstGeom>
          <a:noFill/>
          <a:ln>
            <a:noFill/>
          </a:ln>
        </p:spPr>
        <p:txBody>
          <a:bodyPr anchorCtr="0" anchor="ctr" bIns="45700" lIns="91425" spcFirstLastPara="1" rIns="91425" wrap="square" tIns="45700">
            <a:normAutofit/>
          </a:bodyPr>
          <a:lstStyle>
            <a:lvl1pPr lvl="0" algn="l">
              <a:lnSpc>
                <a:spcPct val="127777"/>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3"/>
          <p:cNvSpPr txBox="1"/>
          <p:nvPr>
            <p:ph idx="1" type="body"/>
          </p:nvPr>
        </p:nvSpPr>
        <p:spPr>
          <a:xfrm>
            <a:off x="457200" y="2540000"/>
            <a:ext cx="6591300" cy="34036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66666"/>
              </a:lnSpc>
              <a:spcBef>
                <a:spcPts val="0"/>
              </a:spcBef>
              <a:spcAft>
                <a:spcPts val="0"/>
              </a:spcAft>
              <a:buClr>
                <a:schemeClr val="dk1"/>
              </a:buClr>
              <a:buSzPts val="1800"/>
              <a:buFont typeface="Quattrocento Sans"/>
              <a:buAutoNum type="arabicPeriod"/>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1" name="Google Shape;21;p13"/>
          <p:cNvSpPr/>
          <p:nvPr>
            <p:ph idx="2" type="pic"/>
          </p:nvPr>
        </p:nvSpPr>
        <p:spPr>
          <a:xfrm>
            <a:off x="8115300" y="1384300"/>
            <a:ext cx="3410712" cy="4572000"/>
          </a:xfrm>
          <a:prstGeom prst="roundRect">
            <a:avLst>
              <a:gd fmla="val 2543" name="adj"/>
            </a:avLst>
          </a:prstGeom>
          <a:noFill/>
          <a:ln>
            <a:noFill/>
          </a:ln>
        </p:spPr>
      </p:sp>
    </p:spTree>
  </p:cSld>
  <p:clrMapOvr>
    <a:masterClrMapping/>
  </p:clrMapOvr>
  <p:extLst>
    <p:ext uri="{DCECCB84-F9BA-43D5-87BE-67443E8EF086}">
      <p15:sldGuideLst>
        <p15:guide id="1" orient="horz" pos="1032">
          <p15:clr>
            <a:srgbClr val="FBAE40"/>
          </p15:clr>
        </p15:guide>
        <p15:guide id="2" pos="33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p:cSld name="Intro">
    <p:spTree>
      <p:nvGrpSpPr>
        <p:cNvPr id="22" name="Shape 22"/>
        <p:cNvGrpSpPr/>
        <p:nvPr/>
      </p:nvGrpSpPr>
      <p:grpSpPr>
        <a:xfrm>
          <a:off x="0" y="0"/>
          <a:ext cx="0" cy="0"/>
          <a:chOff x="0" y="0"/>
          <a:chExt cx="0" cy="0"/>
        </a:xfrm>
      </p:grpSpPr>
      <p:sp>
        <p:nvSpPr>
          <p:cNvPr id="23" name="Google Shape;23;p14"/>
          <p:cNvSpPr/>
          <p:nvPr>
            <p:ph idx="2" type="pic"/>
          </p:nvPr>
        </p:nvSpPr>
        <p:spPr>
          <a:xfrm>
            <a:off x="0" y="0"/>
            <a:ext cx="12192000" cy="6858000"/>
          </a:xfrm>
          <a:prstGeom prst="rect">
            <a:avLst/>
          </a:prstGeom>
          <a:solidFill>
            <a:srgbClr val="7F7F7F"/>
          </a:solidFill>
          <a:ln>
            <a:noFill/>
          </a:ln>
        </p:spPr>
      </p:sp>
      <p:sp>
        <p:nvSpPr>
          <p:cNvPr id="24" name="Google Shape;24;p14"/>
          <p:cNvSpPr txBox="1"/>
          <p:nvPr>
            <p:ph type="title"/>
          </p:nvPr>
        </p:nvSpPr>
        <p:spPr>
          <a:xfrm>
            <a:off x="457199" y="914400"/>
            <a:ext cx="11174819" cy="9037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Quattrocento Sans"/>
              <a:buNone/>
              <a:defRPr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3429000" y="2240280"/>
            <a:ext cx="4645152" cy="419709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5555"/>
              </a:lnSpc>
              <a:spcBef>
                <a:spcPts val="0"/>
              </a:spcBef>
              <a:spcAft>
                <a:spcPts val="0"/>
              </a:spcAft>
              <a:buClr>
                <a:schemeClr val="lt1"/>
              </a:buClr>
              <a:buSzPts val="1800"/>
              <a:buFont typeface="Arial"/>
              <a:buNone/>
              <a:defRPr b="0" i="0" sz="18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 name="Google Shape;26;p14"/>
          <p:cNvSpPr txBox="1"/>
          <p:nvPr>
            <p:ph idx="3" type="body"/>
          </p:nvPr>
        </p:nvSpPr>
        <p:spPr>
          <a:xfrm>
            <a:off x="630936" y="4498848"/>
            <a:ext cx="2121408" cy="621792"/>
          </a:xfrm>
          <a:prstGeom prst="rect">
            <a:avLst/>
          </a:prstGeom>
          <a:noFill/>
          <a:ln>
            <a:noFill/>
          </a:ln>
        </p:spPr>
        <p:txBody>
          <a:bodyPr anchorCtr="0" anchor="t" bIns="45700" lIns="0" spcFirstLastPara="1" rIns="91425" wrap="square" tIns="45700">
            <a:noAutofit/>
          </a:bodyPr>
          <a:lstStyle>
            <a:lvl1pPr indent="-228600" lvl="0" marL="4572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lette Balance act">
  <p:cSld name="Palette Balance act">
    <p:bg>
      <p:bgPr>
        <a:solidFill>
          <a:srgbClr val="D8D8D8"/>
        </a:solidFill>
      </p:bgPr>
    </p:bg>
    <p:spTree>
      <p:nvGrpSpPr>
        <p:cNvPr id="27" name="Shape 27"/>
        <p:cNvGrpSpPr/>
        <p:nvPr/>
      </p:nvGrpSpPr>
      <p:grpSpPr>
        <a:xfrm>
          <a:off x="0" y="0"/>
          <a:ext cx="0" cy="0"/>
          <a:chOff x="0" y="0"/>
          <a:chExt cx="0" cy="0"/>
        </a:xfrm>
      </p:grpSpPr>
      <p:sp>
        <p:nvSpPr>
          <p:cNvPr id="28" name="Google Shape;28;p15"/>
          <p:cNvSpPr txBox="1"/>
          <p:nvPr>
            <p:ph type="title"/>
          </p:nvPr>
        </p:nvSpPr>
        <p:spPr>
          <a:xfrm>
            <a:off x="457199" y="2569464"/>
            <a:ext cx="3619501" cy="1179576"/>
          </a:xfrm>
          <a:prstGeom prst="rect">
            <a:avLst/>
          </a:prstGeom>
          <a:noFill/>
          <a:ln>
            <a:noFill/>
          </a:ln>
        </p:spPr>
        <p:txBody>
          <a:bodyPr anchorCtr="0" anchor="b" bIns="45700" lIns="91425" spcFirstLastPara="1" rIns="91425" wrap="square" tIns="45700">
            <a:normAutofit/>
          </a:bodyPr>
          <a:lstStyle>
            <a:lvl1pPr lvl="0" algn="l">
              <a:lnSpc>
                <a:spcPct val="125000"/>
              </a:lnSpc>
              <a:spcBef>
                <a:spcPts val="0"/>
              </a:spcBef>
              <a:spcAft>
                <a:spcPts val="0"/>
              </a:spcAft>
              <a:buClr>
                <a:schemeClr val="dk1"/>
              </a:buClr>
              <a:buSzPts val="3200"/>
              <a:buFont typeface="Quattrocento Sans"/>
              <a:buNone/>
              <a:defRPr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p:nvPr>
            <p:ph idx="2" type="pic"/>
          </p:nvPr>
        </p:nvSpPr>
        <p:spPr>
          <a:xfrm>
            <a:off x="4279392" y="1463040"/>
            <a:ext cx="1499616" cy="2194560"/>
          </a:xfrm>
          <a:prstGeom prst="rect">
            <a:avLst/>
          </a:prstGeom>
          <a:noFill/>
          <a:ln>
            <a:noFill/>
          </a:ln>
        </p:spPr>
      </p:sp>
      <p:sp>
        <p:nvSpPr>
          <p:cNvPr id="30" name="Google Shape;30;p15"/>
          <p:cNvSpPr/>
          <p:nvPr>
            <p:ph idx="3" type="pic"/>
          </p:nvPr>
        </p:nvSpPr>
        <p:spPr>
          <a:xfrm>
            <a:off x="6227064" y="1463040"/>
            <a:ext cx="1499616" cy="2194560"/>
          </a:xfrm>
          <a:prstGeom prst="rect">
            <a:avLst/>
          </a:prstGeom>
          <a:noFill/>
          <a:ln>
            <a:noFill/>
          </a:ln>
        </p:spPr>
      </p:sp>
      <p:sp>
        <p:nvSpPr>
          <p:cNvPr id="31" name="Google Shape;31;p15"/>
          <p:cNvSpPr/>
          <p:nvPr>
            <p:ph idx="4" type="pic"/>
          </p:nvPr>
        </p:nvSpPr>
        <p:spPr>
          <a:xfrm>
            <a:off x="8174736" y="1463040"/>
            <a:ext cx="1499616" cy="2194560"/>
          </a:xfrm>
          <a:prstGeom prst="rect">
            <a:avLst/>
          </a:prstGeom>
          <a:noFill/>
          <a:ln>
            <a:noFill/>
          </a:ln>
        </p:spPr>
      </p:sp>
      <p:sp>
        <p:nvSpPr>
          <p:cNvPr id="32" name="Google Shape;32;p15"/>
          <p:cNvSpPr/>
          <p:nvPr>
            <p:ph idx="5" type="pic"/>
          </p:nvPr>
        </p:nvSpPr>
        <p:spPr>
          <a:xfrm>
            <a:off x="10122408" y="1463040"/>
            <a:ext cx="1499616" cy="2194560"/>
          </a:xfrm>
          <a:prstGeom prst="rect">
            <a:avLst/>
          </a:prstGeom>
          <a:noFill/>
          <a:ln>
            <a:noFill/>
          </a:ln>
        </p:spPr>
      </p:sp>
      <p:sp>
        <p:nvSpPr>
          <p:cNvPr id="33" name="Google Shape;33;p15"/>
          <p:cNvSpPr/>
          <p:nvPr>
            <p:ph idx="6" type="pic"/>
          </p:nvPr>
        </p:nvSpPr>
        <p:spPr>
          <a:xfrm>
            <a:off x="4279392" y="4087368"/>
            <a:ext cx="1499616" cy="2194560"/>
          </a:xfrm>
          <a:prstGeom prst="rect">
            <a:avLst/>
          </a:prstGeom>
          <a:noFill/>
          <a:ln>
            <a:noFill/>
          </a:ln>
        </p:spPr>
      </p:sp>
      <p:sp>
        <p:nvSpPr>
          <p:cNvPr id="34" name="Google Shape;34;p15"/>
          <p:cNvSpPr/>
          <p:nvPr>
            <p:ph idx="7" type="pic"/>
          </p:nvPr>
        </p:nvSpPr>
        <p:spPr>
          <a:xfrm>
            <a:off x="6227064" y="4087368"/>
            <a:ext cx="1499616" cy="2194560"/>
          </a:xfrm>
          <a:prstGeom prst="rect">
            <a:avLst/>
          </a:prstGeom>
          <a:noFill/>
          <a:ln>
            <a:noFill/>
          </a:ln>
        </p:spPr>
      </p:sp>
      <p:sp>
        <p:nvSpPr>
          <p:cNvPr id="35" name="Google Shape;35;p15"/>
          <p:cNvSpPr/>
          <p:nvPr>
            <p:ph idx="8" type="pic"/>
          </p:nvPr>
        </p:nvSpPr>
        <p:spPr>
          <a:xfrm>
            <a:off x="8174736" y="4087368"/>
            <a:ext cx="1499616" cy="2194560"/>
          </a:xfrm>
          <a:prstGeom prst="rect">
            <a:avLst/>
          </a:prstGeom>
          <a:noFill/>
          <a:ln>
            <a:noFill/>
          </a:ln>
        </p:spPr>
      </p:sp>
      <p:sp>
        <p:nvSpPr>
          <p:cNvPr id="36" name="Google Shape;36;p15"/>
          <p:cNvSpPr/>
          <p:nvPr>
            <p:ph idx="9" type="pic"/>
          </p:nvPr>
        </p:nvSpPr>
        <p:spPr>
          <a:xfrm>
            <a:off x="10122408" y="4087368"/>
            <a:ext cx="1499616" cy="219456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ersive palette Balancing Act">
  <p:cSld name="Immersive palette Balancing Act">
    <p:bg>
      <p:bgPr>
        <a:solidFill>
          <a:schemeClr val="accent5"/>
        </a:solidFill>
      </p:bgPr>
    </p:bg>
    <p:spTree>
      <p:nvGrpSpPr>
        <p:cNvPr id="37" name="Shape 37"/>
        <p:cNvGrpSpPr/>
        <p:nvPr/>
      </p:nvGrpSpPr>
      <p:grpSpPr>
        <a:xfrm>
          <a:off x="0" y="0"/>
          <a:ext cx="0" cy="0"/>
          <a:chOff x="0" y="0"/>
          <a:chExt cx="0" cy="0"/>
        </a:xfrm>
      </p:grpSpPr>
      <p:sp>
        <p:nvSpPr>
          <p:cNvPr id="38" name="Google Shape;38;p16"/>
          <p:cNvSpPr/>
          <p:nvPr/>
        </p:nvSpPr>
        <p:spPr>
          <a:xfrm>
            <a:off x="0" y="2400300"/>
            <a:ext cx="4267200" cy="4457700"/>
          </a:xfrm>
          <a:prstGeom prst="rect">
            <a:avLst/>
          </a:prstGeom>
          <a:solidFill>
            <a:srgbClr val="D293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9" name="Google Shape;39;p16"/>
          <p:cNvSpPr txBox="1"/>
          <p:nvPr>
            <p:ph type="title"/>
          </p:nvPr>
        </p:nvSpPr>
        <p:spPr>
          <a:xfrm>
            <a:off x="457199" y="1399032"/>
            <a:ext cx="3619501" cy="877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Quattrocento Sans"/>
              <a:buNone/>
              <a:defRPr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6"/>
          <p:cNvSpPr txBox="1"/>
          <p:nvPr>
            <p:ph idx="1" type="body"/>
          </p:nvPr>
        </p:nvSpPr>
        <p:spPr>
          <a:xfrm>
            <a:off x="457200" y="2779776"/>
            <a:ext cx="3465576" cy="32552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66666"/>
              </a:lnSpc>
              <a:spcBef>
                <a:spcPts val="0"/>
              </a:spcBef>
              <a:spcAft>
                <a:spcPts val="0"/>
              </a:spcAft>
              <a:buClr>
                <a:schemeClr val="lt1"/>
              </a:buClr>
              <a:buSzPts val="1800"/>
              <a:buFont typeface="Arial"/>
              <a:buNone/>
              <a:defRPr b="0" i="0" sz="18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1" name="Google Shape;41;p16"/>
          <p:cNvSpPr/>
          <p:nvPr>
            <p:ph idx="2" type="pic"/>
          </p:nvPr>
        </p:nvSpPr>
        <p:spPr>
          <a:xfrm>
            <a:off x="4254500" y="0"/>
            <a:ext cx="7480300" cy="6858000"/>
          </a:xfrm>
          <a:prstGeom prst="rect">
            <a:avLst/>
          </a:prstGeom>
          <a:noFill/>
          <a:ln>
            <a:noFill/>
          </a:ln>
        </p:spPr>
      </p:sp>
      <p:sp>
        <p:nvSpPr>
          <p:cNvPr id="42" name="Google Shape;42;p16"/>
          <p:cNvSpPr/>
          <p:nvPr/>
        </p:nvSpPr>
        <p:spPr>
          <a:xfrm>
            <a:off x="11734800" y="4445000"/>
            <a:ext cx="457200" cy="2413000"/>
          </a:xfrm>
          <a:prstGeom prst="rect">
            <a:avLst/>
          </a:prstGeom>
          <a:solidFill>
            <a:srgbClr val="884C5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3" name="Google Shape;43;p16"/>
          <p:cNvSpPr/>
          <p:nvPr/>
        </p:nvSpPr>
        <p:spPr>
          <a:xfrm>
            <a:off x="11734800" y="0"/>
            <a:ext cx="457200" cy="4462272"/>
          </a:xfrm>
          <a:prstGeom prst="rect">
            <a:avLst/>
          </a:prstGeom>
          <a:solidFill>
            <a:srgbClr val="86A2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extLst>
    <p:ext uri="{DCECCB84-F9BA-43D5-87BE-67443E8EF086}">
      <p15:sldGuideLst>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199" y="914400"/>
            <a:ext cx="11174819" cy="90376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React Native – Wikipedia tiếng Việt" id="14" name="Google Shape;14;p11"/>
          <p:cNvPicPr preferRelativeResize="0"/>
          <p:nvPr/>
        </p:nvPicPr>
        <p:blipFill rotWithShape="1">
          <a:blip r:embed="rId1">
            <a:alphaModFix/>
          </a:blip>
          <a:srcRect b="0" l="0" r="0" t="0"/>
          <a:stretch/>
        </p:blipFill>
        <p:spPr>
          <a:xfrm>
            <a:off x="11264699" y="136525"/>
            <a:ext cx="734637" cy="63779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6.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pic>
        <p:nvPicPr>
          <p:cNvPr descr="Abstract image of curvy lines" id="49" name="Google Shape;49;p10"/>
          <p:cNvPicPr preferRelativeResize="0"/>
          <p:nvPr>
            <p:ph idx="2" type="pic"/>
          </p:nvPr>
        </p:nvPicPr>
        <p:blipFill rotWithShape="1">
          <a:blip r:embed="rId3">
            <a:alphaModFix/>
          </a:blip>
          <a:srcRect b="2" l="0" r="0" t="2"/>
          <a:stretch/>
        </p:blipFill>
        <p:spPr>
          <a:xfrm>
            <a:off x="0" y="0"/>
            <a:ext cx="12192000" cy="6858000"/>
          </a:xfrm>
          <a:prstGeom prst="rect">
            <a:avLst/>
          </a:prstGeom>
          <a:solidFill>
            <a:srgbClr val="595959"/>
          </a:solidFill>
          <a:ln>
            <a:noFill/>
          </a:ln>
        </p:spPr>
      </p:pic>
      <p:sp>
        <p:nvSpPr>
          <p:cNvPr id="50" name="Google Shape;50;p10"/>
          <p:cNvSpPr txBox="1"/>
          <p:nvPr>
            <p:ph type="title"/>
          </p:nvPr>
        </p:nvSpPr>
        <p:spPr>
          <a:xfrm>
            <a:off x="3270925" y="2362196"/>
            <a:ext cx="4282500" cy="728100"/>
          </a:xfrm>
          <a:prstGeom prst="rect">
            <a:avLst/>
          </a:prstGeom>
          <a:noFill/>
          <a:ln>
            <a:noFill/>
          </a:ln>
        </p:spPr>
        <p:txBody>
          <a:bodyPr anchorCtr="0" anchor="t" bIns="45700" lIns="91425" spcFirstLastPara="1" rIns="91425" wrap="square" tIns="45700">
            <a:noAutofit/>
          </a:bodyPr>
          <a:lstStyle/>
          <a:p>
            <a:pPr indent="0" lvl="0" marL="0" rtl="0" algn="ctr">
              <a:lnSpc>
                <a:spcPct val="127777"/>
              </a:lnSpc>
              <a:spcBef>
                <a:spcPts val="0"/>
              </a:spcBef>
              <a:spcAft>
                <a:spcPts val="0"/>
              </a:spcAft>
              <a:buClr>
                <a:schemeClr val="lt1"/>
              </a:buClr>
              <a:buSzPts val="3600"/>
              <a:buFont typeface="Quattrocento Sans"/>
              <a:buNone/>
            </a:pPr>
            <a:r>
              <a:rPr b="1" lang="en-US" sz="4800">
                <a:solidFill>
                  <a:srgbClr val="FFFF00"/>
                </a:solidFill>
              </a:rPr>
              <a:t>REDUX</a:t>
            </a:r>
            <a:endParaRPr sz="4800">
              <a:solidFill>
                <a:srgbClr val="FFFF00"/>
              </a:solidFill>
            </a:endParaRPr>
          </a:p>
        </p:txBody>
      </p:sp>
      <p:pic>
        <p:nvPicPr>
          <p:cNvPr descr="React Native – Wikipedia tiếng Việt" id="51" name="Google Shape;51;p10"/>
          <p:cNvPicPr preferRelativeResize="0"/>
          <p:nvPr/>
        </p:nvPicPr>
        <p:blipFill rotWithShape="1">
          <a:blip r:embed="rId4">
            <a:alphaModFix/>
          </a:blip>
          <a:srcRect b="0" l="0" r="0" t="0"/>
          <a:stretch/>
        </p:blipFill>
        <p:spPr>
          <a:xfrm>
            <a:off x="9875101" y="340499"/>
            <a:ext cx="2095500" cy="1819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94c6732338_0_52"/>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Redux Core</a:t>
            </a:r>
            <a:endParaRPr/>
          </a:p>
        </p:txBody>
      </p:sp>
      <p:sp>
        <p:nvSpPr>
          <p:cNvPr id="107" name="Google Shape;107;g294c6732338_0_52"/>
          <p:cNvSpPr txBox="1"/>
          <p:nvPr>
            <p:ph idx="1" type="body"/>
          </p:nvPr>
        </p:nvSpPr>
        <p:spPr>
          <a:xfrm>
            <a:off x="457200" y="2540000"/>
            <a:ext cx="8109300" cy="34035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rPr lang="en-US" sz="3000"/>
              <a:t>npm install redux react-redux --save</a:t>
            </a:r>
            <a:endParaRPr sz="3000"/>
          </a:p>
          <a:p>
            <a:pPr indent="0" lvl="0" marL="0" rtl="0" algn="l">
              <a:spcBef>
                <a:spcPts val="0"/>
              </a:spcBef>
              <a:spcAft>
                <a:spcPts val="0"/>
              </a:spcAft>
              <a:buNone/>
            </a:pPr>
            <a:r>
              <a:t/>
            </a:r>
            <a:endParaRPr/>
          </a:p>
        </p:txBody>
      </p:sp>
      <p:sp>
        <p:nvSpPr>
          <p:cNvPr id="108" name="Google Shape;108;g294c6732338_0_52"/>
          <p:cNvSpPr/>
          <p:nvPr>
            <p:ph idx="2" type="pic"/>
          </p:nvPr>
        </p:nvSpPr>
        <p:spPr>
          <a:xfrm>
            <a:off x="8115300" y="1384300"/>
            <a:ext cx="3410700" cy="4572000"/>
          </a:xfrm>
          <a:prstGeom prst="roundRect">
            <a:avLst>
              <a:gd fmla="val 16667" name="adj"/>
            </a:avLst>
          </a:prstGeom>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5e2e5fbf1a_0_7"/>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Redux Core</a:t>
            </a:r>
            <a:endParaRPr/>
          </a:p>
        </p:txBody>
      </p:sp>
      <p:sp>
        <p:nvSpPr>
          <p:cNvPr id="115" name="Google Shape;115;g25e2e5fbf1a_0_7"/>
          <p:cNvSpPr txBox="1"/>
          <p:nvPr>
            <p:ph idx="1" type="body"/>
          </p:nvPr>
        </p:nvSpPr>
        <p:spPr>
          <a:xfrm>
            <a:off x="457200" y="2540000"/>
            <a:ext cx="6591300" cy="3403500"/>
          </a:xfrm>
          <a:prstGeom prst="rect">
            <a:avLst/>
          </a:prstGeom>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Actions: </a:t>
            </a:r>
            <a:r>
              <a:rPr b="1" lang="en-US" sz="2400"/>
              <a:t>events</a:t>
            </a:r>
            <a:endParaRPr b="1" sz="2400"/>
          </a:p>
          <a:p>
            <a:pPr indent="-381000" lvl="0" marL="457200" rtl="0" algn="l">
              <a:spcBef>
                <a:spcPts val="0"/>
              </a:spcBef>
              <a:spcAft>
                <a:spcPts val="0"/>
              </a:spcAft>
              <a:buSzPts val="2400"/>
              <a:buChar char="-"/>
            </a:pPr>
            <a:r>
              <a:rPr lang="en-US" sz="2400"/>
              <a:t>Reducers: </a:t>
            </a:r>
            <a:r>
              <a:rPr b="1" lang="en-US" sz="2400"/>
              <a:t>pure function</a:t>
            </a:r>
            <a:endParaRPr b="1" sz="2400"/>
          </a:p>
          <a:p>
            <a:pPr indent="-381000" lvl="0" marL="457200" rtl="0" algn="l">
              <a:spcBef>
                <a:spcPts val="0"/>
              </a:spcBef>
              <a:spcAft>
                <a:spcPts val="0"/>
              </a:spcAft>
              <a:buSzPts val="2400"/>
              <a:buChar char="-"/>
            </a:pPr>
            <a:r>
              <a:rPr lang="en-US" sz="2400"/>
              <a:t>Store: </a:t>
            </a:r>
            <a:r>
              <a:rPr b="1" lang="en-US" sz="2400"/>
              <a:t>object</a:t>
            </a:r>
            <a:endParaRPr b="1" sz="2400"/>
          </a:p>
          <a:p>
            <a:pPr indent="-342900" lvl="0" marL="457200" rtl="0" algn="l">
              <a:spcBef>
                <a:spcPts val="0"/>
              </a:spcBef>
              <a:spcAft>
                <a:spcPts val="0"/>
              </a:spcAft>
              <a:buSzPts val="1800"/>
              <a:buChar char="-"/>
            </a:pPr>
            <a:r>
              <a:t/>
            </a:r>
            <a:endParaRPr/>
          </a:p>
          <a:p>
            <a:pPr indent="0" lvl="0" marL="0" rtl="0" algn="l">
              <a:spcBef>
                <a:spcPts val="0"/>
              </a:spcBef>
              <a:spcAft>
                <a:spcPts val="0"/>
              </a:spcAft>
              <a:buNone/>
            </a:pPr>
            <a:r>
              <a:t/>
            </a:r>
            <a:endParaRPr/>
          </a:p>
        </p:txBody>
      </p:sp>
      <p:sp>
        <p:nvSpPr>
          <p:cNvPr id="116" name="Google Shape;116;g25e2e5fbf1a_0_7"/>
          <p:cNvSpPr/>
          <p:nvPr>
            <p:ph idx="2" type="pic"/>
          </p:nvPr>
        </p:nvSpPr>
        <p:spPr>
          <a:xfrm>
            <a:off x="8115300" y="1384300"/>
            <a:ext cx="3410700" cy="4572000"/>
          </a:xfrm>
          <a:prstGeom prst="roundRect">
            <a:avLst>
              <a:gd fmla="val 16667" name="adj"/>
            </a:avLst>
          </a:prstGeom>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5e2e5fbf1a_0_0"/>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Action Code Example</a:t>
            </a:r>
            <a:endParaRPr/>
          </a:p>
        </p:txBody>
      </p:sp>
      <p:sp>
        <p:nvSpPr>
          <p:cNvPr id="123" name="Google Shape;123;g25e2e5fbf1a_0_0"/>
          <p:cNvSpPr txBox="1"/>
          <p:nvPr>
            <p:ph idx="1" type="body"/>
          </p:nvPr>
        </p:nvSpPr>
        <p:spPr>
          <a:xfrm>
            <a:off x="457200" y="2540000"/>
            <a:ext cx="6591300" cy="2680800"/>
          </a:xfrm>
          <a:prstGeom prst="rect">
            <a:avLst/>
          </a:prstGeom>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Actions: </a:t>
            </a:r>
            <a:r>
              <a:rPr b="1" lang="en-US" sz="2400"/>
              <a:t>events</a:t>
            </a:r>
            <a:endParaRPr b="1" sz="2400"/>
          </a:p>
          <a:p>
            <a:pPr indent="-381000" lvl="0" marL="457200" rtl="0" algn="l">
              <a:spcBef>
                <a:spcPts val="0"/>
              </a:spcBef>
              <a:spcAft>
                <a:spcPts val="0"/>
              </a:spcAft>
              <a:buSzPts val="2400"/>
              <a:buChar char="-"/>
            </a:pPr>
            <a:r>
              <a:rPr lang="en-US" sz="2400"/>
              <a:t>Reducers: </a:t>
            </a:r>
            <a:r>
              <a:rPr b="1" lang="en-US" sz="2400"/>
              <a:t>pure function</a:t>
            </a:r>
            <a:endParaRPr b="1" sz="2400"/>
          </a:p>
          <a:p>
            <a:pPr indent="-381000" lvl="0" marL="457200" rtl="0" algn="l">
              <a:spcBef>
                <a:spcPts val="0"/>
              </a:spcBef>
              <a:spcAft>
                <a:spcPts val="0"/>
              </a:spcAft>
              <a:buSzPts val="2400"/>
              <a:buChar char="-"/>
            </a:pPr>
            <a:r>
              <a:rPr lang="en-US" sz="2400"/>
              <a:t>Store: </a:t>
            </a:r>
            <a:r>
              <a:rPr b="1" lang="en-US" sz="2400"/>
              <a:t>object</a:t>
            </a:r>
            <a:endParaRPr b="1" sz="2400"/>
          </a:p>
          <a:p>
            <a:pPr indent="-381000" lvl="0" marL="457200" rtl="0" algn="l">
              <a:spcBef>
                <a:spcPts val="0"/>
              </a:spcBef>
              <a:spcAft>
                <a:spcPts val="0"/>
              </a:spcAft>
              <a:buSzPts val="2400"/>
              <a:buChar char="-"/>
            </a:pPr>
            <a:r>
              <a:rPr lang="en-US" sz="2400"/>
              <a:t>Dispatch: </a:t>
            </a:r>
            <a:r>
              <a:rPr b="1" lang="en-US" sz="2400"/>
              <a:t>function</a:t>
            </a:r>
            <a:endParaRPr b="1" sz="2400"/>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98f844f24d_0_19"/>
          <p:cNvSpPr txBox="1"/>
          <p:nvPr>
            <p:ph type="title"/>
          </p:nvPr>
        </p:nvSpPr>
        <p:spPr>
          <a:xfrm>
            <a:off x="457201" y="914400"/>
            <a:ext cx="11612400" cy="1572900"/>
          </a:xfrm>
          <a:prstGeom prst="rect">
            <a:avLst/>
          </a:prstGeom>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Action Example: object or function return object</a:t>
            </a:r>
            <a:endParaRPr/>
          </a:p>
        </p:txBody>
      </p:sp>
      <p:sp>
        <p:nvSpPr>
          <p:cNvPr id="130" name="Google Shape;130;g298f844f24d_0_19"/>
          <p:cNvSpPr txBox="1"/>
          <p:nvPr>
            <p:ph idx="1" type="body"/>
          </p:nvPr>
        </p:nvSpPr>
        <p:spPr>
          <a:xfrm>
            <a:off x="457200" y="2540000"/>
            <a:ext cx="7658100" cy="34035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t/>
            </a:r>
            <a:endParaRPr sz="2500">
              <a:solidFill>
                <a:srgbClr val="ABB2BF"/>
              </a:solidFill>
              <a:highlight>
                <a:srgbClr val="282C34"/>
              </a:highlight>
              <a:latin typeface="Consolas"/>
              <a:ea typeface="Consolas"/>
              <a:cs typeface="Consolas"/>
              <a:sym typeface="Consolas"/>
            </a:endParaRPr>
          </a:p>
          <a:p>
            <a:pPr indent="0" lvl="0" marL="0" rtl="0" algn="l">
              <a:spcBef>
                <a:spcPts val="0"/>
              </a:spcBef>
              <a:spcAft>
                <a:spcPts val="0"/>
              </a:spcAft>
              <a:buNone/>
            </a:pPr>
            <a:r>
              <a:t/>
            </a:r>
            <a:endParaRPr sz="2500"/>
          </a:p>
        </p:txBody>
      </p:sp>
      <p:pic>
        <p:nvPicPr>
          <p:cNvPr id="131" name="Google Shape;131;g298f844f24d_0_19"/>
          <p:cNvPicPr preferRelativeResize="0"/>
          <p:nvPr/>
        </p:nvPicPr>
        <p:blipFill>
          <a:blip r:embed="rId3">
            <a:alphaModFix/>
          </a:blip>
          <a:stretch>
            <a:fillRect/>
          </a:stretch>
        </p:blipFill>
        <p:spPr>
          <a:xfrm>
            <a:off x="1262307" y="2262175"/>
            <a:ext cx="8109750" cy="3567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98f844f24d_0_27"/>
          <p:cNvSpPr txBox="1"/>
          <p:nvPr>
            <p:ph type="title"/>
          </p:nvPr>
        </p:nvSpPr>
        <p:spPr>
          <a:xfrm>
            <a:off x="457201" y="914400"/>
            <a:ext cx="11612400" cy="1572900"/>
          </a:xfrm>
          <a:prstGeom prst="rect">
            <a:avLst/>
          </a:prstGeom>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Action Example: object or function return object</a:t>
            </a:r>
            <a:endParaRPr/>
          </a:p>
        </p:txBody>
      </p:sp>
      <p:sp>
        <p:nvSpPr>
          <p:cNvPr id="138" name="Google Shape;138;g298f844f24d_0_27"/>
          <p:cNvSpPr txBox="1"/>
          <p:nvPr>
            <p:ph idx="1" type="body"/>
          </p:nvPr>
        </p:nvSpPr>
        <p:spPr>
          <a:xfrm>
            <a:off x="457200" y="2540000"/>
            <a:ext cx="7658100" cy="34035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t/>
            </a:r>
            <a:endParaRPr sz="2500">
              <a:solidFill>
                <a:srgbClr val="ABB2BF"/>
              </a:solidFill>
              <a:highlight>
                <a:srgbClr val="282C34"/>
              </a:highlight>
              <a:latin typeface="Consolas"/>
              <a:ea typeface="Consolas"/>
              <a:cs typeface="Consolas"/>
              <a:sym typeface="Consolas"/>
            </a:endParaRPr>
          </a:p>
          <a:p>
            <a:pPr indent="0" lvl="0" marL="0" rtl="0" algn="l">
              <a:spcBef>
                <a:spcPts val="0"/>
              </a:spcBef>
              <a:spcAft>
                <a:spcPts val="0"/>
              </a:spcAft>
              <a:buNone/>
            </a:pPr>
            <a:r>
              <a:t/>
            </a:r>
            <a:endParaRPr sz="2500"/>
          </a:p>
        </p:txBody>
      </p:sp>
      <p:pic>
        <p:nvPicPr>
          <p:cNvPr id="139" name="Google Shape;139;g298f844f24d_0_27"/>
          <p:cNvPicPr preferRelativeResize="0"/>
          <p:nvPr/>
        </p:nvPicPr>
        <p:blipFill>
          <a:blip r:embed="rId3">
            <a:alphaModFix/>
          </a:blip>
          <a:stretch>
            <a:fillRect/>
          </a:stretch>
        </p:blipFill>
        <p:spPr>
          <a:xfrm>
            <a:off x="1083450" y="2281225"/>
            <a:ext cx="8701550" cy="3731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98f844f24d_0_6"/>
          <p:cNvSpPr txBox="1"/>
          <p:nvPr>
            <p:ph type="title"/>
          </p:nvPr>
        </p:nvSpPr>
        <p:spPr>
          <a:xfrm>
            <a:off x="457200" y="914400"/>
            <a:ext cx="10954500" cy="1572900"/>
          </a:xfrm>
          <a:prstGeom prst="rect">
            <a:avLst/>
          </a:prstGeom>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Reducer </a:t>
            </a:r>
            <a:r>
              <a:rPr lang="en-US"/>
              <a:t>Example: function(s) switch case</a:t>
            </a:r>
            <a:endParaRPr/>
          </a:p>
        </p:txBody>
      </p:sp>
      <p:pic>
        <p:nvPicPr>
          <p:cNvPr id="146" name="Google Shape;146;g298f844f24d_0_6"/>
          <p:cNvPicPr preferRelativeResize="0"/>
          <p:nvPr/>
        </p:nvPicPr>
        <p:blipFill>
          <a:blip r:embed="rId3">
            <a:alphaModFix/>
          </a:blip>
          <a:stretch>
            <a:fillRect/>
          </a:stretch>
        </p:blipFill>
        <p:spPr>
          <a:xfrm>
            <a:off x="763650" y="2487300"/>
            <a:ext cx="8639175" cy="3914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98f844f24d_1_0"/>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store </a:t>
            </a:r>
            <a:endParaRPr/>
          </a:p>
        </p:txBody>
      </p:sp>
      <p:sp>
        <p:nvSpPr>
          <p:cNvPr id="153" name="Google Shape;153;g298f844f24d_1_0"/>
          <p:cNvSpPr txBox="1"/>
          <p:nvPr>
            <p:ph idx="1" type="body"/>
          </p:nvPr>
        </p:nvSpPr>
        <p:spPr>
          <a:xfrm>
            <a:off x="457200" y="2540000"/>
            <a:ext cx="6591300" cy="34035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rPr b="1" lang="en-US" sz="2400"/>
              <a:t>createStore(reducer, initValue, enhencers)</a:t>
            </a:r>
            <a:endParaRPr/>
          </a:p>
          <a:p>
            <a:pPr indent="0" lvl="0" marL="0" rtl="0" algn="l">
              <a:spcBef>
                <a:spcPts val="0"/>
              </a:spcBef>
              <a:spcAft>
                <a:spcPts val="0"/>
              </a:spcAft>
              <a:buNone/>
            </a:pPr>
            <a:r>
              <a:t/>
            </a:r>
            <a:endParaRPr/>
          </a:p>
        </p:txBody>
      </p:sp>
      <p:pic>
        <p:nvPicPr>
          <p:cNvPr id="154" name="Google Shape;154;g298f844f24d_1_0"/>
          <p:cNvPicPr preferRelativeResize="0"/>
          <p:nvPr/>
        </p:nvPicPr>
        <p:blipFill>
          <a:blip r:embed="rId3">
            <a:alphaModFix/>
          </a:blip>
          <a:stretch>
            <a:fillRect/>
          </a:stretch>
        </p:blipFill>
        <p:spPr>
          <a:xfrm>
            <a:off x="1333500" y="3657600"/>
            <a:ext cx="4838700" cy="22207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98f844f24d_1_12"/>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dispatch()</a:t>
            </a:r>
            <a:endParaRPr/>
          </a:p>
        </p:txBody>
      </p:sp>
      <p:sp>
        <p:nvSpPr>
          <p:cNvPr id="161" name="Google Shape;161;g298f844f24d_1_12"/>
          <p:cNvSpPr txBox="1"/>
          <p:nvPr>
            <p:ph idx="1" type="body"/>
          </p:nvPr>
        </p:nvSpPr>
        <p:spPr>
          <a:xfrm>
            <a:off x="457200" y="2540000"/>
            <a:ext cx="6591300" cy="3403500"/>
          </a:xfrm>
          <a:prstGeom prst="rect">
            <a:avLst/>
          </a:prstGeom>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dispatch(action)</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98f844f24d_1_6"/>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combine reducers</a:t>
            </a:r>
            <a:endParaRPr/>
          </a:p>
        </p:txBody>
      </p:sp>
      <p:sp>
        <p:nvSpPr>
          <p:cNvPr id="168" name="Google Shape;168;g298f844f24d_1_6"/>
          <p:cNvSpPr txBox="1"/>
          <p:nvPr>
            <p:ph idx="1" type="body"/>
          </p:nvPr>
        </p:nvSpPr>
        <p:spPr>
          <a:xfrm>
            <a:off x="457200" y="2540000"/>
            <a:ext cx="6591300" cy="340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2400"/>
          </a:p>
        </p:txBody>
      </p:sp>
      <p:pic>
        <p:nvPicPr>
          <p:cNvPr id="169" name="Google Shape;169;g298f844f24d_1_6"/>
          <p:cNvPicPr preferRelativeResize="0"/>
          <p:nvPr/>
        </p:nvPicPr>
        <p:blipFill>
          <a:blip r:embed="rId3">
            <a:alphaModFix/>
          </a:blip>
          <a:stretch>
            <a:fillRect/>
          </a:stretch>
        </p:blipFill>
        <p:spPr>
          <a:xfrm>
            <a:off x="457200" y="2497638"/>
            <a:ext cx="4838700" cy="2319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98f844f24d_1_18"/>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connect function</a:t>
            </a:r>
            <a:endParaRPr/>
          </a:p>
        </p:txBody>
      </p:sp>
      <p:sp>
        <p:nvSpPr>
          <p:cNvPr id="176" name="Google Shape;176;g298f844f24d_1_18"/>
          <p:cNvSpPr txBox="1"/>
          <p:nvPr>
            <p:ph idx="1" type="body"/>
          </p:nvPr>
        </p:nvSpPr>
        <p:spPr>
          <a:xfrm>
            <a:off x="457200" y="2540000"/>
            <a:ext cx="6591300" cy="340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2400"/>
          </a:p>
        </p:txBody>
      </p:sp>
      <p:pic>
        <p:nvPicPr>
          <p:cNvPr id="177" name="Google Shape;177;g298f844f24d_1_18"/>
          <p:cNvPicPr preferRelativeResize="0"/>
          <p:nvPr/>
        </p:nvPicPr>
        <p:blipFill>
          <a:blip r:embed="rId3">
            <a:alphaModFix/>
          </a:blip>
          <a:stretch>
            <a:fillRect/>
          </a:stretch>
        </p:blipFill>
        <p:spPr>
          <a:xfrm>
            <a:off x="457200" y="2487300"/>
            <a:ext cx="9020175" cy="561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g25e1bb7ef51_2_7"/>
          <p:cNvPicPr preferRelativeResize="0"/>
          <p:nvPr/>
        </p:nvPicPr>
        <p:blipFill>
          <a:blip r:embed="rId3">
            <a:alphaModFix/>
          </a:blip>
          <a:stretch>
            <a:fillRect/>
          </a:stretch>
        </p:blipFill>
        <p:spPr>
          <a:xfrm>
            <a:off x="1567700" y="152400"/>
            <a:ext cx="8382000" cy="6286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98f844f24d_1_24"/>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mapStateToProps function</a:t>
            </a:r>
            <a:endParaRPr/>
          </a:p>
        </p:txBody>
      </p:sp>
      <p:sp>
        <p:nvSpPr>
          <p:cNvPr id="184" name="Google Shape;184;g298f844f24d_1_24"/>
          <p:cNvSpPr txBox="1"/>
          <p:nvPr>
            <p:ph idx="1" type="body"/>
          </p:nvPr>
        </p:nvSpPr>
        <p:spPr>
          <a:xfrm>
            <a:off x="457200" y="2540000"/>
            <a:ext cx="6591300" cy="340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2400"/>
          </a:p>
        </p:txBody>
      </p:sp>
      <p:pic>
        <p:nvPicPr>
          <p:cNvPr id="185" name="Google Shape;185;g298f844f24d_1_24"/>
          <p:cNvPicPr preferRelativeResize="0"/>
          <p:nvPr/>
        </p:nvPicPr>
        <p:blipFill>
          <a:blip r:embed="rId3">
            <a:alphaModFix/>
          </a:blip>
          <a:stretch>
            <a:fillRect/>
          </a:stretch>
        </p:blipFill>
        <p:spPr>
          <a:xfrm>
            <a:off x="533400" y="2540000"/>
            <a:ext cx="4838700" cy="267312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608f477edc_0_12"/>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more</a:t>
            </a:r>
            <a:endParaRPr/>
          </a:p>
        </p:txBody>
      </p:sp>
      <p:sp>
        <p:nvSpPr>
          <p:cNvPr id="192" name="Google Shape;192;g2608f477edc_0_12"/>
          <p:cNvSpPr txBox="1"/>
          <p:nvPr>
            <p:ph idx="1" type="body"/>
          </p:nvPr>
        </p:nvSpPr>
        <p:spPr>
          <a:xfrm>
            <a:off x="457200" y="2540000"/>
            <a:ext cx="6591300" cy="340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2400"/>
          </a:p>
        </p:txBody>
      </p:sp>
      <p:pic>
        <p:nvPicPr>
          <p:cNvPr id="193" name="Google Shape;193;g2608f477edc_0_12"/>
          <p:cNvPicPr preferRelativeResize="0"/>
          <p:nvPr/>
        </p:nvPicPr>
        <p:blipFill>
          <a:blip r:embed="rId3">
            <a:alphaModFix/>
          </a:blip>
          <a:stretch>
            <a:fillRect/>
          </a:stretch>
        </p:blipFill>
        <p:spPr>
          <a:xfrm>
            <a:off x="533400" y="2515950"/>
            <a:ext cx="6242950" cy="2881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608f477edc_0_5"/>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Provider</a:t>
            </a:r>
            <a:endParaRPr/>
          </a:p>
        </p:txBody>
      </p:sp>
      <p:sp>
        <p:nvSpPr>
          <p:cNvPr id="200" name="Google Shape;200;g2608f477edc_0_5"/>
          <p:cNvSpPr txBox="1"/>
          <p:nvPr>
            <p:ph idx="1" type="body"/>
          </p:nvPr>
        </p:nvSpPr>
        <p:spPr>
          <a:xfrm>
            <a:off x="457200" y="2540000"/>
            <a:ext cx="6591300" cy="340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2400"/>
          </a:p>
        </p:txBody>
      </p:sp>
      <p:pic>
        <p:nvPicPr>
          <p:cNvPr id="201" name="Google Shape;201;g2608f477edc_0_5"/>
          <p:cNvPicPr preferRelativeResize="0"/>
          <p:nvPr/>
        </p:nvPicPr>
        <p:blipFill>
          <a:blip r:embed="rId3">
            <a:alphaModFix/>
          </a:blip>
          <a:stretch>
            <a:fillRect/>
          </a:stretch>
        </p:blipFill>
        <p:spPr>
          <a:xfrm>
            <a:off x="457199" y="2692400"/>
            <a:ext cx="3895725" cy="2219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5e1bb7ef51_3_5"/>
          <p:cNvSpPr txBox="1"/>
          <p:nvPr>
            <p:ph type="title"/>
          </p:nvPr>
        </p:nvSpPr>
        <p:spPr>
          <a:xfrm>
            <a:off x="533400" y="370800"/>
            <a:ext cx="7467600" cy="10872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Example-Counter-Todo App</a:t>
            </a:r>
            <a:endParaRPr/>
          </a:p>
        </p:txBody>
      </p:sp>
      <p:sp>
        <p:nvSpPr>
          <p:cNvPr id="207" name="Google Shape;207;g25e1bb7ef51_3_5"/>
          <p:cNvSpPr txBox="1"/>
          <p:nvPr/>
        </p:nvSpPr>
        <p:spPr>
          <a:xfrm>
            <a:off x="275700" y="1458000"/>
            <a:ext cx="112653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400"/>
              </a:spcBef>
              <a:spcAft>
                <a:spcPts val="0"/>
              </a:spcAft>
              <a:buClr>
                <a:srgbClr val="5B6379"/>
              </a:buClr>
              <a:buSzPts val="2000"/>
              <a:buChar char="●"/>
            </a:pPr>
            <a:r>
              <a:t/>
            </a:r>
            <a:endParaRPr sz="2000">
              <a:solidFill>
                <a:srgbClr val="5B637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608f477edc_0_21"/>
          <p:cNvSpPr txBox="1"/>
          <p:nvPr>
            <p:ph type="title"/>
          </p:nvPr>
        </p:nvSpPr>
        <p:spPr>
          <a:xfrm>
            <a:off x="533400" y="370800"/>
            <a:ext cx="7467600" cy="10872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Redux Thunk</a:t>
            </a:r>
            <a:endParaRPr/>
          </a:p>
        </p:txBody>
      </p:sp>
      <p:sp>
        <p:nvSpPr>
          <p:cNvPr id="213" name="Google Shape;213;g2608f477edc_0_21"/>
          <p:cNvSpPr txBox="1"/>
          <p:nvPr/>
        </p:nvSpPr>
        <p:spPr>
          <a:xfrm>
            <a:off x="275700" y="1458000"/>
            <a:ext cx="112653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400"/>
              </a:spcBef>
              <a:spcAft>
                <a:spcPts val="0"/>
              </a:spcAft>
              <a:buClr>
                <a:srgbClr val="5B6379"/>
              </a:buClr>
              <a:buSzPts val="2000"/>
              <a:buChar char="●"/>
            </a:pPr>
            <a:r>
              <a:t/>
            </a:r>
            <a:endParaRPr sz="2000">
              <a:solidFill>
                <a:srgbClr val="5B637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9af1363c1c_0_5"/>
          <p:cNvSpPr txBox="1"/>
          <p:nvPr>
            <p:ph type="title"/>
          </p:nvPr>
        </p:nvSpPr>
        <p:spPr>
          <a:xfrm>
            <a:off x="533400" y="370800"/>
            <a:ext cx="7467600" cy="10872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Redux Saga</a:t>
            </a:r>
            <a:endParaRPr/>
          </a:p>
        </p:txBody>
      </p:sp>
      <p:sp>
        <p:nvSpPr>
          <p:cNvPr id="219" name="Google Shape;219;g29af1363c1c_0_5"/>
          <p:cNvSpPr txBox="1"/>
          <p:nvPr/>
        </p:nvSpPr>
        <p:spPr>
          <a:xfrm>
            <a:off x="275700" y="1458000"/>
            <a:ext cx="112653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400"/>
              </a:spcBef>
              <a:spcAft>
                <a:spcPts val="0"/>
              </a:spcAft>
              <a:buClr>
                <a:srgbClr val="5B6379"/>
              </a:buClr>
              <a:buSzPts val="2000"/>
              <a:buChar char="●"/>
            </a:pPr>
            <a:r>
              <a:t/>
            </a:r>
            <a:endParaRPr sz="2000">
              <a:solidFill>
                <a:srgbClr val="5B637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9af1363c1c_0_10"/>
          <p:cNvSpPr txBox="1"/>
          <p:nvPr>
            <p:ph type="title"/>
          </p:nvPr>
        </p:nvSpPr>
        <p:spPr>
          <a:xfrm>
            <a:off x="533400" y="370800"/>
            <a:ext cx="7467600" cy="10872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Redux DevTool</a:t>
            </a:r>
            <a:endParaRPr/>
          </a:p>
        </p:txBody>
      </p:sp>
      <p:sp>
        <p:nvSpPr>
          <p:cNvPr id="225" name="Google Shape;225;g29af1363c1c_0_10"/>
          <p:cNvSpPr txBox="1"/>
          <p:nvPr/>
        </p:nvSpPr>
        <p:spPr>
          <a:xfrm>
            <a:off x="275700" y="1458000"/>
            <a:ext cx="112653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400"/>
              </a:spcBef>
              <a:spcAft>
                <a:spcPts val="0"/>
              </a:spcAft>
              <a:buClr>
                <a:srgbClr val="5B6379"/>
              </a:buClr>
              <a:buSzPts val="2000"/>
              <a:buChar char="●"/>
            </a:pPr>
            <a:r>
              <a:t/>
            </a:r>
            <a:endParaRPr sz="2000">
              <a:solidFill>
                <a:srgbClr val="5B637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9af1363c1c_0_0"/>
          <p:cNvSpPr txBox="1"/>
          <p:nvPr>
            <p:ph type="title"/>
          </p:nvPr>
        </p:nvSpPr>
        <p:spPr>
          <a:xfrm>
            <a:off x="533400" y="370800"/>
            <a:ext cx="7467600" cy="10872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Redux Toolkit</a:t>
            </a:r>
            <a:endParaRPr/>
          </a:p>
        </p:txBody>
      </p:sp>
      <p:sp>
        <p:nvSpPr>
          <p:cNvPr id="231" name="Google Shape;231;g29af1363c1c_0_0"/>
          <p:cNvSpPr txBox="1"/>
          <p:nvPr/>
        </p:nvSpPr>
        <p:spPr>
          <a:xfrm>
            <a:off x="275700" y="1458000"/>
            <a:ext cx="112653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400"/>
              </a:spcBef>
              <a:spcAft>
                <a:spcPts val="0"/>
              </a:spcAft>
              <a:buClr>
                <a:srgbClr val="5B6379"/>
              </a:buClr>
              <a:buSzPts val="2000"/>
              <a:buChar char="●"/>
            </a:pPr>
            <a:r>
              <a:t/>
            </a:r>
            <a:endParaRPr sz="2000">
              <a:solidFill>
                <a:srgbClr val="5B637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descr="Abstract image of curvy lines" id="237" name="Google Shape;237;g25e1bb7ef51_2_0"/>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595959"/>
          </a:solidFill>
          <a:ln>
            <a:noFill/>
          </a:ln>
        </p:spPr>
      </p:pic>
      <p:sp>
        <p:nvSpPr>
          <p:cNvPr id="238" name="Google Shape;238;g25e1bb7ef51_2_0"/>
          <p:cNvSpPr txBox="1"/>
          <p:nvPr>
            <p:ph type="title"/>
          </p:nvPr>
        </p:nvSpPr>
        <p:spPr>
          <a:xfrm>
            <a:off x="3524125" y="2811608"/>
            <a:ext cx="4282500" cy="728100"/>
          </a:xfrm>
          <a:prstGeom prst="rect">
            <a:avLst/>
          </a:prstGeom>
          <a:noFill/>
          <a:ln>
            <a:noFill/>
          </a:ln>
        </p:spPr>
        <p:txBody>
          <a:bodyPr anchorCtr="0" anchor="t" bIns="45700" lIns="91425" spcFirstLastPara="1" rIns="91425" wrap="square" tIns="45700">
            <a:normAutofit/>
          </a:bodyPr>
          <a:lstStyle/>
          <a:p>
            <a:pPr indent="0" lvl="0" marL="0" rtl="0" algn="ctr">
              <a:lnSpc>
                <a:spcPct val="127777"/>
              </a:lnSpc>
              <a:spcBef>
                <a:spcPts val="0"/>
              </a:spcBef>
              <a:spcAft>
                <a:spcPts val="0"/>
              </a:spcAft>
              <a:buClr>
                <a:schemeClr val="lt1"/>
              </a:buClr>
              <a:buSzPts val="3600"/>
              <a:buFont typeface="Quattrocento Sans"/>
              <a:buNone/>
            </a:pPr>
            <a:r>
              <a:rPr b="1" lang="en-US">
                <a:solidFill>
                  <a:srgbClr val="FFFF00"/>
                </a:solidFill>
              </a:rPr>
              <a:t>THANK YOU!</a:t>
            </a:r>
            <a:endParaRPr>
              <a:solidFill>
                <a:srgbClr val="FFFF00"/>
              </a:solidFill>
            </a:endParaRPr>
          </a:p>
        </p:txBody>
      </p:sp>
      <p:pic>
        <p:nvPicPr>
          <p:cNvPr descr="React Native – Wikipedia tiếng Việt" id="239" name="Google Shape;239;g25e1bb7ef51_2_0"/>
          <p:cNvPicPr preferRelativeResize="0"/>
          <p:nvPr/>
        </p:nvPicPr>
        <p:blipFill rotWithShape="1">
          <a:blip r:embed="rId4">
            <a:alphaModFix/>
          </a:blip>
          <a:srcRect b="0" l="0" r="0" t="0"/>
          <a:stretch/>
        </p:blipFill>
        <p:spPr>
          <a:xfrm>
            <a:off x="9875101" y="340499"/>
            <a:ext cx="2095500" cy="1819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30cbf672f3e_0_0"/>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intro useReducer() hook</a:t>
            </a:r>
            <a:endParaRPr/>
          </a:p>
        </p:txBody>
      </p:sp>
      <p:sp>
        <p:nvSpPr>
          <p:cNvPr id="62" name="Google Shape;62;g30cbf672f3e_0_0"/>
          <p:cNvSpPr txBox="1"/>
          <p:nvPr>
            <p:ph idx="1" type="body"/>
          </p:nvPr>
        </p:nvSpPr>
        <p:spPr>
          <a:xfrm>
            <a:off x="457200" y="2540000"/>
            <a:ext cx="10256700" cy="3403500"/>
          </a:xfrm>
          <a:prstGeom prst="rect">
            <a:avLst/>
          </a:prstGeom>
          <a:noFill/>
          <a:ln>
            <a:noFill/>
          </a:ln>
        </p:spPr>
        <p:txBody>
          <a:bodyPr anchorCtr="0" anchor="t" bIns="45700" lIns="91425" spcFirstLastPara="1" rIns="91425" wrap="square" tIns="45700">
            <a:noAutofit/>
          </a:bodyPr>
          <a:lstStyle/>
          <a:p>
            <a:pPr indent="0" lvl="0" marL="0" rtl="0" algn="just">
              <a:lnSpc>
                <a:spcPct val="166666"/>
              </a:lnSpc>
              <a:spcBef>
                <a:spcPts val="0"/>
              </a:spcBef>
              <a:spcAft>
                <a:spcPts val="0"/>
              </a:spcAft>
              <a:buNone/>
            </a:pPr>
            <a:r>
              <a:rPr lang="en-US" sz="2700"/>
              <a:t>https://react.dev/reference/react/useReducer</a:t>
            </a:r>
            <a:endParaRPr sz="2700"/>
          </a:p>
          <a:p>
            <a:pPr indent="0" lvl="0" marL="0" rtl="0" algn="just">
              <a:lnSpc>
                <a:spcPct val="166666"/>
              </a:lnSpc>
              <a:spcBef>
                <a:spcPts val="0"/>
              </a:spcBef>
              <a:spcAft>
                <a:spcPts val="0"/>
              </a:spcAft>
              <a:buNone/>
            </a:pPr>
            <a:r>
              <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descr="Abstract image of curvy lines" id="68" name="Google Shape;68;g30cbf672f3e_0_7"/>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595959"/>
          </a:solidFill>
          <a:ln>
            <a:noFill/>
          </a:ln>
        </p:spPr>
      </p:pic>
      <p:sp>
        <p:nvSpPr>
          <p:cNvPr id="69" name="Google Shape;69;g30cbf672f3e_0_7"/>
          <p:cNvSpPr txBox="1"/>
          <p:nvPr>
            <p:ph type="title"/>
          </p:nvPr>
        </p:nvSpPr>
        <p:spPr>
          <a:xfrm>
            <a:off x="2382850" y="2601575"/>
            <a:ext cx="7695900" cy="728100"/>
          </a:xfrm>
          <a:prstGeom prst="rect">
            <a:avLst/>
          </a:prstGeom>
          <a:noFill/>
          <a:ln>
            <a:noFill/>
          </a:ln>
        </p:spPr>
        <p:txBody>
          <a:bodyPr anchorCtr="0" anchor="t" bIns="45700" lIns="91425" spcFirstLastPara="1" rIns="91425" wrap="square" tIns="45700">
            <a:noAutofit/>
          </a:bodyPr>
          <a:lstStyle/>
          <a:p>
            <a:pPr indent="0" lvl="0" marL="0" rtl="0" algn="ctr">
              <a:lnSpc>
                <a:spcPct val="127777"/>
              </a:lnSpc>
              <a:spcBef>
                <a:spcPts val="0"/>
              </a:spcBef>
              <a:spcAft>
                <a:spcPts val="0"/>
              </a:spcAft>
              <a:buClr>
                <a:schemeClr val="lt1"/>
              </a:buClr>
              <a:buSzPts val="3600"/>
              <a:buFont typeface="Quattrocento Sans"/>
              <a:buNone/>
            </a:pPr>
            <a:r>
              <a:rPr b="1" lang="en-US" sz="4800">
                <a:solidFill>
                  <a:srgbClr val="FFFF00"/>
                </a:solidFill>
              </a:rPr>
              <a:t>implement Redux in js</a:t>
            </a:r>
            <a:endParaRPr sz="4800">
              <a:solidFill>
                <a:srgbClr val="FFFF00"/>
              </a:solidFill>
            </a:endParaRPr>
          </a:p>
        </p:txBody>
      </p:sp>
      <p:pic>
        <p:nvPicPr>
          <p:cNvPr descr="React Native – Wikipedia tiếng Việt" id="70" name="Google Shape;70;g30cbf672f3e_0_7"/>
          <p:cNvPicPr preferRelativeResize="0"/>
          <p:nvPr/>
        </p:nvPicPr>
        <p:blipFill rotWithShape="1">
          <a:blip r:embed="rId4">
            <a:alphaModFix/>
          </a:blip>
          <a:srcRect b="0" l="0" r="0" t="0"/>
          <a:stretch/>
        </p:blipFill>
        <p:spPr>
          <a:xfrm>
            <a:off x="9875101" y="340499"/>
            <a:ext cx="2095500" cy="181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98f844f24d_0_12"/>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What is Redux?</a:t>
            </a:r>
            <a:endParaRPr/>
          </a:p>
        </p:txBody>
      </p:sp>
      <p:sp>
        <p:nvSpPr>
          <p:cNvPr id="76" name="Google Shape;76;g298f844f24d_0_12"/>
          <p:cNvSpPr txBox="1"/>
          <p:nvPr>
            <p:ph idx="1" type="body"/>
          </p:nvPr>
        </p:nvSpPr>
        <p:spPr>
          <a:xfrm>
            <a:off x="457200" y="2540000"/>
            <a:ext cx="10256700" cy="3403500"/>
          </a:xfrm>
          <a:prstGeom prst="rect">
            <a:avLst/>
          </a:prstGeom>
          <a:noFill/>
          <a:ln>
            <a:noFill/>
          </a:ln>
        </p:spPr>
        <p:txBody>
          <a:bodyPr anchorCtr="0" anchor="t" bIns="45700" lIns="91425" spcFirstLastPara="1" rIns="91425" wrap="square" tIns="45700">
            <a:noAutofit/>
          </a:bodyPr>
          <a:lstStyle/>
          <a:p>
            <a:pPr indent="0" lvl="0" marL="0" rtl="0" algn="just">
              <a:lnSpc>
                <a:spcPct val="166666"/>
              </a:lnSpc>
              <a:spcBef>
                <a:spcPts val="0"/>
              </a:spcBef>
              <a:spcAft>
                <a:spcPts val="0"/>
              </a:spcAft>
              <a:buNone/>
            </a:pPr>
            <a:r>
              <a:rPr lang="en-US" sz="2700"/>
              <a:t>Redux is a predictable state container for JavaScript apps.</a:t>
            </a:r>
            <a:endParaRPr sz="2700"/>
          </a:p>
          <a:p>
            <a:pPr indent="0" lvl="0" marL="0" rtl="0" algn="just">
              <a:lnSpc>
                <a:spcPct val="166666"/>
              </a:lnSpc>
              <a:spcBef>
                <a:spcPts val="0"/>
              </a:spcBef>
              <a:spcAft>
                <a:spcPts val="0"/>
              </a:spcAft>
              <a:buNone/>
            </a:pPr>
            <a:r>
              <a:rPr lang="en-US" sz="2700"/>
              <a:t>Redux allows you to manage your app's state in a single place and keep changes in your app more predictable and traceable, making it easier to understand the changes happening in your app</a:t>
            </a:r>
            <a:endParaRPr sz="2700"/>
          </a:p>
          <a:p>
            <a:pPr indent="0" lvl="0" marL="0" rtl="0" algn="just">
              <a:lnSpc>
                <a:spcPct val="166666"/>
              </a:lnSpc>
              <a:spcBef>
                <a:spcPts val="0"/>
              </a:spcBef>
              <a:spcAft>
                <a:spcPts val="0"/>
              </a:spcAft>
              <a:buNone/>
            </a:pPr>
            <a:r>
              <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5e1bb7ef51_2_13"/>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Why</a:t>
            </a:r>
            <a:r>
              <a:rPr lang="en-US"/>
              <a:t> Redux?</a:t>
            </a:r>
            <a:endParaRPr/>
          </a:p>
        </p:txBody>
      </p:sp>
      <p:pic>
        <p:nvPicPr>
          <p:cNvPr id="82" name="Google Shape;82;g25e1bb7ef51_2_13"/>
          <p:cNvPicPr preferRelativeResize="0"/>
          <p:nvPr/>
        </p:nvPicPr>
        <p:blipFill>
          <a:blip r:embed="rId3">
            <a:alphaModFix/>
          </a:blip>
          <a:stretch>
            <a:fillRect/>
          </a:stretch>
        </p:blipFill>
        <p:spPr>
          <a:xfrm>
            <a:off x="4277225" y="1223575"/>
            <a:ext cx="5829056" cy="406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5e1bb7ef51_2_20"/>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Why Redux?</a:t>
            </a:r>
            <a:endParaRPr/>
          </a:p>
        </p:txBody>
      </p:sp>
      <p:pic>
        <p:nvPicPr>
          <p:cNvPr id="88" name="Google Shape;88;g25e1bb7ef51_2_20"/>
          <p:cNvPicPr preferRelativeResize="0"/>
          <p:nvPr/>
        </p:nvPicPr>
        <p:blipFill>
          <a:blip r:embed="rId3">
            <a:alphaModFix/>
          </a:blip>
          <a:stretch>
            <a:fillRect/>
          </a:stretch>
        </p:blipFill>
        <p:spPr>
          <a:xfrm>
            <a:off x="4789575" y="1396050"/>
            <a:ext cx="5519549" cy="406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5e1bb7ef51_2_26"/>
          <p:cNvSpPr txBox="1"/>
          <p:nvPr>
            <p:ph type="title"/>
          </p:nvPr>
        </p:nvSpPr>
        <p:spPr>
          <a:xfrm>
            <a:off x="533400" y="370800"/>
            <a:ext cx="7467600" cy="10872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When you should use </a:t>
            </a:r>
            <a:r>
              <a:rPr lang="en-US"/>
              <a:t>Redux?</a:t>
            </a:r>
            <a:endParaRPr/>
          </a:p>
        </p:txBody>
      </p:sp>
      <p:sp>
        <p:nvSpPr>
          <p:cNvPr id="94" name="Google Shape;94;g25e1bb7ef51_2_26"/>
          <p:cNvSpPr txBox="1"/>
          <p:nvPr/>
        </p:nvSpPr>
        <p:spPr>
          <a:xfrm>
            <a:off x="371450" y="1517850"/>
            <a:ext cx="11265300" cy="4032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400"/>
              </a:spcBef>
              <a:spcAft>
                <a:spcPts val="0"/>
              </a:spcAft>
              <a:buClr>
                <a:srgbClr val="5B6379"/>
              </a:buClr>
              <a:buSzPts val="2000"/>
              <a:buChar char="●"/>
            </a:pPr>
            <a:r>
              <a:rPr b="1" lang="en-US" sz="2000">
                <a:solidFill>
                  <a:srgbClr val="5B6379"/>
                </a:solidFill>
              </a:rPr>
              <a:t>When multiple components need to access the same application state. </a:t>
            </a:r>
            <a:r>
              <a:rPr lang="en-US" sz="2000">
                <a:solidFill>
                  <a:srgbClr val="5B6379"/>
                </a:solidFill>
              </a:rPr>
              <a:t>For example, once a user logs in to a personal account on an application, the information about that user needs to be shared with a range of components that may not interact directly. In this case, Redux’s single store is an </a:t>
            </a:r>
            <a:r>
              <a:rPr lang="en-US" sz="2000">
                <a:solidFill>
                  <a:srgbClr val="5B6379"/>
                </a:solidFill>
              </a:rPr>
              <a:t>o</a:t>
            </a:r>
            <a:r>
              <a:rPr lang="en-US" sz="2000">
                <a:solidFill>
                  <a:srgbClr val="5B6379"/>
                </a:solidFill>
              </a:rPr>
              <a:t>ptimized way to map a state across components. </a:t>
            </a:r>
            <a:endParaRPr sz="2000">
              <a:solidFill>
                <a:srgbClr val="5B6379"/>
              </a:solidFill>
            </a:endParaRPr>
          </a:p>
          <a:p>
            <a:pPr indent="-355600" lvl="0" marL="457200" rtl="0" algn="l">
              <a:lnSpc>
                <a:spcPct val="115000"/>
              </a:lnSpc>
              <a:spcBef>
                <a:spcPts val="0"/>
              </a:spcBef>
              <a:spcAft>
                <a:spcPts val="0"/>
              </a:spcAft>
              <a:buClr>
                <a:srgbClr val="5B6379"/>
              </a:buClr>
              <a:buSzPts val="2000"/>
              <a:buChar char="●"/>
            </a:pPr>
            <a:r>
              <a:rPr b="1" lang="en-US" sz="2000">
                <a:solidFill>
                  <a:srgbClr val="5B6379"/>
                </a:solidFill>
              </a:rPr>
              <a:t>When you’re working on a large application with several other people. </a:t>
            </a:r>
            <a:r>
              <a:rPr lang="en-US" sz="2000">
                <a:solidFill>
                  <a:srgbClr val="5B6379"/>
                </a:solidFill>
              </a:rPr>
              <a:t>Again, the Redux single store becomes more beneficial as the complexity of an application increases. If many people are working on it (and you don’t have an alternative system for sharing information), then Redux can also help keep everyone on the same page. </a:t>
            </a:r>
            <a:endParaRPr sz="2000">
              <a:solidFill>
                <a:srgbClr val="5B6379"/>
              </a:solidFill>
            </a:endParaRPr>
          </a:p>
          <a:p>
            <a:pPr indent="-355600" lvl="0" marL="457200" rtl="0" algn="l">
              <a:lnSpc>
                <a:spcPct val="115000"/>
              </a:lnSpc>
              <a:spcBef>
                <a:spcPts val="0"/>
              </a:spcBef>
              <a:spcAft>
                <a:spcPts val="0"/>
              </a:spcAft>
              <a:buClr>
                <a:srgbClr val="5B6379"/>
              </a:buClr>
              <a:buSzPts val="2000"/>
              <a:buChar char="●"/>
            </a:pPr>
            <a:r>
              <a:rPr b="1" lang="en-US" sz="2000">
                <a:solidFill>
                  <a:srgbClr val="5B6379"/>
                </a:solidFill>
              </a:rPr>
              <a:t>When application state is updated frequently. </a:t>
            </a:r>
            <a:r>
              <a:rPr lang="en-US" sz="2000">
                <a:solidFill>
                  <a:srgbClr val="5B6379"/>
                </a:solidFill>
              </a:rPr>
              <a:t>This often implies consumer-facing applications, where there is a lot of user interaction (for example, adding goods to a basket, then removing some, going through the payment process, etc).</a:t>
            </a:r>
            <a:endParaRPr sz="2000">
              <a:solidFill>
                <a:srgbClr val="5B637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5e1bb7ef51_3_0"/>
          <p:cNvSpPr txBox="1"/>
          <p:nvPr>
            <p:ph type="title"/>
          </p:nvPr>
        </p:nvSpPr>
        <p:spPr>
          <a:xfrm>
            <a:off x="533400" y="370800"/>
            <a:ext cx="7467600" cy="10872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Redux Core</a:t>
            </a:r>
            <a:endParaRPr/>
          </a:p>
        </p:txBody>
      </p:sp>
      <p:pic>
        <p:nvPicPr>
          <p:cNvPr id="100" name="Google Shape;100;g25e1bb7ef51_3_0"/>
          <p:cNvPicPr preferRelativeResize="0"/>
          <p:nvPr/>
        </p:nvPicPr>
        <p:blipFill>
          <a:blip r:embed="rId3">
            <a:alphaModFix/>
          </a:blip>
          <a:stretch>
            <a:fillRect/>
          </a:stretch>
        </p:blipFill>
        <p:spPr>
          <a:xfrm>
            <a:off x="3545675" y="1110000"/>
            <a:ext cx="7548444" cy="509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lancing Act">
  <a:themeElements>
    <a:clrScheme name="Balancing Act">
      <a:dk1>
        <a:srgbClr val="000000"/>
      </a:dk1>
      <a:lt1>
        <a:srgbClr val="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2022-08-02T13:34:29Z</dcterms:created>
  <dc:creator>Nguyễn Trọng Tiến</dc:creator>
</cp:coreProperties>
</file>