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 uri="GoogleSlidesCustomDataVersion2">
      <go:slidesCustomData xmlns:go="http://customooxmlschemas.google.com/" r:id="rId23" roundtripDataSignature="AMtx7mhJbZZKs2SypDsMdG1J1NEaAVEk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288"/>
        <p:guide pos="4056" orient="horz"/>
        <p:guide pos="1488" orient="horz"/>
        <p:guide pos="3816"/>
        <p:guide pos="7416"/>
        <p:guide pos="312" orient="horz"/>
        <p:guide pos="2160" orient="horz"/>
        <p:guide pos="23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8b5454c8c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48b5454c8c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8b5454c8c_4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48b5454c8c_4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8b5454c8c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48b5454c8c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48b5454c8c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 name="Google Shape;56;g248b5454c8c_2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248b5454c8c_2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8b5454c8c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248b5454c8c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8b5454c8c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48b5454c8c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8b5454c8c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48b5454c8c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8b5454c8c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48b5454c8c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8b5454c8c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48b5454c8c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5" name="Shape 15"/>
        <p:cNvGrpSpPr/>
        <p:nvPr/>
      </p:nvGrpSpPr>
      <p:grpSpPr>
        <a:xfrm>
          <a:off x="0" y="0"/>
          <a:ext cx="0" cy="0"/>
          <a:chOff x="0" y="0"/>
          <a:chExt cx="0" cy="0"/>
        </a:xfrm>
      </p:grpSpPr>
      <p:sp>
        <p:nvSpPr>
          <p:cNvPr id="16" name="Google Shape;16;p7"/>
          <p:cNvSpPr/>
          <p:nvPr>
            <p:ph idx="2" type="pic"/>
          </p:nvPr>
        </p:nvSpPr>
        <p:spPr>
          <a:xfrm>
            <a:off x="0" y="0"/>
            <a:ext cx="12192000" cy="6858000"/>
          </a:xfrm>
          <a:prstGeom prst="rect">
            <a:avLst/>
          </a:prstGeom>
          <a:solidFill>
            <a:srgbClr val="595959"/>
          </a:solidFill>
          <a:ln>
            <a:noFill/>
          </a:ln>
        </p:spPr>
      </p:sp>
      <p:sp>
        <p:nvSpPr>
          <p:cNvPr id="17" name="Google Shape;17;p7"/>
          <p:cNvSpPr txBox="1"/>
          <p:nvPr>
            <p:ph type="title"/>
          </p:nvPr>
        </p:nvSpPr>
        <p:spPr>
          <a:xfrm>
            <a:off x="457200" y="4517136"/>
            <a:ext cx="6581554" cy="1371600"/>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Instructions">
    <p:spTree>
      <p:nvGrpSpPr>
        <p:cNvPr id="18" name="Shape 18"/>
        <p:cNvGrpSpPr/>
        <p:nvPr/>
      </p:nvGrpSpPr>
      <p:grpSpPr>
        <a:xfrm>
          <a:off x="0" y="0"/>
          <a:ext cx="0" cy="0"/>
          <a:chOff x="0" y="0"/>
          <a:chExt cx="0" cy="0"/>
        </a:xfrm>
      </p:grpSpPr>
      <p:sp>
        <p:nvSpPr>
          <p:cNvPr id="19" name="Google Shape;19;p8"/>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8"/>
          <p:cNvSpPr txBox="1"/>
          <p:nvPr>
            <p:ph idx="1" type="body"/>
          </p:nvPr>
        </p:nvSpPr>
        <p:spPr>
          <a:xfrm>
            <a:off x="457200" y="2540000"/>
            <a:ext cx="6591300" cy="3403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66666"/>
              </a:lnSpc>
              <a:spcBef>
                <a:spcPts val="0"/>
              </a:spcBef>
              <a:spcAft>
                <a:spcPts val="0"/>
              </a:spcAft>
              <a:buClr>
                <a:schemeClr val="dk1"/>
              </a:buClr>
              <a:buSzPts val="180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 name="Google Shape;21;p8"/>
          <p:cNvSpPr/>
          <p:nvPr>
            <p:ph idx="2" type="pic"/>
          </p:nvPr>
        </p:nvSpPr>
        <p:spPr>
          <a:xfrm>
            <a:off x="8115300" y="1384300"/>
            <a:ext cx="3410712" cy="4572000"/>
          </a:xfrm>
          <a:prstGeom prst="roundRect">
            <a:avLst>
              <a:gd fmla="val 2543" name="adj"/>
            </a:avLst>
          </a:prstGeom>
          <a:noFill/>
          <a:ln>
            <a:noFill/>
          </a:ln>
        </p:spPr>
      </p:sp>
    </p:spTree>
  </p:cSld>
  <p:clrMapOvr>
    <a:masterClrMapping/>
  </p:clrMapOvr>
  <p:extLst>
    <p:ext uri="{DCECCB84-F9BA-43D5-87BE-67443E8EF086}">
      <p15:sldGuideLst>
        <p15:guide id="1" orient="horz" pos="1032">
          <p15:clr>
            <a:srgbClr val="FBAE40"/>
          </p15:clr>
        </p15:guide>
        <p15:guide id="2" pos="3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22" name="Shape 22"/>
        <p:cNvGrpSpPr/>
        <p:nvPr/>
      </p:nvGrpSpPr>
      <p:grpSpPr>
        <a:xfrm>
          <a:off x="0" y="0"/>
          <a:ext cx="0" cy="0"/>
          <a:chOff x="0" y="0"/>
          <a:chExt cx="0" cy="0"/>
        </a:xfrm>
      </p:grpSpPr>
      <p:sp>
        <p:nvSpPr>
          <p:cNvPr id="23" name="Google Shape;23;p9"/>
          <p:cNvSpPr/>
          <p:nvPr>
            <p:ph idx="2" type="pic"/>
          </p:nvPr>
        </p:nvSpPr>
        <p:spPr>
          <a:xfrm>
            <a:off x="0" y="0"/>
            <a:ext cx="12192000" cy="6858000"/>
          </a:xfrm>
          <a:prstGeom prst="rect">
            <a:avLst/>
          </a:prstGeom>
          <a:solidFill>
            <a:srgbClr val="7F7F7F"/>
          </a:solidFill>
          <a:ln>
            <a:noFill/>
          </a:ln>
        </p:spPr>
      </p:sp>
      <p:sp>
        <p:nvSpPr>
          <p:cNvPr id="24" name="Google Shape;24;p9"/>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5555"/>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 name="Google Shape;26;p9"/>
          <p:cNvSpPr txBox="1"/>
          <p:nvPr>
            <p:ph idx="3" type="body"/>
          </p:nvPr>
        </p:nvSpPr>
        <p:spPr>
          <a:xfrm>
            <a:off x="630936" y="4498848"/>
            <a:ext cx="2121408" cy="621792"/>
          </a:xfrm>
          <a:prstGeom prst="rect">
            <a:avLst/>
          </a:prstGeom>
          <a:noFill/>
          <a:ln>
            <a:noFill/>
          </a:ln>
        </p:spPr>
        <p:txBody>
          <a:bodyPr anchorCtr="0" anchor="t" bIns="45700" lIns="0" spcFirstLastPara="1" rIns="91425" wrap="square" tIns="45700">
            <a:noAutofit/>
          </a:bodyPr>
          <a:lstStyle>
            <a:lvl1pPr indent="-228600" lvl="0" marL="4572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te Balance act">
  <p:cSld name="Palette Balance act">
    <p:bg>
      <p:bgPr>
        <a:solidFill>
          <a:srgbClr val="D8D8D8"/>
        </a:solidFill>
      </p:bgPr>
    </p:bg>
    <p:spTree>
      <p:nvGrpSpPr>
        <p:cNvPr id="27" name="Shape 27"/>
        <p:cNvGrpSpPr/>
        <p:nvPr/>
      </p:nvGrpSpPr>
      <p:grpSpPr>
        <a:xfrm>
          <a:off x="0" y="0"/>
          <a:ext cx="0" cy="0"/>
          <a:chOff x="0" y="0"/>
          <a:chExt cx="0" cy="0"/>
        </a:xfrm>
      </p:grpSpPr>
      <p:sp>
        <p:nvSpPr>
          <p:cNvPr id="28" name="Google Shape;28;p10"/>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p:nvPr>
            <p:ph idx="2" type="pic"/>
          </p:nvPr>
        </p:nvSpPr>
        <p:spPr>
          <a:xfrm>
            <a:off x="4279392" y="1463040"/>
            <a:ext cx="1499616" cy="2194560"/>
          </a:xfrm>
          <a:prstGeom prst="rect">
            <a:avLst/>
          </a:prstGeom>
          <a:noFill/>
          <a:ln>
            <a:noFill/>
          </a:ln>
        </p:spPr>
      </p:sp>
      <p:sp>
        <p:nvSpPr>
          <p:cNvPr id="30" name="Google Shape;30;p10"/>
          <p:cNvSpPr/>
          <p:nvPr>
            <p:ph idx="3" type="pic"/>
          </p:nvPr>
        </p:nvSpPr>
        <p:spPr>
          <a:xfrm>
            <a:off x="6227064" y="1463040"/>
            <a:ext cx="1499616" cy="2194560"/>
          </a:xfrm>
          <a:prstGeom prst="rect">
            <a:avLst/>
          </a:prstGeom>
          <a:noFill/>
          <a:ln>
            <a:noFill/>
          </a:ln>
        </p:spPr>
      </p:sp>
      <p:sp>
        <p:nvSpPr>
          <p:cNvPr id="31" name="Google Shape;31;p10"/>
          <p:cNvSpPr/>
          <p:nvPr>
            <p:ph idx="4" type="pic"/>
          </p:nvPr>
        </p:nvSpPr>
        <p:spPr>
          <a:xfrm>
            <a:off x="8174736" y="1463040"/>
            <a:ext cx="1499616" cy="2194560"/>
          </a:xfrm>
          <a:prstGeom prst="rect">
            <a:avLst/>
          </a:prstGeom>
          <a:noFill/>
          <a:ln>
            <a:noFill/>
          </a:ln>
        </p:spPr>
      </p:sp>
      <p:sp>
        <p:nvSpPr>
          <p:cNvPr id="32" name="Google Shape;32;p10"/>
          <p:cNvSpPr/>
          <p:nvPr>
            <p:ph idx="5" type="pic"/>
          </p:nvPr>
        </p:nvSpPr>
        <p:spPr>
          <a:xfrm>
            <a:off x="10122408" y="1463040"/>
            <a:ext cx="1499616" cy="2194560"/>
          </a:xfrm>
          <a:prstGeom prst="rect">
            <a:avLst/>
          </a:prstGeom>
          <a:noFill/>
          <a:ln>
            <a:noFill/>
          </a:ln>
        </p:spPr>
      </p:sp>
      <p:sp>
        <p:nvSpPr>
          <p:cNvPr id="33" name="Google Shape;33;p10"/>
          <p:cNvSpPr/>
          <p:nvPr>
            <p:ph idx="6" type="pic"/>
          </p:nvPr>
        </p:nvSpPr>
        <p:spPr>
          <a:xfrm>
            <a:off x="4279392" y="4087368"/>
            <a:ext cx="1499616" cy="2194560"/>
          </a:xfrm>
          <a:prstGeom prst="rect">
            <a:avLst/>
          </a:prstGeom>
          <a:noFill/>
          <a:ln>
            <a:noFill/>
          </a:ln>
        </p:spPr>
      </p:sp>
      <p:sp>
        <p:nvSpPr>
          <p:cNvPr id="34" name="Google Shape;34;p10"/>
          <p:cNvSpPr/>
          <p:nvPr>
            <p:ph idx="7" type="pic"/>
          </p:nvPr>
        </p:nvSpPr>
        <p:spPr>
          <a:xfrm>
            <a:off x="6227064" y="4087368"/>
            <a:ext cx="1499616" cy="2194560"/>
          </a:xfrm>
          <a:prstGeom prst="rect">
            <a:avLst/>
          </a:prstGeom>
          <a:noFill/>
          <a:ln>
            <a:noFill/>
          </a:ln>
        </p:spPr>
      </p:sp>
      <p:sp>
        <p:nvSpPr>
          <p:cNvPr id="35" name="Google Shape;35;p10"/>
          <p:cNvSpPr/>
          <p:nvPr>
            <p:ph idx="8" type="pic"/>
          </p:nvPr>
        </p:nvSpPr>
        <p:spPr>
          <a:xfrm>
            <a:off x="8174736" y="4087368"/>
            <a:ext cx="1499616" cy="2194560"/>
          </a:xfrm>
          <a:prstGeom prst="rect">
            <a:avLst/>
          </a:prstGeom>
          <a:noFill/>
          <a:ln>
            <a:noFill/>
          </a:ln>
        </p:spPr>
      </p:sp>
      <p:sp>
        <p:nvSpPr>
          <p:cNvPr id="36" name="Google Shape;36;p10"/>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ersive palette Balancing Act">
  <p:cSld name="Immersive palette Balancing Act">
    <p:bg>
      <p:bgPr>
        <a:solidFill>
          <a:schemeClr val="accent5"/>
        </a:solidFill>
      </p:bgPr>
    </p:bg>
    <p:spTree>
      <p:nvGrpSpPr>
        <p:cNvPr id="37" name="Shape 37"/>
        <p:cNvGrpSpPr/>
        <p:nvPr/>
      </p:nvGrpSpPr>
      <p:grpSpPr>
        <a:xfrm>
          <a:off x="0" y="0"/>
          <a:ext cx="0" cy="0"/>
          <a:chOff x="0" y="0"/>
          <a:chExt cx="0" cy="0"/>
        </a:xfrm>
      </p:grpSpPr>
      <p:sp>
        <p:nvSpPr>
          <p:cNvPr id="38" name="Google Shape;38;p11"/>
          <p:cNvSpPr/>
          <p:nvPr/>
        </p:nvSpPr>
        <p:spPr>
          <a:xfrm>
            <a:off x="0" y="2400300"/>
            <a:ext cx="4267200" cy="4457700"/>
          </a:xfrm>
          <a:prstGeom prst="rect">
            <a:avLst/>
          </a:prstGeom>
          <a:solidFill>
            <a:srgbClr val="D293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9" name="Google Shape;39;p11"/>
          <p:cNvSpPr txBox="1"/>
          <p:nvPr>
            <p:ph type="title"/>
          </p:nvPr>
        </p:nvSpPr>
        <p:spPr>
          <a:xfrm>
            <a:off x="457199" y="1399032"/>
            <a:ext cx="3619501" cy="877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1" name="Google Shape;41;p11"/>
          <p:cNvSpPr/>
          <p:nvPr>
            <p:ph idx="2" type="pic"/>
          </p:nvPr>
        </p:nvSpPr>
        <p:spPr>
          <a:xfrm>
            <a:off x="4254500" y="0"/>
            <a:ext cx="7480300" cy="6858000"/>
          </a:xfrm>
          <a:prstGeom prst="rect">
            <a:avLst/>
          </a:prstGeom>
          <a:noFill/>
          <a:ln>
            <a:noFill/>
          </a:ln>
        </p:spPr>
      </p:sp>
      <p:sp>
        <p:nvSpPr>
          <p:cNvPr id="42" name="Google Shape;42;p11"/>
          <p:cNvSpPr/>
          <p:nvPr/>
        </p:nvSpPr>
        <p:spPr>
          <a:xfrm>
            <a:off x="11734800" y="4445000"/>
            <a:ext cx="457200" cy="2413000"/>
          </a:xfrm>
          <a:prstGeom prst="rect">
            <a:avLst/>
          </a:prstGeom>
          <a:solidFill>
            <a:srgbClr val="884C5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3" name="Google Shape;43;p11"/>
          <p:cNvSpPr/>
          <p:nvPr/>
        </p:nvSpPr>
        <p:spPr>
          <a:xfrm>
            <a:off x="11734800" y="0"/>
            <a:ext cx="457200" cy="4462272"/>
          </a:xfrm>
          <a:prstGeom prst="rect">
            <a:avLst/>
          </a:prstGeom>
          <a:solidFill>
            <a:srgbClr val="86A2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React Native – Wikipedia tiếng Việt" id="14" name="Google Shape;14;p6"/>
          <p:cNvPicPr preferRelativeResize="0"/>
          <p:nvPr/>
        </p:nvPicPr>
        <p:blipFill rotWithShape="1">
          <a:blip r:embed="rId1">
            <a:alphaModFix/>
          </a:blip>
          <a:srcRect b="0" l="0" r="0" t="0"/>
          <a:stretch/>
        </p:blipFill>
        <p:spPr>
          <a:xfrm>
            <a:off x="11264699" y="136525"/>
            <a:ext cx="734637" cy="6377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Abstract image of curvy lines" id="49" name="Google Shape;49;p1"/>
          <p:cNvPicPr preferRelativeResize="0"/>
          <p:nvPr>
            <p:ph idx="2" type="pic"/>
          </p:nvPr>
        </p:nvPicPr>
        <p:blipFill rotWithShape="1">
          <a:blip r:embed="rId3">
            <a:alphaModFix/>
          </a:blip>
          <a:srcRect b="2" l="0" r="0" t="2"/>
          <a:stretch/>
        </p:blipFill>
        <p:spPr>
          <a:xfrm>
            <a:off x="0" y="0"/>
            <a:ext cx="12192000" cy="6858000"/>
          </a:xfrm>
          <a:prstGeom prst="rect">
            <a:avLst/>
          </a:prstGeom>
          <a:solidFill>
            <a:srgbClr val="595959"/>
          </a:solidFill>
          <a:ln>
            <a:noFill/>
          </a:ln>
        </p:spPr>
      </p:pic>
      <p:sp>
        <p:nvSpPr>
          <p:cNvPr id="50" name="Google Shape;50;p1"/>
          <p:cNvSpPr txBox="1"/>
          <p:nvPr>
            <p:ph type="title"/>
          </p:nvPr>
        </p:nvSpPr>
        <p:spPr>
          <a:xfrm>
            <a:off x="351213" y="886093"/>
            <a:ext cx="5744787" cy="728086"/>
          </a:xfrm>
          <a:prstGeom prst="rect">
            <a:avLst/>
          </a:prstGeom>
          <a:noFill/>
          <a:ln>
            <a:noFill/>
          </a:ln>
        </p:spPr>
        <p:txBody>
          <a:bodyPr anchorCtr="0" anchor="t" bIns="45700" lIns="91425" spcFirstLastPara="1" rIns="91425" wrap="square" tIns="45700">
            <a:normAutofit/>
          </a:bodyPr>
          <a:lstStyle/>
          <a:p>
            <a:pPr indent="0" lvl="0" marL="0" rtl="0" algn="ctr">
              <a:lnSpc>
                <a:spcPct val="127777"/>
              </a:lnSpc>
              <a:spcBef>
                <a:spcPts val="0"/>
              </a:spcBef>
              <a:spcAft>
                <a:spcPts val="0"/>
              </a:spcAft>
              <a:buClr>
                <a:schemeClr val="lt1"/>
              </a:buClr>
              <a:buSzPts val="3600"/>
              <a:buFont typeface="Quattrocento Sans"/>
              <a:buNone/>
            </a:pPr>
            <a:r>
              <a:rPr b="1" lang="en-US"/>
              <a:t>REACT FLEXBOX</a:t>
            </a:r>
            <a:endParaRPr/>
          </a:p>
        </p:txBody>
      </p:sp>
      <p:sp>
        <p:nvSpPr>
          <p:cNvPr id="51" name="Google Shape;51;p1"/>
          <p:cNvSpPr txBox="1"/>
          <p:nvPr/>
        </p:nvSpPr>
        <p:spPr>
          <a:xfrm>
            <a:off x="3586294" y="6123964"/>
            <a:ext cx="2940342" cy="612396"/>
          </a:xfrm>
          <a:prstGeom prst="rect">
            <a:avLst/>
          </a:prstGeom>
          <a:noFill/>
          <a:ln>
            <a:noFill/>
          </a:ln>
        </p:spPr>
        <p:txBody>
          <a:bodyPr anchorCtr="0" anchor="t" bIns="45700" lIns="91425" spcFirstLastPara="1" rIns="91425" wrap="square" tIns="45700">
            <a:normAutofit/>
          </a:bodyPr>
          <a:lstStyle/>
          <a:p>
            <a:pPr indent="0" lvl="0" marL="0" marR="0" rtl="0" algn="ctr">
              <a:lnSpc>
                <a:spcPct val="230000"/>
              </a:lnSpc>
              <a:spcBef>
                <a:spcPts val="0"/>
              </a:spcBef>
              <a:spcAft>
                <a:spcPts val="0"/>
              </a:spcAft>
              <a:buClr>
                <a:schemeClr val="lt1"/>
              </a:buClr>
              <a:buSzPts val="2000"/>
              <a:buFont typeface="Quattrocento Sans"/>
              <a:buNone/>
            </a:pPr>
            <a:r>
              <a:rPr b="0" i="0" lang="en-US" sz="2000" u="none" cap="none" strike="noStrike">
                <a:solidFill>
                  <a:schemeClr val="lt1"/>
                </a:solidFill>
                <a:latin typeface="Quattrocento Sans"/>
                <a:ea typeface="Quattrocento Sans"/>
                <a:cs typeface="Quattrocento Sans"/>
                <a:sym typeface="Quattrocento Sans"/>
              </a:rPr>
              <a:t>NGUYEN TRONG TIEN</a:t>
            </a:r>
            <a:endParaRPr/>
          </a:p>
        </p:txBody>
      </p:sp>
      <p:pic>
        <p:nvPicPr>
          <p:cNvPr descr="React Native – Wikipedia tiếng Việt" id="52" name="Google Shape;52;p1"/>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
        <p:nvSpPr>
          <p:cNvPr id="53" name="Google Shape;53;p1"/>
          <p:cNvSpPr txBox="1"/>
          <p:nvPr/>
        </p:nvSpPr>
        <p:spPr>
          <a:xfrm>
            <a:off x="1519175" y="1909825"/>
            <a:ext cx="768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FFFF00"/>
                </a:solidFill>
              </a:rPr>
              <a:t>https://reactnative.dev/docs/flexbox</a:t>
            </a:r>
            <a:endParaRPr sz="30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48b5454c8c_3_15"/>
          <p:cNvSpPr txBox="1"/>
          <p:nvPr>
            <p:ph type="title"/>
          </p:nvPr>
        </p:nvSpPr>
        <p:spPr>
          <a:xfrm>
            <a:off x="457199" y="190975"/>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Flex Basis, Grow, and Shrink</a:t>
            </a:r>
            <a:endParaRPr/>
          </a:p>
        </p:txBody>
      </p:sp>
      <p:sp>
        <p:nvSpPr>
          <p:cNvPr id="107" name="Google Shape;107;g248b5454c8c_3_15"/>
          <p:cNvSpPr txBox="1"/>
          <p:nvPr>
            <p:ph idx="1" type="body"/>
          </p:nvPr>
        </p:nvSpPr>
        <p:spPr>
          <a:xfrm>
            <a:off x="457199" y="1727250"/>
            <a:ext cx="9681600" cy="3403500"/>
          </a:xfrm>
          <a:prstGeom prst="rect">
            <a:avLst/>
          </a:prstGeom>
          <a:noFill/>
          <a:ln>
            <a:noFill/>
          </a:ln>
        </p:spPr>
        <p:txBody>
          <a:bodyPr anchorCtr="0" anchor="t" bIns="45700" lIns="91425" spcFirstLastPara="1" rIns="91425" wrap="square" tIns="45700">
            <a:noAutofit/>
          </a:bodyPr>
          <a:lstStyle/>
          <a:p>
            <a:pPr indent="-342900" lvl="0" marL="457200" rtl="0" algn="l">
              <a:lnSpc>
                <a:spcPct val="166666"/>
              </a:lnSpc>
              <a:spcBef>
                <a:spcPts val="0"/>
              </a:spcBef>
              <a:spcAft>
                <a:spcPts val="0"/>
              </a:spcAft>
              <a:buSzPts val="1800"/>
              <a:buAutoNum type="arabicPeriod"/>
            </a:pPr>
            <a:r>
              <a:rPr lang="en-US"/>
              <a:t>flexBasis is an axis-independent way of providing the default size of an item along the main axis. </a:t>
            </a:r>
            <a:endParaRPr/>
          </a:p>
          <a:p>
            <a:pPr indent="-342900" lvl="0" marL="457200" rtl="0" algn="l">
              <a:lnSpc>
                <a:spcPct val="166666"/>
              </a:lnSpc>
              <a:spcBef>
                <a:spcPts val="0"/>
              </a:spcBef>
              <a:spcAft>
                <a:spcPts val="0"/>
              </a:spcAft>
              <a:buSzPts val="1800"/>
              <a:buAutoNum type="arabicPeriod"/>
            </a:pPr>
            <a:r>
              <a:rPr lang="en-US"/>
              <a:t>flexGrow describes how much space within a container should be distributed among its children along the main axis. </a:t>
            </a:r>
            <a:endParaRPr/>
          </a:p>
          <a:p>
            <a:pPr indent="-342900" lvl="0" marL="457200" rtl="0" algn="l">
              <a:lnSpc>
                <a:spcPct val="166666"/>
              </a:lnSpc>
              <a:spcBef>
                <a:spcPts val="0"/>
              </a:spcBef>
              <a:spcAft>
                <a:spcPts val="0"/>
              </a:spcAft>
              <a:buSzPts val="1800"/>
              <a:buAutoNum type="arabicPeriod"/>
            </a:pPr>
            <a:r>
              <a:rPr lang="en-US"/>
              <a:t>flexGrow accepts any floating point value &gt;= 0, with 0 being the default value. </a:t>
            </a:r>
            <a:endParaRPr/>
          </a:p>
          <a:p>
            <a:pPr indent="-342900" lvl="0" marL="457200" rtl="0" algn="l">
              <a:lnSpc>
                <a:spcPct val="166666"/>
              </a:lnSpc>
              <a:spcBef>
                <a:spcPts val="0"/>
              </a:spcBef>
              <a:spcAft>
                <a:spcPts val="0"/>
              </a:spcAft>
              <a:buSzPts val="1800"/>
              <a:buAutoNum type="arabicPeriod"/>
            </a:pPr>
            <a:r>
              <a:rPr lang="en-US"/>
              <a:t>flexShrink describes how to shrink children along the main axis in the case in which the total size of the children overflows the size of the container on the main axis. </a:t>
            </a:r>
            <a:endParaRPr/>
          </a:p>
          <a:p>
            <a:pPr indent="0" lvl="0" marL="457200" rtl="0" algn="l">
              <a:lnSpc>
                <a:spcPct val="166666"/>
              </a:lnSpc>
              <a:spcBef>
                <a:spcPts val="0"/>
              </a:spcBef>
              <a:spcAft>
                <a:spcPts val="0"/>
              </a:spcAft>
              <a:buNone/>
            </a:pPr>
            <a:r>
              <a:rPr lang="en-US"/>
              <a:t>flexShrink accepts any floating point value &gt;= 0, with 0 being the default value (on the web, the default is 1). A container will shrink its children weighted by the children’s flexShrink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8b5454c8c_4_5"/>
          <p:cNvSpPr txBox="1"/>
          <p:nvPr>
            <p:ph type="title"/>
          </p:nvPr>
        </p:nvSpPr>
        <p:spPr>
          <a:xfrm>
            <a:off x="457199" y="190975"/>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Width and Height</a:t>
            </a:r>
            <a:endParaRPr/>
          </a:p>
        </p:txBody>
      </p:sp>
      <p:sp>
        <p:nvSpPr>
          <p:cNvPr id="113" name="Google Shape;113;g248b5454c8c_4_5"/>
          <p:cNvSpPr txBox="1"/>
          <p:nvPr>
            <p:ph idx="1" type="body"/>
          </p:nvPr>
        </p:nvSpPr>
        <p:spPr>
          <a:xfrm>
            <a:off x="457200" y="1727250"/>
            <a:ext cx="9681600" cy="4783500"/>
          </a:xfrm>
          <a:prstGeom prst="rect">
            <a:avLst/>
          </a:prstGeom>
          <a:noFill/>
          <a:ln>
            <a:noFill/>
          </a:ln>
        </p:spPr>
        <p:txBody>
          <a:bodyPr anchorCtr="0" anchor="t" bIns="45700" lIns="91425" spcFirstLastPara="1" rIns="91425" wrap="square" tIns="45700">
            <a:noAutofit/>
          </a:bodyPr>
          <a:lstStyle/>
          <a:p>
            <a:pPr indent="-342900" lvl="0" marL="457200" rtl="0" algn="l">
              <a:lnSpc>
                <a:spcPct val="166666"/>
              </a:lnSpc>
              <a:spcBef>
                <a:spcPts val="0"/>
              </a:spcBef>
              <a:spcAft>
                <a:spcPts val="0"/>
              </a:spcAft>
              <a:buSzPts val="1800"/>
              <a:buChar char="-"/>
            </a:pPr>
            <a:r>
              <a:rPr lang="en-US"/>
              <a:t>The width property specifies the width of an element's content area. Similarly, the height property specifies the height of an element's content area.</a:t>
            </a:r>
            <a:endParaRPr/>
          </a:p>
          <a:p>
            <a:pPr indent="0" lvl="0" marL="0" rtl="0" algn="l">
              <a:lnSpc>
                <a:spcPct val="166666"/>
              </a:lnSpc>
              <a:spcBef>
                <a:spcPts val="0"/>
              </a:spcBef>
              <a:spcAft>
                <a:spcPts val="0"/>
              </a:spcAft>
              <a:buNone/>
            </a:pPr>
            <a:r>
              <a:rPr b="1" i="1" lang="en-US"/>
              <a:t>Both width and height can take the following values:</a:t>
            </a:r>
            <a:endParaRPr b="1" i="1"/>
          </a:p>
          <a:p>
            <a:pPr indent="-342900" lvl="0" marL="457200" rtl="0" algn="l">
              <a:lnSpc>
                <a:spcPct val="166666"/>
              </a:lnSpc>
              <a:spcBef>
                <a:spcPts val="0"/>
              </a:spcBef>
              <a:spcAft>
                <a:spcPts val="0"/>
              </a:spcAft>
              <a:buSzPts val="1800"/>
              <a:buChar char="-"/>
            </a:pPr>
            <a:r>
              <a:rPr lang="en-US"/>
              <a:t>auto (default value) React Native calculates the width/height for the element based on its content, whether that is other children, text, or an image.</a:t>
            </a:r>
            <a:endParaRPr/>
          </a:p>
          <a:p>
            <a:pPr indent="-342900" lvl="0" marL="457200" rtl="0" algn="l">
              <a:lnSpc>
                <a:spcPct val="166666"/>
              </a:lnSpc>
              <a:spcBef>
                <a:spcPts val="0"/>
              </a:spcBef>
              <a:spcAft>
                <a:spcPts val="0"/>
              </a:spcAft>
              <a:buSzPts val="1800"/>
              <a:buChar char="-"/>
            </a:pPr>
            <a:r>
              <a:rPr lang="en-US"/>
              <a:t>pixels Defines the width/height in absolute pixels. Depending on other styles set on the component, this may or may not be the final dimension of the node.</a:t>
            </a:r>
            <a:endParaRPr/>
          </a:p>
          <a:p>
            <a:pPr indent="-342900" lvl="0" marL="457200" rtl="0" algn="l">
              <a:lnSpc>
                <a:spcPct val="166666"/>
              </a:lnSpc>
              <a:spcBef>
                <a:spcPts val="0"/>
              </a:spcBef>
              <a:spcAft>
                <a:spcPts val="0"/>
              </a:spcAft>
              <a:buSzPts val="1800"/>
              <a:buChar char="-"/>
            </a:pPr>
            <a:r>
              <a:rPr lang="en-US"/>
              <a:t>percentage Defines the width or height in percentage of its parent's width or height, respectively.</a:t>
            </a:r>
            <a:endParaRPr/>
          </a:p>
        </p:txBody>
      </p:sp>
      <p:sp>
        <p:nvSpPr>
          <p:cNvPr id="114" name="Google Shape;114;g248b5454c8c_4_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Absolute &amp; Relative Layout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48b5454c8c_4_0"/>
          <p:cNvSpPr txBox="1"/>
          <p:nvPr>
            <p:ph type="title"/>
          </p:nvPr>
        </p:nvSpPr>
        <p:spPr>
          <a:xfrm>
            <a:off x="457199" y="190975"/>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Absolute &amp; Relative Layout</a:t>
            </a:r>
            <a:endParaRPr/>
          </a:p>
        </p:txBody>
      </p:sp>
      <p:sp>
        <p:nvSpPr>
          <p:cNvPr id="120" name="Google Shape;120;g248b5454c8c_4_0"/>
          <p:cNvSpPr txBox="1"/>
          <p:nvPr>
            <p:ph idx="1" type="body"/>
          </p:nvPr>
        </p:nvSpPr>
        <p:spPr>
          <a:xfrm>
            <a:off x="457200" y="1727250"/>
            <a:ext cx="9681600" cy="39009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None/>
            </a:pPr>
            <a:r>
              <a:rPr b="1" i="1" lang="en-US"/>
              <a:t>The position type of an element defines how it is positioned within its parent.</a:t>
            </a:r>
            <a:endParaRPr b="1" i="1"/>
          </a:p>
          <a:p>
            <a:pPr indent="-342900" lvl="0" marL="457200" rtl="0" algn="l">
              <a:lnSpc>
                <a:spcPct val="166666"/>
              </a:lnSpc>
              <a:spcBef>
                <a:spcPts val="0"/>
              </a:spcBef>
              <a:spcAft>
                <a:spcPts val="0"/>
              </a:spcAft>
              <a:buSzPts val="1800"/>
              <a:buChar char="-"/>
            </a:pPr>
            <a:r>
              <a:rPr lang="en-US"/>
              <a:t>relative (default value) By default, an element is positioned relatively. This means an element is positioned according to the normal flow of the layout, and then offset relative to that position based on the values of top, right, bottom, and left. The offset does not affect the position of any sibling or parent elements.</a:t>
            </a:r>
            <a:endParaRPr/>
          </a:p>
          <a:p>
            <a:pPr indent="-342900" lvl="0" marL="457200" rtl="0" algn="l">
              <a:lnSpc>
                <a:spcPct val="166666"/>
              </a:lnSpc>
              <a:spcBef>
                <a:spcPts val="0"/>
              </a:spcBef>
              <a:spcAft>
                <a:spcPts val="0"/>
              </a:spcAft>
              <a:buSzPts val="1800"/>
              <a:buChar char="-"/>
            </a:pPr>
            <a:r>
              <a:rPr lang="en-US"/>
              <a:t>absolute When positioned absolutely, an element doesn't take part in the normal layout flow. It is instead laid out independent of its siblings. The position is determined based on the top, right, bottom, and left values.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Abstract image of curvy lines" id="126" name="Google Shape;126;p5"/>
          <p:cNvPicPr preferRelativeResize="0"/>
          <p:nvPr>
            <p:ph idx="2" type="pic"/>
          </p:nvPr>
        </p:nvPicPr>
        <p:blipFill rotWithShape="1">
          <a:blip r:embed="rId3">
            <a:alphaModFix/>
          </a:blip>
          <a:srcRect b="2" l="0" r="0" t="2"/>
          <a:stretch/>
        </p:blipFill>
        <p:spPr>
          <a:xfrm>
            <a:off x="0" y="0"/>
            <a:ext cx="12192000" cy="6858000"/>
          </a:xfrm>
          <a:prstGeom prst="rect">
            <a:avLst/>
          </a:prstGeom>
          <a:solidFill>
            <a:srgbClr val="595959"/>
          </a:solidFill>
          <a:ln>
            <a:noFill/>
          </a:ln>
        </p:spPr>
      </p:pic>
      <p:sp>
        <p:nvSpPr>
          <p:cNvPr id="127" name="Google Shape;127;p5"/>
          <p:cNvSpPr txBox="1"/>
          <p:nvPr>
            <p:ph type="title"/>
          </p:nvPr>
        </p:nvSpPr>
        <p:spPr>
          <a:xfrm>
            <a:off x="3024075" y="5669108"/>
            <a:ext cx="4282579" cy="728086"/>
          </a:xfrm>
          <a:prstGeom prst="rect">
            <a:avLst/>
          </a:prstGeom>
          <a:noFill/>
          <a:ln>
            <a:noFill/>
          </a:ln>
        </p:spPr>
        <p:txBody>
          <a:bodyPr anchorCtr="0" anchor="t" bIns="45700" lIns="91425" spcFirstLastPara="1" rIns="91425" wrap="square" tIns="45700">
            <a:normAutofit/>
          </a:bodyPr>
          <a:lstStyle/>
          <a:p>
            <a:pPr indent="0" lvl="0" marL="0" rtl="0" algn="ctr">
              <a:lnSpc>
                <a:spcPct val="127777"/>
              </a:lnSpc>
              <a:spcBef>
                <a:spcPts val="0"/>
              </a:spcBef>
              <a:spcAft>
                <a:spcPts val="0"/>
              </a:spcAft>
              <a:buClr>
                <a:schemeClr val="lt1"/>
              </a:buClr>
              <a:buSzPts val="3600"/>
              <a:buFont typeface="Quattrocento Sans"/>
              <a:buNone/>
            </a:pPr>
            <a:r>
              <a:rPr b="1" lang="en-US"/>
              <a:t>THANK YOU!</a:t>
            </a:r>
            <a:endParaRPr/>
          </a:p>
        </p:txBody>
      </p:sp>
      <p:pic>
        <p:nvPicPr>
          <p:cNvPr descr="React Native – Wikipedia tiếng Việt" id="128" name="Google Shape;128;p5"/>
          <p:cNvPicPr preferRelativeResize="0"/>
          <p:nvPr/>
        </p:nvPicPr>
        <p:blipFill rotWithShape="1">
          <a:blip r:embed="rId4">
            <a:alphaModFix/>
          </a:blip>
          <a:srcRect b="0" l="0" r="0" t="0"/>
          <a:stretch/>
        </p:blipFill>
        <p:spPr>
          <a:xfrm>
            <a:off x="9875101" y="340499"/>
            <a:ext cx="2095500" cy="18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48b5454c8c_2_4"/>
          <p:cNvSpPr/>
          <p:nvPr>
            <p:ph idx="2" type="pic"/>
          </p:nvPr>
        </p:nvSpPr>
        <p:spPr>
          <a:xfrm>
            <a:off x="8115300" y="1384300"/>
            <a:ext cx="3410700" cy="4572000"/>
          </a:xfrm>
          <a:prstGeom prst="roundRect">
            <a:avLst>
              <a:gd fmla="val 16667" name="adj"/>
            </a:avLst>
          </a:prstGeom>
        </p:spPr>
      </p:sp>
      <p:pic>
        <p:nvPicPr>
          <p:cNvPr id="60" name="Google Shape;60;g248b5454c8c_2_4"/>
          <p:cNvPicPr preferRelativeResize="0"/>
          <p:nvPr/>
        </p:nvPicPr>
        <p:blipFill>
          <a:blip r:embed="rId3">
            <a:alphaModFix/>
          </a:blip>
          <a:stretch>
            <a:fillRect/>
          </a:stretch>
        </p:blipFill>
        <p:spPr>
          <a:xfrm>
            <a:off x="1403200" y="242077"/>
            <a:ext cx="9529601" cy="62551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Flex Direction-flexDirection</a:t>
            </a:r>
            <a:endParaRPr/>
          </a:p>
        </p:txBody>
      </p:sp>
      <p:sp>
        <p:nvSpPr>
          <p:cNvPr id="66" name="Google Shape;66;p3"/>
          <p:cNvSpPr txBox="1"/>
          <p:nvPr>
            <p:ph idx="1" type="body"/>
          </p:nvPr>
        </p:nvSpPr>
        <p:spPr>
          <a:xfrm>
            <a:off x="457199" y="2540000"/>
            <a:ext cx="9681587" cy="3403600"/>
          </a:xfrm>
          <a:prstGeom prst="rect">
            <a:avLst/>
          </a:prstGeom>
          <a:noFill/>
          <a:ln>
            <a:noFill/>
          </a:ln>
        </p:spPr>
        <p:txBody>
          <a:bodyPr anchorCtr="0" anchor="t" bIns="45700" lIns="91425" spcFirstLastPara="1" rIns="91425" wrap="square" tIns="45700">
            <a:noAutofit/>
          </a:bodyPr>
          <a:lstStyle/>
          <a:p>
            <a:pPr indent="-342900" lvl="0" marL="342900" rtl="0" algn="l">
              <a:lnSpc>
                <a:spcPct val="166666"/>
              </a:lnSpc>
              <a:spcBef>
                <a:spcPts val="0"/>
              </a:spcBef>
              <a:spcAft>
                <a:spcPts val="0"/>
              </a:spcAft>
              <a:buClr>
                <a:schemeClr val="dk1"/>
              </a:buClr>
              <a:buSzPts val="1800"/>
              <a:buFont typeface="Quattrocento Sans"/>
              <a:buAutoNum type="arabicPeriod"/>
            </a:pPr>
            <a:r>
              <a:rPr lang="en-US"/>
              <a:t>column (default value)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row Align children from left to right.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column-reverse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row-reverse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4"/>
          <p:cNvPicPr preferRelativeResize="0"/>
          <p:nvPr/>
        </p:nvPicPr>
        <p:blipFill>
          <a:blip r:embed="rId3">
            <a:alphaModFix/>
          </a:blip>
          <a:stretch>
            <a:fillRect/>
          </a:stretch>
        </p:blipFill>
        <p:spPr>
          <a:xfrm>
            <a:off x="1114500" y="495300"/>
            <a:ext cx="9788726" cy="565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48b5454c8c_2_15"/>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Justify Content</a:t>
            </a:r>
            <a:r>
              <a:rPr lang="en-US"/>
              <a:t>-</a:t>
            </a:r>
            <a:r>
              <a:rPr lang="en-US"/>
              <a:t>justifyContent</a:t>
            </a:r>
            <a:endParaRPr/>
          </a:p>
        </p:txBody>
      </p:sp>
      <p:sp>
        <p:nvSpPr>
          <p:cNvPr id="77" name="Google Shape;77;g248b5454c8c_2_15"/>
          <p:cNvSpPr txBox="1"/>
          <p:nvPr>
            <p:ph idx="1" type="body"/>
          </p:nvPr>
        </p:nvSpPr>
        <p:spPr>
          <a:xfrm>
            <a:off x="457199" y="2540000"/>
            <a:ext cx="9681600" cy="3403500"/>
          </a:xfrm>
          <a:prstGeom prst="rect">
            <a:avLst/>
          </a:prstGeom>
          <a:noFill/>
          <a:ln>
            <a:noFill/>
          </a:ln>
        </p:spPr>
        <p:txBody>
          <a:bodyPr anchorCtr="0" anchor="t" bIns="45700" lIns="91425" spcFirstLastPara="1" rIns="91425" wrap="square" tIns="45700">
            <a:noAutofit/>
          </a:bodyPr>
          <a:lstStyle/>
          <a:p>
            <a:pPr indent="-342900" lvl="0" marL="342900" rtl="0" algn="l">
              <a:lnSpc>
                <a:spcPct val="166666"/>
              </a:lnSpc>
              <a:spcBef>
                <a:spcPts val="0"/>
              </a:spcBef>
              <a:spcAft>
                <a:spcPts val="0"/>
              </a:spcAft>
              <a:buClr>
                <a:schemeClr val="dk1"/>
              </a:buClr>
              <a:buSzPts val="1800"/>
              <a:buFont typeface="Quattrocento Sans"/>
              <a:buAutoNum type="arabicPeriod"/>
            </a:pPr>
            <a:r>
              <a:rPr lang="en-US"/>
              <a:t>flex-start(default value)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flex-end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center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space-between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space-around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space-evenly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48b5454c8c_2_20"/>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Align Items</a:t>
            </a:r>
            <a:r>
              <a:rPr lang="en-US"/>
              <a:t>-</a:t>
            </a:r>
            <a:r>
              <a:rPr lang="en-US"/>
              <a:t>alignItems</a:t>
            </a:r>
            <a:endParaRPr/>
          </a:p>
        </p:txBody>
      </p:sp>
      <p:sp>
        <p:nvSpPr>
          <p:cNvPr id="83" name="Google Shape;83;g248b5454c8c_2_20"/>
          <p:cNvSpPr txBox="1"/>
          <p:nvPr>
            <p:ph idx="1" type="body"/>
          </p:nvPr>
        </p:nvSpPr>
        <p:spPr>
          <a:xfrm>
            <a:off x="457199" y="2540000"/>
            <a:ext cx="9681600" cy="3403500"/>
          </a:xfrm>
          <a:prstGeom prst="rect">
            <a:avLst/>
          </a:prstGeom>
          <a:noFill/>
          <a:ln>
            <a:noFill/>
          </a:ln>
        </p:spPr>
        <p:txBody>
          <a:bodyPr anchorCtr="0" anchor="t" bIns="45700" lIns="91425" spcFirstLastPara="1" rIns="91425" wrap="square" tIns="45700">
            <a:noAutofit/>
          </a:bodyPr>
          <a:lstStyle/>
          <a:p>
            <a:pPr indent="-342900" lvl="0" marL="342900" rtl="0" algn="l">
              <a:lnSpc>
                <a:spcPct val="166666"/>
              </a:lnSpc>
              <a:spcBef>
                <a:spcPts val="0"/>
              </a:spcBef>
              <a:spcAft>
                <a:spcPts val="0"/>
              </a:spcAft>
              <a:buClr>
                <a:schemeClr val="dk1"/>
              </a:buClr>
              <a:buSzPts val="1800"/>
              <a:buFont typeface="Quattrocento Sans"/>
              <a:buAutoNum type="arabicPeriod"/>
            </a:pPr>
            <a:r>
              <a:rPr lang="en-US"/>
              <a:t>stretch (default value)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flex-start</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flex-end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center </a:t>
            </a:r>
            <a:endParaRPr/>
          </a:p>
          <a:p>
            <a:pPr indent="-342900" lvl="0" marL="342900" rtl="0" algn="l">
              <a:lnSpc>
                <a:spcPct val="166666"/>
              </a:lnSpc>
              <a:spcBef>
                <a:spcPts val="0"/>
              </a:spcBef>
              <a:spcAft>
                <a:spcPts val="0"/>
              </a:spcAft>
              <a:buClr>
                <a:schemeClr val="dk1"/>
              </a:buClr>
              <a:buSzPts val="1800"/>
              <a:buFont typeface="Quattrocento Sans"/>
              <a:buAutoNum type="arabicPeriod"/>
            </a:pPr>
            <a:r>
              <a:rPr lang="en-US"/>
              <a:t>baseline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48b5454c8c_3_0"/>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Align Self</a:t>
            </a:r>
            <a:r>
              <a:rPr lang="en-US"/>
              <a:t>-</a:t>
            </a:r>
            <a:r>
              <a:rPr lang="en-US"/>
              <a:t>alignSelf</a:t>
            </a:r>
            <a:endParaRPr/>
          </a:p>
        </p:txBody>
      </p:sp>
      <p:sp>
        <p:nvSpPr>
          <p:cNvPr id="89" name="Google Shape;89;g248b5454c8c_3_0"/>
          <p:cNvSpPr txBox="1"/>
          <p:nvPr>
            <p:ph idx="1" type="body"/>
          </p:nvPr>
        </p:nvSpPr>
        <p:spPr>
          <a:xfrm>
            <a:off x="457199" y="2540000"/>
            <a:ext cx="9681600" cy="3403500"/>
          </a:xfrm>
          <a:prstGeom prst="rect">
            <a:avLst/>
          </a:prstGeom>
          <a:noFill/>
          <a:ln>
            <a:noFill/>
          </a:ln>
        </p:spPr>
        <p:txBody>
          <a:bodyPr anchorCtr="0" anchor="t" bIns="45700" lIns="91425" spcFirstLastPara="1" rIns="91425" wrap="square" tIns="45700">
            <a:noAutofit/>
          </a:bodyPr>
          <a:lstStyle/>
          <a:p>
            <a:pPr indent="0" lvl="0" marL="342900" rtl="0" algn="l">
              <a:lnSpc>
                <a:spcPct val="166666"/>
              </a:lnSpc>
              <a:spcBef>
                <a:spcPts val="0"/>
              </a:spcBef>
              <a:spcAft>
                <a:spcPts val="0"/>
              </a:spcAft>
              <a:buNone/>
            </a:pPr>
            <a:r>
              <a:rPr lang="en-US"/>
              <a:t>alignSelf has the same options and effect as alignItems but instead of affecting the children within a container, you can apply this property to a single child to change its alignment within its parent. alignSelf overrides any option set by the parent with alignItems.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48b5454c8c_3_5"/>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Align Content-alignContent</a:t>
            </a:r>
            <a:endParaRPr/>
          </a:p>
        </p:txBody>
      </p:sp>
      <p:sp>
        <p:nvSpPr>
          <p:cNvPr id="95" name="Google Shape;95;g248b5454c8c_3_5"/>
          <p:cNvSpPr txBox="1"/>
          <p:nvPr>
            <p:ph idx="1" type="body"/>
          </p:nvPr>
        </p:nvSpPr>
        <p:spPr>
          <a:xfrm>
            <a:off x="457199" y="2540000"/>
            <a:ext cx="9681600" cy="3403500"/>
          </a:xfrm>
          <a:prstGeom prst="rect">
            <a:avLst/>
          </a:prstGeom>
          <a:noFill/>
          <a:ln>
            <a:noFill/>
          </a:ln>
        </p:spPr>
        <p:txBody>
          <a:bodyPr anchorCtr="0" anchor="t" bIns="45700" lIns="91425" spcFirstLastPara="1" rIns="91425" wrap="square" tIns="45700">
            <a:noAutofit/>
          </a:bodyPr>
          <a:lstStyle/>
          <a:p>
            <a:pPr indent="0" lvl="0" marL="342900" rtl="0" algn="l">
              <a:lnSpc>
                <a:spcPct val="166666"/>
              </a:lnSpc>
              <a:spcBef>
                <a:spcPts val="0"/>
              </a:spcBef>
              <a:spcAft>
                <a:spcPts val="0"/>
              </a:spcAft>
              <a:buNone/>
            </a:pPr>
            <a:r>
              <a:rPr lang="en-US"/>
              <a:t>alignContent defines the distribution of lines along the cross-axis. This only has effect when items are wrapped to multiple lines using flexWrap.</a:t>
            </a:r>
            <a:endParaRPr/>
          </a:p>
          <a:p>
            <a:pPr indent="-342900" lvl="0" marL="457200" rtl="0" algn="l">
              <a:lnSpc>
                <a:spcPct val="166666"/>
              </a:lnSpc>
              <a:spcBef>
                <a:spcPts val="0"/>
              </a:spcBef>
              <a:spcAft>
                <a:spcPts val="0"/>
              </a:spcAft>
              <a:buSzPts val="1800"/>
              <a:buAutoNum type="arabicPeriod"/>
            </a:pPr>
            <a:r>
              <a:rPr lang="en-US"/>
              <a:t>flex-start (default value) </a:t>
            </a:r>
            <a:endParaRPr/>
          </a:p>
          <a:p>
            <a:pPr indent="-342900" lvl="0" marL="457200" rtl="0" algn="l">
              <a:lnSpc>
                <a:spcPct val="166666"/>
              </a:lnSpc>
              <a:spcBef>
                <a:spcPts val="0"/>
              </a:spcBef>
              <a:spcAft>
                <a:spcPts val="0"/>
              </a:spcAft>
              <a:buSzPts val="1800"/>
              <a:buAutoNum type="arabicPeriod"/>
            </a:pPr>
            <a:r>
              <a:rPr lang="en-US"/>
              <a:t>flex-end </a:t>
            </a:r>
            <a:endParaRPr/>
          </a:p>
          <a:p>
            <a:pPr indent="-342900" lvl="0" marL="457200" rtl="0" algn="l">
              <a:lnSpc>
                <a:spcPct val="166666"/>
              </a:lnSpc>
              <a:spcBef>
                <a:spcPts val="0"/>
              </a:spcBef>
              <a:spcAft>
                <a:spcPts val="0"/>
              </a:spcAft>
              <a:buSzPts val="1800"/>
              <a:buAutoNum type="arabicPeriod"/>
            </a:pPr>
            <a:r>
              <a:rPr lang="en-US"/>
              <a:t>stretch (default value when using Yoga on the web) S</a:t>
            </a:r>
            <a:endParaRPr/>
          </a:p>
          <a:p>
            <a:pPr indent="-342900" lvl="0" marL="457200" rtl="0" algn="l">
              <a:lnSpc>
                <a:spcPct val="166666"/>
              </a:lnSpc>
              <a:spcBef>
                <a:spcPts val="0"/>
              </a:spcBef>
              <a:spcAft>
                <a:spcPts val="0"/>
              </a:spcAft>
              <a:buSzPts val="1800"/>
              <a:buAutoNum type="arabicPeriod"/>
            </a:pPr>
            <a:r>
              <a:rPr lang="en-US"/>
              <a:t>center </a:t>
            </a:r>
            <a:endParaRPr/>
          </a:p>
          <a:p>
            <a:pPr indent="-342900" lvl="0" marL="457200" rtl="0" algn="l">
              <a:lnSpc>
                <a:spcPct val="166666"/>
              </a:lnSpc>
              <a:spcBef>
                <a:spcPts val="0"/>
              </a:spcBef>
              <a:spcAft>
                <a:spcPts val="0"/>
              </a:spcAft>
              <a:buSzPts val="1800"/>
              <a:buAutoNum type="arabicPeriod"/>
            </a:pPr>
            <a:r>
              <a:rPr lang="en-US"/>
              <a:t>space-between </a:t>
            </a:r>
            <a:endParaRPr/>
          </a:p>
          <a:p>
            <a:pPr indent="-342900" lvl="0" marL="457200" rtl="0" algn="l">
              <a:lnSpc>
                <a:spcPct val="166666"/>
              </a:lnSpc>
              <a:spcBef>
                <a:spcPts val="0"/>
              </a:spcBef>
              <a:spcAft>
                <a:spcPts val="0"/>
              </a:spcAft>
              <a:buSzPts val="1800"/>
              <a:buAutoNum type="arabicPeriod"/>
            </a:pPr>
            <a:r>
              <a:rPr lang="en-US"/>
              <a:t>space-around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48b5454c8c_3_10"/>
          <p:cNvSpPr txBox="1"/>
          <p:nvPr>
            <p:ph type="title"/>
          </p:nvPr>
        </p:nvSpPr>
        <p:spPr>
          <a:xfrm>
            <a:off x="457199" y="914400"/>
            <a:ext cx="7467600" cy="1572900"/>
          </a:xfrm>
          <a:prstGeom prst="rect">
            <a:avLst/>
          </a:prstGeom>
          <a:noFill/>
          <a:ln>
            <a:noFill/>
          </a:ln>
        </p:spPr>
        <p:txBody>
          <a:bodyPr anchorCtr="0" anchor="ctr" bIns="45700" lIns="91425" spcFirstLastPara="1" rIns="91425" wrap="square" tIns="45700">
            <a:normAutofit/>
          </a:bodyPr>
          <a:lstStyle/>
          <a:p>
            <a:pPr indent="0" lvl="0" marL="0" rtl="0" algn="l">
              <a:lnSpc>
                <a:spcPct val="127777"/>
              </a:lnSpc>
              <a:spcBef>
                <a:spcPts val="0"/>
              </a:spcBef>
              <a:spcAft>
                <a:spcPts val="0"/>
              </a:spcAft>
              <a:buClr>
                <a:schemeClr val="dk1"/>
              </a:buClr>
              <a:buSzPts val="3600"/>
              <a:buFont typeface="Quattrocento Sans"/>
              <a:buNone/>
            </a:pPr>
            <a:r>
              <a:rPr lang="en-US"/>
              <a:t>Flex Wrap-flexWrap</a:t>
            </a:r>
            <a:endParaRPr/>
          </a:p>
        </p:txBody>
      </p:sp>
      <p:sp>
        <p:nvSpPr>
          <p:cNvPr id="101" name="Google Shape;101;g248b5454c8c_3_10"/>
          <p:cNvSpPr txBox="1"/>
          <p:nvPr>
            <p:ph idx="1" type="body"/>
          </p:nvPr>
        </p:nvSpPr>
        <p:spPr>
          <a:xfrm>
            <a:off x="457199" y="2540000"/>
            <a:ext cx="9681600" cy="3403500"/>
          </a:xfrm>
          <a:prstGeom prst="rect">
            <a:avLst/>
          </a:prstGeom>
          <a:noFill/>
          <a:ln>
            <a:noFill/>
          </a:ln>
        </p:spPr>
        <p:txBody>
          <a:bodyPr anchorCtr="0" anchor="t" bIns="45700" lIns="91425" spcFirstLastPara="1" rIns="91425" wrap="square" tIns="45700">
            <a:noAutofit/>
          </a:bodyPr>
          <a:lstStyle/>
          <a:p>
            <a:pPr indent="-342900" lvl="0" marL="457200" rtl="0" algn="l">
              <a:lnSpc>
                <a:spcPct val="166666"/>
              </a:lnSpc>
              <a:spcBef>
                <a:spcPts val="0"/>
              </a:spcBef>
              <a:spcAft>
                <a:spcPts val="0"/>
              </a:spcAft>
              <a:buSzPts val="1800"/>
              <a:buAutoNum type="arabicPeriod"/>
            </a:pPr>
            <a:r>
              <a:rPr lang="en-US"/>
              <a:t>The flexWrap property is set on containers and it controls what happens when children overflow the size of the container along the main axis. By default, children are forced into a single line (which can shrink elements). If wrapping is allowed, items are wrapped into multiple lines along the main axis if needed.</a:t>
            </a:r>
            <a:endParaRPr/>
          </a:p>
          <a:p>
            <a:pPr indent="-342900" lvl="0" marL="457200" rtl="0" algn="l">
              <a:lnSpc>
                <a:spcPct val="166666"/>
              </a:lnSpc>
              <a:spcBef>
                <a:spcPts val="0"/>
              </a:spcBef>
              <a:spcAft>
                <a:spcPts val="0"/>
              </a:spcAft>
              <a:buSzPts val="1800"/>
              <a:buAutoNum type="arabicPeriod"/>
            </a:pPr>
            <a:r>
              <a:rPr lang="en-US"/>
              <a:t>When wrapping lines, alignContent can be used to specify how the lines are placed in the container.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2022-08-02T13:34:29Z</dcterms:created>
  <dc:creator>Nguyễn Trọng Tiến</dc:creator>
</cp:coreProperties>
</file>