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6858000" cx="12192000"/>
  <p:notesSz cx="6858000" cy="9144000"/>
  <p:embeddedFontLst>
    <p:embeddedFont>
      <p:font typeface="Quattrocento Sans"/>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 uri="GoogleSlidesCustomDataVersion2">
      <go:slidesCustomData xmlns:go="http://customooxmlschemas.google.com/" r:id="rId95" roundtripDataSignature="AMtx7mjXGaei63RUliTBFj6t6zJWdBxH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customschemas.google.com/relationships/presentationmetadata" Target="metadata"/><Relationship Id="rId50" Type="http://schemas.openxmlformats.org/officeDocument/2006/relationships/slide" Target="slides/slide45.xml"/><Relationship Id="rId94" Type="http://schemas.openxmlformats.org/officeDocument/2006/relationships/font" Target="fonts/QuattrocentoSans-bold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QuattrocentoSans-regular.fntdata"/><Relationship Id="rId90" Type="http://schemas.openxmlformats.org/officeDocument/2006/relationships/slide" Target="slides/slide85.xml"/><Relationship Id="rId93" Type="http://schemas.openxmlformats.org/officeDocument/2006/relationships/font" Target="fonts/QuattrocentoSans-italic.fntdata"/><Relationship Id="rId92" Type="http://schemas.openxmlformats.org/officeDocument/2006/relationships/font" Target="fonts/QuattrocentoSans-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ack.expo.dev/@nguyentrongtiencntt/9_react_hook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p/useref-va-forwardref-trong-react-1VgZv6dYZAw" TargetMode="External"/><Relationship Id="rId3" Type="http://schemas.openxmlformats.org/officeDocument/2006/relationships/hyperlink" Target="https://medium.com/@tyliang/react-power-of-useref-input-focus-enabling-read-more-and-animating-in-viewport-elements-ef173f0bab11"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actnative.express/react/hooks/useref"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react/react_useeffect.asp"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https://snack.expo.dev/@nguyentrongtiencntt/9_react_hooks</a:t>
            </a:r>
            <a:endParaRPr/>
          </a:p>
          <a:p>
            <a:pPr indent="0" lvl="0" marL="0" rtl="0" algn="l">
              <a:lnSpc>
                <a:spcPct val="100000"/>
              </a:lnSpc>
              <a:spcBef>
                <a:spcPts val="0"/>
              </a:spcBef>
              <a:spcAft>
                <a:spcPts val="0"/>
              </a:spcAft>
              <a:buSzPts val="1400"/>
              <a:buNone/>
            </a:pPr>
            <a:r>
              <a:t/>
            </a:r>
            <a:endParaRPr/>
          </a:p>
        </p:txBody>
      </p:sp>
      <p:sp>
        <p:nvSpPr>
          <p:cNvPr id="47" name="Google Shape;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62ae84e3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62ae84e3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862ae84e35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9162ecdb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9162ecdb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useState, useEffect } from 'react'</a:t>
            </a:r>
            <a:endParaRPr/>
          </a:p>
          <a:p>
            <a:pPr indent="0" lvl="0" marL="0" rtl="0" algn="l">
              <a:spcBef>
                <a:spcPts val="0"/>
              </a:spcBef>
              <a:spcAft>
                <a:spcPts val="0"/>
              </a:spcAft>
              <a:buNone/>
            </a:pPr>
            <a:r>
              <a:rPr lang="en-US"/>
              <a:t>import { Button } from 'react-native'</a:t>
            </a:r>
            <a:endParaRPr/>
          </a:p>
          <a:p>
            <a:pPr indent="0" lvl="0" marL="0" rtl="0" algn="l">
              <a:spcBef>
                <a:spcPts val="0"/>
              </a:spcBef>
              <a:spcAft>
                <a:spcPts val="0"/>
              </a:spcAft>
              <a:buNone/>
            </a:pPr>
            <a:r>
              <a:rPr lang="en-US"/>
              <a:t>export default function App()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rPr lang="en-US"/>
              <a:t>  const countEvery3 = Math.floor(count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console.log(countEvery3)</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&lt;Button</a:t>
            </a:r>
            <a:endParaRPr/>
          </a:p>
          <a:p>
            <a:pPr indent="0" lvl="0" marL="0" rtl="0" algn="l">
              <a:spcBef>
                <a:spcPts val="0"/>
              </a:spcBef>
              <a:spcAft>
                <a:spcPts val="0"/>
              </a:spcAft>
              <a:buNone/>
            </a:pPr>
            <a:r>
              <a:rPr lang="en-US"/>
              <a:t>      title={`Increment ${count}`}</a:t>
            </a:r>
            <a:endParaRPr/>
          </a:p>
          <a:p>
            <a:pPr indent="0" lvl="0" marL="0" rtl="0" algn="l">
              <a:spcBef>
                <a:spcPts val="0"/>
              </a:spcBef>
              <a:spcAft>
                <a:spcPts val="0"/>
              </a:spcAft>
              <a:buNone/>
            </a:pPr>
            <a:r>
              <a:rPr lang="en-US"/>
              <a:t>      onPress={()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116" name="Google Shape;116;g249162ecdb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9162ecdb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9162ecdb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import React, { useState, useEffect } from 'react'</a:t>
            </a:r>
            <a:endParaRPr/>
          </a:p>
          <a:p>
            <a:pPr indent="0" lvl="0" marL="0" rtl="0" algn="l">
              <a:spcBef>
                <a:spcPts val="0"/>
              </a:spcBef>
              <a:spcAft>
                <a:spcPts val="0"/>
              </a:spcAft>
              <a:buNone/>
            </a:pPr>
            <a:r>
              <a:rPr lang="en-US"/>
              <a:t>import { Button } from 'react-native'</a:t>
            </a:r>
            <a:endParaRPr/>
          </a:p>
          <a:p>
            <a:pPr indent="0" lvl="0" marL="0" rtl="0" algn="l">
              <a:spcBef>
                <a:spcPts val="0"/>
              </a:spcBef>
              <a:spcAft>
                <a:spcPts val="0"/>
              </a:spcAft>
              <a:buNone/>
            </a:pPr>
            <a:r>
              <a:rPr lang="en-US"/>
              <a:t>export default function App()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rPr lang="en-US"/>
              <a:t>  const countEvery3 = Math.floor(count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console.log(countEvery3)</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&lt;Button</a:t>
            </a:r>
            <a:endParaRPr/>
          </a:p>
          <a:p>
            <a:pPr indent="0" lvl="0" marL="0" rtl="0" algn="l">
              <a:spcBef>
                <a:spcPts val="0"/>
              </a:spcBef>
              <a:spcAft>
                <a:spcPts val="0"/>
              </a:spcAft>
              <a:buNone/>
            </a:pPr>
            <a:r>
              <a:rPr lang="en-US"/>
              <a:t>      title={`Increment ${count}`}</a:t>
            </a:r>
            <a:endParaRPr/>
          </a:p>
          <a:p>
            <a:pPr indent="0" lvl="0" marL="0" rtl="0" algn="l">
              <a:spcBef>
                <a:spcPts val="0"/>
              </a:spcBef>
              <a:spcAft>
                <a:spcPts val="0"/>
              </a:spcAft>
              <a:buNone/>
            </a:pPr>
            <a:r>
              <a:rPr lang="en-US"/>
              <a:t>      onPress={()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124" name="Google Shape;124;g249162ecdbb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62ae84e3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62ae84e3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const MyComponent = () =&gt;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 This effect runs after every render</a:t>
            </a:r>
            <a:endParaRPr/>
          </a:p>
          <a:p>
            <a:pPr indent="0" lvl="0" marL="0" rtl="0" algn="l">
              <a:spcBef>
                <a:spcPts val="0"/>
              </a:spcBef>
              <a:spcAft>
                <a:spcPts val="0"/>
              </a:spcAft>
              <a:buNone/>
            </a:pPr>
            <a:r>
              <a:rPr lang="en-US"/>
              <a:t>    console.log('Count has changed:', 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 Optional cleanup function</a:t>
            </a:r>
            <a:endParaRPr/>
          </a:p>
          <a:p>
            <a:pPr indent="0" lvl="0" marL="0" rtl="0" algn="l">
              <a:spcBef>
                <a:spcPts val="0"/>
              </a:spcBef>
              <a:spcAft>
                <a:spcPts val="0"/>
              </a:spcAft>
              <a:buNone/>
            </a:pPr>
            <a:r>
              <a:rPr lang="en-US"/>
              <a:t>    return () =&gt; {</a:t>
            </a:r>
            <a:endParaRPr/>
          </a:p>
          <a:p>
            <a:pPr indent="0" lvl="0" marL="0" rtl="0" algn="l">
              <a:spcBef>
                <a:spcPts val="0"/>
              </a:spcBef>
              <a:spcAft>
                <a:spcPts val="0"/>
              </a:spcAft>
              <a:buNone/>
            </a:pPr>
            <a:r>
              <a:rPr lang="en-US"/>
              <a:t>      console.log('Cleaning up...');</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 [count]); // Effect depends on `count`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 onPress={() =&gt; setCount(count + 1)}&gt;Increment Count: {count}&lt;/Text&gt;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export default MyComponent;</a:t>
            </a:r>
            <a:endParaRPr/>
          </a:p>
        </p:txBody>
      </p:sp>
      <p:sp>
        <p:nvSpPr>
          <p:cNvPr id="132" name="Google Shape;132;g2862ae84e3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7b094e3e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7b094e3e3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07b094e3e3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7b094e3e3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7b094e3e3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useEffect(() =&gt; {</a:t>
            </a:r>
            <a:endParaRPr/>
          </a:p>
          <a:p>
            <a:pPr indent="0" lvl="0" marL="0" rtl="0" algn="l">
              <a:spcBef>
                <a:spcPts val="0"/>
              </a:spcBef>
              <a:spcAft>
                <a:spcPts val="0"/>
              </a:spcAft>
              <a:buNone/>
            </a:pPr>
            <a:r>
              <a:rPr lang="en-US"/>
              <a:t>  const fetchData = async () =&gt; {</a:t>
            </a:r>
            <a:endParaRPr/>
          </a:p>
          <a:p>
            <a:pPr indent="0" lvl="0" marL="0" rtl="0" algn="l">
              <a:spcBef>
                <a:spcPts val="0"/>
              </a:spcBef>
              <a:spcAft>
                <a:spcPts val="0"/>
              </a:spcAft>
              <a:buNone/>
            </a:pPr>
            <a:r>
              <a:rPr lang="en-US"/>
              <a:t>    const response = await fetch('https://api.example.com/data');</a:t>
            </a:r>
            <a:endParaRPr/>
          </a:p>
          <a:p>
            <a:pPr indent="0" lvl="0" marL="0" rtl="0" algn="l">
              <a:spcBef>
                <a:spcPts val="0"/>
              </a:spcBef>
              <a:spcAft>
                <a:spcPts val="0"/>
              </a:spcAft>
              <a:buNone/>
            </a:pPr>
            <a:r>
              <a:rPr lang="en-US"/>
              <a:t>    const data = await response.json();</a:t>
            </a:r>
            <a:endParaRPr/>
          </a:p>
          <a:p>
            <a:pPr indent="0" lvl="0" marL="0" rtl="0" algn="l">
              <a:spcBef>
                <a:spcPts val="0"/>
              </a:spcBef>
              <a:spcAft>
                <a:spcPts val="0"/>
              </a:spcAft>
              <a:buNone/>
            </a:pPr>
            <a:r>
              <a:rPr lang="en-US"/>
              <a:t>    setData(data);</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fetchData();</a:t>
            </a:r>
            <a:endParaRPr/>
          </a:p>
          <a:p>
            <a:pPr indent="0" lvl="0" marL="0" rtl="0" algn="l">
              <a:spcBef>
                <a:spcPts val="0"/>
              </a:spcBef>
              <a:spcAft>
                <a:spcPts val="0"/>
              </a:spcAft>
              <a:buNone/>
            </a:pPr>
            <a:r>
              <a:rPr lang="en-US"/>
              <a:t>}, []);</a:t>
            </a:r>
            <a:endParaRPr/>
          </a:p>
        </p:txBody>
      </p:sp>
      <p:sp>
        <p:nvSpPr>
          <p:cNvPr id="146" name="Google Shape;146;g307b094e3e3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7b094e3e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7b094e3e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useEffect(() =&gt; {</a:t>
            </a:r>
            <a:endParaRPr/>
          </a:p>
          <a:p>
            <a:pPr indent="0" lvl="0" marL="0" rtl="0" algn="l">
              <a:spcBef>
                <a:spcPts val="0"/>
              </a:spcBef>
              <a:spcAft>
                <a:spcPts val="0"/>
              </a:spcAft>
              <a:buNone/>
            </a:pPr>
            <a:r>
              <a:rPr lang="en-US"/>
              <a:t>  const fetchData = async () =&gt; {</a:t>
            </a:r>
            <a:endParaRPr/>
          </a:p>
          <a:p>
            <a:pPr indent="0" lvl="0" marL="0" rtl="0" algn="l">
              <a:spcBef>
                <a:spcPts val="0"/>
              </a:spcBef>
              <a:spcAft>
                <a:spcPts val="0"/>
              </a:spcAft>
              <a:buNone/>
            </a:pPr>
            <a:r>
              <a:rPr lang="en-US"/>
              <a:t>    const response = await fetch('https://api.example.com/data');</a:t>
            </a:r>
            <a:endParaRPr/>
          </a:p>
          <a:p>
            <a:pPr indent="0" lvl="0" marL="0" rtl="0" algn="l">
              <a:spcBef>
                <a:spcPts val="0"/>
              </a:spcBef>
              <a:spcAft>
                <a:spcPts val="0"/>
              </a:spcAft>
              <a:buNone/>
            </a:pPr>
            <a:r>
              <a:rPr lang="en-US"/>
              <a:t>    const data = await response.json();</a:t>
            </a:r>
            <a:endParaRPr/>
          </a:p>
          <a:p>
            <a:pPr indent="0" lvl="0" marL="0" rtl="0" algn="l">
              <a:spcBef>
                <a:spcPts val="0"/>
              </a:spcBef>
              <a:spcAft>
                <a:spcPts val="0"/>
              </a:spcAft>
              <a:buNone/>
            </a:pPr>
            <a:r>
              <a:rPr lang="en-US"/>
              <a:t>    setData(data);</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fetchData();</a:t>
            </a:r>
            <a:endParaRPr/>
          </a:p>
          <a:p>
            <a:pPr indent="0" lvl="0" marL="0" rtl="0" algn="l">
              <a:spcBef>
                <a:spcPts val="0"/>
              </a:spcBef>
              <a:spcAft>
                <a:spcPts val="0"/>
              </a:spcAft>
              <a:buNone/>
            </a:pPr>
            <a:r>
              <a:rPr lang="en-US"/>
              <a:t>}, []);</a:t>
            </a:r>
            <a:endParaRPr/>
          </a:p>
        </p:txBody>
      </p:sp>
      <p:sp>
        <p:nvSpPr>
          <p:cNvPr id="154" name="Google Shape;154;g307b094e3e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7b094e3e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7b094e3e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useEffect(() =&gt; {</a:t>
            </a:r>
            <a:endParaRPr/>
          </a:p>
          <a:p>
            <a:pPr indent="0" lvl="0" marL="0" rtl="0" algn="l">
              <a:spcBef>
                <a:spcPts val="0"/>
              </a:spcBef>
              <a:spcAft>
                <a:spcPts val="0"/>
              </a:spcAft>
              <a:buNone/>
            </a:pPr>
            <a:r>
              <a:rPr lang="en-US"/>
              <a:t>  const interval = setInterval(() =&gt; {</a:t>
            </a:r>
            <a:endParaRPr/>
          </a:p>
          <a:p>
            <a:pPr indent="0" lvl="0" marL="0" rtl="0" algn="l">
              <a:spcBef>
                <a:spcPts val="0"/>
              </a:spcBef>
              <a:spcAft>
                <a:spcPts val="0"/>
              </a:spcAft>
              <a:buNone/>
            </a:pPr>
            <a:r>
              <a:rPr lang="en-US"/>
              <a:t>    console.log('Tick');</a:t>
            </a:r>
            <a:endParaRPr/>
          </a:p>
          <a:p>
            <a:pPr indent="0" lvl="0" marL="0" rtl="0" algn="l">
              <a:spcBef>
                <a:spcPts val="0"/>
              </a:spcBef>
              <a:spcAft>
                <a:spcPts val="0"/>
              </a:spcAft>
              <a:buNone/>
            </a:pPr>
            <a:r>
              <a:rPr lang="en-US"/>
              <a:t>  },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 =&gt; clearInterval(interval);</a:t>
            </a:r>
            <a:endParaRPr/>
          </a:p>
          <a:p>
            <a:pPr indent="0" lvl="0" marL="0" rtl="0" algn="l">
              <a:spcBef>
                <a:spcPts val="0"/>
              </a:spcBef>
              <a:spcAft>
                <a:spcPts val="0"/>
              </a:spcAft>
              <a:buNone/>
            </a:pPr>
            <a:r>
              <a:rPr lang="en-US"/>
              <a:t>}, []);</a:t>
            </a:r>
            <a:endParaRPr/>
          </a:p>
        </p:txBody>
      </p:sp>
      <p:sp>
        <p:nvSpPr>
          <p:cNvPr id="162" name="Google Shape;162;g307b094e3e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7b094e3e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7b094e3e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07b094e3e3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7df9374b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307df9374b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307df9374b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91625b54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f91625b54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7df9374bb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07df9374b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7df9374bb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07df9374b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7df9374b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07df9374b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7df9374bb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07df9374b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7df9374bb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07df9374bb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7df9374bb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https://viblo.asia/p/useref-va-forwardref-trong-react-1VgZv6dYZAw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https://medium.com/@tyliang/react-power-of-useref-input-focus-enabling-read-more-and-animating-in-viewport-elements-ef173f0bab11</a:t>
            </a:r>
            <a:endParaRPr/>
          </a:p>
          <a:p>
            <a:pPr indent="0" lvl="0" marL="0" rtl="0" algn="l">
              <a:spcBef>
                <a:spcPts val="0"/>
              </a:spcBef>
              <a:spcAft>
                <a:spcPts val="0"/>
              </a:spcAft>
              <a:buNone/>
            </a:pPr>
            <a:r>
              <a:t/>
            </a:r>
            <a:endParaRPr/>
          </a:p>
        </p:txBody>
      </p:sp>
      <p:sp>
        <p:nvSpPr>
          <p:cNvPr id="225" name="Google Shape;225;g307df9374b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7df9374bb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7df9374bb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07df9374bb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7df9374b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7df9374bb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useRef } from 'react';</a:t>
            </a:r>
            <a:endParaRPr/>
          </a:p>
          <a:p>
            <a:pPr indent="0" lvl="0" marL="0" rtl="0" algn="l">
              <a:spcBef>
                <a:spcPts val="0"/>
              </a:spcBef>
              <a:spcAft>
                <a:spcPts val="0"/>
              </a:spcAft>
              <a:buNone/>
            </a:pPr>
            <a:r>
              <a:rPr lang="en-US"/>
              <a:t>import { View, TextInput, Button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MyComponent = () =&gt; {</a:t>
            </a:r>
            <a:endParaRPr/>
          </a:p>
          <a:p>
            <a:pPr indent="0" lvl="0" marL="0" rtl="0" algn="l">
              <a:spcBef>
                <a:spcPts val="0"/>
              </a:spcBef>
              <a:spcAft>
                <a:spcPts val="0"/>
              </a:spcAft>
              <a:buNone/>
            </a:pPr>
            <a:r>
              <a:rPr lang="en-US"/>
              <a:t>  const inputRef = useRef(null);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const focusInput = () =&gt; {</a:t>
            </a:r>
            <a:endParaRPr/>
          </a:p>
          <a:p>
            <a:pPr indent="0" lvl="0" marL="0" rtl="0" algn="l">
              <a:spcBef>
                <a:spcPts val="0"/>
              </a:spcBef>
              <a:spcAft>
                <a:spcPts val="0"/>
              </a:spcAft>
              <a:buNone/>
            </a:pPr>
            <a:r>
              <a:rPr lang="en-US"/>
              <a:t>    if (inputRef.current) {</a:t>
            </a:r>
            <a:endParaRPr/>
          </a:p>
          <a:p>
            <a:pPr indent="0" lvl="0" marL="0" rtl="0" algn="l">
              <a:spcBef>
                <a:spcPts val="0"/>
              </a:spcBef>
              <a:spcAft>
                <a:spcPts val="0"/>
              </a:spcAft>
              <a:buNone/>
            </a:pPr>
            <a:r>
              <a:rPr lang="en-US"/>
              <a:t>      inputRef.current.focus();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&lt;TextInput ref={inputRef} placeholder="Type here" /&gt;</a:t>
            </a:r>
            <a:endParaRPr/>
          </a:p>
          <a:p>
            <a:pPr indent="0" lvl="0" marL="0" rtl="0" algn="l">
              <a:spcBef>
                <a:spcPts val="0"/>
              </a:spcBef>
              <a:spcAft>
                <a:spcPts val="0"/>
              </a:spcAft>
              <a:buNone/>
            </a:pPr>
            <a:r>
              <a:rPr lang="en-US"/>
              <a:t>      &lt;Button title="Focus Input" onPress={focusInput}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239" name="Google Shape;239;g307df9374bb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7df9374b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7df9374bb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useRef, useEffect } from 'react';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TimerComponent = () =&gt; {</a:t>
            </a:r>
            <a:endParaRPr/>
          </a:p>
          <a:p>
            <a:pPr indent="0" lvl="0" marL="0" rtl="0" algn="l">
              <a:spcBef>
                <a:spcPts val="0"/>
              </a:spcBef>
              <a:spcAft>
                <a:spcPts val="0"/>
              </a:spcAft>
              <a:buNone/>
            </a:pPr>
            <a:r>
              <a:rPr lang="en-US"/>
              <a:t>  const timerRef = useRef(null);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timerRef.current = setInterval(() =&gt; {</a:t>
            </a:r>
            <a:endParaRPr/>
          </a:p>
          <a:p>
            <a:pPr indent="0" lvl="0" marL="0" rtl="0" algn="l">
              <a:spcBef>
                <a:spcPts val="0"/>
              </a:spcBef>
              <a:spcAft>
                <a:spcPts val="0"/>
              </a:spcAft>
              <a:buNone/>
            </a:pPr>
            <a:r>
              <a:rPr lang="en-US"/>
              <a:t>      console.log('Timer running');</a:t>
            </a:r>
            <a:endParaRPr/>
          </a:p>
          <a:p>
            <a:pPr indent="0" lvl="0" marL="0" rtl="0" algn="l">
              <a:spcBef>
                <a:spcPts val="0"/>
              </a:spcBef>
              <a:spcAft>
                <a:spcPts val="0"/>
              </a:spcAft>
              <a:buNone/>
            </a:pPr>
            <a:r>
              <a:rPr lang="en-US"/>
              <a:t>    },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 =&gt; {</a:t>
            </a:r>
            <a:endParaRPr/>
          </a:p>
          <a:p>
            <a:pPr indent="0" lvl="0" marL="0" rtl="0" algn="l">
              <a:spcBef>
                <a:spcPts val="0"/>
              </a:spcBef>
              <a:spcAft>
                <a:spcPts val="0"/>
              </a:spcAft>
              <a:buNone/>
            </a:pPr>
            <a:r>
              <a:rPr lang="en-US"/>
              <a:t>      clearInterval(timerRef.current);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null;</a:t>
            </a:r>
            <a:endParaRPr/>
          </a:p>
          <a:p>
            <a:pPr indent="0" lvl="0" marL="0" rtl="0" algn="l">
              <a:spcBef>
                <a:spcPts val="0"/>
              </a:spcBef>
              <a:spcAft>
                <a:spcPts val="0"/>
              </a:spcAft>
              <a:buNone/>
            </a:pPr>
            <a:r>
              <a:rPr lang="en-US"/>
              <a:t>};</a:t>
            </a:r>
            <a:endParaRPr/>
          </a:p>
        </p:txBody>
      </p:sp>
      <p:sp>
        <p:nvSpPr>
          <p:cNvPr id="247" name="Google Shape;247;g307df9374bb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957f8efd5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g2f957f8efd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7df9374bb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7df9374bb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useRef, useEffect } from 'react';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TimerComponent = () =&gt; {</a:t>
            </a:r>
            <a:endParaRPr/>
          </a:p>
          <a:p>
            <a:pPr indent="0" lvl="0" marL="0" rtl="0" algn="l">
              <a:spcBef>
                <a:spcPts val="0"/>
              </a:spcBef>
              <a:spcAft>
                <a:spcPts val="0"/>
              </a:spcAft>
              <a:buNone/>
            </a:pPr>
            <a:r>
              <a:rPr lang="en-US"/>
              <a:t>  const timerRef = useRef(null);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timerRef.current = setInterval(() =&gt; {</a:t>
            </a:r>
            <a:endParaRPr/>
          </a:p>
          <a:p>
            <a:pPr indent="0" lvl="0" marL="0" rtl="0" algn="l">
              <a:spcBef>
                <a:spcPts val="0"/>
              </a:spcBef>
              <a:spcAft>
                <a:spcPts val="0"/>
              </a:spcAft>
              <a:buNone/>
            </a:pPr>
            <a:r>
              <a:rPr lang="en-US"/>
              <a:t>      console.log('Timer running');</a:t>
            </a:r>
            <a:endParaRPr/>
          </a:p>
          <a:p>
            <a:pPr indent="0" lvl="0" marL="0" rtl="0" algn="l">
              <a:spcBef>
                <a:spcPts val="0"/>
              </a:spcBef>
              <a:spcAft>
                <a:spcPts val="0"/>
              </a:spcAft>
              <a:buNone/>
            </a:pPr>
            <a:r>
              <a:rPr lang="en-US"/>
              <a:t>    },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 =&gt; {</a:t>
            </a:r>
            <a:endParaRPr/>
          </a:p>
          <a:p>
            <a:pPr indent="0" lvl="0" marL="0" rtl="0" algn="l">
              <a:spcBef>
                <a:spcPts val="0"/>
              </a:spcBef>
              <a:spcAft>
                <a:spcPts val="0"/>
              </a:spcAft>
              <a:buNone/>
            </a:pPr>
            <a:r>
              <a:rPr lang="en-US"/>
              <a:t>      clearInterval(timerRef.current);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null;</a:t>
            </a:r>
            <a:endParaRPr/>
          </a:p>
          <a:p>
            <a:pPr indent="0" lvl="0" marL="0" rtl="0" algn="l">
              <a:spcBef>
                <a:spcPts val="0"/>
              </a:spcBef>
              <a:spcAft>
                <a:spcPts val="0"/>
              </a:spcAft>
              <a:buNone/>
            </a:pPr>
            <a:r>
              <a:rPr lang="en-US"/>
              <a:t>};</a:t>
            </a:r>
            <a:endParaRPr/>
          </a:p>
        </p:txBody>
      </p:sp>
      <p:sp>
        <p:nvSpPr>
          <p:cNvPr id="255" name="Google Shape;255;g307df9374bb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7df9374b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7df9374bb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u="sng">
                <a:solidFill>
                  <a:schemeClr val="hlink"/>
                </a:solidFill>
                <a:latin typeface="Arial"/>
                <a:ea typeface="Arial"/>
                <a:cs typeface="Arial"/>
                <a:sym typeface="Arial"/>
                <a:hlinkClick r:id="rId2"/>
              </a:rPr>
              <a:t>https://www.reactnative.express/react/hooks/useref</a:t>
            </a:r>
            <a:endParaRPr sz="1400">
              <a:latin typeface="Arial"/>
              <a:ea typeface="Arial"/>
              <a:cs typeface="Arial"/>
              <a:sym typeface="Arial"/>
            </a:endParaRPr>
          </a:p>
          <a:p>
            <a:pPr indent="0" lvl="0" marL="0" rtl="0" algn="l">
              <a:spcBef>
                <a:spcPts val="0"/>
              </a:spcBef>
              <a:spcAft>
                <a:spcPts val="0"/>
              </a:spcAft>
              <a:buNone/>
            </a:pPr>
            <a:r>
              <a:rPr lang="en-US"/>
              <a:t>import React, { useState, useEffect, useRef } from 'react'</a:t>
            </a:r>
            <a:endParaRPr/>
          </a:p>
          <a:p>
            <a:pPr indent="0" lvl="0" marL="0" rtl="0" algn="l">
              <a:spcBef>
                <a:spcPts val="0"/>
              </a:spcBef>
              <a:spcAft>
                <a:spcPts val="0"/>
              </a:spcAft>
              <a:buNone/>
            </a:pPr>
            <a:r>
              <a:rPr lang="en-US"/>
              <a:t>import { View, Text, Button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export default function App() {</a:t>
            </a:r>
            <a:endParaRPr/>
          </a:p>
          <a:p>
            <a:pPr indent="0" lvl="0" marL="0" rtl="0" algn="l">
              <a:spcBef>
                <a:spcPts val="0"/>
              </a:spcBef>
              <a:spcAft>
                <a:spcPts val="0"/>
              </a:spcAft>
              <a:buNone/>
            </a:pPr>
            <a:r>
              <a:rPr lang="en-US"/>
              <a:t>  const intervalRef = useRef()</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intervalRef.current = setInterval(  () =&gt; setCount((count) =&gt; count + 1),  1000    )</a:t>
            </a:r>
            <a:endParaRPr/>
          </a:p>
          <a:p>
            <a:pPr indent="0" lvl="0" marL="0" rtl="0" algn="l">
              <a:spcBef>
                <a:spcPts val="0"/>
              </a:spcBef>
              <a:spcAft>
                <a:spcPts val="0"/>
              </a:spcAft>
              <a:buNone/>
            </a:pPr>
            <a:r>
              <a:rPr lang="en-US"/>
              <a:t>    return () =&gt; {     clearInterval(intervalRef.current)    }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 style={{ fontSize: 120 }}&gt;{count}&lt;/Text&gt;</a:t>
            </a:r>
            <a:endParaRPr/>
          </a:p>
          <a:p>
            <a:pPr indent="0" lvl="0" marL="0" rtl="0" algn="l">
              <a:spcBef>
                <a:spcPts val="0"/>
              </a:spcBef>
              <a:spcAft>
                <a:spcPts val="0"/>
              </a:spcAft>
              <a:buNone/>
            </a:pPr>
            <a:r>
              <a:rPr lang="en-US"/>
              <a:t>      &lt;Button</a:t>
            </a:r>
            <a:endParaRPr/>
          </a:p>
          <a:p>
            <a:pPr indent="0" lvl="0" marL="0" rtl="0" algn="l">
              <a:spcBef>
                <a:spcPts val="0"/>
              </a:spcBef>
              <a:spcAft>
                <a:spcPts val="0"/>
              </a:spcAft>
              <a:buNone/>
            </a:pPr>
            <a:r>
              <a:rPr lang="en-US"/>
              <a:t>        title="Stop"</a:t>
            </a:r>
            <a:endParaRPr/>
          </a:p>
          <a:p>
            <a:pPr indent="0" lvl="0" marL="0" rtl="0" algn="l">
              <a:spcBef>
                <a:spcPts val="0"/>
              </a:spcBef>
              <a:spcAft>
                <a:spcPts val="0"/>
              </a:spcAft>
              <a:buNone/>
            </a:pPr>
            <a:r>
              <a:rPr lang="en-US"/>
              <a:t>        onPress={() =&gt; {</a:t>
            </a:r>
            <a:endParaRPr/>
          </a:p>
          <a:p>
            <a:pPr indent="0" lvl="0" marL="0" rtl="0" algn="l">
              <a:spcBef>
                <a:spcPts val="0"/>
              </a:spcBef>
              <a:spcAft>
                <a:spcPts val="0"/>
              </a:spcAft>
              <a:buNone/>
            </a:pPr>
            <a:r>
              <a:rPr lang="en-US"/>
              <a:t>          clearInterval(intervalRef.current)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2" name="Google Shape;262;g307df9374bb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7df9374bb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7df9374bb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useRef, useEffect } from 'react';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TimerComponent = () =&gt; {</a:t>
            </a:r>
            <a:endParaRPr/>
          </a:p>
          <a:p>
            <a:pPr indent="0" lvl="0" marL="0" rtl="0" algn="l">
              <a:spcBef>
                <a:spcPts val="0"/>
              </a:spcBef>
              <a:spcAft>
                <a:spcPts val="0"/>
              </a:spcAft>
              <a:buNone/>
            </a:pPr>
            <a:r>
              <a:rPr lang="en-US"/>
              <a:t>  const timerRef = useRef(null);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useEffect(() =&gt; {</a:t>
            </a:r>
            <a:endParaRPr/>
          </a:p>
          <a:p>
            <a:pPr indent="0" lvl="0" marL="0" rtl="0" algn="l">
              <a:spcBef>
                <a:spcPts val="0"/>
              </a:spcBef>
              <a:spcAft>
                <a:spcPts val="0"/>
              </a:spcAft>
              <a:buNone/>
            </a:pPr>
            <a:r>
              <a:rPr lang="en-US"/>
              <a:t>    timerRef.current = setInterval(() =&gt; {</a:t>
            </a:r>
            <a:endParaRPr/>
          </a:p>
          <a:p>
            <a:pPr indent="0" lvl="0" marL="0" rtl="0" algn="l">
              <a:spcBef>
                <a:spcPts val="0"/>
              </a:spcBef>
              <a:spcAft>
                <a:spcPts val="0"/>
              </a:spcAft>
              <a:buNone/>
            </a:pPr>
            <a:r>
              <a:rPr lang="en-US"/>
              <a:t>      console.log('Timer running');</a:t>
            </a:r>
            <a:endParaRPr/>
          </a:p>
          <a:p>
            <a:pPr indent="0" lvl="0" marL="0" rtl="0" algn="l">
              <a:spcBef>
                <a:spcPts val="0"/>
              </a:spcBef>
              <a:spcAft>
                <a:spcPts val="0"/>
              </a:spcAft>
              <a:buNone/>
            </a:pPr>
            <a:r>
              <a:rPr lang="en-US"/>
              <a:t>    },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 =&gt; {</a:t>
            </a:r>
            <a:endParaRPr/>
          </a:p>
          <a:p>
            <a:pPr indent="0" lvl="0" marL="0" rtl="0" algn="l">
              <a:spcBef>
                <a:spcPts val="0"/>
              </a:spcBef>
              <a:spcAft>
                <a:spcPts val="0"/>
              </a:spcAft>
              <a:buNone/>
            </a:pPr>
            <a:r>
              <a:rPr lang="en-US"/>
              <a:t>      clearInterval(timerRef.current);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null;</a:t>
            </a:r>
            <a:endParaRPr/>
          </a:p>
          <a:p>
            <a:pPr indent="0" lvl="0" marL="0" rtl="0" algn="l">
              <a:spcBef>
                <a:spcPts val="0"/>
              </a:spcBef>
              <a:spcAft>
                <a:spcPts val="0"/>
              </a:spcAft>
              <a:buNone/>
            </a:pPr>
            <a:r>
              <a:rPr lang="en-US"/>
              <a:t>};</a:t>
            </a:r>
            <a:endParaRPr/>
          </a:p>
        </p:txBody>
      </p:sp>
      <p:sp>
        <p:nvSpPr>
          <p:cNvPr id="269" name="Google Shape;269;g307df9374bb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7df9374b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307df9374b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7df9374bb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07df9374b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7df9374bb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07df9374bb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7df9374bb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07df9374bb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7df9374bb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07df9374b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7df9374bb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createContext, useContext } from 'react';</a:t>
            </a:r>
            <a:endParaRPr/>
          </a:p>
          <a:p>
            <a:pPr indent="0" lvl="0" marL="0" rtl="0" algn="l">
              <a:spcBef>
                <a:spcPts val="0"/>
              </a:spcBef>
              <a:spcAft>
                <a:spcPts val="0"/>
              </a:spcAft>
              <a:buNone/>
            </a:pPr>
            <a:r>
              <a:rPr lang="en-US"/>
              <a:t>import { View, Text, Button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Create the context</a:t>
            </a:r>
            <a:endParaRPr/>
          </a:p>
          <a:p>
            <a:pPr indent="0" lvl="0" marL="0" rtl="0" algn="l">
              <a:spcBef>
                <a:spcPts val="0"/>
              </a:spcBef>
              <a:spcAft>
                <a:spcPts val="0"/>
              </a:spcAft>
              <a:buNone/>
            </a:pPr>
            <a:r>
              <a:rPr lang="en-US"/>
              <a:t>const UserContext = createContext();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App = () =&gt; {</a:t>
            </a:r>
            <a:endParaRPr/>
          </a:p>
          <a:p>
            <a:pPr indent="0" lvl="0" marL="0" rtl="0" algn="l">
              <a:spcBef>
                <a:spcPts val="0"/>
              </a:spcBef>
              <a:spcAft>
                <a:spcPts val="0"/>
              </a:spcAft>
              <a:buNone/>
            </a:pPr>
            <a:r>
              <a:rPr lang="en-US"/>
              <a:t>  const user = { name: 'John Doe', age: 30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&lt;UserContext.Provider value={user}&gt;</a:t>
            </a:r>
            <a:endParaRPr/>
          </a:p>
          <a:p>
            <a:pPr indent="0" lvl="0" marL="0" rtl="0" algn="l">
              <a:spcBef>
                <a:spcPts val="0"/>
              </a:spcBef>
              <a:spcAft>
                <a:spcPts val="0"/>
              </a:spcAft>
              <a:buNone/>
            </a:pPr>
            <a:r>
              <a:rPr lang="en-US"/>
              <a:t>      &lt;UserProfile /&gt;</a:t>
            </a:r>
            <a:endParaRPr/>
          </a:p>
          <a:p>
            <a:pPr indent="0" lvl="0" marL="0" rtl="0" algn="l">
              <a:spcBef>
                <a:spcPts val="0"/>
              </a:spcBef>
              <a:spcAft>
                <a:spcPts val="0"/>
              </a:spcAft>
              <a:buNone/>
            </a:pPr>
            <a:r>
              <a:rPr lang="en-US"/>
              <a:t>    &lt;/UserContext.Provider&gt;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UserProfile = () =&gt; {</a:t>
            </a:r>
            <a:endParaRPr/>
          </a:p>
          <a:p>
            <a:pPr indent="0" lvl="0" marL="0" rtl="0" algn="l">
              <a:spcBef>
                <a:spcPts val="0"/>
              </a:spcBef>
              <a:spcAft>
                <a:spcPts val="0"/>
              </a:spcAft>
              <a:buNone/>
            </a:pPr>
            <a:r>
              <a:rPr lang="en-US"/>
              <a:t>  const user = useContext(UserContext);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&lt;Text&gt;Name: {user.name}&lt;/Text&gt;</a:t>
            </a:r>
            <a:endParaRPr/>
          </a:p>
          <a:p>
            <a:pPr indent="0" lvl="0" marL="0" rtl="0" algn="l">
              <a:spcBef>
                <a:spcPts val="0"/>
              </a:spcBef>
              <a:spcAft>
                <a:spcPts val="0"/>
              </a:spcAft>
              <a:buNone/>
            </a:pPr>
            <a:r>
              <a:rPr lang="en-US"/>
              <a:t>      &lt;Text&gt;Age: {user.age}&lt;/Text&gt;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308" name="Google Shape;308;g307df9374bb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7df9374bb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307df9374bb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62ae84e3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import React, { useState } from 'react';</a:t>
            </a:r>
            <a:endParaRPr/>
          </a:p>
          <a:p>
            <a:pPr indent="0" lvl="0" marL="0" rtl="0" algn="l">
              <a:lnSpc>
                <a:spcPct val="100000"/>
              </a:lnSpc>
              <a:spcBef>
                <a:spcPts val="0"/>
              </a:spcBef>
              <a:spcAft>
                <a:spcPts val="0"/>
              </a:spcAft>
              <a:buSzPts val="1400"/>
              <a:buNone/>
            </a:pPr>
            <a:r>
              <a:rPr lang="en-US"/>
              <a:t>import { View, Text, Button } from 'react-native';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const CounterApp = () =&gt; {</a:t>
            </a:r>
            <a:endParaRPr/>
          </a:p>
          <a:p>
            <a:pPr indent="0" lvl="0" marL="0" rtl="0" algn="l">
              <a:lnSpc>
                <a:spcPct val="100000"/>
              </a:lnSpc>
              <a:spcBef>
                <a:spcPts val="0"/>
              </a:spcBef>
              <a:spcAft>
                <a:spcPts val="0"/>
              </a:spcAft>
              <a:buSzPts val="1400"/>
              <a:buNone/>
            </a:pPr>
            <a:r>
              <a:rPr lang="en-US"/>
              <a:t>  // Declare a state variable called "count", initially set to 0</a:t>
            </a:r>
            <a:endParaRPr/>
          </a:p>
          <a:p>
            <a:pPr indent="0" lvl="0" marL="0" rtl="0" algn="l">
              <a:lnSpc>
                <a:spcPct val="100000"/>
              </a:lnSpc>
              <a:spcBef>
                <a:spcPts val="0"/>
              </a:spcBef>
              <a:spcAft>
                <a:spcPts val="0"/>
              </a:spcAft>
              <a:buSzPts val="1400"/>
              <a:buNone/>
            </a:pPr>
            <a:r>
              <a:rPr lang="en-US"/>
              <a:t>  const [count, setCount] = useState(0);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return (</a:t>
            </a:r>
            <a:endParaRPr/>
          </a:p>
          <a:p>
            <a:pPr indent="0" lvl="0" marL="0" rtl="0" algn="l">
              <a:lnSpc>
                <a:spcPct val="100000"/>
              </a:lnSpc>
              <a:spcBef>
                <a:spcPts val="0"/>
              </a:spcBef>
              <a:spcAft>
                <a:spcPts val="0"/>
              </a:spcAft>
              <a:buSzPts val="1400"/>
              <a:buNone/>
            </a:pPr>
            <a:r>
              <a:rPr lang="en-US"/>
              <a:t>    &lt;View style={{ padding: 20 }}&gt;</a:t>
            </a:r>
            <a:endParaRPr/>
          </a:p>
          <a:p>
            <a:pPr indent="0" lvl="0" marL="0" rtl="0" algn="l">
              <a:lnSpc>
                <a:spcPct val="100000"/>
              </a:lnSpc>
              <a:spcBef>
                <a:spcPts val="0"/>
              </a:spcBef>
              <a:spcAft>
                <a:spcPts val="0"/>
              </a:spcAft>
              <a:buSzPts val="1400"/>
              <a:buNone/>
            </a:pPr>
            <a:r>
              <a:rPr lang="en-US"/>
              <a:t>      &lt;Text&gt;Count: {count}&lt;/Text&gt;</a:t>
            </a:r>
            <a:endParaRPr/>
          </a:p>
          <a:p>
            <a:pPr indent="0" lvl="0" marL="0" rtl="0" algn="l">
              <a:lnSpc>
                <a:spcPct val="100000"/>
              </a:lnSpc>
              <a:spcBef>
                <a:spcPts val="0"/>
              </a:spcBef>
              <a:spcAft>
                <a:spcPts val="0"/>
              </a:spcAft>
              <a:buSzPts val="1400"/>
              <a:buNone/>
            </a:pPr>
            <a:r>
              <a:rPr lang="en-US"/>
              <a:t>      &lt;Button title="Increase" onPress={() =&gt; setCount(count + 1)} /&gt;</a:t>
            </a:r>
            <a:endParaRPr/>
          </a:p>
          <a:p>
            <a:pPr indent="0" lvl="0" marL="0" rtl="0" algn="l">
              <a:lnSpc>
                <a:spcPct val="100000"/>
              </a:lnSpc>
              <a:spcBef>
                <a:spcPts val="0"/>
              </a:spcBef>
              <a:spcAft>
                <a:spcPts val="0"/>
              </a:spcAft>
              <a:buSzPts val="1400"/>
              <a:buNone/>
            </a:pPr>
            <a:r>
              <a:rPr lang="en-US"/>
              <a:t>      &lt;Button title="Reset" onPress={() =&gt; setCount(0)} /&gt;</a:t>
            </a:r>
            <a:endParaRPr/>
          </a:p>
          <a:p>
            <a:pPr indent="0" lvl="0" marL="0" rtl="0" algn="l">
              <a:lnSpc>
                <a:spcPct val="100000"/>
              </a:lnSpc>
              <a:spcBef>
                <a:spcPts val="0"/>
              </a:spcBef>
              <a:spcAft>
                <a:spcPts val="0"/>
              </a:spcAft>
              <a:buSzPts val="1400"/>
              <a:buNone/>
            </a:pPr>
            <a:r>
              <a:rPr lang="en-US"/>
              <a:t>    &lt;/View&gt;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export default CounterApp;</a:t>
            </a:r>
            <a:endParaRPr/>
          </a:p>
        </p:txBody>
      </p:sp>
      <p:sp>
        <p:nvSpPr>
          <p:cNvPr id="67" name="Google Shape;67;g2862ae84e3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5c72d891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5c72d891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85c72d891b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7df9374bb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307df9374bb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7df9374bb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07df9374bb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7df9374bb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const initialState = { count: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 reducer = (state, action) =&gt; {</a:t>
            </a:r>
            <a:endParaRPr/>
          </a:p>
          <a:p>
            <a:pPr indent="0" lvl="0" marL="0" rtl="0" algn="l">
              <a:spcBef>
                <a:spcPts val="0"/>
              </a:spcBef>
              <a:spcAft>
                <a:spcPts val="0"/>
              </a:spcAft>
              <a:buNone/>
            </a:pPr>
            <a:r>
              <a:rPr lang="en-US"/>
              <a:t>  switch (action.type) {</a:t>
            </a:r>
            <a:endParaRPr/>
          </a:p>
          <a:p>
            <a:pPr indent="0" lvl="0" marL="0" rtl="0" algn="l">
              <a:spcBef>
                <a:spcPts val="0"/>
              </a:spcBef>
              <a:spcAft>
                <a:spcPts val="0"/>
              </a:spcAft>
              <a:buNone/>
            </a:pPr>
            <a:r>
              <a:rPr lang="en-US"/>
              <a:t>    case 'increment':</a:t>
            </a:r>
            <a:endParaRPr/>
          </a:p>
          <a:p>
            <a:pPr indent="0" lvl="0" marL="0" rtl="0" algn="l">
              <a:spcBef>
                <a:spcPts val="0"/>
              </a:spcBef>
              <a:spcAft>
                <a:spcPts val="0"/>
              </a:spcAft>
              <a:buNone/>
            </a:pPr>
            <a:r>
              <a:rPr lang="en-US"/>
              <a:t>      return { count: state.count + 1 };</a:t>
            </a:r>
            <a:endParaRPr/>
          </a:p>
          <a:p>
            <a:pPr indent="0" lvl="0" marL="0" rtl="0" algn="l">
              <a:spcBef>
                <a:spcPts val="0"/>
              </a:spcBef>
              <a:spcAft>
                <a:spcPts val="0"/>
              </a:spcAft>
              <a:buNone/>
            </a:pPr>
            <a:r>
              <a:rPr lang="en-US"/>
              <a:t>    case 'decrement':</a:t>
            </a:r>
            <a:endParaRPr/>
          </a:p>
          <a:p>
            <a:pPr indent="0" lvl="0" marL="0" rtl="0" algn="l">
              <a:spcBef>
                <a:spcPts val="0"/>
              </a:spcBef>
              <a:spcAft>
                <a:spcPts val="0"/>
              </a:spcAft>
              <a:buNone/>
            </a:pPr>
            <a:r>
              <a:rPr lang="en-US"/>
              <a:t>      return { count: state.count - 1 };</a:t>
            </a:r>
            <a:endParaRPr/>
          </a:p>
          <a:p>
            <a:pPr indent="0" lvl="0" marL="0" rtl="0" algn="l">
              <a:spcBef>
                <a:spcPts val="0"/>
              </a:spcBef>
              <a:spcAft>
                <a:spcPts val="0"/>
              </a:spcAft>
              <a:buNone/>
            </a:pPr>
            <a:r>
              <a:rPr lang="en-US"/>
              <a:t>    default:</a:t>
            </a:r>
            <a:endParaRPr/>
          </a:p>
          <a:p>
            <a:pPr indent="0" lvl="0" marL="0" rtl="0" algn="l">
              <a:spcBef>
                <a:spcPts val="0"/>
              </a:spcBef>
              <a:spcAft>
                <a:spcPts val="0"/>
              </a:spcAft>
              <a:buNone/>
            </a:pPr>
            <a:r>
              <a:rPr lang="en-US"/>
              <a:t>      return state;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341" name="Google Shape;341;g307df9374bb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7df9374bb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307df9374bb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7df9374bb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const App = () =&gt;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&lt;Counter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export default App;</a:t>
            </a:r>
            <a:endParaRPr/>
          </a:p>
        </p:txBody>
      </p:sp>
      <p:sp>
        <p:nvSpPr>
          <p:cNvPr id="355" name="Google Shape;355;g307df9374bb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7df9374bb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307df9374bb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7df9374bb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07df9374bb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7df9374bb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307df9374bb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9751358f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f9751358f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f9751358f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957f8efd5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import React, { useState } from 'react'</a:t>
            </a:r>
            <a:endParaRPr/>
          </a:p>
          <a:p>
            <a:pPr indent="0" lvl="0" marL="0" rtl="0" algn="l">
              <a:lnSpc>
                <a:spcPct val="100000"/>
              </a:lnSpc>
              <a:spcBef>
                <a:spcPts val="0"/>
              </a:spcBef>
              <a:spcAft>
                <a:spcPts val="0"/>
              </a:spcAft>
              <a:buSzPts val="1400"/>
              <a:buNone/>
            </a:pPr>
            <a:r>
              <a:rPr lang="en-US"/>
              <a:t>import { View, Text, Button } from 'react-native'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const randomDiceRoll = () =&gt; Math.floor(Math.random() * 6) + 1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export default function App() {</a:t>
            </a:r>
            <a:endParaRPr/>
          </a:p>
          <a:p>
            <a:pPr indent="0" lvl="0" marL="0" rtl="0" algn="l">
              <a:lnSpc>
                <a:spcPct val="100000"/>
              </a:lnSpc>
              <a:spcBef>
                <a:spcPts val="0"/>
              </a:spcBef>
              <a:spcAft>
                <a:spcPts val="0"/>
              </a:spcAft>
              <a:buSzPts val="1400"/>
              <a:buNone/>
            </a:pPr>
            <a:r>
              <a:rPr lang="en-US"/>
              <a:t>  const [diceRolls, setDiceRolls] = useState([])</a:t>
            </a:r>
            <a:endParaRPr/>
          </a:p>
          <a:p>
            <a:pPr indent="0" lvl="0" marL="0" rtl="0" algn="l">
              <a:lnSpc>
                <a:spcPct val="100000"/>
              </a:lnSpc>
              <a:spcBef>
                <a:spcPts val="0"/>
              </a:spcBef>
              <a:spcAft>
                <a:spcPts val="0"/>
              </a:spcAft>
              <a:buSzPts val="1400"/>
              <a:buNone/>
            </a:pPr>
            <a:r>
              <a:rPr lang="en-US"/>
              <a:t>  return (</a:t>
            </a:r>
            <a:endParaRPr/>
          </a:p>
          <a:p>
            <a:pPr indent="0" lvl="0" marL="0" rtl="0" algn="l">
              <a:lnSpc>
                <a:spcPct val="100000"/>
              </a:lnSpc>
              <a:spcBef>
                <a:spcPts val="0"/>
              </a:spcBef>
              <a:spcAft>
                <a:spcPts val="0"/>
              </a:spcAft>
              <a:buSzPts val="1400"/>
              <a:buNone/>
            </a:pPr>
            <a:r>
              <a:rPr lang="en-US"/>
              <a:t>    &lt;View&gt;</a:t>
            </a:r>
            <a:endParaRPr/>
          </a:p>
          <a:p>
            <a:pPr indent="0" lvl="0" marL="0" rtl="0" algn="l">
              <a:lnSpc>
                <a:spcPct val="100000"/>
              </a:lnSpc>
              <a:spcBef>
                <a:spcPts val="0"/>
              </a:spcBef>
              <a:spcAft>
                <a:spcPts val="0"/>
              </a:spcAft>
              <a:buSzPts val="1400"/>
              <a:buNone/>
            </a:pPr>
            <a:r>
              <a:rPr lang="en-US"/>
              <a:t>      &lt;Button</a:t>
            </a:r>
            <a:endParaRPr/>
          </a:p>
          <a:p>
            <a:pPr indent="0" lvl="0" marL="0" rtl="0" algn="l">
              <a:lnSpc>
                <a:spcPct val="100000"/>
              </a:lnSpc>
              <a:spcBef>
                <a:spcPts val="0"/>
              </a:spcBef>
              <a:spcAft>
                <a:spcPts val="0"/>
              </a:spcAft>
              <a:buSzPts val="1400"/>
              <a:buNone/>
            </a:pPr>
            <a:r>
              <a:rPr lang="en-US"/>
              <a:t>        title="Roll dice!"</a:t>
            </a:r>
            <a:endParaRPr/>
          </a:p>
          <a:p>
            <a:pPr indent="0" lvl="0" marL="0" rtl="0" algn="l">
              <a:lnSpc>
                <a:spcPct val="100000"/>
              </a:lnSpc>
              <a:spcBef>
                <a:spcPts val="0"/>
              </a:spcBef>
              <a:spcAft>
                <a:spcPts val="0"/>
              </a:spcAft>
              <a:buSzPts val="1400"/>
              <a:buNone/>
            </a:pPr>
            <a:r>
              <a:rPr lang="en-US"/>
              <a:t>        onPress={() =&gt; {</a:t>
            </a:r>
            <a:endParaRPr/>
          </a:p>
          <a:p>
            <a:pPr indent="0" lvl="0" marL="0" rtl="0" algn="l">
              <a:lnSpc>
                <a:spcPct val="100000"/>
              </a:lnSpc>
              <a:spcBef>
                <a:spcPts val="0"/>
              </a:spcBef>
              <a:spcAft>
                <a:spcPts val="0"/>
              </a:spcAft>
              <a:buSzPts val="1400"/>
              <a:buNone/>
            </a:pPr>
            <a:r>
              <a:rPr lang="en-US"/>
              <a:t>          setDiceRolls([...diceRolls, randomDiceRoll()])</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      /&gt;</a:t>
            </a:r>
            <a:endParaRPr/>
          </a:p>
          <a:p>
            <a:pPr indent="0" lvl="0" marL="0" rtl="0" algn="l">
              <a:lnSpc>
                <a:spcPct val="100000"/>
              </a:lnSpc>
              <a:spcBef>
                <a:spcPts val="0"/>
              </a:spcBef>
              <a:spcAft>
                <a:spcPts val="0"/>
              </a:spcAft>
              <a:buSzPts val="1400"/>
              <a:buNone/>
            </a:pPr>
            <a:r>
              <a:rPr lang="en-US"/>
              <a:t>      {diceRolls.map((diceRoll, index) =&gt; (</a:t>
            </a:r>
            <a:endParaRPr/>
          </a:p>
          <a:p>
            <a:pPr indent="0" lvl="0" marL="0" rtl="0" algn="l">
              <a:lnSpc>
                <a:spcPct val="100000"/>
              </a:lnSpc>
              <a:spcBef>
                <a:spcPts val="0"/>
              </a:spcBef>
              <a:spcAft>
                <a:spcPts val="0"/>
              </a:spcAft>
              <a:buSzPts val="1400"/>
              <a:buNone/>
            </a:pPr>
            <a:r>
              <a:rPr lang="en-US"/>
              <a:t>        &lt;Text style={{ fontSize: 24 }} key={index}&gt;</a:t>
            </a:r>
            <a:endParaRPr/>
          </a:p>
          <a:p>
            <a:pPr indent="0" lvl="0" marL="0" rtl="0" algn="l">
              <a:lnSpc>
                <a:spcPct val="100000"/>
              </a:lnSpc>
              <a:spcBef>
                <a:spcPts val="0"/>
              </a:spcBef>
              <a:spcAft>
                <a:spcPts val="0"/>
              </a:spcAft>
              <a:buSzPts val="1400"/>
              <a:buNone/>
            </a:pPr>
            <a:r>
              <a:rPr lang="en-US"/>
              <a:t>          {diceRoll}</a:t>
            </a:r>
            <a:endParaRPr/>
          </a:p>
          <a:p>
            <a:pPr indent="0" lvl="0" marL="0" rtl="0" algn="l">
              <a:lnSpc>
                <a:spcPct val="100000"/>
              </a:lnSpc>
              <a:spcBef>
                <a:spcPts val="0"/>
              </a:spcBef>
              <a:spcAft>
                <a:spcPts val="0"/>
              </a:spcAft>
              <a:buSzPts val="1400"/>
              <a:buNone/>
            </a:pPr>
            <a:r>
              <a:rPr lang="en-US"/>
              <a:t>        &lt;/Text&gt;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    &lt;/View&gt;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a:t>
            </a:r>
            <a:endParaRPr/>
          </a:p>
        </p:txBody>
      </p:sp>
      <p:sp>
        <p:nvSpPr>
          <p:cNvPr id="73" name="Google Shape;73;g2f957f8efd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5c72d891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5c72d891b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285c72d891b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f9751358f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f9751358fa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f9751358fa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9751358f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9751358f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f9751358fa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9751358f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9751358f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2f9751358f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9751358fa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f9751358fa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from 'react';</a:t>
            </a:r>
            <a:endParaRPr/>
          </a:p>
          <a:p>
            <a:pPr indent="0" lvl="0" marL="0" rtl="0" algn="l">
              <a:spcBef>
                <a:spcPts val="0"/>
              </a:spcBef>
              <a:spcAft>
                <a:spcPts val="0"/>
              </a:spcAft>
              <a:buNone/>
            </a:pPr>
            <a:r>
              <a:rPr lang="en-US"/>
              <a:t>import {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numbers }) {</a:t>
            </a:r>
            <a:endParaRPr/>
          </a:p>
          <a:p>
            <a:pPr indent="0" lvl="0" marL="0" rtl="0" algn="l">
              <a:spcBef>
                <a:spcPts val="0"/>
              </a:spcBef>
              <a:spcAft>
                <a:spcPts val="0"/>
              </a:spcAft>
              <a:buNone/>
            </a:pPr>
            <a:r>
              <a:rPr lang="en-US"/>
              <a:t>  // This function will run every time the component renders</a:t>
            </a:r>
            <a:endParaRPr/>
          </a:p>
          <a:p>
            <a:pPr indent="0" lvl="0" marL="0" rtl="0" algn="l">
              <a:spcBef>
                <a:spcPts val="0"/>
              </a:spcBef>
              <a:spcAft>
                <a:spcPts val="0"/>
              </a:spcAft>
              <a:buNone/>
            </a:pPr>
            <a:r>
              <a:rPr lang="en-US"/>
              <a:t>  const sum = numbers.reduce((acc, curr) =&gt; acc + curr, 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&lt;Text&gt;Sum: {sum}&lt;/Text&gt;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417" name="Google Shape;417;g2f9751358fa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f9751358f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f9751358f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from 'react';</a:t>
            </a:r>
            <a:endParaRPr/>
          </a:p>
          <a:p>
            <a:pPr indent="0" lvl="0" marL="0" rtl="0" algn="l">
              <a:spcBef>
                <a:spcPts val="0"/>
              </a:spcBef>
              <a:spcAft>
                <a:spcPts val="0"/>
              </a:spcAft>
              <a:buNone/>
            </a:pPr>
            <a:r>
              <a:rPr lang="en-US"/>
              <a:t>import {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numbers }) {</a:t>
            </a:r>
            <a:endParaRPr/>
          </a:p>
          <a:p>
            <a:pPr indent="0" lvl="0" marL="0" rtl="0" algn="l">
              <a:spcBef>
                <a:spcPts val="0"/>
              </a:spcBef>
              <a:spcAft>
                <a:spcPts val="0"/>
              </a:spcAft>
              <a:buNone/>
            </a:pPr>
            <a:r>
              <a:rPr lang="en-US"/>
              <a:t>  // This function will run every time the component renders</a:t>
            </a:r>
            <a:endParaRPr/>
          </a:p>
          <a:p>
            <a:pPr indent="0" lvl="0" marL="0" rtl="0" algn="l">
              <a:spcBef>
                <a:spcPts val="0"/>
              </a:spcBef>
              <a:spcAft>
                <a:spcPts val="0"/>
              </a:spcAft>
              <a:buNone/>
            </a:pPr>
            <a:r>
              <a:rPr lang="en-US"/>
              <a:t>  const sum = numbers.reduce((acc, curr) =&gt; acc + curr, 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&lt;Text&gt;Sum: {sum}&lt;/Text&gt;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425" name="Google Shape;425;g2f9751358fa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9751358fa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9751358fa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from 'react';</a:t>
            </a:r>
            <a:endParaRPr/>
          </a:p>
          <a:p>
            <a:pPr indent="0" lvl="0" marL="0" rtl="0" algn="l">
              <a:spcBef>
                <a:spcPts val="0"/>
              </a:spcBef>
              <a:spcAft>
                <a:spcPts val="0"/>
              </a:spcAft>
              <a:buNone/>
            </a:pPr>
            <a:r>
              <a:rPr lang="en-US"/>
              <a:t>import {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numbers }) {</a:t>
            </a:r>
            <a:endParaRPr/>
          </a:p>
          <a:p>
            <a:pPr indent="0" lvl="0" marL="0" rtl="0" algn="l">
              <a:spcBef>
                <a:spcPts val="0"/>
              </a:spcBef>
              <a:spcAft>
                <a:spcPts val="0"/>
              </a:spcAft>
              <a:buNone/>
            </a:pPr>
            <a:r>
              <a:rPr lang="en-US"/>
              <a:t>  // This function will run every time the component renders</a:t>
            </a:r>
            <a:endParaRPr/>
          </a:p>
          <a:p>
            <a:pPr indent="0" lvl="0" marL="0" rtl="0" algn="l">
              <a:spcBef>
                <a:spcPts val="0"/>
              </a:spcBef>
              <a:spcAft>
                <a:spcPts val="0"/>
              </a:spcAft>
              <a:buNone/>
            </a:pPr>
            <a:r>
              <a:rPr lang="en-US"/>
              <a:t>  const sum = numbers.reduce((acc, curr) =&gt; acc + curr, 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&lt;Text&gt;Sum: {sum}&lt;/Text&gt;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433" name="Google Shape;433;g2f9751358fa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9751358fa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f9751358fa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2f9751358fa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f9751358fa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f9751358fa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2f9751358fa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9751358fa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9751358fa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f9751358fa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957f8efd5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import React, { useState } from 'react';</a:t>
            </a:r>
            <a:endParaRPr/>
          </a:p>
          <a:p>
            <a:pPr indent="0" lvl="0" marL="0" rtl="0" algn="l">
              <a:lnSpc>
                <a:spcPct val="100000"/>
              </a:lnSpc>
              <a:spcBef>
                <a:spcPts val="0"/>
              </a:spcBef>
              <a:spcAft>
                <a:spcPts val="0"/>
              </a:spcAft>
              <a:buSzPts val="1400"/>
              <a:buNone/>
            </a:pPr>
            <a:r>
              <a:rPr lang="en-US"/>
              <a:t>import { View, Text, Button } from 'react-native';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Example function to compute initial value (expensive calculation)</a:t>
            </a:r>
            <a:endParaRPr/>
          </a:p>
          <a:p>
            <a:pPr indent="0" lvl="0" marL="0" rtl="0" algn="l">
              <a:lnSpc>
                <a:spcPct val="100000"/>
              </a:lnSpc>
              <a:spcBef>
                <a:spcPts val="0"/>
              </a:spcBef>
              <a:spcAft>
                <a:spcPts val="0"/>
              </a:spcAft>
              <a:buSzPts val="1400"/>
              <a:buNone/>
            </a:pPr>
            <a:r>
              <a:rPr lang="en-US"/>
              <a:t>const calculateInitialValue = () =&gt; {</a:t>
            </a:r>
            <a:endParaRPr/>
          </a:p>
          <a:p>
            <a:pPr indent="0" lvl="0" marL="0" rtl="0" algn="l">
              <a:lnSpc>
                <a:spcPct val="100000"/>
              </a:lnSpc>
              <a:spcBef>
                <a:spcPts val="0"/>
              </a:spcBef>
              <a:spcAft>
                <a:spcPts val="0"/>
              </a:spcAft>
              <a:buSzPts val="1400"/>
              <a:buNone/>
            </a:pPr>
            <a:r>
              <a:rPr lang="en-US"/>
              <a:t>  console.log("Calculating initial value...");</a:t>
            </a:r>
            <a:endParaRPr/>
          </a:p>
          <a:p>
            <a:pPr indent="0" lvl="0" marL="0" rtl="0" algn="l">
              <a:lnSpc>
                <a:spcPct val="100000"/>
              </a:lnSpc>
              <a:spcBef>
                <a:spcPts val="0"/>
              </a:spcBef>
              <a:spcAft>
                <a:spcPts val="0"/>
              </a:spcAft>
              <a:buSzPts val="1400"/>
              <a:buNone/>
            </a:pPr>
            <a:r>
              <a:rPr lang="en-US"/>
              <a:t>  return Math.floor(Math.random() * 100); // Simulates a heavy calculation</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const CounterApp = () =&gt; {</a:t>
            </a:r>
            <a:endParaRPr/>
          </a:p>
          <a:p>
            <a:pPr indent="0" lvl="0" marL="0" rtl="0" algn="l">
              <a:lnSpc>
                <a:spcPct val="100000"/>
              </a:lnSpc>
              <a:spcBef>
                <a:spcPts val="0"/>
              </a:spcBef>
              <a:spcAft>
                <a:spcPts val="0"/>
              </a:spcAft>
              <a:buSzPts val="1400"/>
              <a:buNone/>
            </a:pPr>
            <a:r>
              <a:rPr lang="en-US"/>
              <a:t>  // Use a callback function to set the initial value for `count`</a:t>
            </a:r>
            <a:endParaRPr/>
          </a:p>
          <a:p>
            <a:pPr indent="0" lvl="0" marL="0" rtl="0" algn="l">
              <a:lnSpc>
                <a:spcPct val="100000"/>
              </a:lnSpc>
              <a:spcBef>
                <a:spcPts val="0"/>
              </a:spcBef>
              <a:spcAft>
                <a:spcPts val="0"/>
              </a:spcAft>
              <a:buSzPts val="1400"/>
              <a:buNone/>
            </a:pPr>
            <a:r>
              <a:rPr lang="en-US"/>
              <a:t>  const [count, setCount] = useState(() =&gt; calculateInitialValue());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return (</a:t>
            </a:r>
            <a:endParaRPr/>
          </a:p>
          <a:p>
            <a:pPr indent="0" lvl="0" marL="0" rtl="0" algn="l">
              <a:lnSpc>
                <a:spcPct val="100000"/>
              </a:lnSpc>
              <a:spcBef>
                <a:spcPts val="0"/>
              </a:spcBef>
              <a:spcAft>
                <a:spcPts val="0"/>
              </a:spcAft>
              <a:buSzPts val="1400"/>
              <a:buNone/>
            </a:pPr>
            <a:r>
              <a:rPr lang="en-US"/>
              <a:t>    &lt;View style={{ padding: 20 }}&gt;</a:t>
            </a:r>
            <a:endParaRPr/>
          </a:p>
          <a:p>
            <a:pPr indent="0" lvl="0" marL="0" rtl="0" algn="l">
              <a:lnSpc>
                <a:spcPct val="100000"/>
              </a:lnSpc>
              <a:spcBef>
                <a:spcPts val="0"/>
              </a:spcBef>
              <a:spcAft>
                <a:spcPts val="0"/>
              </a:spcAft>
              <a:buSzPts val="1400"/>
              <a:buNone/>
            </a:pPr>
            <a:r>
              <a:rPr lang="en-US"/>
              <a:t>      &lt;Text&gt;Initial Random Count: {count}&lt;/Text&gt;</a:t>
            </a:r>
            <a:endParaRPr/>
          </a:p>
          <a:p>
            <a:pPr indent="0" lvl="0" marL="0" rtl="0" algn="l">
              <a:lnSpc>
                <a:spcPct val="100000"/>
              </a:lnSpc>
              <a:spcBef>
                <a:spcPts val="0"/>
              </a:spcBef>
              <a:spcAft>
                <a:spcPts val="0"/>
              </a:spcAft>
              <a:buSzPts val="1400"/>
              <a:buNone/>
            </a:pPr>
            <a:r>
              <a:rPr lang="en-US"/>
              <a:t>      &lt;Button title="Increase" onPress={() =&gt; setCount(count + 1)} /&gt;</a:t>
            </a:r>
            <a:endParaRPr/>
          </a:p>
          <a:p>
            <a:pPr indent="0" lvl="0" marL="0" rtl="0" algn="l">
              <a:lnSpc>
                <a:spcPct val="100000"/>
              </a:lnSpc>
              <a:spcBef>
                <a:spcPts val="0"/>
              </a:spcBef>
              <a:spcAft>
                <a:spcPts val="0"/>
              </a:spcAft>
              <a:buSzPts val="1400"/>
              <a:buNone/>
            </a:pPr>
            <a:r>
              <a:rPr lang="en-US"/>
              <a:t>      &lt;Button title="Reset" onPress={() =&gt; setCount(() =&gt; calculateInitialValue())} /&gt;</a:t>
            </a:r>
            <a:endParaRPr/>
          </a:p>
          <a:p>
            <a:pPr indent="0" lvl="0" marL="0" rtl="0" algn="l">
              <a:lnSpc>
                <a:spcPct val="100000"/>
              </a:lnSpc>
              <a:spcBef>
                <a:spcPts val="0"/>
              </a:spcBef>
              <a:spcAft>
                <a:spcPts val="0"/>
              </a:spcAft>
              <a:buSzPts val="1400"/>
              <a:buNone/>
            </a:pPr>
            <a:r>
              <a:rPr lang="en-US"/>
              <a:t>    &lt;/View&gt;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export default CounterApp;</a:t>
            </a:r>
            <a:endParaRPr/>
          </a:p>
        </p:txBody>
      </p:sp>
      <p:sp>
        <p:nvSpPr>
          <p:cNvPr id="79" name="Google Shape;79;g2f957f8efd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9751358fa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9751358fa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2f9751358fa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f9751358f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f9751358fa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2f9751358fa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9751358fa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f9751358fa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2f9751358fa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9751358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9751358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f9751358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7ff6702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7ff67021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307ff67021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7ff6702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7ff67021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307ff67021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7ff67021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07ff670218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307ff670218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07ff67021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07ff67021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307ff670218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07ff67021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07ff67021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useState } from 'react';</a:t>
            </a:r>
            <a:endParaRPr/>
          </a:p>
          <a:p>
            <a:pPr indent="0" lvl="0" marL="0" rtl="0" algn="l">
              <a:spcBef>
                <a:spcPts val="0"/>
              </a:spcBef>
              <a:spcAft>
                <a:spcPts val="0"/>
              </a:spcAft>
              <a:buNone/>
            </a:pPr>
            <a:r>
              <a:rPr lang="en-US"/>
              <a:t>import { Button,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const increment = ()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&lt;Text&gt;{count}&lt;/Text&gt;</a:t>
            </a:r>
            <a:endParaRPr/>
          </a:p>
          <a:p>
            <a:pPr indent="0" lvl="0" marL="0" rtl="0" algn="l">
              <a:spcBef>
                <a:spcPts val="0"/>
              </a:spcBef>
              <a:spcAft>
                <a:spcPts val="0"/>
              </a:spcAft>
              <a:buNone/>
            </a:pPr>
            <a:r>
              <a:rPr lang="en-US"/>
              <a:t>      &lt;Button title="Increment" onPress={increment}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522" name="Google Shape;522;g307ff67021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07ff67021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07ff67021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useState } from 'react';</a:t>
            </a:r>
            <a:endParaRPr/>
          </a:p>
          <a:p>
            <a:pPr indent="0" lvl="0" marL="0" rtl="0" algn="l">
              <a:spcBef>
                <a:spcPts val="0"/>
              </a:spcBef>
              <a:spcAft>
                <a:spcPts val="0"/>
              </a:spcAft>
              <a:buNone/>
            </a:pPr>
            <a:r>
              <a:rPr lang="en-US"/>
              <a:t>import { Button,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const increment = ()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&lt;Text&gt;{count}&lt;/Text&gt;</a:t>
            </a:r>
            <a:endParaRPr/>
          </a:p>
          <a:p>
            <a:pPr indent="0" lvl="0" marL="0" rtl="0" algn="l">
              <a:spcBef>
                <a:spcPts val="0"/>
              </a:spcBef>
              <a:spcAft>
                <a:spcPts val="0"/>
              </a:spcAft>
              <a:buNone/>
            </a:pPr>
            <a:r>
              <a:rPr lang="en-US"/>
              <a:t>      &lt;Button title="Increment" onPress={increment}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530" name="Google Shape;530;g307ff670218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5c72d891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5c72d891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85c72d891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07ff67021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07ff670218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useState } from 'react';</a:t>
            </a:r>
            <a:endParaRPr/>
          </a:p>
          <a:p>
            <a:pPr indent="0" lvl="0" marL="0" rtl="0" algn="l">
              <a:spcBef>
                <a:spcPts val="0"/>
              </a:spcBef>
              <a:spcAft>
                <a:spcPts val="0"/>
              </a:spcAft>
              <a:buNone/>
            </a:pPr>
            <a:r>
              <a:rPr lang="en-US"/>
              <a:t>import { Button,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const increment = ()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&lt;Text&gt;{count}&lt;/Text&gt;</a:t>
            </a:r>
            <a:endParaRPr/>
          </a:p>
          <a:p>
            <a:pPr indent="0" lvl="0" marL="0" rtl="0" algn="l">
              <a:spcBef>
                <a:spcPts val="0"/>
              </a:spcBef>
              <a:spcAft>
                <a:spcPts val="0"/>
              </a:spcAft>
              <a:buNone/>
            </a:pPr>
            <a:r>
              <a:rPr lang="en-US"/>
              <a:t>      &lt;Button title="Increment" onPress={increment}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538" name="Google Shape;538;g307ff670218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07ff670218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07ff670218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 React, { useState } from 'react';</a:t>
            </a:r>
            <a:endParaRPr/>
          </a:p>
          <a:p>
            <a:pPr indent="0" lvl="0" marL="0" rtl="0" algn="l">
              <a:spcBef>
                <a:spcPts val="0"/>
              </a:spcBef>
              <a:spcAft>
                <a:spcPts val="0"/>
              </a:spcAft>
              <a:buNone/>
            </a:pPr>
            <a:r>
              <a:rPr lang="en-US"/>
              <a:t>import { Button, View, Text } from 'react-native';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MyComponent() {</a:t>
            </a:r>
            <a:endParaRPr/>
          </a:p>
          <a:p>
            <a:pPr indent="0" lvl="0" marL="0" rtl="0" algn="l">
              <a:spcBef>
                <a:spcPts val="0"/>
              </a:spcBef>
              <a:spcAft>
                <a:spcPts val="0"/>
              </a:spcAft>
              <a:buNone/>
            </a:pPr>
            <a:r>
              <a:rPr lang="en-US"/>
              <a:t>  const [count, setCount] = useState(0);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const increment = () =&gt; {</a:t>
            </a:r>
            <a:endParaRPr/>
          </a:p>
          <a:p>
            <a:pPr indent="0" lvl="0" marL="0" rtl="0" algn="l">
              <a:spcBef>
                <a:spcPts val="0"/>
              </a:spcBef>
              <a:spcAft>
                <a:spcPts val="0"/>
              </a:spcAft>
              <a:buNone/>
            </a:pPr>
            <a:r>
              <a:rPr lang="en-US"/>
              <a:t>    setCount(count + 1);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&lt;Text&gt;{count}&lt;/Text&gt;</a:t>
            </a:r>
            <a:endParaRPr/>
          </a:p>
          <a:p>
            <a:pPr indent="0" lvl="0" marL="0" rtl="0" algn="l">
              <a:spcBef>
                <a:spcPts val="0"/>
              </a:spcBef>
              <a:spcAft>
                <a:spcPts val="0"/>
              </a:spcAft>
              <a:buNone/>
            </a:pPr>
            <a:r>
              <a:rPr lang="en-US"/>
              <a:t>      &lt;Button title="Increment" onPress={increment} /&gt;</a:t>
            </a:r>
            <a:endParaRPr/>
          </a:p>
          <a:p>
            <a:pPr indent="0" lvl="0" marL="0" rtl="0" algn="l">
              <a:spcBef>
                <a:spcPts val="0"/>
              </a:spcBef>
              <a:spcAft>
                <a:spcPts val="0"/>
              </a:spcAft>
              <a:buNone/>
            </a:pPr>
            <a:r>
              <a:rPr lang="en-US"/>
              <a:t>    &lt;/View&gt;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546" name="Google Shape;546;g307ff670218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07ff67021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07ff670218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307ff670218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07ff670218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07ff670218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307ff670218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07ff670218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g307ff670218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g307ff670218_0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85c72d891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85c72d891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285c72d891b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07ff670218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07ff670218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307ff670218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07ff670218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07ff670218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307ff670218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07ff670218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07ff670218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307ff670218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07ff670218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07ff670218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307ff670218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957f8efd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957f8efd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f957f8efd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07ff670218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07ff670218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307ff670218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07ff670218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07ff670218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g307ff670218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07ff670218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07ff670218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307ff670218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07ff670218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07ff670218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307ff670218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07ff670218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07ff670218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g307ff670218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957f8efd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957f8efd5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https://www.w3schools.com/react/react_useeffect.asp</a:t>
            </a:r>
            <a:endParaRPr/>
          </a:p>
          <a:p>
            <a:pPr indent="0" lvl="0" marL="0" rtl="0" algn="l">
              <a:spcBef>
                <a:spcPts val="0"/>
              </a:spcBef>
              <a:spcAft>
                <a:spcPts val="0"/>
              </a:spcAft>
              <a:buNone/>
            </a:pPr>
            <a:r>
              <a:t/>
            </a:r>
            <a:endParaRPr/>
          </a:p>
        </p:txBody>
      </p:sp>
      <p:sp>
        <p:nvSpPr>
          <p:cNvPr id="102" name="Google Shape;102;g2f957f8efd5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5" name="Shape 15"/>
        <p:cNvGrpSpPr/>
        <p:nvPr/>
      </p:nvGrpSpPr>
      <p:grpSpPr>
        <a:xfrm>
          <a:off x="0" y="0"/>
          <a:ext cx="0" cy="0"/>
          <a:chOff x="0" y="0"/>
          <a:chExt cx="0" cy="0"/>
        </a:xfrm>
      </p:grpSpPr>
      <p:sp>
        <p:nvSpPr>
          <p:cNvPr id="16" name="Google Shape;16;p6"/>
          <p:cNvSpPr/>
          <p:nvPr>
            <p:ph idx="2" type="pic"/>
          </p:nvPr>
        </p:nvSpPr>
        <p:spPr>
          <a:xfrm>
            <a:off x="0" y="0"/>
            <a:ext cx="12192000" cy="6858000"/>
          </a:xfrm>
          <a:prstGeom prst="rect">
            <a:avLst/>
          </a:prstGeom>
          <a:solidFill>
            <a:srgbClr val="595959"/>
          </a:solidFill>
          <a:ln>
            <a:noFill/>
          </a:ln>
        </p:spPr>
      </p:sp>
      <p:sp>
        <p:nvSpPr>
          <p:cNvPr id="17" name="Google Shape;17;p6"/>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18" name="Shape 18"/>
        <p:cNvGrpSpPr/>
        <p:nvPr/>
      </p:nvGrpSpPr>
      <p:grpSpPr>
        <a:xfrm>
          <a:off x="0" y="0"/>
          <a:ext cx="0" cy="0"/>
          <a:chOff x="0" y="0"/>
          <a:chExt cx="0" cy="0"/>
        </a:xfrm>
      </p:grpSpPr>
      <p:sp>
        <p:nvSpPr>
          <p:cNvPr id="19" name="Google Shape;19;p7"/>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7"/>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22" name="Shape 22"/>
        <p:cNvGrpSpPr/>
        <p:nvPr/>
      </p:nvGrpSpPr>
      <p:grpSpPr>
        <a:xfrm>
          <a:off x="0" y="0"/>
          <a:ext cx="0" cy="0"/>
          <a:chOff x="0" y="0"/>
          <a:chExt cx="0" cy="0"/>
        </a:xfrm>
      </p:grpSpPr>
      <p:sp>
        <p:nvSpPr>
          <p:cNvPr id="23" name="Google Shape;23;p8"/>
          <p:cNvSpPr/>
          <p:nvPr>
            <p:ph idx="2" type="pic"/>
          </p:nvPr>
        </p:nvSpPr>
        <p:spPr>
          <a:xfrm>
            <a:off x="0" y="0"/>
            <a:ext cx="12192000" cy="6858000"/>
          </a:xfrm>
          <a:prstGeom prst="rect">
            <a:avLst/>
          </a:prstGeom>
          <a:solidFill>
            <a:srgbClr val="7F7F7F"/>
          </a:solidFill>
          <a:ln>
            <a:noFill/>
          </a:ln>
        </p:spPr>
      </p:sp>
      <p:sp>
        <p:nvSpPr>
          <p:cNvPr id="24" name="Google Shape;24;p8"/>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 name="Google Shape;26;p8"/>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Balance act">
  <p:cSld name="Palette Balance act">
    <p:bg>
      <p:bgPr>
        <a:solidFill>
          <a:srgbClr val="D8D8D8"/>
        </a:solidFill>
      </p:bgPr>
    </p:bg>
    <p:spTree>
      <p:nvGrpSpPr>
        <p:cNvPr id="27" name="Shape 27"/>
        <p:cNvGrpSpPr/>
        <p:nvPr/>
      </p:nvGrpSpPr>
      <p:grpSpPr>
        <a:xfrm>
          <a:off x="0" y="0"/>
          <a:ext cx="0" cy="0"/>
          <a:chOff x="0" y="0"/>
          <a:chExt cx="0" cy="0"/>
        </a:xfrm>
      </p:grpSpPr>
      <p:sp>
        <p:nvSpPr>
          <p:cNvPr id="28" name="Google Shape;28;p9"/>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p:nvPr>
            <p:ph idx="2" type="pic"/>
          </p:nvPr>
        </p:nvSpPr>
        <p:spPr>
          <a:xfrm>
            <a:off x="4279392" y="1463040"/>
            <a:ext cx="1499616" cy="2194560"/>
          </a:xfrm>
          <a:prstGeom prst="rect">
            <a:avLst/>
          </a:prstGeom>
          <a:noFill/>
          <a:ln>
            <a:noFill/>
          </a:ln>
        </p:spPr>
      </p:sp>
      <p:sp>
        <p:nvSpPr>
          <p:cNvPr id="30" name="Google Shape;30;p9"/>
          <p:cNvSpPr/>
          <p:nvPr>
            <p:ph idx="3" type="pic"/>
          </p:nvPr>
        </p:nvSpPr>
        <p:spPr>
          <a:xfrm>
            <a:off x="6227064" y="1463040"/>
            <a:ext cx="1499616" cy="2194560"/>
          </a:xfrm>
          <a:prstGeom prst="rect">
            <a:avLst/>
          </a:prstGeom>
          <a:noFill/>
          <a:ln>
            <a:noFill/>
          </a:ln>
        </p:spPr>
      </p:sp>
      <p:sp>
        <p:nvSpPr>
          <p:cNvPr id="31" name="Google Shape;31;p9"/>
          <p:cNvSpPr/>
          <p:nvPr>
            <p:ph idx="4" type="pic"/>
          </p:nvPr>
        </p:nvSpPr>
        <p:spPr>
          <a:xfrm>
            <a:off x="8174736" y="1463040"/>
            <a:ext cx="1499616" cy="2194560"/>
          </a:xfrm>
          <a:prstGeom prst="rect">
            <a:avLst/>
          </a:prstGeom>
          <a:noFill/>
          <a:ln>
            <a:noFill/>
          </a:ln>
        </p:spPr>
      </p:sp>
      <p:sp>
        <p:nvSpPr>
          <p:cNvPr id="32" name="Google Shape;32;p9"/>
          <p:cNvSpPr/>
          <p:nvPr>
            <p:ph idx="5" type="pic"/>
          </p:nvPr>
        </p:nvSpPr>
        <p:spPr>
          <a:xfrm>
            <a:off x="10122408" y="1463040"/>
            <a:ext cx="1499616" cy="2194560"/>
          </a:xfrm>
          <a:prstGeom prst="rect">
            <a:avLst/>
          </a:prstGeom>
          <a:noFill/>
          <a:ln>
            <a:noFill/>
          </a:ln>
        </p:spPr>
      </p:sp>
      <p:sp>
        <p:nvSpPr>
          <p:cNvPr id="33" name="Google Shape;33;p9"/>
          <p:cNvSpPr/>
          <p:nvPr>
            <p:ph idx="6" type="pic"/>
          </p:nvPr>
        </p:nvSpPr>
        <p:spPr>
          <a:xfrm>
            <a:off x="4279392" y="4087368"/>
            <a:ext cx="1499616" cy="2194560"/>
          </a:xfrm>
          <a:prstGeom prst="rect">
            <a:avLst/>
          </a:prstGeom>
          <a:noFill/>
          <a:ln>
            <a:noFill/>
          </a:ln>
        </p:spPr>
      </p:sp>
      <p:sp>
        <p:nvSpPr>
          <p:cNvPr id="34" name="Google Shape;34;p9"/>
          <p:cNvSpPr/>
          <p:nvPr>
            <p:ph idx="7" type="pic"/>
          </p:nvPr>
        </p:nvSpPr>
        <p:spPr>
          <a:xfrm>
            <a:off x="6227064" y="4087368"/>
            <a:ext cx="1499616" cy="2194560"/>
          </a:xfrm>
          <a:prstGeom prst="rect">
            <a:avLst/>
          </a:prstGeom>
          <a:noFill/>
          <a:ln>
            <a:noFill/>
          </a:ln>
        </p:spPr>
      </p:sp>
      <p:sp>
        <p:nvSpPr>
          <p:cNvPr id="35" name="Google Shape;35;p9"/>
          <p:cNvSpPr/>
          <p:nvPr>
            <p:ph idx="8" type="pic"/>
          </p:nvPr>
        </p:nvSpPr>
        <p:spPr>
          <a:xfrm>
            <a:off x="8174736" y="4087368"/>
            <a:ext cx="1499616" cy="2194560"/>
          </a:xfrm>
          <a:prstGeom prst="rect">
            <a:avLst/>
          </a:prstGeom>
          <a:noFill/>
          <a:ln>
            <a:noFill/>
          </a:ln>
        </p:spPr>
      </p:sp>
      <p:sp>
        <p:nvSpPr>
          <p:cNvPr id="36" name="Google Shape;36;p9"/>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Balancing Act">
  <p:cSld name="Immersive palette Balancing Act">
    <p:bg>
      <p:bgPr>
        <a:solidFill>
          <a:schemeClr val="accent5"/>
        </a:solidFill>
      </p:bgPr>
    </p:bg>
    <p:spTree>
      <p:nvGrpSpPr>
        <p:cNvPr id="37" name="Shape 37"/>
        <p:cNvGrpSpPr/>
        <p:nvPr/>
      </p:nvGrpSpPr>
      <p:grpSpPr>
        <a:xfrm>
          <a:off x="0" y="0"/>
          <a:ext cx="0" cy="0"/>
          <a:chOff x="0" y="0"/>
          <a:chExt cx="0" cy="0"/>
        </a:xfrm>
      </p:grpSpPr>
      <p:sp>
        <p:nvSpPr>
          <p:cNvPr id="38" name="Google Shape;38;p10"/>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9" name="Google Shape;39;p10"/>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10"/>
          <p:cNvSpPr/>
          <p:nvPr>
            <p:ph idx="2" type="pic"/>
          </p:nvPr>
        </p:nvSpPr>
        <p:spPr>
          <a:xfrm>
            <a:off x="4254500" y="0"/>
            <a:ext cx="7480300" cy="6858000"/>
          </a:xfrm>
          <a:prstGeom prst="rect">
            <a:avLst/>
          </a:prstGeom>
          <a:noFill/>
          <a:ln>
            <a:noFill/>
          </a:ln>
        </p:spPr>
      </p:sp>
      <p:sp>
        <p:nvSpPr>
          <p:cNvPr id="42" name="Google Shape;42;p10"/>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3" name="Google Shape;43;p10"/>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React Native – Wikipedia tiếng Việt" id="14" name="Google Shape;14;p5"/>
          <p:cNvPicPr preferRelativeResize="0"/>
          <p:nvPr/>
        </p:nvPicPr>
        <p:blipFill rotWithShape="1">
          <a:blip r:embed="rId1">
            <a:alphaModFix/>
          </a:blip>
          <a:srcRect b="0" l="0" r="0" t="0"/>
          <a:stretch/>
        </p:blipFill>
        <p:spPr>
          <a:xfrm>
            <a:off x="11264699" y="136525"/>
            <a:ext cx="734637" cy="6377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0.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0.jpg"/><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0.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Abstract image of curvy lines" id="49" name="Google Shape;49;p1"/>
          <p:cNvPicPr preferRelativeResize="0"/>
          <p:nvPr>
            <p:ph idx="2" type="pic"/>
          </p:nvPr>
        </p:nvPicPr>
        <p:blipFill rotWithShape="1">
          <a:blip r:embed="rId3">
            <a:alphaModFix/>
          </a:blip>
          <a:srcRect b="2" l="0" r="0" t="2"/>
          <a:stretch/>
        </p:blipFill>
        <p:spPr>
          <a:xfrm>
            <a:off x="0" y="0"/>
            <a:ext cx="12192000" cy="6858001"/>
          </a:xfrm>
          <a:prstGeom prst="rect">
            <a:avLst/>
          </a:prstGeom>
          <a:solidFill>
            <a:srgbClr val="595959"/>
          </a:solidFill>
          <a:ln>
            <a:noFill/>
          </a:ln>
        </p:spPr>
      </p:pic>
      <p:sp>
        <p:nvSpPr>
          <p:cNvPr id="50" name="Google Shape;50;p1"/>
          <p:cNvSpPr txBox="1"/>
          <p:nvPr>
            <p:ph type="title"/>
          </p:nvPr>
        </p:nvSpPr>
        <p:spPr>
          <a:xfrm>
            <a:off x="1539338" y="1240168"/>
            <a:ext cx="4282500" cy="728100"/>
          </a:xfrm>
          <a:prstGeom prst="rect">
            <a:avLst/>
          </a:prstGeom>
          <a:noFill/>
          <a:ln>
            <a:noFill/>
          </a:ln>
        </p:spPr>
        <p:txBody>
          <a:bodyPr anchorCtr="0" anchor="t" bIns="45700" lIns="91425" spcFirstLastPara="1" rIns="91425" wrap="square" tIns="45700">
            <a:noAutofit/>
          </a:bodyPr>
          <a:lstStyle/>
          <a:p>
            <a:pPr indent="0" lvl="0" marL="0" rtl="0" algn="ctr">
              <a:lnSpc>
                <a:spcPct val="127777"/>
              </a:lnSpc>
              <a:spcBef>
                <a:spcPts val="0"/>
              </a:spcBef>
              <a:spcAft>
                <a:spcPts val="0"/>
              </a:spcAft>
              <a:buClr>
                <a:schemeClr val="lt1"/>
              </a:buClr>
              <a:buSzPts val="3600"/>
              <a:buFont typeface="Quattrocento Sans"/>
              <a:buNone/>
            </a:pPr>
            <a:r>
              <a:rPr b="1" lang="en-US" sz="4500"/>
              <a:t>React Hooks</a:t>
            </a:r>
            <a:endParaRPr b="1" sz="4500"/>
          </a:p>
        </p:txBody>
      </p:sp>
      <p:sp>
        <p:nvSpPr>
          <p:cNvPr id="51" name="Google Shape;51;p1"/>
          <p:cNvSpPr txBox="1"/>
          <p:nvPr/>
        </p:nvSpPr>
        <p:spPr>
          <a:xfrm>
            <a:off x="3526982" y="5412539"/>
            <a:ext cx="2940300" cy="612300"/>
          </a:xfrm>
          <a:prstGeom prst="rect">
            <a:avLst/>
          </a:prstGeom>
          <a:noFill/>
          <a:ln>
            <a:noFill/>
          </a:ln>
        </p:spPr>
        <p:txBody>
          <a:bodyPr anchorCtr="0" anchor="t" bIns="45700" lIns="91425" spcFirstLastPara="1" rIns="91425" wrap="square" tIns="45700">
            <a:normAutofit/>
          </a:bodyPr>
          <a:lstStyle/>
          <a:p>
            <a:pPr indent="0" lvl="0" marL="0" marR="0" rtl="0" algn="ctr">
              <a:lnSpc>
                <a:spcPct val="230000"/>
              </a:lnSpc>
              <a:spcBef>
                <a:spcPts val="0"/>
              </a:spcBef>
              <a:spcAft>
                <a:spcPts val="0"/>
              </a:spcAft>
              <a:buClr>
                <a:schemeClr val="lt1"/>
              </a:buClr>
              <a:buSzPts val="2000"/>
              <a:buFont typeface="Quattrocento Sans"/>
              <a:buNone/>
            </a:pPr>
            <a:r>
              <a:rPr b="0" i="0" lang="en-US" sz="2000" u="none" cap="none" strike="noStrike">
                <a:solidFill>
                  <a:schemeClr val="lt1"/>
                </a:solidFill>
                <a:latin typeface="Quattrocento Sans"/>
                <a:ea typeface="Quattrocento Sans"/>
                <a:cs typeface="Quattrocento Sans"/>
                <a:sym typeface="Quattrocento Sans"/>
              </a:rPr>
              <a:t>NGUYEN TRONG TIEN</a:t>
            </a:r>
            <a:endParaRPr b="0" i="0" sz="1400" u="none" cap="none" strike="noStrike">
              <a:solidFill>
                <a:srgbClr val="000000"/>
              </a:solidFill>
              <a:latin typeface="Arial"/>
              <a:ea typeface="Arial"/>
              <a:cs typeface="Arial"/>
              <a:sym typeface="Arial"/>
            </a:endParaRPr>
          </a:p>
        </p:txBody>
      </p:sp>
      <p:pic>
        <p:nvPicPr>
          <p:cNvPr descr="React Native – Wikipedia tiếng Việt" id="52" name="Google Shape;52;p1"/>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862ae84e35_0_11"/>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rPr>
              <a:t>useEffect</a:t>
            </a:r>
            <a:endParaRPr u="sng"/>
          </a:p>
        </p:txBody>
      </p:sp>
      <p:sp>
        <p:nvSpPr>
          <p:cNvPr id="112" name="Google Shape;112;g2862ae84e35_0_11"/>
          <p:cNvSpPr txBox="1"/>
          <p:nvPr>
            <p:ph idx="1" type="body"/>
          </p:nvPr>
        </p:nvSpPr>
        <p:spPr>
          <a:xfrm>
            <a:off x="457200" y="2540000"/>
            <a:ext cx="11403300" cy="3403500"/>
          </a:xfrm>
          <a:prstGeom prst="rect">
            <a:avLst/>
          </a:prstGeom>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b="1" lang="en-US" sz="2400">
                <a:solidFill>
                  <a:srgbClr val="2E9F74"/>
                </a:solidFill>
                <a:highlight>
                  <a:srgbClr val="FFFFFF"/>
                </a:highlight>
                <a:latin typeface="Arial"/>
                <a:ea typeface="Arial"/>
                <a:cs typeface="Arial"/>
                <a:sym typeface="Arial"/>
              </a:rPr>
              <a:t>useEffect</a:t>
            </a:r>
            <a:r>
              <a:rPr lang="en-US" sz="2400"/>
              <a:t>(callback)</a:t>
            </a:r>
            <a:endParaRPr sz="2400"/>
          </a:p>
          <a:p>
            <a:pPr indent="0" lvl="0" marL="0" rtl="0" algn="l">
              <a:lnSpc>
                <a:spcPct val="127777"/>
              </a:lnSpc>
              <a:spcBef>
                <a:spcPts val="0"/>
              </a:spcBef>
              <a:spcAft>
                <a:spcPts val="0"/>
              </a:spcAft>
              <a:buNone/>
            </a:pPr>
            <a:r>
              <a:rPr b="1" lang="en-US" sz="2400">
                <a:solidFill>
                  <a:srgbClr val="2E9F74"/>
                </a:solidFill>
                <a:highlight>
                  <a:srgbClr val="FFFFFF"/>
                </a:highlight>
                <a:latin typeface="Arial"/>
                <a:ea typeface="Arial"/>
                <a:cs typeface="Arial"/>
                <a:sym typeface="Arial"/>
              </a:rPr>
              <a:t>useEffect</a:t>
            </a:r>
            <a:r>
              <a:rPr lang="en-US" sz="2400"/>
              <a:t>(callback, [])</a:t>
            </a:r>
            <a:endParaRPr sz="2400"/>
          </a:p>
          <a:p>
            <a:pPr indent="0" lvl="0" marL="0" rtl="0" algn="l">
              <a:lnSpc>
                <a:spcPct val="127777"/>
              </a:lnSpc>
              <a:spcBef>
                <a:spcPts val="0"/>
              </a:spcBef>
              <a:spcAft>
                <a:spcPts val="0"/>
              </a:spcAft>
              <a:buNone/>
            </a:pPr>
            <a:r>
              <a:rPr b="1" lang="en-US" sz="2400">
                <a:solidFill>
                  <a:srgbClr val="2E9F74"/>
                </a:solidFill>
                <a:highlight>
                  <a:srgbClr val="FFFFFF"/>
                </a:highlight>
                <a:latin typeface="Arial"/>
                <a:ea typeface="Arial"/>
                <a:cs typeface="Arial"/>
                <a:sym typeface="Arial"/>
              </a:rPr>
              <a:t>useEffect</a:t>
            </a:r>
            <a:r>
              <a:rPr lang="en-US" sz="2400"/>
              <a:t>(callback, [deps])</a:t>
            </a:r>
            <a:endParaRPr sz="2400"/>
          </a:p>
          <a:p>
            <a:pPr indent="0" lvl="0" marL="0" rtl="0" algn="l">
              <a:lnSpc>
                <a:spcPct val="127777"/>
              </a:lnSpc>
              <a:spcBef>
                <a:spcPts val="0"/>
              </a:spcBef>
              <a:spcAft>
                <a:spcPts val="0"/>
              </a:spcAft>
              <a:buNone/>
            </a:pPr>
            <a:r>
              <a:t/>
            </a:r>
            <a:endParaRPr sz="2400"/>
          </a:p>
          <a:p>
            <a:pPr indent="0" lvl="0" marL="0" rtl="0" algn="l">
              <a:lnSpc>
                <a:spcPct val="127777"/>
              </a:lnSpc>
              <a:spcBef>
                <a:spcPts val="0"/>
              </a:spcBef>
              <a:spcAft>
                <a:spcPts val="0"/>
              </a:spcAft>
              <a:buClr>
                <a:schemeClr val="dk1"/>
              </a:buClr>
              <a:buSzPts val="1100"/>
              <a:buFont typeface="Arial"/>
              <a:buNone/>
            </a:pPr>
            <a:r>
              <a:rPr lang="en-US" sz="2400"/>
              <a:t>callback call after </a:t>
            </a:r>
            <a:r>
              <a:rPr b="1" lang="en-US" sz="2400">
                <a:solidFill>
                  <a:srgbClr val="2E9F74"/>
                </a:solidFill>
              </a:rPr>
              <a:t>Component finish render</a:t>
            </a:r>
            <a:endParaRPr b="1" sz="2400">
              <a:solidFill>
                <a:srgbClr val="2E9F7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9162ecdbb_0_8"/>
          <p:cNvSpPr txBox="1"/>
          <p:nvPr>
            <p:ph type="title"/>
          </p:nvPr>
        </p:nvSpPr>
        <p:spPr>
          <a:xfrm>
            <a:off x="457199" y="85185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rPr>
              <a:t>useEffect</a:t>
            </a:r>
            <a:r>
              <a:rPr lang="en-US"/>
              <a:t>(callback)</a:t>
            </a:r>
            <a:endParaRPr u="sng"/>
          </a:p>
        </p:txBody>
      </p:sp>
      <p:sp>
        <p:nvSpPr>
          <p:cNvPr id="119" name="Google Shape;119;g249162ecdbb_0_8"/>
          <p:cNvSpPr txBox="1"/>
          <p:nvPr>
            <p:ph idx="1" type="body"/>
          </p:nvPr>
        </p:nvSpPr>
        <p:spPr>
          <a:xfrm>
            <a:off x="457200" y="2540000"/>
            <a:ext cx="4965600" cy="3403500"/>
          </a:xfrm>
          <a:prstGeom prst="rect">
            <a:avLst/>
          </a:prstGeom>
        </p:spPr>
        <p:txBody>
          <a:bodyPr anchorCtr="0" anchor="t" bIns="45700" lIns="91425" spcFirstLastPara="1" rIns="91425" wrap="square" tIns="45700">
            <a:noAutofit/>
          </a:bodyPr>
          <a:lstStyle/>
          <a:p>
            <a:pPr indent="0" lvl="0" marL="0" rtl="0" algn="l">
              <a:lnSpc>
                <a:spcPct val="127777"/>
              </a:lnSpc>
              <a:spcBef>
                <a:spcPts val="0"/>
              </a:spcBef>
              <a:spcAft>
                <a:spcPts val="0"/>
              </a:spcAft>
              <a:buClr>
                <a:schemeClr val="dk1"/>
              </a:buClr>
              <a:buSzPts val="1100"/>
              <a:buFont typeface="Arial"/>
              <a:buNone/>
            </a:pPr>
            <a:r>
              <a:rPr lang="en-US" sz="2400"/>
              <a:t>callback call after Component finish render</a:t>
            </a:r>
            <a:endParaRPr sz="2400"/>
          </a:p>
          <a:p>
            <a:pPr indent="0" lvl="0" marL="0" rtl="0" algn="l">
              <a:lnSpc>
                <a:spcPct val="127777"/>
              </a:lnSpc>
              <a:spcBef>
                <a:spcPts val="0"/>
              </a:spcBef>
              <a:spcAft>
                <a:spcPts val="0"/>
              </a:spcAft>
              <a:buClr>
                <a:schemeClr val="dk1"/>
              </a:buClr>
              <a:buSzPts val="1100"/>
              <a:buFont typeface="Arial"/>
              <a:buNone/>
            </a:pPr>
            <a:r>
              <a:t/>
            </a:r>
            <a:endParaRPr sz="3600"/>
          </a:p>
        </p:txBody>
      </p:sp>
      <p:pic>
        <p:nvPicPr>
          <p:cNvPr id="120" name="Google Shape;120;g249162ecdbb_0_8"/>
          <p:cNvPicPr preferRelativeResize="0"/>
          <p:nvPr/>
        </p:nvPicPr>
        <p:blipFill>
          <a:blip r:embed="rId3">
            <a:alphaModFix/>
          </a:blip>
          <a:stretch>
            <a:fillRect/>
          </a:stretch>
        </p:blipFill>
        <p:spPr>
          <a:xfrm>
            <a:off x="5527225" y="1103175"/>
            <a:ext cx="6451574" cy="552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9162ecdbb_0_14"/>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useEffect</a:t>
            </a:r>
            <a:r>
              <a:rPr lang="en-US"/>
              <a:t>(callback, [])</a:t>
            </a:r>
            <a:endParaRPr u="sng"/>
          </a:p>
        </p:txBody>
      </p:sp>
      <p:sp>
        <p:nvSpPr>
          <p:cNvPr id="127" name="Google Shape;127;g249162ecdbb_0_14"/>
          <p:cNvSpPr txBox="1"/>
          <p:nvPr>
            <p:ph idx="1" type="body"/>
          </p:nvPr>
        </p:nvSpPr>
        <p:spPr>
          <a:xfrm>
            <a:off x="457200" y="2540000"/>
            <a:ext cx="4654500" cy="3403500"/>
          </a:xfrm>
          <a:prstGeom prst="rect">
            <a:avLst/>
          </a:prstGeom>
        </p:spPr>
        <p:txBody>
          <a:bodyPr anchorCtr="0" anchor="t" bIns="45700" lIns="91425" spcFirstLastPara="1" rIns="91425" wrap="square" tIns="45700">
            <a:noAutofit/>
          </a:bodyPr>
          <a:lstStyle/>
          <a:p>
            <a:pPr indent="0" lvl="0" marL="0" rtl="0" algn="l">
              <a:lnSpc>
                <a:spcPct val="127777"/>
              </a:lnSpc>
              <a:spcBef>
                <a:spcPts val="0"/>
              </a:spcBef>
              <a:spcAft>
                <a:spcPts val="0"/>
              </a:spcAft>
              <a:buClr>
                <a:schemeClr val="dk1"/>
              </a:buClr>
              <a:buSzPts val="1100"/>
              <a:buFont typeface="Arial"/>
              <a:buNone/>
            </a:pPr>
            <a:r>
              <a:rPr lang="en-US" sz="2400"/>
              <a:t>callback call</a:t>
            </a:r>
            <a:r>
              <a:rPr b="1" lang="en-US" sz="2400">
                <a:solidFill>
                  <a:srgbClr val="2E9F74"/>
                </a:solidFill>
              </a:rPr>
              <a:t> only  1 time</a:t>
            </a:r>
            <a:r>
              <a:rPr lang="en-US" sz="2400"/>
              <a:t> after Component finish render</a:t>
            </a:r>
            <a:endParaRPr sz="2400"/>
          </a:p>
          <a:p>
            <a:pPr indent="0" lvl="0" marL="0" rtl="0" algn="l">
              <a:lnSpc>
                <a:spcPct val="127777"/>
              </a:lnSpc>
              <a:spcBef>
                <a:spcPts val="0"/>
              </a:spcBef>
              <a:spcAft>
                <a:spcPts val="0"/>
              </a:spcAft>
              <a:buNone/>
            </a:pPr>
            <a:r>
              <a:t/>
            </a:r>
            <a:endParaRPr sz="2400"/>
          </a:p>
          <a:p>
            <a:pPr indent="0" lvl="0" marL="0" rtl="0" algn="l">
              <a:lnSpc>
                <a:spcPct val="127777"/>
              </a:lnSpc>
              <a:spcBef>
                <a:spcPts val="0"/>
              </a:spcBef>
              <a:spcAft>
                <a:spcPts val="0"/>
              </a:spcAft>
              <a:buClr>
                <a:schemeClr val="dk1"/>
              </a:buClr>
              <a:buSzPts val="1100"/>
              <a:buFont typeface="Arial"/>
              <a:buNone/>
            </a:pPr>
            <a:r>
              <a:t/>
            </a:r>
            <a:endParaRPr sz="2400"/>
          </a:p>
        </p:txBody>
      </p:sp>
      <p:pic>
        <p:nvPicPr>
          <p:cNvPr id="128" name="Google Shape;128;g249162ecdbb_0_14"/>
          <p:cNvPicPr preferRelativeResize="0"/>
          <p:nvPr/>
        </p:nvPicPr>
        <p:blipFill>
          <a:blip r:embed="rId3">
            <a:alphaModFix/>
          </a:blip>
          <a:stretch>
            <a:fillRect/>
          </a:stretch>
        </p:blipFill>
        <p:spPr>
          <a:xfrm>
            <a:off x="5392827" y="989700"/>
            <a:ext cx="6467675" cy="57095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62ae84e35_0_18"/>
          <p:cNvSpPr txBox="1"/>
          <p:nvPr>
            <p:ph type="title"/>
          </p:nvPr>
        </p:nvSpPr>
        <p:spPr>
          <a:xfrm>
            <a:off x="457200" y="914400"/>
            <a:ext cx="7467600" cy="1134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useEffect</a:t>
            </a:r>
            <a:r>
              <a:rPr lang="en-US" sz="3000"/>
              <a:t>(callback, [deps])</a:t>
            </a:r>
            <a:endParaRPr sz="3000" u="sng"/>
          </a:p>
        </p:txBody>
      </p:sp>
      <p:pic>
        <p:nvPicPr>
          <p:cNvPr id="135" name="Google Shape;135;g2862ae84e35_0_18"/>
          <p:cNvPicPr preferRelativeResize="0"/>
          <p:nvPr/>
        </p:nvPicPr>
        <p:blipFill>
          <a:blip r:embed="rId3">
            <a:alphaModFix/>
          </a:blip>
          <a:stretch>
            <a:fillRect/>
          </a:stretch>
        </p:blipFill>
        <p:spPr>
          <a:xfrm>
            <a:off x="2323150" y="1941275"/>
            <a:ext cx="7545677" cy="4710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07b094e3e3_0_3"/>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useEffect</a:t>
            </a:r>
            <a:r>
              <a:rPr lang="en-US"/>
              <a:t>-explanation</a:t>
            </a:r>
            <a:endParaRPr/>
          </a:p>
        </p:txBody>
      </p:sp>
      <p:sp>
        <p:nvSpPr>
          <p:cNvPr id="142" name="Google Shape;142;g307b094e3e3_0_3"/>
          <p:cNvSpPr txBox="1"/>
          <p:nvPr>
            <p:ph idx="1" type="body"/>
          </p:nvPr>
        </p:nvSpPr>
        <p:spPr>
          <a:xfrm>
            <a:off x="457200" y="2209800"/>
            <a:ext cx="11403300" cy="4416000"/>
          </a:xfrm>
          <a:prstGeom prst="rect">
            <a:avLst/>
          </a:prstGeom>
        </p:spPr>
        <p:txBody>
          <a:bodyPr anchorCtr="0" anchor="t" bIns="45700" lIns="91425" spcFirstLastPara="1" rIns="91425" wrap="square" tIns="45700">
            <a:noAutofit/>
          </a:bodyPr>
          <a:lstStyle/>
          <a:p>
            <a:pPr indent="0" lvl="0" marL="0" rtl="0" algn="just">
              <a:lnSpc>
                <a:spcPct val="127777"/>
              </a:lnSpc>
              <a:spcBef>
                <a:spcPts val="0"/>
              </a:spcBef>
              <a:spcAft>
                <a:spcPts val="0"/>
              </a:spcAft>
              <a:buClr>
                <a:schemeClr val="dk1"/>
              </a:buClr>
              <a:buSzPts val="1100"/>
              <a:buFont typeface="Arial"/>
              <a:buNone/>
            </a:pPr>
            <a:r>
              <a:rPr b="1" i="1" lang="en-US" sz="2400">
                <a:solidFill>
                  <a:srgbClr val="2E9F74"/>
                </a:solidFill>
                <a:highlight>
                  <a:srgbClr val="FFFFFF"/>
                </a:highlight>
                <a:latin typeface="Arial"/>
                <a:ea typeface="Arial"/>
                <a:cs typeface="Arial"/>
                <a:sym typeface="Arial"/>
              </a:rPr>
              <a:t>Effect Function:</a:t>
            </a:r>
            <a:r>
              <a:rPr b="1" i="1" lang="en-US" sz="2400"/>
              <a:t> </a:t>
            </a:r>
            <a:r>
              <a:rPr lang="en-US" sz="2400"/>
              <a:t>The function you provide will run after the component renders. In this example, it logs the count value whenever it changes.</a:t>
            </a:r>
            <a:endParaRPr sz="2400"/>
          </a:p>
          <a:p>
            <a:pPr indent="0" lvl="0" marL="0" rtl="0" algn="just">
              <a:lnSpc>
                <a:spcPct val="127777"/>
              </a:lnSpc>
              <a:spcBef>
                <a:spcPts val="0"/>
              </a:spcBef>
              <a:spcAft>
                <a:spcPts val="0"/>
              </a:spcAft>
              <a:buClr>
                <a:schemeClr val="dk1"/>
              </a:buClr>
              <a:buSzPts val="1100"/>
              <a:buFont typeface="Arial"/>
              <a:buNone/>
            </a:pPr>
            <a:r>
              <a:rPr b="1" i="1" lang="en-US" sz="2400">
                <a:solidFill>
                  <a:srgbClr val="2E9F74"/>
                </a:solidFill>
                <a:highlight>
                  <a:srgbClr val="FFFFFF"/>
                </a:highlight>
                <a:latin typeface="Arial"/>
                <a:ea typeface="Arial"/>
                <a:cs typeface="Arial"/>
                <a:sym typeface="Arial"/>
              </a:rPr>
              <a:t>Cleanup Function:</a:t>
            </a:r>
            <a:r>
              <a:rPr lang="en-US" sz="2400"/>
              <a:t> If your effect creates subscriptions or timers, you can return a cleanup function. This function will run before the component unmounts or before the effect runs again.</a:t>
            </a:r>
            <a:endParaRPr sz="2400"/>
          </a:p>
          <a:p>
            <a:pPr indent="0" lvl="0" marL="0" rtl="0" algn="just">
              <a:lnSpc>
                <a:spcPct val="127777"/>
              </a:lnSpc>
              <a:spcBef>
                <a:spcPts val="0"/>
              </a:spcBef>
              <a:spcAft>
                <a:spcPts val="0"/>
              </a:spcAft>
              <a:buClr>
                <a:schemeClr val="dk1"/>
              </a:buClr>
              <a:buSzPts val="1100"/>
              <a:buFont typeface="Arial"/>
              <a:buNone/>
            </a:pPr>
            <a:r>
              <a:rPr b="1" i="1" lang="en-US" sz="2400">
                <a:solidFill>
                  <a:srgbClr val="2E9F74"/>
                </a:solidFill>
                <a:highlight>
                  <a:srgbClr val="FFFFFF"/>
                </a:highlight>
                <a:latin typeface="Arial"/>
                <a:ea typeface="Arial"/>
                <a:cs typeface="Arial"/>
                <a:sym typeface="Arial"/>
              </a:rPr>
              <a:t>Dependency Array: </a:t>
            </a:r>
            <a:r>
              <a:rPr lang="en-US" sz="2400"/>
              <a:t>The effect only runs when the specified dependencies change. If you pass an empty array ([]), the effect runs only once after the initial render, similar to </a:t>
            </a:r>
            <a:r>
              <a:rPr b="1" i="1" lang="en-US" sz="2400">
                <a:solidFill>
                  <a:srgbClr val="2E9F74"/>
                </a:solidFill>
                <a:highlight>
                  <a:srgbClr val="FFFFFF"/>
                </a:highlight>
                <a:latin typeface="Arial"/>
                <a:ea typeface="Arial"/>
                <a:cs typeface="Arial"/>
                <a:sym typeface="Arial"/>
              </a:rPr>
              <a:t>componentDidMount</a:t>
            </a:r>
            <a:r>
              <a:rPr lang="en-US" sz="240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07b094e3e3_0_9"/>
          <p:cNvSpPr txBox="1"/>
          <p:nvPr>
            <p:ph type="title"/>
          </p:nvPr>
        </p:nvSpPr>
        <p:spPr>
          <a:xfrm>
            <a:off x="457199" y="7620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rPr>
              <a:t>useEffect</a:t>
            </a:r>
            <a:endParaRPr/>
          </a:p>
        </p:txBody>
      </p:sp>
      <p:sp>
        <p:nvSpPr>
          <p:cNvPr id="149" name="Google Shape;149;g307b094e3e3_0_9"/>
          <p:cNvSpPr txBox="1"/>
          <p:nvPr/>
        </p:nvSpPr>
        <p:spPr>
          <a:xfrm>
            <a:off x="186075" y="2751150"/>
            <a:ext cx="244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Fetching Data</a:t>
            </a:r>
            <a:endParaRPr sz="2400"/>
          </a:p>
        </p:txBody>
      </p:sp>
      <p:pic>
        <p:nvPicPr>
          <p:cNvPr id="150" name="Google Shape;150;g307b094e3e3_0_9"/>
          <p:cNvPicPr preferRelativeResize="0"/>
          <p:nvPr/>
        </p:nvPicPr>
        <p:blipFill>
          <a:blip r:embed="rId3">
            <a:alphaModFix/>
          </a:blip>
          <a:stretch>
            <a:fillRect/>
          </a:stretch>
        </p:blipFill>
        <p:spPr>
          <a:xfrm>
            <a:off x="3142825" y="1371025"/>
            <a:ext cx="8448675"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07b094e3e3_0_26"/>
          <p:cNvSpPr txBox="1"/>
          <p:nvPr>
            <p:ph type="title"/>
          </p:nvPr>
        </p:nvSpPr>
        <p:spPr>
          <a:xfrm>
            <a:off x="457199" y="7620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rPr>
              <a:t>useEffect</a:t>
            </a:r>
            <a:endParaRPr/>
          </a:p>
        </p:txBody>
      </p:sp>
      <p:sp>
        <p:nvSpPr>
          <p:cNvPr id="157" name="Google Shape;157;g307b094e3e3_0_26"/>
          <p:cNvSpPr txBox="1"/>
          <p:nvPr/>
        </p:nvSpPr>
        <p:spPr>
          <a:xfrm>
            <a:off x="186075" y="2751150"/>
            <a:ext cx="277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Event Listeners</a:t>
            </a:r>
            <a:endParaRPr sz="2400"/>
          </a:p>
        </p:txBody>
      </p:sp>
      <p:pic>
        <p:nvPicPr>
          <p:cNvPr id="158" name="Google Shape;158;g307b094e3e3_0_26"/>
          <p:cNvPicPr preferRelativeResize="0"/>
          <p:nvPr/>
        </p:nvPicPr>
        <p:blipFill>
          <a:blip r:embed="rId3">
            <a:alphaModFix/>
          </a:blip>
          <a:stretch>
            <a:fillRect/>
          </a:stretch>
        </p:blipFill>
        <p:spPr>
          <a:xfrm>
            <a:off x="3634500" y="1397450"/>
            <a:ext cx="7505700" cy="36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7b094e3e3_0_34"/>
          <p:cNvSpPr txBox="1"/>
          <p:nvPr>
            <p:ph type="title"/>
          </p:nvPr>
        </p:nvSpPr>
        <p:spPr>
          <a:xfrm>
            <a:off x="457199" y="7620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rPr>
              <a:t>useEffect</a:t>
            </a:r>
            <a:endParaRPr/>
          </a:p>
        </p:txBody>
      </p:sp>
      <p:sp>
        <p:nvSpPr>
          <p:cNvPr id="165" name="Google Shape;165;g307b094e3e3_0_34"/>
          <p:cNvSpPr txBox="1"/>
          <p:nvPr/>
        </p:nvSpPr>
        <p:spPr>
          <a:xfrm>
            <a:off x="119625" y="2751150"/>
            <a:ext cx="351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Animation and Timers</a:t>
            </a:r>
            <a:endParaRPr sz="2400"/>
          </a:p>
        </p:txBody>
      </p:sp>
      <p:pic>
        <p:nvPicPr>
          <p:cNvPr id="166" name="Google Shape;166;g307b094e3e3_0_34"/>
          <p:cNvPicPr preferRelativeResize="0"/>
          <p:nvPr/>
        </p:nvPicPr>
        <p:blipFill>
          <a:blip r:embed="rId3">
            <a:alphaModFix/>
          </a:blip>
          <a:stretch>
            <a:fillRect/>
          </a:stretch>
        </p:blipFill>
        <p:spPr>
          <a:xfrm>
            <a:off x="4076700" y="1929225"/>
            <a:ext cx="5476875" cy="244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07b094e3e3_0_16"/>
          <p:cNvSpPr txBox="1"/>
          <p:nvPr>
            <p:ph type="title"/>
          </p:nvPr>
        </p:nvSpPr>
        <p:spPr>
          <a:xfrm>
            <a:off x="457199" y="7620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useEffect</a:t>
            </a:r>
            <a:endParaRPr/>
          </a:p>
        </p:txBody>
      </p:sp>
      <p:pic>
        <p:nvPicPr>
          <p:cNvPr id="173" name="Google Shape;173;g307b094e3e3_0_16"/>
          <p:cNvPicPr preferRelativeResize="0"/>
          <p:nvPr/>
        </p:nvPicPr>
        <p:blipFill>
          <a:blip r:embed="rId3">
            <a:alphaModFix/>
          </a:blip>
          <a:stretch>
            <a:fillRect/>
          </a:stretch>
        </p:blipFill>
        <p:spPr>
          <a:xfrm>
            <a:off x="4358025" y="870125"/>
            <a:ext cx="7765922" cy="5492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Abstract image of curvy lines" id="179" name="Google Shape;179;g307df9374bb_0_6"/>
          <p:cNvPicPr preferRelativeResize="0"/>
          <p:nvPr>
            <p:ph idx="2" type="pic"/>
          </p:nvPr>
        </p:nvPicPr>
        <p:blipFill rotWithShape="1">
          <a:blip r:embed="rId3">
            <a:alphaModFix/>
          </a:blip>
          <a:srcRect b="0" l="0" r="0" t="0"/>
          <a:stretch/>
        </p:blipFill>
        <p:spPr>
          <a:xfrm>
            <a:off x="0" y="0"/>
            <a:ext cx="12192000" cy="6858001"/>
          </a:xfrm>
          <a:prstGeom prst="rect">
            <a:avLst/>
          </a:prstGeom>
          <a:solidFill>
            <a:srgbClr val="595959"/>
          </a:solidFill>
          <a:ln>
            <a:noFill/>
          </a:ln>
        </p:spPr>
      </p:pic>
      <p:sp>
        <p:nvSpPr>
          <p:cNvPr id="180" name="Google Shape;180;g307df9374bb_0_6"/>
          <p:cNvSpPr txBox="1"/>
          <p:nvPr>
            <p:ph type="title"/>
          </p:nvPr>
        </p:nvSpPr>
        <p:spPr>
          <a:xfrm>
            <a:off x="265699" y="730513"/>
            <a:ext cx="7788600" cy="7281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27777"/>
              </a:lnSpc>
              <a:spcBef>
                <a:spcPts val="0"/>
              </a:spcBef>
              <a:spcAft>
                <a:spcPts val="0"/>
              </a:spcAft>
              <a:buClr>
                <a:schemeClr val="lt1"/>
              </a:buClr>
              <a:buSzPct val="80000"/>
              <a:buFont typeface="Quattrocento Sans"/>
              <a:buNone/>
            </a:pPr>
            <a:r>
              <a:rPr b="1" lang="en-US" sz="4500"/>
              <a:t>useEffect vs Class Component</a:t>
            </a:r>
            <a:r>
              <a:rPr b="1" lang="en-US"/>
              <a:t> </a:t>
            </a:r>
            <a:endParaRPr b="1"/>
          </a:p>
        </p:txBody>
      </p:sp>
      <p:sp>
        <p:nvSpPr>
          <p:cNvPr id="181" name="Google Shape;181;g307df9374bb_0_6"/>
          <p:cNvSpPr txBox="1"/>
          <p:nvPr/>
        </p:nvSpPr>
        <p:spPr>
          <a:xfrm>
            <a:off x="3742432" y="5637439"/>
            <a:ext cx="2940300" cy="612300"/>
          </a:xfrm>
          <a:prstGeom prst="rect">
            <a:avLst/>
          </a:prstGeom>
          <a:noFill/>
          <a:ln>
            <a:noFill/>
          </a:ln>
        </p:spPr>
        <p:txBody>
          <a:bodyPr anchorCtr="0" anchor="t" bIns="45700" lIns="91425" spcFirstLastPara="1" rIns="91425" wrap="square" tIns="45700">
            <a:normAutofit/>
          </a:bodyPr>
          <a:lstStyle/>
          <a:p>
            <a:pPr indent="0" lvl="0" marL="0" marR="0" rtl="0" algn="ctr">
              <a:lnSpc>
                <a:spcPct val="230000"/>
              </a:lnSpc>
              <a:spcBef>
                <a:spcPts val="0"/>
              </a:spcBef>
              <a:spcAft>
                <a:spcPts val="0"/>
              </a:spcAft>
              <a:buClr>
                <a:schemeClr val="lt1"/>
              </a:buClr>
              <a:buSzPts val="2000"/>
              <a:buFont typeface="Quattrocento Sans"/>
              <a:buNone/>
            </a:pPr>
            <a:r>
              <a:rPr b="0" i="0" lang="en-US" sz="2000" u="none" cap="none" strike="noStrike">
                <a:solidFill>
                  <a:schemeClr val="lt1"/>
                </a:solidFill>
                <a:latin typeface="Quattrocento Sans"/>
                <a:ea typeface="Quattrocento Sans"/>
                <a:cs typeface="Quattrocento Sans"/>
                <a:sym typeface="Quattrocento Sans"/>
              </a:rPr>
              <a:t>NGUYEN TRONG TIEN</a:t>
            </a:r>
            <a:endParaRPr b="0" i="0" sz="1400" u="none" cap="none" strike="noStrike">
              <a:solidFill>
                <a:srgbClr val="000000"/>
              </a:solidFill>
              <a:latin typeface="Arial"/>
              <a:ea typeface="Arial"/>
              <a:cs typeface="Arial"/>
              <a:sym typeface="Arial"/>
            </a:endParaRPr>
          </a:p>
        </p:txBody>
      </p:sp>
      <p:pic>
        <p:nvPicPr>
          <p:cNvPr descr="React Native – Wikipedia tiếng Việt" id="182" name="Google Shape;182;g307df9374bb_0_6"/>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647699" y="4953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useState</a:t>
            </a:r>
            <a:endParaRPr b="1">
              <a:solidFill>
                <a:srgbClr val="2E9F74"/>
              </a:solidFill>
            </a:endParaRPr>
          </a:p>
        </p:txBody>
      </p:sp>
      <p:sp>
        <p:nvSpPr>
          <p:cNvPr id="58" name="Google Shape;58;p2"/>
          <p:cNvSpPr txBox="1"/>
          <p:nvPr>
            <p:ph idx="1" type="body"/>
          </p:nvPr>
        </p:nvSpPr>
        <p:spPr>
          <a:xfrm>
            <a:off x="840200" y="2068200"/>
            <a:ext cx="11117400" cy="40302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Clr>
                <a:schemeClr val="dk1"/>
              </a:buClr>
              <a:buSzPts val="1800"/>
              <a:buFont typeface="Quattrocento Sans"/>
              <a:buNone/>
            </a:pPr>
            <a:r>
              <a:rPr b="1" lang="en-US" sz="2300">
                <a:solidFill>
                  <a:srgbClr val="2E9F74"/>
                </a:solidFill>
                <a:highlight>
                  <a:srgbClr val="FFFFFF"/>
                </a:highlight>
                <a:latin typeface="Courier New"/>
                <a:ea typeface="Courier New"/>
                <a:cs typeface="Courier New"/>
                <a:sym typeface="Courier New"/>
              </a:rPr>
              <a:t>useState</a:t>
            </a:r>
            <a:r>
              <a:rPr b="1" lang="en-US" sz="2300">
                <a:solidFill>
                  <a:srgbClr val="263053"/>
                </a:solidFill>
                <a:highlight>
                  <a:srgbClr val="FFFFFF"/>
                </a:highlight>
                <a:latin typeface="Arial"/>
                <a:ea typeface="Arial"/>
                <a:cs typeface="Arial"/>
                <a:sym typeface="Arial"/>
              </a:rPr>
              <a:t> </a:t>
            </a:r>
            <a:r>
              <a:rPr lang="en-US" sz="2300">
                <a:solidFill>
                  <a:srgbClr val="263053"/>
                </a:solidFill>
                <a:highlight>
                  <a:srgbClr val="FFFFFF"/>
                </a:highlight>
                <a:latin typeface="Arial"/>
                <a:ea typeface="Arial"/>
                <a:cs typeface="Arial"/>
                <a:sym typeface="Arial"/>
              </a:rPr>
              <a:t>is a React Hook that lets you add a state variable to your component.</a:t>
            </a:r>
            <a:endParaRPr sz="2300"/>
          </a:p>
          <a:p>
            <a:pPr indent="0" lvl="0" marL="0" rtl="0" algn="l">
              <a:lnSpc>
                <a:spcPct val="175000"/>
              </a:lnSpc>
              <a:spcBef>
                <a:spcPts val="600"/>
              </a:spcBef>
              <a:spcAft>
                <a:spcPts val="0"/>
              </a:spcAft>
              <a:buClr>
                <a:schemeClr val="dk1"/>
              </a:buClr>
              <a:buSzPts val="1100"/>
              <a:buFont typeface="Arial"/>
              <a:buNone/>
            </a:pPr>
            <a:r>
              <a:rPr lang="en-US" sz="2300">
                <a:solidFill>
                  <a:srgbClr val="263053"/>
                </a:solidFill>
                <a:highlight>
                  <a:srgbClr val="FFFFFF"/>
                </a:highlight>
                <a:latin typeface="Arial"/>
                <a:ea typeface="Arial"/>
                <a:cs typeface="Arial"/>
                <a:sym typeface="Arial"/>
              </a:rPr>
              <a:t>The </a:t>
            </a:r>
            <a:r>
              <a:rPr b="1" lang="en-US" sz="2300">
                <a:solidFill>
                  <a:srgbClr val="2E9F74"/>
                </a:solidFill>
                <a:highlight>
                  <a:srgbClr val="FFFFFF"/>
                </a:highlight>
                <a:latin typeface="Courier New"/>
                <a:ea typeface="Courier New"/>
                <a:cs typeface="Courier New"/>
                <a:sym typeface="Courier New"/>
              </a:rPr>
              <a:t>useState</a:t>
            </a:r>
            <a:r>
              <a:rPr b="1" lang="en-US" sz="2300">
                <a:solidFill>
                  <a:srgbClr val="263053"/>
                </a:solidFill>
                <a:highlight>
                  <a:srgbClr val="FFFFFF"/>
                </a:highlight>
                <a:latin typeface="Arial"/>
                <a:ea typeface="Arial"/>
                <a:cs typeface="Arial"/>
                <a:sym typeface="Arial"/>
              </a:rPr>
              <a:t> </a:t>
            </a:r>
            <a:r>
              <a:rPr lang="en-US" sz="2300">
                <a:solidFill>
                  <a:srgbClr val="263053"/>
                </a:solidFill>
                <a:highlight>
                  <a:srgbClr val="FFFFFF"/>
                </a:highlight>
                <a:latin typeface="Arial"/>
                <a:ea typeface="Arial"/>
                <a:cs typeface="Arial"/>
                <a:sym typeface="Arial"/>
              </a:rPr>
              <a:t>hook takes a single argument, our initial state, and returns an array containing two elements:</a:t>
            </a:r>
            <a:endParaRPr sz="2300">
              <a:solidFill>
                <a:srgbClr val="263053"/>
              </a:solidFill>
              <a:highlight>
                <a:srgbClr val="FFFFFF"/>
              </a:highlight>
              <a:latin typeface="Arial"/>
              <a:ea typeface="Arial"/>
              <a:cs typeface="Arial"/>
              <a:sym typeface="Arial"/>
            </a:endParaRPr>
          </a:p>
          <a:p>
            <a:pPr indent="-374650" lvl="0" marL="457200" rtl="0" algn="l">
              <a:lnSpc>
                <a:spcPct val="175000"/>
              </a:lnSpc>
              <a:spcBef>
                <a:spcPts val="600"/>
              </a:spcBef>
              <a:spcAft>
                <a:spcPts val="0"/>
              </a:spcAft>
              <a:buClr>
                <a:srgbClr val="263053"/>
              </a:buClr>
              <a:buSzPts val="2300"/>
              <a:buFont typeface="Arial"/>
              <a:buChar char="●"/>
            </a:pPr>
            <a:r>
              <a:rPr b="1" lang="en-US" sz="2300">
                <a:solidFill>
                  <a:srgbClr val="2E9F74"/>
                </a:solidFill>
                <a:highlight>
                  <a:srgbClr val="FFFFFF"/>
                </a:highlight>
                <a:latin typeface="Courier New"/>
                <a:ea typeface="Courier New"/>
                <a:cs typeface="Courier New"/>
                <a:sym typeface="Courier New"/>
              </a:rPr>
              <a:t>state</a:t>
            </a:r>
            <a:r>
              <a:rPr b="1" lang="en-US" sz="2300">
                <a:solidFill>
                  <a:srgbClr val="263053"/>
                </a:solidFill>
                <a:highlight>
                  <a:srgbClr val="FFFFFF"/>
                </a:highlight>
                <a:latin typeface="Arial"/>
                <a:ea typeface="Arial"/>
                <a:cs typeface="Arial"/>
                <a:sym typeface="Arial"/>
              </a:rPr>
              <a:t> </a:t>
            </a:r>
            <a:r>
              <a:rPr lang="en-US" sz="2300">
                <a:solidFill>
                  <a:srgbClr val="263053"/>
                </a:solidFill>
                <a:highlight>
                  <a:srgbClr val="FFFFFF"/>
                </a:highlight>
                <a:latin typeface="Arial"/>
                <a:ea typeface="Arial"/>
                <a:cs typeface="Arial"/>
                <a:sym typeface="Arial"/>
              </a:rPr>
              <a:t>- the current state</a:t>
            </a:r>
            <a:endParaRPr sz="2300">
              <a:solidFill>
                <a:srgbClr val="263053"/>
              </a:solidFill>
              <a:highlight>
                <a:srgbClr val="FFFFFF"/>
              </a:highlight>
              <a:latin typeface="Arial"/>
              <a:ea typeface="Arial"/>
              <a:cs typeface="Arial"/>
              <a:sym typeface="Arial"/>
            </a:endParaRPr>
          </a:p>
          <a:p>
            <a:pPr indent="-374650" lvl="0" marL="457200" rtl="0" algn="l">
              <a:lnSpc>
                <a:spcPct val="175000"/>
              </a:lnSpc>
              <a:spcBef>
                <a:spcPts val="0"/>
              </a:spcBef>
              <a:spcAft>
                <a:spcPts val="0"/>
              </a:spcAft>
              <a:buClr>
                <a:srgbClr val="263053"/>
              </a:buClr>
              <a:buSzPts val="2300"/>
              <a:buFont typeface="Arial"/>
              <a:buChar char="●"/>
            </a:pPr>
            <a:r>
              <a:rPr b="1" lang="en-US" sz="2300">
                <a:solidFill>
                  <a:srgbClr val="2E9F74"/>
                </a:solidFill>
                <a:highlight>
                  <a:srgbClr val="FFFFFF"/>
                </a:highlight>
                <a:latin typeface="Courier New"/>
                <a:ea typeface="Courier New"/>
                <a:cs typeface="Courier New"/>
                <a:sym typeface="Courier New"/>
              </a:rPr>
              <a:t>setState</a:t>
            </a:r>
            <a:r>
              <a:rPr b="1" lang="en-US" sz="2300">
                <a:solidFill>
                  <a:srgbClr val="263053"/>
                </a:solidFill>
                <a:highlight>
                  <a:srgbClr val="FFFFFF"/>
                </a:highlight>
                <a:latin typeface="Arial"/>
                <a:ea typeface="Arial"/>
                <a:cs typeface="Arial"/>
                <a:sym typeface="Arial"/>
              </a:rPr>
              <a:t> </a:t>
            </a:r>
            <a:r>
              <a:rPr lang="en-US" sz="2300">
                <a:solidFill>
                  <a:srgbClr val="263053"/>
                </a:solidFill>
                <a:highlight>
                  <a:srgbClr val="FFFFFF"/>
                </a:highlight>
                <a:latin typeface="Arial"/>
                <a:ea typeface="Arial"/>
                <a:cs typeface="Arial"/>
                <a:sym typeface="Arial"/>
              </a:rPr>
              <a:t>- a function to update our state</a:t>
            </a:r>
            <a:endParaRPr sz="2300">
              <a:solidFill>
                <a:srgbClr val="263053"/>
              </a:solidFill>
              <a:highlight>
                <a:srgbClr val="FFFFFF"/>
              </a:highlight>
              <a:latin typeface="Arial"/>
              <a:ea typeface="Arial"/>
              <a:cs typeface="Arial"/>
              <a:sym typeface="Arial"/>
            </a:endParaRPr>
          </a:p>
          <a:p>
            <a:pPr indent="0" lvl="0" marL="571500" rtl="0" algn="l">
              <a:lnSpc>
                <a:spcPct val="166666"/>
              </a:lnSpc>
              <a:spcBef>
                <a:spcPts val="800"/>
              </a:spcBef>
              <a:spcAft>
                <a:spcPts val="0"/>
              </a:spcAft>
              <a:buClr>
                <a:schemeClr val="dk1"/>
              </a:buClr>
              <a:buSzPts val="1800"/>
              <a:buFont typeface="Quattrocento Sans"/>
              <a:buNone/>
            </a:pPr>
            <a:r>
              <a:rPr lang="en-US" sz="2300">
                <a:highlight>
                  <a:srgbClr val="FFFFFF"/>
                </a:highlight>
                <a:latin typeface="Arial"/>
                <a:ea typeface="Arial"/>
                <a:cs typeface="Arial"/>
                <a:sym typeface="Arial"/>
              </a:rPr>
              <a:t>const</a:t>
            </a:r>
            <a:r>
              <a:rPr lang="en-US" sz="2300">
                <a:solidFill>
                  <a:srgbClr val="23272F"/>
                </a:solidFill>
                <a:highlight>
                  <a:srgbClr val="FFFFFF"/>
                </a:highlight>
                <a:latin typeface="Arial"/>
                <a:ea typeface="Arial"/>
                <a:cs typeface="Arial"/>
                <a:sym typeface="Arial"/>
              </a:rPr>
              <a:t> </a:t>
            </a:r>
            <a:r>
              <a:rPr lang="en-US" sz="2300">
                <a:highlight>
                  <a:srgbClr val="FFFFFF"/>
                </a:highlight>
                <a:latin typeface="Arial"/>
                <a:ea typeface="Arial"/>
                <a:cs typeface="Arial"/>
                <a:sym typeface="Arial"/>
              </a:rPr>
              <a:t>[state,</a:t>
            </a:r>
            <a:r>
              <a:rPr lang="en-US" sz="2300">
                <a:solidFill>
                  <a:srgbClr val="23272F"/>
                </a:solidFill>
                <a:highlight>
                  <a:srgbClr val="FFFFFF"/>
                </a:highlight>
                <a:latin typeface="Arial"/>
                <a:ea typeface="Arial"/>
                <a:cs typeface="Arial"/>
                <a:sym typeface="Arial"/>
              </a:rPr>
              <a:t> </a:t>
            </a:r>
            <a:r>
              <a:rPr lang="en-US" sz="2300">
                <a:highlight>
                  <a:srgbClr val="FFFFFF"/>
                </a:highlight>
                <a:latin typeface="Arial"/>
                <a:ea typeface="Arial"/>
                <a:cs typeface="Arial"/>
                <a:sym typeface="Arial"/>
              </a:rPr>
              <a:t>setState]</a:t>
            </a:r>
            <a:r>
              <a:rPr lang="en-US" sz="2300">
                <a:solidFill>
                  <a:srgbClr val="23272F"/>
                </a:solidFill>
                <a:highlight>
                  <a:srgbClr val="FFFFFF"/>
                </a:highlight>
                <a:latin typeface="Arial"/>
                <a:ea typeface="Arial"/>
                <a:cs typeface="Arial"/>
                <a:sym typeface="Arial"/>
              </a:rPr>
              <a:t> = </a:t>
            </a:r>
            <a:r>
              <a:rPr b="1" lang="en-US" sz="2300">
                <a:solidFill>
                  <a:srgbClr val="2E9F74"/>
                </a:solidFill>
                <a:highlight>
                  <a:srgbClr val="FFFFFF"/>
                </a:highlight>
                <a:latin typeface="Arial"/>
                <a:ea typeface="Arial"/>
                <a:cs typeface="Arial"/>
                <a:sym typeface="Arial"/>
              </a:rPr>
              <a:t>useState</a:t>
            </a:r>
            <a:r>
              <a:rPr lang="en-US" sz="2300">
                <a:highlight>
                  <a:srgbClr val="FFFFFF"/>
                </a:highlight>
                <a:latin typeface="Arial"/>
                <a:ea typeface="Arial"/>
                <a:cs typeface="Arial"/>
                <a:sym typeface="Arial"/>
              </a:rPr>
              <a:t>(initialState);</a:t>
            </a:r>
            <a:endParaRPr sz="23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91625b549_0_6"/>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Class Component</a:t>
            </a:r>
            <a:endParaRPr b="1">
              <a:solidFill>
                <a:srgbClr val="2E9F74"/>
              </a:solidFill>
            </a:endParaRPr>
          </a:p>
        </p:txBody>
      </p:sp>
      <p:sp>
        <p:nvSpPr>
          <p:cNvPr id="188" name="Google Shape;188;g2f91625b549_0_6"/>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66666"/>
              </a:lnSpc>
              <a:spcBef>
                <a:spcPts val="0"/>
              </a:spcBef>
              <a:spcAft>
                <a:spcPts val="0"/>
              </a:spcAft>
              <a:buClr>
                <a:srgbClr val="2E9F74"/>
              </a:buClr>
              <a:buSzPts val="2400"/>
              <a:buFont typeface="Arial"/>
              <a:buChar char="-"/>
            </a:pPr>
            <a:r>
              <a:rPr lang="en-US" sz="2400">
                <a:latin typeface="Arial"/>
                <a:ea typeface="Arial"/>
                <a:cs typeface="Arial"/>
                <a:sym typeface="Arial"/>
              </a:rPr>
              <a:t>Let's break down the differences and similarities between </a:t>
            </a:r>
            <a:r>
              <a:rPr b="1" lang="en-US" sz="2400">
                <a:solidFill>
                  <a:srgbClr val="2E9F74"/>
                </a:solidFill>
                <a:latin typeface="Arial"/>
                <a:ea typeface="Arial"/>
                <a:cs typeface="Arial"/>
                <a:sym typeface="Arial"/>
              </a:rPr>
              <a:t>useEffect </a:t>
            </a:r>
            <a:r>
              <a:rPr lang="en-US" sz="2400">
                <a:latin typeface="Arial"/>
                <a:ea typeface="Arial"/>
                <a:cs typeface="Arial"/>
                <a:sym typeface="Arial"/>
              </a:rPr>
              <a:t>in functional components and the lifecycle methods in class components:</a:t>
            </a:r>
            <a:endParaRPr sz="2400">
              <a:latin typeface="Arial"/>
              <a:ea typeface="Arial"/>
              <a:cs typeface="Arial"/>
              <a:sym typeface="Arial"/>
            </a:endParaRPr>
          </a:p>
          <a:p>
            <a:pPr indent="-381000" lvl="0" marL="914400" marR="0" rtl="0" algn="just">
              <a:lnSpc>
                <a:spcPct val="166666"/>
              </a:lnSpc>
              <a:spcBef>
                <a:spcPts val="0"/>
              </a:spcBef>
              <a:spcAft>
                <a:spcPts val="0"/>
              </a:spcAft>
              <a:buClr>
                <a:srgbClr val="2E9F74"/>
              </a:buClr>
              <a:buSzPts val="2400"/>
              <a:buFont typeface="Arial"/>
              <a:buChar char="-"/>
            </a:pPr>
            <a:r>
              <a:rPr b="1" lang="en-US" sz="2400">
                <a:solidFill>
                  <a:srgbClr val="2E9F74"/>
                </a:solidFill>
                <a:latin typeface="Arial"/>
                <a:ea typeface="Arial"/>
                <a:cs typeface="Arial"/>
                <a:sym typeface="Arial"/>
              </a:rPr>
              <a:t>componentDidMount</a:t>
            </a:r>
            <a:endParaRPr b="1" sz="2400">
              <a:solidFill>
                <a:srgbClr val="2E9F74"/>
              </a:solidFill>
              <a:latin typeface="Arial"/>
              <a:ea typeface="Arial"/>
              <a:cs typeface="Arial"/>
              <a:sym typeface="Arial"/>
            </a:endParaRPr>
          </a:p>
          <a:p>
            <a:pPr indent="-381000" lvl="0" marL="914400" marR="0" rtl="0" algn="just">
              <a:lnSpc>
                <a:spcPct val="166666"/>
              </a:lnSpc>
              <a:spcBef>
                <a:spcPts val="0"/>
              </a:spcBef>
              <a:spcAft>
                <a:spcPts val="0"/>
              </a:spcAft>
              <a:buClr>
                <a:srgbClr val="2E9F74"/>
              </a:buClr>
              <a:buSzPts val="2400"/>
              <a:buFont typeface="Arial"/>
              <a:buChar char="-"/>
            </a:pPr>
            <a:r>
              <a:rPr b="1" lang="en-US" sz="2400">
                <a:solidFill>
                  <a:srgbClr val="2E9F74"/>
                </a:solidFill>
                <a:latin typeface="Arial"/>
                <a:ea typeface="Arial"/>
                <a:cs typeface="Arial"/>
                <a:sym typeface="Arial"/>
              </a:rPr>
              <a:t>componentDidUpdate</a:t>
            </a:r>
            <a:endParaRPr b="1" sz="2400">
              <a:solidFill>
                <a:srgbClr val="2E9F74"/>
              </a:solidFill>
              <a:latin typeface="Arial"/>
              <a:ea typeface="Arial"/>
              <a:cs typeface="Arial"/>
              <a:sym typeface="Arial"/>
            </a:endParaRPr>
          </a:p>
          <a:p>
            <a:pPr indent="-381000" lvl="0" marL="914400" marR="0" rtl="0" algn="just">
              <a:lnSpc>
                <a:spcPct val="166666"/>
              </a:lnSpc>
              <a:spcBef>
                <a:spcPts val="0"/>
              </a:spcBef>
              <a:spcAft>
                <a:spcPts val="0"/>
              </a:spcAft>
              <a:buSzPts val="2400"/>
              <a:buFont typeface="Arial"/>
              <a:buChar char="-"/>
            </a:pPr>
            <a:r>
              <a:rPr b="1" lang="en-US" sz="2400">
                <a:solidFill>
                  <a:srgbClr val="2E9F74"/>
                </a:solidFill>
                <a:latin typeface="Arial"/>
                <a:ea typeface="Arial"/>
                <a:cs typeface="Arial"/>
                <a:sym typeface="Arial"/>
              </a:rPr>
              <a:t>componentWillUnmount</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07df9374bb_0_2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componentDidMount</a:t>
            </a:r>
            <a:endParaRPr b="1">
              <a:solidFill>
                <a:srgbClr val="2E9F74"/>
              </a:solidFill>
            </a:endParaRPr>
          </a:p>
        </p:txBody>
      </p:sp>
      <p:sp>
        <p:nvSpPr>
          <p:cNvPr id="194" name="Google Shape;194;g307df9374bb_0_20"/>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When It Runs:</a:t>
            </a:r>
            <a:r>
              <a:rPr lang="en-US" sz="2400">
                <a:latin typeface="Arial"/>
                <a:ea typeface="Arial"/>
                <a:cs typeface="Arial"/>
                <a:sym typeface="Arial"/>
              </a:rPr>
              <a:t> After the component has been rendered for the first time.</a:t>
            </a:r>
            <a:endParaRPr sz="2400">
              <a:latin typeface="Arial"/>
              <a:ea typeface="Arial"/>
              <a:cs typeface="Arial"/>
              <a:sym typeface="Arial"/>
            </a:endParaRPr>
          </a:p>
          <a:p>
            <a:pPr indent="0" lvl="0" marL="457200" rtl="0" algn="just">
              <a:lnSpc>
                <a:spcPct val="166666"/>
              </a:lnSpc>
              <a:spcBef>
                <a:spcPts val="0"/>
              </a:spcBef>
              <a:spcAft>
                <a:spcPts val="0"/>
              </a:spcAft>
              <a:buNone/>
            </a:pPr>
            <a:r>
              <a:rPr b="1" i="1" lang="en-US" sz="2400">
                <a:latin typeface="Arial"/>
                <a:ea typeface="Arial"/>
                <a:cs typeface="Arial"/>
                <a:sym typeface="Arial"/>
              </a:rPr>
              <a:t>UseCase:</a:t>
            </a:r>
            <a:r>
              <a:rPr lang="en-US" sz="2400">
                <a:latin typeface="Arial"/>
                <a:ea typeface="Arial"/>
                <a:cs typeface="Arial"/>
                <a:sym typeface="Arial"/>
              </a:rPr>
              <a:t> Ideal for fetching data, setting up subscriptions, or manipulating the DOM.</a:t>
            </a:r>
            <a:endParaRPr sz="2400">
              <a:latin typeface="Arial"/>
              <a:ea typeface="Arial"/>
              <a:cs typeface="Arial"/>
              <a:sym typeface="Arial"/>
            </a:endParaRPr>
          </a:p>
        </p:txBody>
      </p:sp>
      <p:pic>
        <p:nvPicPr>
          <p:cNvPr id="195" name="Google Shape;195;g307df9374bb_0_20"/>
          <p:cNvPicPr preferRelativeResize="0"/>
          <p:nvPr/>
        </p:nvPicPr>
        <p:blipFill>
          <a:blip r:embed="rId3">
            <a:alphaModFix/>
          </a:blip>
          <a:stretch>
            <a:fillRect/>
          </a:stretch>
        </p:blipFill>
        <p:spPr>
          <a:xfrm>
            <a:off x="4854598" y="4473100"/>
            <a:ext cx="3260700" cy="129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07df9374bb_0_29"/>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componentDidUpdate</a:t>
            </a:r>
            <a:endParaRPr/>
          </a:p>
        </p:txBody>
      </p:sp>
      <p:sp>
        <p:nvSpPr>
          <p:cNvPr id="201" name="Google Shape;201;g307df9374bb_0_29"/>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When It Runs: </a:t>
            </a:r>
            <a:r>
              <a:rPr lang="en-US" sz="2400">
                <a:latin typeface="Arial"/>
                <a:ea typeface="Arial"/>
                <a:cs typeface="Arial"/>
                <a:sym typeface="Arial"/>
              </a:rPr>
              <a:t>After the component updates (i.e., re-renders due to state or prop changes)</a:t>
            </a:r>
            <a:r>
              <a:rPr b="1" lang="en-US" sz="2400">
                <a:latin typeface="Arial"/>
                <a:ea typeface="Arial"/>
                <a:cs typeface="Arial"/>
                <a:sym typeface="Arial"/>
              </a:rPr>
              <a:t>.</a:t>
            </a:r>
            <a:endParaRPr b="1" sz="2400">
              <a:latin typeface="Arial"/>
              <a:ea typeface="Arial"/>
              <a:cs typeface="Arial"/>
              <a:sym typeface="Arial"/>
            </a:endParaRPr>
          </a:p>
          <a:p>
            <a:pPr indent="0" lvl="0" marL="457200" rtl="0" algn="just">
              <a:lnSpc>
                <a:spcPct val="166666"/>
              </a:lnSpc>
              <a:spcBef>
                <a:spcPts val="0"/>
              </a:spcBef>
              <a:spcAft>
                <a:spcPts val="0"/>
              </a:spcAft>
              <a:buNone/>
            </a:pPr>
            <a:r>
              <a:rPr b="1" i="1" lang="en-US" sz="2400">
                <a:latin typeface="Arial"/>
                <a:ea typeface="Arial"/>
                <a:cs typeface="Arial"/>
                <a:sym typeface="Arial"/>
              </a:rPr>
              <a:t>Use Case: </a:t>
            </a:r>
            <a:r>
              <a:rPr lang="en-US" sz="2400">
                <a:latin typeface="Arial"/>
                <a:ea typeface="Arial"/>
                <a:cs typeface="Arial"/>
                <a:sym typeface="Arial"/>
              </a:rPr>
              <a:t>Good for responding to prop changes or state updates.</a:t>
            </a:r>
            <a:endParaRPr sz="2400">
              <a:latin typeface="Arial"/>
              <a:ea typeface="Arial"/>
              <a:cs typeface="Arial"/>
              <a:sym typeface="Arial"/>
            </a:endParaRPr>
          </a:p>
        </p:txBody>
      </p:sp>
      <p:pic>
        <p:nvPicPr>
          <p:cNvPr id="202" name="Google Shape;202;g307df9374bb_0_29"/>
          <p:cNvPicPr preferRelativeResize="0"/>
          <p:nvPr/>
        </p:nvPicPr>
        <p:blipFill>
          <a:blip r:embed="rId3">
            <a:alphaModFix/>
          </a:blip>
          <a:stretch>
            <a:fillRect/>
          </a:stretch>
        </p:blipFill>
        <p:spPr>
          <a:xfrm>
            <a:off x="2747150" y="4589078"/>
            <a:ext cx="5924325" cy="176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7df9374bb_0_36"/>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componentWillUnmount</a:t>
            </a:r>
            <a:endParaRPr b="1">
              <a:solidFill>
                <a:srgbClr val="2E9F74"/>
              </a:solidFill>
            </a:endParaRPr>
          </a:p>
        </p:txBody>
      </p:sp>
      <p:sp>
        <p:nvSpPr>
          <p:cNvPr id="208" name="Google Shape;208;g307df9374bb_0_36"/>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When It Runs: </a:t>
            </a:r>
            <a:r>
              <a:rPr lang="en-US" sz="2400">
                <a:latin typeface="Arial"/>
                <a:ea typeface="Arial"/>
                <a:cs typeface="Arial"/>
                <a:sym typeface="Arial"/>
              </a:rPr>
              <a:t>Right before the component is removed from the DOM.</a:t>
            </a:r>
            <a:endParaRPr sz="2400">
              <a:latin typeface="Arial"/>
              <a:ea typeface="Arial"/>
              <a:cs typeface="Arial"/>
              <a:sym typeface="Arial"/>
            </a:endParaRPr>
          </a:p>
          <a:p>
            <a:pPr indent="0" lvl="0" marL="457200" rtl="0" algn="just">
              <a:lnSpc>
                <a:spcPct val="166666"/>
              </a:lnSpc>
              <a:spcBef>
                <a:spcPts val="0"/>
              </a:spcBef>
              <a:spcAft>
                <a:spcPts val="0"/>
              </a:spcAft>
              <a:buNone/>
            </a:pPr>
            <a:r>
              <a:rPr b="1" i="1" lang="en-US" sz="2400">
                <a:latin typeface="Arial"/>
                <a:ea typeface="Arial"/>
                <a:cs typeface="Arial"/>
                <a:sym typeface="Arial"/>
              </a:rPr>
              <a:t>Use Case: </a:t>
            </a:r>
            <a:r>
              <a:rPr lang="en-US" sz="2400">
                <a:latin typeface="Arial"/>
                <a:ea typeface="Arial"/>
                <a:cs typeface="Arial"/>
                <a:sym typeface="Arial"/>
              </a:rPr>
              <a:t>Useful for cleaning up subscriptions or timers.</a:t>
            </a:r>
            <a:endParaRPr sz="2400">
              <a:latin typeface="Arial"/>
              <a:ea typeface="Arial"/>
              <a:cs typeface="Arial"/>
              <a:sym typeface="Arial"/>
            </a:endParaRPr>
          </a:p>
        </p:txBody>
      </p:sp>
      <p:pic>
        <p:nvPicPr>
          <p:cNvPr id="209" name="Google Shape;209;g307df9374bb_0_36"/>
          <p:cNvPicPr preferRelativeResize="0"/>
          <p:nvPr/>
        </p:nvPicPr>
        <p:blipFill>
          <a:blip r:embed="rId3">
            <a:alphaModFix/>
          </a:blip>
          <a:stretch>
            <a:fillRect/>
          </a:stretch>
        </p:blipFill>
        <p:spPr>
          <a:xfrm>
            <a:off x="2956750" y="4235200"/>
            <a:ext cx="3634475" cy="110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07df9374bb_0_43"/>
          <p:cNvSpPr txBox="1"/>
          <p:nvPr>
            <p:ph type="title"/>
          </p:nvPr>
        </p:nvSpPr>
        <p:spPr>
          <a:xfrm>
            <a:off x="457200" y="914400"/>
            <a:ext cx="96570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Functional Components with useEffect</a:t>
            </a:r>
            <a:endParaRPr b="1">
              <a:solidFill>
                <a:srgbClr val="2E9F74"/>
              </a:solidFill>
            </a:endParaRPr>
          </a:p>
        </p:txBody>
      </p:sp>
      <p:sp>
        <p:nvSpPr>
          <p:cNvPr id="215" name="Google Shape;215;g307df9374bb_0_43"/>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When It Runs: </a:t>
            </a:r>
            <a:r>
              <a:rPr lang="en-US" sz="2400">
                <a:latin typeface="Arial"/>
                <a:ea typeface="Arial"/>
                <a:cs typeface="Arial"/>
                <a:sym typeface="Arial"/>
              </a:rPr>
              <a:t>Runs after the render, similar to componentDidMount and componentDidUpdate. It can also be configured to run only on mount, only on updates, or only on unmount.</a:t>
            </a:r>
            <a:endParaRPr sz="2400">
              <a:latin typeface="Arial"/>
              <a:ea typeface="Arial"/>
              <a:cs typeface="Arial"/>
              <a:sym typeface="Arial"/>
            </a:endParaRPr>
          </a:p>
          <a:p>
            <a:pPr indent="0" lvl="0" marL="457200" rtl="0" algn="just">
              <a:lnSpc>
                <a:spcPct val="166666"/>
              </a:lnSpc>
              <a:spcBef>
                <a:spcPts val="0"/>
              </a:spcBef>
              <a:spcAft>
                <a:spcPts val="0"/>
              </a:spcAft>
              <a:buNone/>
            </a:pPr>
            <a:r>
              <a:rPr b="1" i="1" lang="en-US" sz="2400">
                <a:latin typeface="Arial"/>
                <a:ea typeface="Arial"/>
                <a:cs typeface="Arial"/>
                <a:sym typeface="Arial"/>
              </a:rPr>
              <a:t>Use Case:</a:t>
            </a:r>
            <a:r>
              <a:rPr i="1" lang="en-US" sz="2400">
                <a:latin typeface="Arial"/>
                <a:ea typeface="Arial"/>
                <a:cs typeface="Arial"/>
                <a:sym typeface="Arial"/>
              </a:rPr>
              <a:t> </a:t>
            </a:r>
            <a:r>
              <a:rPr lang="en-US" sz="2400">
                <a:latin typeface="Arial"/>
                <a:ea typeface="Arial"/>
                <a:cs typeface="Arial"/>
                <a:sym typeface="Arial"/>
              </a:rPr>
              <a:t>Covers all use cases for the three lifecycle methods in one API.</a:t>
            </a:r>
            <a:endParaRPr sz="2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07df9374bb_0_49"/>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Example</a:t>
            </a:r>
            <a:endParaRPr b="1">
              <a:solidFill>
                <a:srgbClr val="2E9F74"/>
              </a:solidFill>
            </a:endParaRPr>
          </a:p>
        </p:txBody>
      </p:sp>
      <p:sp>
        <p:nvSpPr>
          <p:cNvPr id="221" name="Google Shape;221;g307df9374bb_0_49"/>
          <p:cNvSpPr txBox="1"/>
          <p:nvPr>
            <p:ph idx="1" type="body"/>
          </p:nvPr>
        </p:nvSpPr>
        <p:spPr>
          <a:xfrm>
            <a:off x="457200" y="2540000"/>
            <a:ext cx="102021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t/>
            </a:r>
            <a:endParaRPr i="1" sz="2400">
              <a:latin typeface="Arial"/>
              <a:ea typeface="Arial"/>
              <a:cs typeface="Arial"/>
              <a:sym typeface="Arial"/>
            </a:endParaRPr>
          </a:p>
        </p:txBody>
      </p:sp>
      <p:pic>
        <p:nvPicPr>
          <p:cNvPr id="222" name="Google Shape;222;g307df9374bb_0_49"/>
          <p:cNvPicPr preferRelativeResize="0"/>
          <p:nvPr/>
        </p:nvPicPr>
        <p:blipFill>
          <a:blip r:embed="rId3">
            <a:alphaModFix/>
          </a:blip>
          <a:stretch>
            <a:fillRect/>
          </a:stretch>
        </p:blipFill>
        <p:spPr>
          <a:xfrm>
            <a:off x="433375" y="2659813"/>
            <a:ext cx="11325225" cy="300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07df9374bb_0_56"/>
          <p:cNvSpPr txBox="1"/>
          <p:nvPr>
            <p:ph type="title"/>
          </p:nvPr>
        </p:nvSpPr>
        <p:spPr>
          <a:xfrm>
            <a:off x="457200" y="914400"/>
            <a:ext cx="9657000" cy="12654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Key Differences</a:t>
            </a:r>
            <a:endParaRPr b="1">
              <a:solidFill>
                <a:srgbClr val="2E9F74"/>
              </a:solidFill>
            </a:endParaRPr>
          </a:p>
        </p:txBody>
      </p:sp>
      <p:sp>
        <p:nvSpPr>
          <p:cNvPr id="228" name="Google Shape;228;g307df9374bb_0_56"/>
          <p:cNvSpPr txBox="1"/>
          <p:nvPr>
            <p:ph idx="1" type="body"/>
          </p:nvPr>
        </p:nvSpPr>
        <p:spPr>
          <a:xfrm>
            <a:off x="457200" y="2179675"/>
            <a:ext cx="10932900" cy="44523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100">
                <a:latin typeface="Arial"/>
                <a:ea typeface="Arial"/>
                <a:cs typeface="Arial"/>
                <a:sym typeface="Arial"/>
              </a:rPr>
              <a:t>Conciseness: </a:t>
            </a:r>
            <a:r>
              <a:rPr b="1" lang="en-US" sz="2100">
                <a:solidFill>
                  <a:srgbClr val="2E9F74"/>
                </a:solidFill>
                <a:latin typeface="Arial"/>
                <a:ea typeface="Arial"/>
                <a:cs typeface="Arial"/>
                <a:sym typeface="Arial"/>
              </a:rPr>
              <a:t>useEffect </a:t>
            </a:r>
            <a:r>
              <a:rPr lang="en-US" sz="2100">
                <a:latin typeface="Arial"/>
                <a:ea typeface="Arial"/>
                <a:cs typeface="Arial"/>
                <a:sym typeface="Arial"/>
              </a:rPr>
              <a:t>consolidates multiple lifecycle methods into a single hook, making it easier to manage effects.</a:t>
            </a:r>
            <a:endParaRPr sz="2100">
              <a:latin typeface="Arial"/>
              <a:ea typeface="Arial"/>
              <a:cs typeface="Arial"/>
              <a:sym typeface="Arial"/>
            </a:endParaRPr>
          </a:p>
          <a:p>
            <a:pPr indent="0" lvl="0" marL="457200" rtl="0" algn="just">
              <a:lnSpc>
                <a:spcPct val="166666"/>
              </a:lnSpc>
              <a:spcBef>
                <a:spcPts val="0"/>
              </a:spcBef>
              <a:spcAft>
                <a:spcPts val="0"/>
              </a:spcAft>
              <a:buNone/>
            </a:pPr>
            <a:r>
              <a:rPr b="1" i="1" lang="en-US" sz="2100">
                <a:latin typeface="Arial"/>
                <a:ea typeface="Arial"/>
                <a:cs typeface="Arial"/>
                <a:sym typeface="Arial"/>
              </a:rPr>
              <a:t>Dependencies: </a:t>
            </a:r>
            <a:r>
              <a:rPr lang="en-US" sz="2100">
                <a:latin typeface="Arial"/>
                <a:ea typeface="Arial"/>
                <a:cs typeface="Arial"/>
                <a:sym typeface="Arial"/>
              </a:rPr>
              <a:t>With </a:t>
            </a:r>
            <a:r>
              <a:rPr b="1" lang="en-US" sz="2100">
                <a:solidFill>
                  <a:srgbClr val="2E9F74"/>
                </a:solidFill>
                <a:latin typeface="Arial"/>
                <a:ea typeface="Arial"/>
                <a:cs typeface="Arial"/>
                <a:sym typeface="Arial"/>
              </a:rPr>
              <a:t>useEffect</a:t>
            </a:r>
            <a:r>
              <a:rPr lang="en-US" sz="2100">
                <a:latin typeface="Arial"/>
                <a:ea typeface="Arial"/>
                <a:cs typeface="Arial"/>
                <a:sym typeface="Arial"/>
              </a:rPr>
              <a:t>, you specify dependencies that determine when the effect should re-run, allowing for more granular control.</a:t>
            </a:r>
            <a:endParaRPr sz="2100">
              <a:latin typeface="Arial"/>
              <a:ea typeface="Arial"/>
              <a:cs typeface="Arial"/>
              <a:sym typeface="Arial"/>
            </a:endParaRPr>
          </a:p>
          <a:p>
            <a:pPr indent="0" lvl="0" marL="457200" rtl="0" algn="just">
              <a:lnSpc>
                <a:spcPct val="166666"/>
              </a:lnSpc>
              <a:spcBef>
                <a:spcPts val="0"/>
              </a:spcBef>
              <a:spcAft>
                <a:spcPts val="0"/>
              </a:spcAft>
              <a:buNone/>
            </a:pPr>
            <a:r>
              <a:rPr b="1" i="1" lang="en-US" sz="2100">
                <a:latin typeface="Arial"/>
                <a:ea typeface="Arial"/>
                <a:cs typeface="Arial"/>
                <a:sym typeface="Arial"/>
              </a:rPr>
              <a:t>Cleanup: </a:t>
            </a:r>
            <a:r>
              <a:rPr lang="en-US" sz="2100">
                <a:latin typeface="Arial"/>
                <a:ea typeface="Arial"/>
                <a:cs typeface="Arial"/>
                <a:sym typeface="Arial"/>
              </a:rPr>
              <a:t>The cleanup logic is returned from the effect function, streamlining the process of handling side effects.</a:t>
            </a:r>
            <a:endParaRPr sz="2100">
              <a:latin typeface="Arial"/>
              <a:ea typeface="Arial"/>
              <a:cs typeface="Arial"/>
              <a:sym typeface="Arial"/>
            </a:endParaRPr>
          </a:p>
          <a:p>
            <a:pPr indent="0" lvl="0" marL="457200" rtl="0" algn="just">
              <a:lnSpc>
                <a:spcPct val="166666"/>
              </a:lnSpc>
              <a:spcBef>
                <a:spcPts val="0"/>
              </a:spcBef>
              <a:spcAft>
                <a:spcPts val="0"/>
              </a:spcAft>
              <a:buNone/>
            </a:pPr>
            <a:r>
              <a:rPr b="1" i="1" lang="en-US" sz="2100">
                <a:latin typeface="Arial"/>
                <a:ea typeface="Arial"/>
                <a:cs typeface="Arial"/>
                <a:sym typeface="Arial"/>
              </a:rPr>
              <a:t>Less Boilerplate: </a:t>
            </a:r>
            <a:r>
              <a:rPr lang="en-US" sz="2100">
                <a:latin typeface="Arial"/>
                <a:ea typeface="Arial"/>
                <a:cs typeface="Arial"/>
                <a:sym typeface="Arial"/>
              </a:rPr>
              <a:t>Functional components are generally simpler and require less boilerplate code compared to class components.</a:t>
            </a:r>
            <a:endParaRPr sz="2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07df9374bb_0_61"/>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What is useRef?</a:t>
            </a:r>
            <a:endParaRPr b="1">
              <a:solidFill>
                <a:srgbClr val="2E9F74"/>
              </a:solidFill>
            </a:endParaRPr>
          </a:p>
        </p:txBody>
      </p:sp>
      <p:sp>
        <p:nvSpPr>
          <p:cNvPr id="235" name="Google Shape;235;g307df9374bb_0_61"/>
          <p:cNvSpPr txBox="1"/>
          <p:nvPr>
            <p:ph idx="1" type="body"/>
          </p:nvPr>
        </p:nvSpPr>
        <p:spPr>
          <a:xfrm>
            <a:off x="457200" y="2362200"/>
            <a:ext cx="11371500" cy="3403500"/>
          </a:xfrm>
          <a:prstGeom prst="rect">
            <a:avLst/>
          </a:prstGeom>
        </p:spPr>
        <p:txBody>
          <a:bodyPr anchorCtr="0" anchor="t" bIns="45700" lIns="91425" spcFirstLastPara="1" rIns="91425" wrap="square" tIns="45700">
            <a:noAutofit/>
          </a:bodyPr>
          <a:lstStyle/>
          <a:p>
            <a:pPr indent="0" lvl="0" marL="0" rtl="0" algn="l">
              <a:lnSpc>
                <a:spcPct val="175000"/>
              </a:lnSpc>
              <a:spcBef>
                <a:spcPts val="600"/>
              </a:spcBef>
              <a:spcAft>
                <a:spcPts val="0"/>
              </a:spcAft>
              <a:buClr>
                <a:schemeClr val="dk1"/>
              </a:buClr>
              <a:buSzPts val="1100"/>
              <a:buFont typeface="Arial"/>
              <a:buNone/>
            </a:pPr>
            <a:r>
              <a:rPr lang="en-US" sz="2400">
                <a:solidFill>
                  <a:srgbClr val="263053"/>
                </a:solidFill>
                <a:highlight>
                  <a:srgbClr val="FFFFFF"/>
                </a:highlight>
                <a:latin typeface="Arial"/>
                <a:ea typeface="Arial"/>
                <a:cs typeface="Arial"/>
                <a:sym typeface="Arial"/>
              </a:rPr>
              <a:t>With </a:t>
            </a:r>
            <a:r>
              <a:rPr b="1" i="1" lang="en-US" sz="2400">
                <a:solidFill>
                  <a:srgbClr val="2E9F74"/>
                </a:solidFill>
                <a:highlight>
                  <a:srgbClr val="FFFFFF"/>
                </a:highlight>
                <a:latin typeface="Arial"/>
                <a:ea typeface="Arial"/>
                <a:cs typeface="Arial"/>
                <a:sym typeface="Arial"/>
              </a:rPr>
              <a:t>useRef</a:t>
            </a:r>
            <a:r>
              <a:rPr b="1" i="1" lang="en-US" sz="2400">
                <a:solidFill>
                  <a:srgbClr val="263053"/>
                </a:solidFill>
                <a:highlight>
                  <a:srgbClr val="FFFFFF"/>
                </a:highlight>
                <a:latin typeface="Arial"/>
                <a:ea typeface="Arial"/>
                <a:cs typeface="Arial"/>
                <a:sym typeface="Arial"/>
              </a:rPr>
              <a:t> </a:t>
            </a:r>
            <a:r>
              <a:rPr lang="en-US" sz="2400">
                <a:solidFill>
                  <a:srgbClr val="263053"/>
                </a:solidFill>
                <a:highlight>
                  <a:srgbClr val="FFFFFF"/>
                </a:highlight>
                <a:latin typeface="Arial"/>
                <a:ea typeface="Arial"/>
                <a:cs typeface="Arial"/>
                <a:sym typeface="Arial"/>
              </a:rPr>
              <a:t>we can create and update a single mutable value that exists for the lifetime of the component instance.</a:t>
            </a:r>
            <a:endParaRPr sz="2400">
              <a:solidFill>
                <a:srgbClr val="263053"/>
              </a:solidFill>
              <a:highlight>
                <a:srgbClr val="FFFFFF"/>
              </a:highlight>
              <a:latin typeface="Arial"/>
              <a:ea typeface="Arial"/>
              <a:cs typeface="Arial"/>
              <a:sym typeface="Arial"/>
            </a:endParaRPr>
          </a:p>
          <a:p>
            <a:pPr indent="0" lvl="0" marL="0" rtl="0" algn="l">
              <a:lnSpc>
                <a:spcPct val="175000"/>
              </a:lnSpc>
              <a:spcBef>
                <a:spcPts val="600"/>
              </a:spcBef>
              <a:spcAft>
                <a:spcPts val="0"/>
              </a:spcAft>
              <a:buClr>
                <a:schemeClr val="dk1"/>
              </a:buClr>
              <a:buSzPts val="1100"/>
              <a:buFont typeface="Arial"/>
              <a:buNone/>
            </a:pPr>
            <a:r>
              <a:rPr lang="en-US" sz="2400">
                <a:solidFill>
                  <a:srgbClr val="263053"/>
                </a:solidFill>
                <a:highlight>
                  <a:srgbClr val="FFFFFF"/>
                </a:highlight>
                <a:latin typeface="Arial"/>
                <a:ea typeface="Arial"/>
                <a:cs typeface="Arial"/>
                <a:sym typeface="Arial"/>
              </a:rPr>
              <a:t>After assigning the ref to a variable, we use </a:t>
            </a:r>
            <a:r>
              <a:rPr lang="en-US" sz="2400">
                <a:solidFill>
                  <a:srgbClr val="2E9F74"/>
                </a:solidFill>
                <a:highlight>
                  <a:srgbClr val="FFFFFF"/>
                </a:highlight>
                <a:latin typeface="Arial"/>
                <a:ea typeface="Arial"/>
                <a:cs typeface="Arial"/>
                <a:sym typeface="Arial"/>
              </a:rPr>
              <a:t>.current</a:t>
            </a:r>
            <a:r>
              <a:rPr lang="en-US" sz="2400">
                <a:solidFill>
                  <a:srgbClr val="263053"/>
                </a:solidFill>
                <a:highlight>
                  <a:srgbClr val="FFFFFF"/>
                </a:highlight>
                <a:latin typeface="Arial"/>
                <a:ea typeface="Arial"/>
                <a:cs typeface="Arial"/>
                <a:sym typeface="Arial"/>
              </a:rPr>
              <a:t> to access the mutable value.</a:t>
            </a:r>
            <a:endParaRPr sz="2400">
              <a:solidFill>
                <a:srgbClr val="263053"/>
              </a:solidFill>
              <a:highlight>
                <a:srgbClr val="FFFFFF"/>
              </a:highlight>
              <a:latin typeface="Arial"/>
              <a:ea typeface="Arial"/>
              <a:cs typeface="Arial"/>
              <a:sym typeface="Arial"/>
            </a:endParaRPr>
          </a:p>
          <a:p>
            <a:pPr indent="0" lvl="0" marL="0" rtl="0" algn="l">
              <a:lnSpc>
                <a:spcPct val="175000"/>
              </a:lnSpc>
              <a:spcBef>
                <a:spcPts val="600"/>
              </a:spcBef>
              <a:spcAft>
                <a:spcPts val="0"/>
              </a:spcAft>
              <a:buClr>
                <a:schemeClr val="dk1"/>
              </a:buClr>
              <a:buSzPts val="1100"/>
              <a:buFont typeface="Arial"/>
              <a:buNone/>
            </a:pPr>
            <a:r>
              <a:rPr lang="en-US" sz="2400">
                <a:solidFill>
                  <a:srgbClr val="263053"/>
                </a:solidFill>
                <a:highlight>
                  <a:srgbClr val="FFFFFF"/>
                </a:highlight>
                <a:latin typeface="Arial"/>
                <a:ea typeface="Arial"/>
                <a:cs typeface="Arial"/>
                <a:sym typeface="Arial"/>
              </a:rPr>
              <a:t>It can be used to hold a reference to a DOM element, or any mutable value that you want to keep around without causing </a:t>
            </a:r>
            <a:r>
              <a:rPr lang="en-US" sz="2400">
                <a:solidFill>
                  <a:srgbClr val="0000FF"/>
                </a:solidFill>
                <a:highlight>
                  <a:srgbClr val="FFFFFF"/>
                </a:highlight>
                <a:latin typeface="Arial"/>
                <a:ea typeface="Arial"/>
                <a:cs typeface="Arial"/>
                <a:sym typeface="Arial"/>
              </a:rPr>
              <a:t>a re-render when updated</a:t>
            </a:r>
            <a:r>
              <a:rPr lang="en-US" sz="2400">
                <a:solidFill>
                  <a:srgbClr val="2E9F74"/>
                </a:solidFill>
                <a:highlight>
                  <a:srgbClr val="FFFFFF"/>
                </a:highlight>
                <a:latin typeface="Arial"/>
                <a:ea typeface="Arial"/>
                <a:cs typeface="Arial"/>
                <a:sym typeface="Arial"/>
              </a:rPr>
              <a:t>.</a:t>
            </a:r>
            <a:endParaRPr sz="2400">
              <a:solidFill>
                <a:srgbClr val="2E9F74"/>
              </a:solidFill>
              <a:highlight>
                <a:srgbClr val="FFFFFF"/>
              </a:highlight>
              <a:latin typeface="Arial"/>
              <a:ea typeface="Arial"/>
              <a:cs typeface="Arial"/>
              <a:sym typeface="Arial"/>
            </a:endParaRPr>
          </a:p>
          <a:p>
            <a:pPr indent="0" lvl="0" marL="0" rtl="0" algn="l">
              <a:spcBef>
                <a:spcPts val="600"/>
              </a:spcBef>
              <a:spcAft>
                <a:spcPts val="0"/>
              </a:spcAft>
              <a:buNone/>
            </a:pPr>
            <a:r>
              <a:t/>
            </a:r>
            <a:endParaRPr sz="2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07df9374bb_0_75"/>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Common Use Cases</a:t>
            </a:r>
            <a:endParaRPr b="1">
              <a:solidFill>
                <a:srgbClr val="2E9F74"/>
              </a:solidFill>
            </a:endParaRPr>
          </a:p>
        </p:txBody>
      </p:sp>
      <p:sp>
        <p:nvSpPr>
          <p:cNvPr id="242" name="Google Shape;242;g307df9374bb_0_75"/>
          <p:cNvSpPr txBox="1"/>
          <p:nvPr>
            <p:ph idx="1" type="body"/>
          </p:nvPr>
        </p:nvSpPr>
        <p:spPr>
          <a:xfrm>
            <a:off x="457200" y="2540000"/>
            <a:ext cx="4832400" cy="4118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000">
                <a:latin typeface="Arial"/>
                <a:ea typeface="Arial"/>
                <a:cs typeface="Arial"/>
                <a:sym typeface="Arial"/>
              </a:rPr>
              <a:t>Accessing DOM Elements:</a:t>
            </a:r>
            <a:endParaRPr b="1" sz="2000">
              <a:latin typeface="Arial"/>
              <a:ea typeface="Arial"/>
              <a:cs typeface="Arial"/>
              <a:sym typeface="Arial"/>
            </a:endParaRPr>
          </a:p>
          <a:p>
            <a:pPr indent="0" lvl="0" marL="0" rtl="0" algn="just">
              <a:spcBef>
                <a:spcPts val="0"/>
              </a:spcBef>
              <a:spcAft>
                <a:spcPts val="0"/>
              </a:spcAft>
              <a:buNone/>
            </a:pPr>
            <a:r>
              <a:rPr lang="en-US" sz="2000">
                <a:latin typeface="Arial"/>
                <a:ea typeface="Arial"/>
                <a:cs typeface="Arial"/>
                <a:sym typeface="Arial"/>
              </a:rPr>
              <a:t>You can use useRef to directly reference a component or a DOM element in your React Native application.</a:t>
            </a:r>
            <a:endParaRPr sz="2000">
              <a:latin typeface="Arial"/>
              <a:ea typeface="Arial"/>
              <a:cs typeface="Arial"/>
              <a:sym typeface="Arial"/>
            </a:endParaRPr>
          </a:p>
          <a:p>
            <a:pPr indent="0" lvl="0" marL="0" rtl="0" algn="just">
              <a:spcBef>
                <a:spcPts val="0"/>
              </a:spcBef>
              <a:spcAft>
                <a:spcPts val="0"/>
              </a:spcAft>
              <a:buNone/>
            </a:pPr>
            <a:r>
              <a:rPr lang="en-US" sz="2000">
                <a:latin typeface="Arial"/>
                <a:ea typeface="Arial"/>
                <a:cs typeface="Arial"/>
                <a:sym typeface="Arial"/>
              </a:rPr>
              <a:t>This is useful for focus management, measuring elements, or integrating with third-party libraries.</a:t>
            </a:r>
            <a:endParaRPr sz="2000">
              <a:latin typeface="Arial"/>
              <a:ea typeface="Arial"/>
              <a:cs typeface="Arial"/>
              <a:sym typeface="Arial"/>
            </a:endParaRPr>
          </a:p>
        </p:txBody>
      </p:sp>
      <p:pic>
        <p:nvPicPr>
          <p:cNvPr id="243" name="Google Shape;243;g307df9374bb_0_75"/>
          <p:cNvPicPr preferRelativeResize="0"/>
          <p:nvPr/>
        </p:nvPicPr>
        <p:blipFill>
          <a:blip r:embed="rId3">
            <a:alphaModFix/>
          </a:blip>
          <a:stretch>
            <a:fillRect/>
          </a:stretch>
        </p:blipFill>
        <p:spPr>
          <a:xfrm>
            <a:off x="5707800" y="1177700"/>
            <a:ext cx="6484199" cy="521491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7df9374bb_0_83"/>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Common Use Cases</a:t>
            </a:r>
            <a:endParaRPr/>
          </a:p>
        </p:txBody>
      </p:sp>
      <p:sp>
        <p:nvSpPr>
          <p:cNvPr id="250" name="Google Shape;250;g307df9374bb_0_83"/>
          <p:cNvSpPr txBox="1"/>
          <p:nvPr>
            <p:ph idx="1" type="body"/>
          </p:nvPr>
        </p:nvSpPr>
        <p:spPr>
          <a:xfrm>
            <a:off x="457200" y="2540000"/>
            <a:ext cx="4832400" cy="4118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000">
                <a:latin typeface="Arial"/>
                <a:ea typeface="Arial"/>
                <a:cs typeface="Arial"/>
                <a:sym typeface="Arial"/>
              </a:rPr>
              <a:t>Storing Mutable Values:</a:t>
            </a:r>
            <a:endParaRPr b="1" sz="2000">
              <a:latin typeface="Arial"/>
              <a:ea typeface="Arial"/>
              <a:cs typeface="Arial"/>
              <a:sym typeface="Arial"/>
            </a:endParaRPr>
          </a:p>
          <a:p>
            <a:pPr indent="0" lvl="0" marL="0" rtl="0" algn="just">
              <a:spcBef>
                <a:spcPts val="0"/>
              </a:spcBef>
              <a:spcAft>
                <a:spcPts val="0"/>
              </a:spcAft>
              <a:buNone/>
            </a:pPr>
            <a:r>
              <a:rPr lang="en-US" sz="2000">
                <a:latin typeface="Arial"/>
                <a:ea typeface="Arial"/>
                <a:cs typeface="Arial"/>
                <a:sym typeface="Arial"/>
              </a:rPr>
              <a:t>You can store any mutable value (like timers or intervals) that doesn’t require re-rendering the component when updated.</a:t>
            </a:r>
            <a:endParaRPr sz="2000">
              <a:latin typeface="Arial"/>
              <a:ea typeface="Arial"/>
              <a:cs typeface="Arial"/>
              <a:sym typeface="Arial"/>
            </a:endParaRPr>
          </a:p>
        </p:txBody>
      </p:sp>
      <p:pic>
        <p:nvPicPr>
          <p:cNvPr id="251" name="Google Shape;251;g307df9374bb_0_83"/>
          <p:cNvPicPr preferRelativeResize="0"/>
          <p:nvPr/>
        </p:nvPicPr>
        <p:blipFill>
          <a:blip r:embed="rId3">
            <a:alphaModFix/>
          </a:blip>
          <a:stretch>
            <a:fillRect/>
          </a:stretch>
        </p:blipFill>
        <p:spPr>
          <a:xfrm>
            <a:off x="5521750" y="1217600"/>
            <a:ext cx="6313525" cy="529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f957f8efd5_0_17"/>
          <p:cNvSpPr txBox="1"/>
          <p:nvPr>
            <p:ph type="title"/>
          </p:nvPr>
        </p:nvSpPr>
        <p:spPr>
          <a:xfrm>
            <a:off x="457199" y="543375"/>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useState</a:t>
            </a:r>
            <a:endParaRPr b="1">
              <a:solidFill>
                <a:srgbClr val="2E9F74"/>
              </a:solidFill>
            </a:endParaRPr>
          </a:p>
        </p:txBody>
      </p:sp>
      <p:sp>
        <p:nvSpPr>
          <p:cNvPr id="64" name="Google Shape;64;g2f957f8efd5_0_17"/>
          <p:cNvSpPr txBox="1"/>
          <p:nvPr>
            <p:ph idx="1" type="body"/>
          </p:nvPr>
        </p:nvSpPr>
        <p:spPr>
          <a:xfrm>
            <a:off x="977850" y="2020525"/>
            <a:ext cx="10501200" cy="45528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Clr>
                <a:schemeClr val="dk1"/>
              </a:buClr>
              <a:buSzPts val="1800"/>
              <a:buFont typeface="Quattrocento Sans"/>
              <a:buNone/>
            </a:pPr>
            <a:r>
              <a:rPr b="1" lang="en-US" sz="2200">
                <a:latin typeface="Arial"/>
                <a:ea typeface="Arial"/>
                <a:cs typeface="Arial"/>
                <a:sym typeface="Arial"/>
              </a:rPr>
              <a:t>How </a:t>
            </a:r>
            <a:r>
              <a:rPr b="1" lang="en-US" sz="2200">
                <a:solidFill>
                  <a:srgbClr val="2E9F74"/>
                </a:solidFill>
                <a:highlight>
                  <a:srgbClr val="FFFFFF"/>
                </a:highlight>
                <a:latin typeface="Arial"/>
                <a:ea typeface="Arial"/>
                <a:cs typeface="Arial"/>
                <a:sym typeface="Arial"/>
              </a:rPr>
              <a:t>useState</a:t>
            </a:r>
            <a:r>
              <a:rPr b="1" lang="en-US" sz="2200">
                <a:latin typeface="Arial"/>
                <a:ea typeface="Arial"/>
                <a:cs typeface="Arial"/>
                <a:sym typeface="Arial"/>
              </a:rPr>
              <a:t> Works</a:t>
            </a:r>
            <a:endParaRPr b="1" sz="2200">
              <a:latin typeface="Arial"/>
              <a:ea typeface="Arial"/>
              <a:cs typeface="Arial"/>
              <a:sym typeface="Arial"/>
            </a:endParaRPr>
          </a:p>
          <a:p>
            <a:pPr indent="0" lvl="0" marL="571500" rtl="0" algn="just">
              <a:lnSpc>
                <a:spcPct val="166666"/>
              </a:lnSpc>
              <a:spcBef>
                <a:spcPts val="0"/>
              </a:spcBef>
              <a:spcAft>
                <a:spcPts val="0"/>
              </a:spcAft>
              <a:buClr>
                <a:schemeClr val="dk1"/>
              </a:buClr>
              <a:buSzPts val="1800"/>
              <a:buFont typeface="Quattrocento Sans"/>
              <a:buNone/>
            </a:pPr>
            <a:r>
              <a:rPr b="1" lang="en-US" sz="2200">
                <a:latin typeface="Arial"/>
                <a:ea typeface="Arial"/>
                <a:cs typeface="Arial"/>
                <a:sym typeface="Arial"/>
              </a:rPr>
              <a:t>Initialization: </a:t>
            </a:r>
            <a:r>
              <a:rPr lang="en-US" sz="2200">
                <a:latin typeface="Arial"/>
                <a:ea typeface="Arial"/>
                <a:cs typeface="Arial"/>
                <a:sym typeface="Arial"/>
              </a:rPr>
              <a:t>When you call</a:t>
            </a:r>
            <a:r>
              <a:rPr b="1" lang="en-US" sz="2200">
                <a:latin typeface="Arial"/>
                <a:ea typeface="Arial"/>
                <a:cs typeface="Arial"/>
                <a:sym typeface="Arial"/>
              </a:rPr>
              <a:t> </a:t>
            </a:r>
            <a:r>
              <a:rPr b="1" lang="en-US" sz="2200">
                <a:solidFill>
                  <a:srgbClr val="2E9F74"/>
                </a:solidFill>
                <a:highlight>
                  <a:srgbClr val="FFFFFF"/>
                </a:highlight>
                <a:latin typeface="Arial"/>
                <a:ea typeface="Arial"/>
                <a:cs typeface="Arial"/>
                <a:sym typeface="Arial"/>
              </a:rPr>
              <a:t>useState</a:t>
            </a:r>
            <a:r>
              <a:rPr lang="en-US" sz="2200">
                <a:latin typeface="Arial"/>
                <a:ea typeface="Arial"/>
                <a:cs typeface="Arial"/>
                <a:sym typeface="Arial"/>
              </a:rPr>
              <a:t>, you provide an initial value for your state variable.</a:t>
            </a:r>
            <a:endParaRPr sz="2200">
              <a:latin typeface="Arial"/>
              <a:ea typeface="Arial"/>
              <a:cs typeface="Arial"/>
              <a:sym typeface="Arial"/>
            </a:endParaRPr>
          </a:p>
          <a:p>
            <a:pPr indent="0" lvl="0" marL="571500" rtl="0" algn="just">
              <a:lnSpc>
                <a:spcPct val="166666"/>
              </a:lnSpc>
              <a:spcBef>
                <a:spcPts val="0"/>
              </a:spcBef>
              <a:spcAft>
                <a:spcPts val="0"/>
              </a:spcAft>
              <a:buClr>
                <a:schemeClr val="dk1"/>
              </a:buClr>
              <a:buSzPts val="1800"/>
              <a:buFont typeface="Quattrocento Sans"/>
              <a:buNone/>
            </a:pPr>
            <a:r>
              <a:rPr b="1" lang="en-US" sz="2200">
                <a:latin typeface="Arial"/>
                <a:ea typeface="Arial"/>
                <a:cs typeface="Arial"/>
                <a:sym typeface="Arial"/>
              </a:rPr>
              <a:t>State Value: </a:t>
            </a:r>
            <a:r>
              <a:rPr b="1" lang="en-US" sz="2200">
                <a:solidFill>
                  <a:srgbClr val="2E9F74"/>
                </a:solidFill>
                <a:highlight>
                  <a:srgbClr val="FFFFFF"/>
                </a:highlight>
                <a:latin typeface="Arial"/>
                <a:ea typeface="Arial"/>
                <a:cs typeface="Arial"/>
                <a:sym typeface="Arial"/>
              </a:rPr>
              <a:t>useState</a:t>
            </a:r>
            <a:r>
              <a:rPr b="1" lang="en-US" sz="2200">
                <a:latin typeface="Arial"/>
                <a:ea typeface="Arial"/>
                <a:cs typeface="Arial"/>
                <a:sym typeface="Arial"/>
              </a:rPr>
              <a:t> returns two things:</a:t>
            </a:r>
            <a:endParaRPr b="1" sz="2200">
              <a:latin typeface="Arial"/>
              <a:ea typeface="Arial"/>
              <a:cs typeface="Arial"/>
              <a:sym typeface="Arial"/>
            </a:endParaRPr>
          </a:p>
          <a:p>
            <a:pPr indent="-368300" lvl="0" marL="1371600" rtl="0" algn="just">
              <a:lnSpc>
                <a:spcPct val="166666"/>
              </a:lnSpc>
              <a:spcBef>
                <a:spcPts val="0"/>
              </a:spcBef>
              <a:spcAft>
                <a:spcPts val="0"/>
              </a:spcAft>
              <a:buSzPts val="2200"/>
              <a:buFont typeface="Arial"/>
              <a:buChar char="●"/>
            </a:pPr>
            <a:r>
              <a:rPr b="1" lang="en-US" sz="2200">
                <a:latin typeface="Arial"/>
                <a:ea typeface="Arial"/>
                <a:cs typeface="Arial"/>
                <a:sym typeface="Arial"/>
              </a:rPr>
              <a:t>The current state value.</a:t>
            </a:r>
            <a:endParaRPr b="1" sz="2200">
              <a:latin typeface="Arial"/>
              <a:ea typeface="Arial"/>
              <a:cs typeface="Arial"/>
              <a:sym typeface="Arial"/>
            </a:endParaRPr>
          </a:p>
          <a:p>
            <a:pPr indent="-368300" lvl="0" marL="1371600" rtl="0" algn="just">
              <a:lnSpc>
                <a:spcPct val="166666"/>
              </a:lnSpc>
              <a:spcBef>
                <a:spcPts val="0"/>
              </a:spcBef>
              <a:spcAft>
                <a:spcPts val="0"/>
              </a:spcAft>
              <a:buSzPts val="2200"/>
              <a:buFont typeface="Arial"/>
              <a:buChar char="●"/>
            </a:pPr>
            <a:r>
              <a:rPr b="1" lang="en-US" sz="2200">
                <a:latin typeface="Arial"/>
                <a:ea typeface="Arial"/>
                <a:cs typeface="Arial"/>
                <a:sym typeface="Arial"/>
              </a:rPr>
              <a:t>A function to update the state.</a:t>
            </a:r>
            <a:endParaRPr b="1" sz="2200">
              <a:latin typeface="Arial"/>
              <a:ea typeface="Arial"/>
              <a:cs typeface="Arial"/>
              <a:sym typeface="Arial"/>
            </a:endParaRPr>
          </a:p>
          <a:p>
            <a:pPr indent="0" lvl="0" marL="571500" rtl="0" algn="just">
              <a:lnSpc>
                <a:spcPct val="166666"/>
              </a:lnSpc>
              <a:spcBef>
                <a:spcPts val="0"/>
              </a:spcBef>
              <a:spcAft>
                <a:spcPts val="0"/>
              </a:spcAft>
              <a:buClr>
                <a:schemeClr val="dk1"/>
              </a:buClr>
              <a:buSzPts val="1800"/>
              <a:buFont typeface="Quattrocento Sans"/>
              <a:buNone/>
            </a:pPr>
            <a:r>
              <a:rPr b="1" lang="en-US" sz="2200">
                <a:latin typeface="Arial"/>
                <a:ea typeface="Arial"/>
                <a:cs typeface="Arial"/>
                <a:sym typeface="Arial"/>
              </a:rPr>
              <a:t>Re-rendering: </a:t>
            </a:r>
            <a:r>
              <a:rPr lang="en-US" sz="2200">
                <a:latin typeface="Arial"/>
                <a:ea typeface="Arial"/>
                <a:cs typeface="Arial"/>
                <a:sym typeface="Arial"/>
              </a:rPr>
              <a:t>When the state is updated using the provided function, the component re-renders to reflect the new state.</a:t>
            </a:r>
            <a:endParaRPr sz="22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07df9374bb_0_91"/>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Common Use Cases</a:t>
            </a:r>
            <a:endParaRPr b="1">
              <a:solidFill>
                <a:srgbClr val="2E9F74"/>
              </a:solidFill>
            </a:endParaRPr>
          </a:p>
        </p:txBody>
      </p:sp>
      <p:sp>
        <p:nvSpPr>
          <p:cNvPr id="258" name="Google Shape;258;g307df9374bb_0_91"/>
          <p:cNvSpPr txBox="1"/>
          <p:nvPr>
            <p:ph idx="1" type="body"/>
          </p:nvPr>
        </p:nvSpPr>
        <p:spPr>
          <a:xfrm>
            <a:off x="457200" y="2540000"/>
            <a:ext cx="9525600" cy="4118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000">
                <a:latin typeface="Arial"/>
                <a:ea typeface="Arial"/>
                <a:cs typeface="Arial"/>
                <a:sym typeface="Arial"/>
              </a:rPr>
              <a:t>Avoiding Re-renders:</a:t>
            </a:r>
            <a:endParaRPr b="1" sz="2000">
              <a:latin typeface="Arial"/>
              <a:ea typeface="Arial"/>
              <a:cs typeface="Arial"/>
              <a:sym typeface="Arial"/>
            </a:endParaRPr>
          </a:p>
          <a:p>
            <a:pPr indent="0" lvl="0" marL="0" rtl="0" algn="just">
              <a:spcBef>
                <a:spcPts val="0"/>
              </a:spcBef>
              <a:spcAft>
                <a:spcPts val="0"/>
              </a:spcAft>
              <a:buNone/>
            </a:pPr>
            <a:r>
              <a:rPr lang="en-US" sz="2000">
                <a:latin typeface="Arial"/>
                <a:ea typeface="Arial"/>
                <a:cs typeface="Arial"/>
                <a:sym typeface="Arial"/>
              </a:rPr>
              <a:t>Since updating the .current property of a useRef does not trigger a re-render, it's useful for holding values that you want to keep updated without affecting the rendering cycle.</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07df9374bb_0_67"/>
          <p:cNvSpPr txBox="1"/>
          <p:nvPr>
            <p:ph type="title"/>
          </p:nvPr>
        </p:nvSpPr>
        <p:spPr>
          <a:xfrm>
            <a:off x="457200" y="914400"/>
            <a:ext cx="2404500" cy="117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useRef</a:t>
            </a:r>
            <a:endParaRPr b="1">
              <a:solidFill>
                <a:srgbClr val="2E9F74"/>
              </a:solidFill>
            </a:endParaRPr>
          </a:p>
        </p:txBody>
      </p:sp>
      <p:pic>
        <p:nvPicPr>
          <p:cNvPr id="265" name="Google Shape;265;g307df9374bb_0_67"/>
          <p:cNvPicPr preferRelativeResize="0"/>
          <p:nvPr/>
        </p:nvPicPr>
        <p:blipFill>
          <a:blip r:embed="rId3">
            <a:alphaModFix/>
          </a:blip>
          <a:stretch>
            <a:fillRect/>
          </a:stretch>
        </p:blipFill>
        <p:spPr>
          <a:xfrm>
            <a:off x="3218925" y="998175"/>
            <a:ext cx="8671482" cy="5500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07df9374bb_0_98"/>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Differences from Other Hooks</a:t>
            </a:r>
            <a:endParaRPr b="1">
              <a:solidFill>
                <a:srgbClr val="2E9F74"/>
              </a:solidFill>
            </a:endParaRPr>
          </a:p>
        </p:txBody>
      </p:sp>
      <p:sp>
        <p:nvSpPr>
          <p:cNvPr id="272" name="Google Shape;272;g307df9374bb_0_98"/>
          <p:cNvSpPr txBox="1"/>
          <p:nvPr>
            <p:ph idx="1" type="body"/>
          </p:nvPr>
        </p:nvSpPr>
        <p:spPr>
          <a:xfrm>
            <a:off x="457200" y="2311400"/>
            <a:ext cx="9338100" cy="4118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i="1" lang="en-US" sz="2400">
                <a:latin typeface="Arial"/>
                <a:ea typeface="Arial"/>
                <a:cs typeface="Arial"/>
                <a:sym typeface="Arial"/>
              </a:rPr>
              <a:t>Unlike useState:</a:t>
            </a:r>
            <a:r>
              <a:rPr b="1" lang="en-US" sz="2000">
                <a:latin typeface="Arial"/>
                <a:ea typeface="Arial"/>
                <a:cs typeface="Arial"/>
                <a:sym typeface="Arial"/>
              </a:rPr>
              <a:t> </a:t>
            </a:r>
            <a:r>
              <a:rPr lang="en-US" sz="2000">
                <a:latin typeface="Arial"/>
                <a:ea typeface="Arial"/>
                <a:cs typeface="Arial"/>
                <a:sym typeface="Arial"/>
              </a:rPr>
              <a:t>Changing a state variable causes a component re-render. In contrast, changing a ref does not trigger a re-render, which can be advantageous for performance in certain situations.</a:t>
            </a:r>
            <a:endParaRPr sz="2000">
              <a:latin typeface="Arial"/>
              <a:ea typeface="Arial"/>
              <a:cs typeface="Arial"/>
              <a:sym typeface="Arial"/>
            </a:endParaRPr>
          </a:p>
          <a:p>
            <a:pPr indent="0" lvl="0" marL="0" rtl="0" algn="just">
              <a:spcBef>
                <a:spcPts val="0"/>
              </a:spcBef>
              <a:spcAft>
                <a:spcPts val="0"/>
              </a:spcAft>
              <a:buNone/>
            </a:pPr>
            <a:r>
              <a:t/>
            </a:r>
            <a:endParaRPr b="1" sz="2000">
              <a:latin typeface="Arial"/>
              <a:ea typeface="Arial"/>
              <a:cs typeface="Arial"/>
              <a:sym typeface="Arial"/>
            </a:endParaRPr>
          </a:p>
          <a:p>
            <a:pPr indent="0" lvl="0" marL="0" rtl="0" algn="just">
              <a:spcBef>
                <a:spcPts val="0"/>
              </a:spcBef>
              <a:spcAft>
                <a:spcPts val="0"/>
              </a:spcAft>
              <a:buNone/>
            </a:pPr>
            <a:r>
              <a:rPr b="1" i="1" lang="en-US" sz="2400">
                <a:latin typeface="Arial"/>
                <a:ea typeface="Arial"/>
                <a:cs typeface="Arial"/>
                <a:sym typeface="Arial"/>
              </a:rPr>
              <a:t>Unlike useEffect:</a:t>
            </a:r>
            <a:r>
              <a:rPr b="1" lang="en-US" sz="2000">
                <a:latin typeface="Arial"/>
                <a:ea typeface="Arial"/>
                <a:cs typeface="Arial"/>
                <a:sym typeface="Arial"/>
              </a:rPr>
              <a:t> </a:t>
            </a:r>
            <a:r>
              <a:rPr b="1" i="1" lang="en-US" sz="2000">
                <a:solidFill>
                  <a:srgbClr val="2E9F74"/>
                </a:solidFill>
                <a:latin typeface="Arial"/>
                <a:ea typeface="Arial"/>
                <a:cs typeface="Arial"/>
                <a:sym typeface="Arial"/>
              </a:rPr>
              <a:t>useRef </a:t>
            </a:r>
            <a:r>
              <a:rPr lang="en-US" sz="2000">
                <a:latin typeface="Arial"/>
                <a:ea typeface="Arial"/>
                <a:cs typeface="Arial"/>
                <a:sym typeface="Arial"/>
              </a:rPr>
              <a:t>does not execute effects when its value changes; it's a way to hold references or values between renders without side effects.</a:t>
            </a:r>
            <a:endParaRPr sz="20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7df9374bb_0_14"/>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useContext</a:t>
            </a:r>
            <a:endParaRPr b="1">
              <a:solidFill>
                <a:srgbClr val="2E9F74"/>
              </a:solidFill>
            </a:endParaRPr>
          </a:p>
        </p:txBody>
      </p:sp>
      <p:sp>
        <p:nvSpPr>
          <p:cNvPr id="278" name="Google Shape;278;g307df9374bb_0_14"/>
          <p:cNvSpPr txBox="1"/>
          <p:nvPr>
            <p:ph idx="1" type="body"/>
          </p:nvPr>
        </p:nvSpPr>
        <p:spPr>
          <a:xfrm>
            <a:off x="457200" y="2540000"/>
            <a:ext cx="104679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lang="en-US" sz="2400">
                <a:latin typeface="Arial"/>
                <a:ea typeface="Arial"/>
                <a:cs typeface="Arial"/>
                <a:sym typeface="Arial"/>
              </a:rPr>
              <a:t>The </a:t>
            </a:r>
            <a:r>
              <a:rPr b="1" i="1" lang="en-US" sz="2400">
                <a:solidFill>
                  <a:srgbClr val="2E9F74"/>
                </a:solidFill>
                <a:latin typeface="Arial"/>
                <a:ea typeface="Arial"/>
                <a:cs typeface="Arial"/>
                <a:sym typeface="Arial"/>
              </a:rPr>
              <a:t>useContext </a:t>
            </a:r>
            <a:r>
              <a:rPr lang="en-US" sz="2400">
                <a:latin typeface="Arial"/>
                <a:ea typeface="Arial"/>
                <a:cs typeface="Arial"/>
                <a:sym typeface="Arial"/>
              </a:rPr>
              <a:t>hook in React Native (and React in general) provides a way to access context values in a functional component. </a:t>
            </a:r>
            <a:endParaRPr sz="2400">
              <a:latin typeface="Arial"/>
              <a:ea typeface="Arial"/>
              <a:cs typeface="Arial"/>
              <a:sym typeface="Arial"/>
            </a:endParaRPr>
          </a:p>
          <a:p>
            <a:pPr indent="0" lvl="0" marL="457200" rtl="0" algn="just">
              <a:lnSpc>
                <a:spcPct val="166666"/>
              </a:lnSpc>
              <a:spcBef>
                <a:spcPts val="0"/>
              </a:spcBef>
              <a:spcAft>
                <a:spcPts val="0"/>
              </a:spcAft>
              <a:buNone/>
            </a:pPr>
            <a:r>
              <a:rPr lang="en-US" sz="2400">
                <a:latin typeface="Arial"/>
                <a:ea typeface="Arial"/>
                <a:cs typeface="Arial"/>
                <a:sym typeface="Arial"/>
              </a:rPr>
              <a:t>Context is a feature that allows you to share values (</a:t>
            </a:r>
            <a:r>
              <a:rPr b="1" i="1" lang="en-US" sz="2400">
                <a:solidFill>
                  <a:srgbClr val="2E9F74"/>
                </a:solidFill>
                <a:latin typeface="Arial"/>
                <a:ea typeface="Arial"/>
                <a:cs typeface="Arial"/>
                <a:sym typeface="Arial"/>
              </a:rPr>
              <a:t>like themes, user information, or other global data</a:t>
            </a:r>
            <a:r>
              <a:rPr lang="en-US" sz="2400">
                <a:latin typeface="Arial"/>
                <a:ea typeface="Arial"/>
                <a:cs typeface="Arial"/>
                <a:sym typeface="Arial"/>
              </a:rPr>
              <a:t>) across your component tree without having to pass props down manually at every level.</a:t>
            </a:r>
            <a:endParaRPr sz="2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7df9374bb_0_111"/>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What is Context?</a:t>
            </a:r>
            <a:endParaRPr b="1">
              <a:solidFill>
                <a:srgbClr val="2E9F74"/>
              </a:solidFill>
            </a:endParaRPr>
          </a:p>
        </p:txBody>
      </p:sp>
      <p:sp>
        <p:nvSpPr>
          <p:cNvPr id="284" name="Google Shape;284;g307df9374bb_0_111"/>
          <p:cNvSpPr txBox="1"/>
          <p:nvPr>
            <p:ph idx="1" type="body"/>
          </p:nvPr>
        </p:nvSpPr>
        <p:spPr>
          <a:xfrm>
            <a:off x="457200" y="2540000"/>
            <a:ext cx="10773600" cy="34035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300">
                <a:latin typeface="Arial"/>
                <a:ea typeface="Arial"/>
                <a:cs typeface="Arial"/>
                <a:sym typeface="Arial"/>
              </a:rPr>
              <a:t>Context API:</a:t>
            </a:r>
            <a:r>
              <a:rPr lang="en-US" sz="2300">
                <a:latin typeface="Arial"/>
                <a:ea typeface="Arial"/>
                <a:cs typeface="Arial"/>
                <a:sym typeface="Arial"/>
              </a:rPr>
              <a:t> The </a:t>
            </a:r>
            <a:r>
              <a:rPr b="1" lang="en-US" sz="2300">
                <a:solidFill>
                  <a:srgbClr val="2E9F74"/>
                </a:solidFill>
                <a:latin typeface="Arial"/>
                <a:ea typeface="Arial"/>
                <a:cs typeface="Arial"/>
                <a:sym typeface="Arial"/>
              </a:rPr>
              <a:t>Context API</a:t>
            </a:r>
            <a:r>
              <a:rPr lang="en-US" sz="2300">
                <a:latin typeface="Arial"/>
                <a:ea typeface="Arial"/>
                <a:cs typeface="Arial"/>
                <a:sym typeface="Arial"/>
              </a:rPr>
              <a:t> in React allows you to create global data that can be accessed by any component in the component tree, regardless of how deep it is nested.</a:t>
            </a:r>
            <a:endParaRPr sz="2300">
              <a:latin typeface="Arial"/>
              <a:ea typeface="Arial"/>
              <a:cs typeface="Arial"/>
              <a:sym typeface="Arial"/>
            </a:endParaRPr>
          </a:p>
          <a:p>
            <a:pPr indent="0" lvl="0" marL="457200" rtl="0" algn="just">
              <a:lnSpc>
                <a:spcPct val="166666"/>
              </a:lnSpc>
              <a:spcBef>
                <a:spcPts val="0"/>
              </a:spcBef>
              <a:spcAft>
                <a:spcPts val="0"/>
              </a:spcAft>
              <a:buNone/>
            </a:pPr>
            <a:r>
              <a:rPr b="1" i="1" lang="en-US" sz="2300">
                <a:latin typeface="Arial"/>
                <a:ea typeface="Arial"/>
                <a:cs typeface="Arial"/>
                <a:sym typeface="Arial"/>
              </a:rPr>
              <a:t>Provider and Consumer:</a:t>
            </a:r>
            <a:r>
              <a:rPr lang="en-US" sz="2300">
                <a:latin typeface="Arial"/>
                <a:ea typeface="Arial"/>
                <a:cs typeface="Arial"/>
                <a:sym typeface="Arial"/>
              </a:rPr>
              <a:t> You create a context with </a:t>
            </a:r>
            <a:r>
              <a:rPr b="1" lang="en-US" sz="2300">
                <a:solidFill>
                  <a:srgbClr val="2E9F74"/>
                </a:solidFill>
                <a:latin typeface="Arial"/>
                <a:ea typeface="Arial"/>
                <a:cs typeface="Arial"/>
                <a:sym typeface="Arial"/>
              </a:rPr>
              <a:t>React.createContext()</a:t>
            </a:r>
            <a:r>
              <a:rPr lang="en-US" sz="2300">
                <a:latin typeface="Arial"/>
                <a:ea typeface="Arial"/>
                <a:cs typeface="Arial"/>
                <a:sym typeface="Arial"/>
              </a:rPr>
              <a:t>, and you provide values using a Provider component. Components that need access to these values can consume them using useContext.</a:t>
            </a:r>
            <a:endParaRPr sz="23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07df9374bb_0_116"/>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Using useContext</a:t>
            </a:r>
            <a:endParaRPr b="1">
              <a:solidFill>
                <a:srgbClr val="2E9F74"/>
              </a:solidFill>
            </a:endParaRPr>
          </a:p>
        </p:txBody>
      </p:sp>
      <p:sp>
        <p:nvSpPr>
          <p:cNvPr id="290" name="Google Shape;290;g307df9374bb_0_116"/>
          <p:cNvSpPr txBox="1"/>
          <p:nvPr>
            <p:ph idx="1" type="body"/>
          </p:nvPr>
        </p:nvSpPr>
        <p:spPr>
          <a:xfrm>
            <a:off x="457200" y="2540000"/>
            <a:ext cx="10773600" cy="9954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300">
                <a:latin typeface="Arial"/>
                <a:ea typeface="Arial"/>
                <a:cs typeface="Arial"/>
                <a:sym typeface="Arial"/>
              </a:rPr>
              <a:t>Creating a Context</a:t>
            </a:r>
            <a:endParaRPr b="1" i="1" sz="2300">
              <a:latin typeface="Arial"/>
              <a:ea typeface="Arial"/>
              <a:cs typeface="Arial"/>
              <a:sym typeface="Arial"/>
            </a:endParaRPr>
          </a:p>
          <a:p>
            <a:pPr indent="0" lvl="0" marL="457200" rtl="0" algn="just">
              <a:lnSpc>
                <a:spcPct val="166666"/>
              </a:lnSpc>
              <a:spcBef>
                <a:spcPts val="0"/>
              </a:spcBef>
              <a:spcAft>
                <a:spcPts val="0"/>
              </a:spcAft>
              <a:buNone/>
            </a:pPr>
            <a:r>
              <a:t/>
            </a:r>
            <a:endParaRPr b="1" i="1" sz="2300">
              <a:latin typeface="Arial"/>
              <a:ea typeface="Arial"/>
              <a:cs typeface="Arial"/>
              <a:sym typeface="Arial"/>
            </a:endParaRPr>
          </a:p>
          <a:p>
            <a:pPr indent="0" lvl="0" marL="457200" rtl="0" algn="just">
              <a:lnSpc>
                <a:spcPct val="166666"/>
              </a:lnSpc>
              <a:spcBef>
                <a:spcPts val="0"/>
              </a:spcBef>
              <a:spcAft>
                <a:spcPts val="0"/>
              </a:spcAft>
              <a:buNone/>
            </a:pPr>
            <a:r>
              <a:t/>
            </a:r>
            <a:endParaRPr b="1" i="1" sz="2300">
              <a:latin typeface="Arial"/>
              <a:ea typeface="Arial"/>
              <a:cs typeface="Arial"/>
              <a:sym typeface="Arial"/>
            </a:endParaRPr>
          </a:p>
          <a:p>
            <a:pPr indent="0" lvl="0" marL="457200" rtl="0" algn="just">
              <a:lnSpc>
                <a:spcPct val="166666"/>
              </a:lnSpc>
              <a:spcBef>
                <a:spcPts val="0"/>
              </a:spcBef>
              <a:spcAft>
                <a:spcPts val="0"/>
              </a:spcAft>
              <a:buNone/>
            </a:pPr>
            <a:r>
              <a:rPr b="1" i="1" lang="en-US" sz="2300">
                <a:latin typeface="Arial"/>
                <a:ea typeface="Arial"/>
                <a:cs typeface="Arial"/>
                <a:sym typeface="Arial"/>
              </a:rPr>
              <a:t>Providing Context Values</a:t>
            </a:r>
            <a:endParaRPr b="1" i="1" sz="2300">
              <a:latin typeface="Arial"/>
              <a:ea typeface="Arial"/>
              <a:cs typeface="Arial"/>
              <a:sym typeface="Arial"/>
            </a:endParaRPr>
          </a:p>
        </p:txBody>
      </p:sp>
      <p:pic>
        <p:nvPicPr>
          <p:cNvPr id="291" name="Google Shape;291;g307df9374bb_0_116"/>
          <p:cNvPicPr preferRelativeResize="0"/>
          <p:nvPr/>
        </p:nvPicPr>
        <p:blipFill>
          <a:blip r:embed="rId3">
            <a:alphaModFix/>
          </a:blip>
          <a:stretch>
            <a:fillRect/>
          </a:stretch>
        </p:blipFill>
        <p:spPr>
          <a:xfrm>
            <a:off x="4804125" y="2362200"/>
            <a:ext cx="5067300" cy="952500"/>
          </a:xfrm>
          <a:prstGeom prst="rect">
            <a:avLst/>
          </a:prstGeom>
          <a:noFill/>
          <a:ln>
            <a:noFill/>
          </a:ln>
        </p:spPr>
      </p:pic>
      <p:pic>
        <p:nvPicPr>
          <p:cNvPr id="292" name="Google Shape;292;g307df9374bb_0_116"/>
          <p:cNvPicPr preferRelativeResize="0"/>
          <p:nvPr/>
        </p:nvPicPr>
        <p:blipFill>
          <a:blip r:embed="rId4">
            <a:alphaModFix/>
          </a:blip>
          <a:stretch>
            <a:fillRect/>
          </a:stretch>
        </p:blipFill>
        <p:spPr>
          <a:xfrm>
            <a:off x="4804125" y="3905475"/>
            <a:ext cx="5467350" cy="2466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07df9374bb_0_124"/>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Using useContext</a:t>
            </a:r>
            <a:endParaRPr/>
          </a:p>
        </p:txBody>
      </p:sp>
      <p:sp>
        <p:nvSpPr>
          <p:cNvPr id="298" name="Google Shape;298;g307df9374bb_0_124"/>
          <p:cNvSpPr txBox="1"/>
          <p:nvPr>
            <p:ph idx="1" type="body"/>
          </p:nvPr>
        </p:nvSpPr>
        <p:spPr>
          <a:xfrm>
            <a:off x="457200" y="2540000"/>
            <a:ext cx="5444400" cy="9954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300">
                <a:latin typeface="Arial"/>
                <a:ea typeface="Arial"/>
                <a:cs typeface="Arial"/>
                <a:sym typeface="Arial"/>
              </a:rPr>
              <a:t>Consuming Context Values with </a:t>
            </a:r>
            <a:r>
              <a:rPr b="1" lang="en-US" sz="2300">
                <a:solidFill>
                  <a:srgbClr val="2E9F74"/>
                </a:solidFill>
                <a:latin typeface="Arial"/>
                <a:ea typeface="Arial"/>
                <a:cs typeface="Arial"/>
                <a:sym typeface="Arial"/>
              </a:rPr>
              <a:t>useContext</a:t>
            </a:r>
            <a:endParaRPr b="1" sz="2300">
              <a:solidFill>
                <a:srgbClr val="2E9F74"/>
              </a:solidFill>
              <a:latin typeface="Arial"/>
              <a:ea typeface="Arial"/>
              <a:cs typeface="Arial"/>
              <a:sym typeface="Arial"/>
            </a:endParaRPr>
          </a:p>
          <a:p>
            <a:pPr indent="0" lvl="0" marL="457200" rtl="0" algn="just">
              <a:lnSpc>
                <a:spcPct val="166666"/>
              </a:lnSpc>
              <a:spcBef>
                <a:spcPts val="0"/>
              </a:spcBef>
              <a:spcAft>
                <a:spcPts val="0"/>
              </a:spcAft>
              <a:buNone/>
            </a:pPr>
            <a:r>
              <a:t/>
            </a:r>
            <a:endParaRPr b="1" i="1" sz="2300">
              <a:latin typeface="Arial"/>
              <a:ea typeface="Arial"/>
              <a:cs typeface="Arial"/>
              <a:sym typeface="Arial"/>
            </a:endParaRPr>
          </a:p>
          <a:p>
            <a:pPr indent="0" lvl="0" marL="457200" rtl="0" algn="just">
              <a:lnSpc>
                <a:spcPct val="166666"/>
              </a:lnSpc>
              <a:spcBef>
                <a:spcPts val="0"/>
              </a:spcBef>
              <a:spcAft>
                <a:spcPts val="0"/>
              </a:spcAft>
              <a:buNone/>
            </a:pPr>
            <a:r>
              <a:t/>
            </a:r>
            <a:endParaRPr b="1" i="1" sz="2300">
              <a:latin typeface="Arial"/>
              <a:ea typeface="Arial"/>
              <a:cs typeface="Arial"/>
              <a:sym typeface="Arial"/>
            </a:endParaRPr>
          </a:p>
          <a:p>
            <a:pPr indent="0" lvl="0" marL="457200" rtl="0" algn="just">
              <a:lnSpc>
                <a:spcPct val="166666"/>
              </a:lnSpc>
              <a:spcBef>
                <a:spcPts val="0"/>
              </a:spcBef>
              <a:spcAft>
                <a:spcPts val="0"/>
              </a:spcAft>
              <a:buNone/>
            </a:pPr>
            <a:r>
              <a:t/>
            </a:r>
            <a:endParaRPr b="1" i="1" sz="2300">
              <a:latin typeface="Arial"/>
              <a:ea typeface="Arial"/>
              <a:cs typeface="Arial"/>
              <a:sym typeface="Arial"/>
            </a:endParaRPr>
          </a:p>
        </p:txBody>
      </p:sp>
      <p:pic>
        <p:nvPicPr>
          <p:cNvPr id="299" name="Google Shape;299;g307df9374bb_0_124"/>
          <p:cNvPicPr preferRelativeResize="0"/>
          <p:nvPr/>
        </p:nvPicPr>
        <p:blipFill>
          <a:blip r:embed="rId3">
            <a:alphaModFix/>
          </a:blip>
          <a:stretch>
            <a:fillRect/>
          </a:stretch>
        </p:blipFill>
        <p:spPr>
          <a:xfrm>
            <a:off x="6580750" y="1710125"/>
            <a:ext cx="4874550" cy="362365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7df9374bb_0_132"/>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Benefits of useContext</a:t>
            </a:r>
            <a:endParaRPr b="1">
              <a:solidFill>
                <a:srgbClr val="2E9F74"/>
              </a:solidFill>
            </a:endParaRPr>
          </a:p>
        </p:txBody>
      </p:sp>
      <p:sp>
        <p:nvSpPr>
          <p:cNvPr id="305" name="Google Shape;305;g307df9374bb_0_132"/>
          <p:cNvSpPr txBox="1"/>
          <p:nvPr>
            <p:ph idx="1" type="body"/>
          </p:nvPr>
        </p:nvSpPr>
        <p:spPr>
          <a:xfrm>
            <a:off x="457200" y="2153100"/>
            <a:ext cx="10773600" cy="46383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200">
                <a:latin typeface="Arial"/>
                <a:ea typeface="Arial"/>
                <a:cs typeface="Arial"/>
                <a:sym typeface="Arial"/>
              </a:rPr>
              <a:t>Cleaner Code: </a:t>
            </a:r>
            <a:r>
              <a:rPr lang="en-US" sz="2200">
                <a:latin typeface="Arial"/>
                <a:ea typeface="Arial"/>
                <a:cs typeface="Arial"/>
                <a:sym typeface="Arial"/>
              </a:rPr>
              <a:t>It avoids "prop drilling," where you have to pass props through many layers of components. Instead, you can access the data directly where it's needed.</a:t>
            </a:r>
            <a:endParaRPr sz="2200">
              <a:latin typeface="Arial"/>
              <a:ea typeface="Arial"/>
              <a:cs typeface="Arial"/>
              <a:sym typeface="Arial"/>
            </a:endParaRPr>
          </a:p>
          <a:p>
            <a:pPr indent="0" lvl="0" marL="457200" rtl="0" algn="just">
              <a:lnSpc>
                <a:spcPct val="166666"/>
              </a:lnSpc>
              <a:spcBef>
                <a:spcPts val="0"/>
              </a:spcBef>
              <a:spcAft>
                <a:spcPts val="0"/>
              </a:spcAft>
              <a:buNone/>
            </a:pPr>
            <a:r>
              <a:rPr b="1" i="1" lang="en-US" sz="2200">
                <a:latin typeface="Arial"/>
                <a:ea typeface="Arial"/>
                <a:cs typeface="Arial"/>
                <a:sym typeface="Arial"/>
              </a:rPr>
              <a:t>Simplified State Management: </a:t>
            </a:r>
            <a:r>
              <a:rPr b="1" lang="en-US" sz="2200">
                <a:solidFill>
                  <a:srgbClr val="2E9F74"/>
                </a:solidFill>
                <a:latin typeface="Arial"/>
                <a:ea typeface="Arial"/>
                <a:cs typeface="Arial"/>
                <a:sym typeface="Arial"/>
              </a:rPr>
              <a:t>useContext </a:t>
            </a:r>
            <a:r>
              <a:rPr lang="en-US" sz="2200">
                <a:latin typeface="Arial"/>
                <a:ea typeface="Arial"/>
                <a:cs typeface="Arial"/>
                <a:sym typeface="Arial"/>
              </a:rPr>
              <a:t>is often used alongside </a:t>
            </a:r>
            <a:r>
              <a:rPr b="1" lang="en-US" sz="2200">
                <a:solidFill>
                  <a:srgbClr val="2E9F74"/>
                </a:solidFill>
                <a:latin typeface="Arial"/>
                <a:ea typeface="Arial"/>
                <a:cs typeface="Arial"/>
                <a:sym typeface="Arial"/>
              </a:rPr>
              <a:t>useReducer </a:t>
            </a:r>
            <a:r>
              <a:rPr lang="en-US" sz="2200">
                <a:latin typeface="Arial"/>
                <a:ea typeface="Arial"/>
                <a:cs typeface="Arial"/>
                <a:sym typeface="Arial"/>
              </a:rPr>
              <a:t>for state management, providing a way to manage complex state in a more organized way.</a:t>
            </a:r>
            <a:endParaRPr sz="2200">
              <a:latin typeface="Arial"/>
              <a:ea typeface="Arial"/>
              <a:cs typeface="Arial"/>
              <a:sym typeface="Arial"/>
            </a:endParaRPr>
          </a:p>
          <a:p>
            <a:pPr indent="0" lvl="0" marL="457200" rtl="0" algn="just">
              <a:lnSpc>
                <a:spcPct val="166666"/>
              </a:lnSpc>
              <a:spcBef>
                <a:spcPts val="0"/>
              </a:spcBef>
              <a:spcAft>
                <a:spcPts val="0"/>
              </a:spcAft>
              <a:buNone/>
            </a:pPr>
            <a:r>
              <a:rPr b="1" i="1" lang="en-US" sz="2200">
                <a:latin typeface="Arial"/>
                <a:ea typeface="Arial"/>
                <a:cs typeface="Arial"/>
                <a:sym typeface="Arial"/>
              </a:rPr>
              <a:t>Dynamic Updates: </a:t>
            </a:r>
            <a:r>
              <a:rPr lang="en-US" sz="2200">
                <a:latin typeface="Arial"/>
                <a:ea typeface="Arial"/>
                <a:cs typeface="Arial"/>
                <a:sym typeface="Arial"/>
              </a:rPr>
              <a:t>When the context value changes, all components that consume the context will automatically re-render with the new value.</a:t>
            </a:r>
            <a:endParaRPr sz="22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07df9374bb_0_137"/>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Example of Full Usage</a:t>
            </a:r>
            <a:endParaRPr b="1">
              <a:solidFill>
                <a:srgbClr val="2E9F74"/>
              </a:solidFill>
            </a:endParaRPr>
          </a:p>
        </p:txBody>
      </p:sp>
      <p:pic>
        <p:nvPicPr>
          <p:cNvPr id="311" name="Google Shape;311;g307df9374bb_0_137"/>
          <p:cNvPicPr preferRelativeResize="0"/>
          <p:nvPr/>
        </p:nvPicPr>
        <p:blipFill>
          <a:blip r:embed="rId3">
            <a:alphaModFix/>
          </a:blip>
          <a:stretch>
            <a:fillRect/>
          </a:stretch>
        </p:blipFill>
        <p:spPr>
          <a:xfrm>
            <a:off x="6057901" y="0"/>
            <a:ext cx="6021937" cy="6858000"/>
          </a:xfrm>
          <a:prstGeom prst="rect">
            <a:avLst/>
          </a:prstGeom>
          <a:noFill/>
          <a:ln>
            <a:noFill/>
          </a:ln>
        </p:spPr>
      </p:pic>
      <p:sp>
        <p:nvSpPr>
          <p:cNvPr id="312" name="Google Shape;312;g307df9374bb_0_1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3" name="Google Shape;313;g307df9374bb_0_137"/>
          <p:cNvSpPr txBox="1"/>
          <p:nvPr>
            <p:ph idx="1" type="body"/>
          </p:nvPr>
        </p:nvSpPr>
        <p:spPr>
          <a:xfrm>
            <a:off x="0" y="2540000"/>
            <a:ext cx="6021900" cy="41451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lang="en-US" sz="2200">
                <a:latin typeface="Arial"/>
                <a:ea typeface="Arial"/>
                <a:cs typeface="Arial"/>
                <a:sym typeface="Arial"/>
              </a:rPr>
              <a:t>The </a:t>
            </a:r>
            <a:r>
              <a:rPr b="1" lang="en-US" sz="2200">
                <a:solidFill>
                  <a:srgbClr val="2E9F74"/>
                </a:solidFill>
                <a:latin typeface="Arial"/>
                <a:ea typeface="Arial"/>
                <a:cs typeface="Arial"/>
                <a:sym typeface="Arial"/>
              </a:rPr>
              <a:t>useContext </a:t>
            </a:r>
            <a:r>
              <a:rPr lang="en-US" sz="2200">
                <a:latin typeface="Arial"/>
                <a:ea typeface="Arial"/>
                <a:cs typeface="Arial"/>
                <a:sym typeface="Arial"/>
              </a:rPr>
              <a:t>hook is a powerful feature in RN that simplifies state management and allows for easy access to global data without prop drilling. It works seamlessly with the Context API to create a more maintainable and scalable application structure.</a:t>
            </a:r>
            <a:endParaRPr sz="2200">
              <a:latin typeface="Arial"/>
              <a:ea typeface="Arial"/>
              <a:cs typeface="Arial"/>
              <a:sym typeface="Arial"/>
            </a:endParaRPr>
          </a:p>
          <a:p>
            <a:pPr indent="0" lvl="0" marL="457200" rtl="0" algn="just">
              <a:lnSpc>
                <a:spcPct val="166666"/>
              </a:lnSpc>
              <a:spcBef>
                <a:spcPts val="0"/>
              </a:spcBef>
              <a:spcAft>
                <a:spcPts val="0"/>
              </a:spcAft>
              <a:buNone/>
            </a:pPr>
            <a:r>
              <a:t/>
            </a:r>
            <a:endParaRPr sz="22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07df9374bb_0_147"/>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useReducer</a:t>
            </a:r>
            <a:endParaRPr b="1">
              <a:solidFill>
                <a:srgbClr val="2E9F74"/>
              </a:solidFill>
            </a:endParaRPr>
          </a:p>
        </p:txBody>
      </p:sp>
      <p:sp>
        <p:nvSpPr>
          <p:cNvPr id="319" name="Google Shape;319;g307df9374bb_0_147"/>
          <p:cNvSpPr txBox="1"/>
          <p:nvPr>
            <p:ph idx="1" type="body"/>
          </p:nvPr>
        </p:nvSpPr>
        <p:spPr>
          <a:xfrm>
            <a:off x="457200" y="2362200"/>
            <a:ext cx="10773600" cy="33492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The useReducer hook </a:t>
            </a:r>
            <a:r>
              <a:rPr lang="en-US" sz="2400">
                <a:latin typeface="Arial"/>
                <a:ea typeface="Arial"/>
                <a:cs typeface="Arial"/>
                <a:sym typeface="Arial"/>
              </a:rPr>
              <a:t>in RN (and React in general) is a powerful tool for managing complex state in functional components. </a:t>
            </a:r>
            <a:endParaRPr sz="2400">
              <a:latin typeface="Arial"/>
              <a:ea typeface="Arial"/>
              <a:cs typeface="Arial"/>
              <a:sym typeface="Arial"/>
            </a:endParaRPr>
          </a:p>
          <a:p>
            <a:pPr indent="0" lvl="0" marL="457200" rtl="0" algn="just">
              <a:lnSpc>
                <a:spcPct val="166666"/>
              </a:lnSpc>
              <a:spcBef>
                <a:spcPts val="0"/>
              </a:spcBef>
              <a:spcAft>
                <a:spcPts val="0"/>
              </a:spcAft>
              <a:buNone/>
            </a:pPr>
            <a:r>
              <a:rPr lang="en-US" sz="2400">
                <a:latin typeface="Arial"/>
                <a:ea typeface="Arial"/>
                <a:cs typeface="Arial"/>
                <a:sym typeface="Arial"/>
              </a:rPr>
              <a:t>It’s particularly useful when you have multiple state variables that depend on each other or when you need to handle complex state transitions, similar to how you would with </a:t>
            </a:r>
            <a:r>
              <a:rPr b="1" lang="en-US" sz="2400">
                <a:solidFill>
                  <a:srgbClr val="2E9F74"/>
                </a:solidFill>
                <a:latin typeface="Arial"/>
                <a:ea typeface="Arial"/>
                <a:cs typeface="Arial"/>
                <a:sym typeface="Arial"/>
              </a:rPr>
              <a:t>Redux</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862ae84e35_0_1"/>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Quattrocento Sans"/>
              <a:buNone/>
            </a:pPr>
            <a:r>
              <a:rPr b="1" lang="en-US">
                <a:solidFill>
                  <a:srgbClr val="2E9F74"/>
                </a:solidFill>
              </a:rPr>
              <a:t>useState</a:t>
            </a:r>
            <a:endParaRPr/>
          </a:p>
        </p:txBody>
      </p:sp>
      <p:pic>
        <p:nvPicPr>
          <p:cNvPr id="70" name="Google Shape;70;g2862ae84e35_0_1"/>
          <p:cNvPicPr preferRelativeResize="0"/>
          <p:nvPr/>
        </p:nvPicPr>
        <p:blipFill>
          <a:blip r:embed="rId3">
            <a:alphaModFix/>
          </a:blip>
          <a:stretch>
            <a:fillRect/>
          </a:stretch>
        </p:blipFill>
        <p:spPr>
          <a:xfrm>
            <a:off x="3963500" y="935625"/>
            <a:ext cx="8228500" cy="4986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85c72d891b_0_7"/>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rgbClr val="2E9F74"/>
                </a:solidFill>
                <a:latin typeface="Arial"/>
                <a:ea typeface="Arial"/>
                <a:cs typeface="Arial"/>
                <a:sym typeface="Arial"/>
              </a:rPr>
              <a:t>useReducer</a:t>
            </a:r>
            <a:endParaRPr b="1">
              <a:solidFill>
                <a:srgbClr val="2E9F74"/>
              </a:solidFill>
              <a:latin typeface="Arial"/>
              <a:ea typeface="Arial"/>
              <a:cs typeface="Arial"/>
              <a:sym typeface="Arial"/>
            </a:endParaRPr>
          </a:p>
        </p:txBody>
      </p:sp>
      <p:sp>
        <p:nvSpPr>
          <p:cNvPr id="326" name="Google Shape;326;g285c72d891b_0_7"/>
          <p:cNvSpPr txBox="1"/>
          <p:nvPr>
            <p:ph idx="1" type="body"/>
          </p:nvPr>
        </p:nvSpPr>
        <p:spPr>
          <a:xfrm>
            <a:off x="264400" y="2540000"/>
            <a:ext cx="11591100" cy="3999000"/>
          </a:xfrm>
          <a:prstGeom prst="rect">
            <a:avLst/>
          </a:prstGeom>
        </p:spPr>
        <p:txBody>
          <a:bodyPr anchorCtr="0" anchor="t" bIns="45700" lIns="91425" spcFirstLastPara="1" rIns="91425" wrap="square" tIns="45700">
            <a:noAutofit/>
          </a:bodyPr>
          <a:lstStyle/>
          <a:p>
            <a:pPr indent="0" lvl="0" marL="0" rtl="0" algn="just">
              <a:lnSpc>
                <a:spcPct val="175000"/>
              </a:lnSpc>
              <a:spcBef>
                <a:spcPts val="600"/>
              </a:spcBef>
              <a:spcAft>
                <a:spcPts val="0"/>
              </a:spcAft>
              <a:buClr>
                <a:schemeClr val="dk1"/>
              </a:buClr>
              <a:buSzPts val="1100"/>
              <a:buFont typeface="Arial"/>
              <a:buNone/>
            </a:pPr>
            <a:r>
              <a:rPr lang="en-US" sz="2200">
                <a:solidFill>
                  <a:srgbClr val="263053"/>
                </a:solidFill>
                <a:highlight>
                  <a:srgbClr val="FFFFFF"/>
                </a:highlight>
                <a:latin typeface="Arial"/>
                <a:ea typeface="Arial"/>
                <a:cs typeface="Arial"/>
                <a:sym typeface="Arial"/>
              </a:rPr>
              <a:t>The </a:t>
            </a:r>
            <a:r>
              <a:rPr lang="en-US" sz="2200">
                <a:solidFill>
                  <a:srgbClr val="2E9F74"/>
                </a:solidFill>
                <a:highlight>
                  <a:srgbClr val="FFFFFF"/>
                </a:highlight>
                <a:latin typeface="Arial"/>
                <a:ea typeface="Arial"/>
                <a:cs typeface="Arial"/>
                <a:sym typeface="Arial"/>
              </a:rPr>
              <a:t>useReducer</a:t>
            </a:r>
            <a:r>
              <a:rPr lang="en-US" sz="2200">
                <a:solidFill>
                  <a:srgbClr val="263053"/>
                </a:solidFill>
                <a:highlight>
                  <a:srgbClr val="FFFFFF"/>
                </a:highlight>
                <a:latin typeface="Arial"/>
                <a:ea typeface="Arial"/>
                <a:cs typeface="Arial"/>
                <a:sym typeface="Arial"/>
              </a:rPr>
              <a:t> hook requires 2 arguments, and has an optional 3rd argument:</a:t>
            </a:r>
            <a:endParaRPr sz="2200">
              <a:solidFill>
                <a:srgbClr val="263053"/>
              </a:solidFill>
              <a:highlight>
                <a:srgbClr val="FFFFFF"/>
              </a:highlight>
              <a:latin typeface="Arial"/>
              <a:ea typeface="Arial"/>
              <a:cs typeface="Arial"/>
              <a:sym typeface="Arial"/>
            </a:endParaRPr>
          </a:p>
          <a:p>
            <a:pPr indent="-368300" lvl="0" marL="457200" rtl="0" algn="just">
              <a:lnSpc>
                <a:spcPct val="175000"/>
              </a:lnSpc>
              <a:spcBef>
                <a:spcPts val="600"/>
              </a:spcBef>
              <a:spcAft>
                <a:spcPts val="0"/>
              </a:spcAft>
              <a:buClr>
                <a:srgbClr val="263053"/>
              </a:buClr>
              <a:buSzPts val="2200"/>
              <a:buFont typeface="Arial"/>
              <a:buChar char="●"/>
            </a:pPr>
            <a:r>
              <a:rPr lang="en-US" sz="2200">
                <a:solidFill>
                  <a:srgbClr val="2E9F74"/>
                </a:solidFill>
                <a:highlight>
                  <a:srgbClr val="FFFFFF"/>
                </a:highlight>
                <a:latin typeface="Arial"/>
                <a:ea typeface="Arial"/>
                <a:cs typeface="Arial"/>
                <a:sym typeface="Arial"/>
              </a:rPr>
              <a:t>reducer</a:t>
            </a:r>
            <a:r>
              <a:rPr lang="en-US" sz="2200">
                <a:solidFill>
                  <a:srgbClr val="263053"/>
                </a:solidFill>
                <a:highlight>
                  <a:srgbClr val="FFFFFF"/>
                </a:highlight>
                <a:latin typeface="Arial"/>
                <a:ea typeface="Arial"/>
                <a:cs typeface="Arial"/>
                <a:sym typeface="Arial"/>
              </a:rPr>
              <a:t> - a pure function that takes a state and an action, and returns a new state value based on the action</a:t>
            </a:r>
            <a:endParaRPr sz="2200">
              <a:solidFill>
                <a:srgbClr val="263053"/>
              </a:solidFill>
              <a:highlight>
                <a:srgbClr val="FFFFFF"/>
              </a:highlight>
              <a:latin typeface="Arial"/>
              <a:ea typeface="Arial"/>
              <a:cs typeface="Arial"/>
              <a:sym typeface="Arial"/>
            </a:endParaRPr>
          </a:p>
          <a:p>
            <a:pPr indent="-368300" lvl="0" marL="457200" rtl="0" algn="just">
              <a:lnSpc>
                <a:spcPct val="175000"/>
              </a:lnSpc>
              <a:spcBef>
                <a:spcPts val="0"/>
              </a:spcBef>
              <a:spcAft>
                <a:spcPts val="0"/>
              </a:spcAft>
              <a:buClr>
                <a:srgbClr val="263053"/>
              </a:buClr>
              <a:buSzPts val="2200"/>
              <a:buFont typeface="Arial"/>
              <a:buChar char="●"/>
            </a:pPr>
            <a:r>
              <a:rPr lang="en-US" sz="2200">
                <a:solidFill>
                  <a:srgbClr val="2E9F74"/>
                </a:solidFill>
                <a:highlight>
                  <a:srgbClr val="FFFFFF"/>
                </a:highlight>
                <a:latin typeface="Arial"/>
                <a:ea typeface="Arial"/>
                <a:cs typeface="Arial"/>
                <a:sym typeface="Arial"/>
              </a:rPr>
              <a:t>initialState</a:t>
            </a:r>
            <a:r>
              <a:rPr lang="en-US" sz="2200">
                <a:solidFill>
                  <a:srgbClr val="263053"/>
                </a:solidFill>
                <a:highlight>
                  <a:srgbClr val="FFFFFF"/>
                </a:highlight>
                <a:latin typeface="Arial"/>
                <a:ea typeface="Arial"/>
                <a:cs typeface="Arial"/>
                <a:sym typeface="Arial"/>
              </a:rPr>
              <a:t> - any initial state value, just like </a:t>
            </a:r>
            <a:r>
              <a:rPr lang="en-US" sz="2200">
                <a:solidFill>
                  <a:srgbClr val="2E9F74"/>
                </a:solidFill>
                <a:highlight>
                  <a:srgbClr val="FFFFFF"/>
                </a:highlight>
                <a:latin typeface="Arial"/>
                <a:ea typeface="Arial"/>
                <a:cs typeface="Arial"/>
                <a:sym typeface="Arial"/>
              </a:rPr>
              <a:t>useState</a:t>
            </a:r>
            <a:endParaRPr sz="2200">
              <a:solidFill>
                <a:srgbClr val="2E9F74"/>
              </a:solidFill>
              <a:highlight>
                <a:srgbClr val="FFFFFF"/>
              </a:highlight>
              <a:latin typeface="Arial"/>
              <a:ea typeface="Arial"/>
              <a:cs typeface="Arial"/>
              <a:sym typeface="Arial"/>
            </a:endParaRPr>
          </a:p>
          <a:p>
            <a:pPr indent="-368300" lvl="0" marL="457200" rtl="0" algn="just">
              <a:lnSpc>
                <a:spcPct val="175000"/>
              </a:lnSpc>
              <a:spcBef>
                <a:spcPts val="0"/>
              </a:spcBef>
              <a:spcAft>
                <a:spcPts val="0"/>
              </a:spcAft>
              <a:buClr>
                <a:srgbClr val="263053"/>
              </a:buClr>
              <a:buSzPts val="2200"/>
              <a:buFont typeface="Arial"/>
              <a:buChar char="●"/>
            </a:pPr>
            <a:r>
              <a:rPr lang="en-US" sz="2200">
                <a:solidFill>
                  <a:srgbClr val="2E9F74"/>
                </a:solidFill>
                <a:highlight>
                  <a:srgbClr val="FFFFFF"/>
                </a:highlight>
                <a:latin typeface="Arial"/>
                <a:ea typeface="Arial"/>
                <a:cs typeface="Arial"/>
                <a:sym typeface="Arial"/>
              </a:rPr>
              <a:t>initializer</a:t>
            </a:r>
            <a:r>
              <a:rPr lang="en-US" sz="2200">
                <a:solidFill>
                  <a:srgbClr val="263053"/>
                </a:solidFill>
                <a:highlight>
                  <a:srgbClr val="FFFFFF"/>
                </a:highlight>
                <a:latin typeface="Arial"/>
                <a:ea typeface="Arial"/>
                <a:cs typeface="Arial"/>
                <a:sym typeface="Arial"/>
              </a:rPr>
              <a:t> (optional) - this is uncommon, but we'll briefly introduce it later.</a:t>
            </a:r>
            <a:endParaRPr sz="2200">
              <a:solidFill>
                <a:srgbClr val="263053"/>
              </a:solidFill>
              <a:highlight>
                <a:srgbClr val="FFFFFF"/>
              </a:highlight>
              <a:latin typeface="Arial"/>
              <a:ea typeface="Arial"/>
              <a:cs typeface="Arial"/>
              <a:sym typeface="Arial"/>
            </a:endParaRPr>
          </a:p>
          <a:p>
            <a:pPr indent="0" lvl="0" marL="0" rtl="0" algn="just">
              <a:lnSpc>
                <a:spcPct val="175000"/>
              </a:lnSpc>
              <a:spcBef>
                <a:spcPts val="800"/>
              </a:spcBef>
              <a:spcAft>
                <a:spcPts val="0"/>
              </a:spcAft>
              <a:buClr>
                <a:schemeClr val="dk1"/>
              </a:buClr>
              <a:buSzPts val="1100"/>
              <a:buFont typeface="Arial"/>
              <a:buNone/>
            </a:pPr>
            <a:r>
              <a:rPr lang="en-US" sz="2200">
                <a:solidFill>
                  <a:srgbClr val="263053"/>
                </a:solidFill>
                <a:highlight>
                  <a:srgbClr val="FFFFFF"/>
                </a:highlight>
                <a:latin typeface="Arial"/>
                <a:ea typeface="Arial"/>
                <a:cs typeface="Arial"/>
                <a:sym typeface="Arial"/>
              </a:rPr>
              <a:t>The </a:t>
            </a:r>
            <a:r>
              <a:rPr lang="en-US" sz="2200">
                <a:solidFill>
                  <a:srgbClr val="2E9F74"/>
                </a:solidFill>
                <a:highlight>
                  <a:srgbClr val="FFFFFF"/>
                </a:highlight>
                <a:latin typeface="Arial"/>
                <a:ea typeface="Arial"/>
                <a:cs typeface="Arial"/>
                <a:sym typeface="Arial"/>
              </a:rPr>
              <a:t>useReducer</a:t>
            </a:r>
            <a:r>
              <a:rPr lang="en-US" sz="2200">
                <a:solidFill>
                  <a:srgbClr val="263053"/>
                </a:solidFill>
                <a:highlight>
                  <a:srgbClr val="FFFFFF"/>
                </a:highlight>
                <a:latin typeface="Arial"/>
                <a:ea typeface="Arial"/>
                <a:cs typeface="Arial"/>
                <a:sym typeface="Arial"/>
              </a:rPr>
              <a:t> hook returns the current state, and a </a:t>
            </a:r>
            <a:r>
              <a:rPr lang="en-US" sz="2200">
                <a:solidFill>
                  <a:srgbClr val="2E9F74"/>
                </a:solidFill>
                <a:highlight>
                  <a:srgbClr val="FFFFFF"/>
                </a:highlight>
                <a:latin typeface="Arial"/>
                <a:ea typeface="Arial"/>
                <a:cs typeface="Arial"/>
                <a:sym typeface="Arial"/>
              </a:rPr>
              <a:t>dispatch</a:t>
            </a:r>
            <a:r>
              <a:rPr lang="en-US" sz="2200">
                <a:solidFill>
                  <a:srgbClr val="263053"/>
                </a:solidFill>
                <a:highlight>
                  <a:srgbClr val="FFFFFF"/>
                </a:highlight>
                <a:latin typeface="Arial"/>
                <a:ea typeface="Arial"/>
                <a:cs typeface="Arial"/>
                <a:sym typeface="Arial"/>
              </a:rPr>
              <a:t> function to update the state.</a:t>
            </a:r>
            <a:endParaRPr sz="2200">
              <a:solidFill>
                <a:srgbClr val="263053"/>
              </a:solidFill>
              <a:highlight>
                <a:srgbClr val="FFFFFF"/>
              </a:highlight>
              <a:latin typeface="Arial"/>
              <a:ea typeface="Arial"/>
              <a:cs typeface="Arial"/>
              <a:sym typeface="Arial"/>
            </a:endParaRPr>
          </a:p>
          <a:p>
            <a:pPr indent="0" lvl="0" marL="0" rtl="0" algn="just">
              <a:spcBef>
                <a:spcPts val="600"/>
              </a:spcBef>
              <a:spcAft>
                <a:spcPts val="0"/>
              </a:spcAft>
              <a:buNone/>
            </a:pPr>
            <a:r>
              <a:t/>
            </a:r>
            <a:endParaRPr sz="22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07df9374bb_0_152"/>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What is useReducer?</a:t>
            </a:r>
            <a:endParaRPr b="1">
              <a:solidFill>
                <a:srgbClr val="2E9F74"/>
              </a:solidFill>
            </a:endParaRPr>
          </a:p>
        </p:txBody>
      </p:sp>
      <p:sp>
        <p:nvSpPr>
          <p:cNvPr id="332" name="Google Shape;332;g307df9374bb_0_152"/>
          <p:cNvSpPr txBox="1"/>
          <p:nvPr>
            <p:ph idx="1" type="body"/>
          </p:nvPr>
        </p:nvSpPr>
        <p:spPr>
          <a:xfrm>
            <a:off x="457200" y="2362200"/>
            <a:ext cx="11277600" cy="3349200"/>
          </a:xfrm>
          <a:prstGeom prst="rect">
            <a:avLst/>
          </a:prstGeom>
          <a:noFill/>
          <a:ln>
            <a:noFill/>
          </a:ln>
        </p:spPr>
        <p:txBody>
          <a:bodyPr anchorCtr="0" anchor="t" bIns="45700" lIns="91425" spcFirstLastPara="1" rIns="91425" wrap="square" tIns="45700">
            <a:noAutofit/>
          </a:bodyPr>
          <a:lstStyle/>
          <a:p>
            <a:pPr indent="0" lvl="0" marL="457200" rtl="0" algn="just">
              <a:lnSpc>
                <a:spcPct val="166666"/>
              </a:lnSpc>
              <a:spcBef>
                <a:spcPts val="0"/>
              </a:spcBef>
              <a:spcAft>
                <a:spcPts val="0"/>
              </a:spcAft>
              <a:buNone/>
            </a:pPr>
            <a:r>
              <a:rPr b="1" i="1" lang="en-US" sz="2400">
                <a:latin typeface="Arial"/>
                <a:ea typeface="Arial"/>
                <a:cs typeface="Arial"/>
                <a:sym typeface="Arial"/>
              </a:rPr>
              <a:t>State Management: </a:t>
            </a:r>
            <a:r>
              <a:rPr b="1" lang="en-US" sz="2400">
                <a:solidFill>
                  <a:srgbClr val="2E9F74"/>
                </a:solidFill>
                <a:latin typeface="Arial"/>
                <a:ea typeface="Arial"/>
                <a:cs typeface="Arial"/>
                <a:sym typeface="Arial"/>
              </a:rPr>
              <a:t>useReducer </a:t>
            </a:r>
            <a:r>
              <a:rPr lang="en-US" sz="2400">
                <a:latin typeface="Arial"/>
                <a:ea typeface="Arial"/>
                <a:cs typeface="Arial"/>
                <a:sym typeface="Arial"/>
              </a:rPr>
              <a:t>provides a way to manage state with a reducer function, similar to how </a:t>
            </a:r>
            <a:r>
              <a:rPr b="1" lang="en-US" sz="2400">
                <a:solidFill>
                  <a:srgbClr val="2E9F74"/>
                </a:solidFill>
                <a:latin typeface="Arial"/>
                <a:ea typeface="Arial"/>
                <a:cs typeface="Arial"/>
                <a:sym typeface="Arial"/>
              </a:rPr>
              <a:t>Redux </a:t>
            </a:r>
            <a:r>
              <a:rPr lang="en-US" sz="2400">
                <a:latin typeface="Arial"/>
                <a:ea typeface="Arial"/>
                <a:cs typeface="Arial"/>
                <a:sym typeface="Arial"/>
              </a:rPr>
              <a:t>manages state. It allows you to </a:t>
            </a:r>
            <a:r>
              <a:rPr b="1" lang="en-US" sz="2400">
                <a:solidFill>
                  <a:srgbClr val="2E9F74"/>
                </a:solidFill>
                <a:latin typeface="Arial"/>
                <a:ea typeface="Arial"/>
                <a:cs typeface="Arial"/>
                <a:sym typeface="Arial"/>
              </a:rPr>
              <a:t>update state based on actions</a:t>
            </a:r>
            <a:r>
              <a:rPr lang="en-US" sz="2400">
                <a:latin typeface="Arial"/>
                <a:ea typeface="Arial"/>
                <a:cs typeface="Arial"/>
                <a:sym typeface="Arial"/>
              </a:rPr>
              <a:t>, making it easier to handle complex updates in a predictable manner.</a:t>
            </a:r>
            <a:endParaRPr sz="24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07df9374bb_0_157"/>
          <p:cNvSpPr txBox="1"/>
          <p:nvPr>
            <p:ph type="title"/>
          </p:nvPr>
        </p:nvSpPr>
        <p:spPr>
          <a:xfrm>
            <a:off x="457200" y="914400"/>
            <a:ext cx="7467600" cy="12306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Basic Usage of useReducer</a:t>
            </a:r>
            <a:endParaRPr b="1">
              <a:solidFill>
                <a:srgbClr val="2E9F74"/>
              </a:solidFill>
            </a:endParaRPr>
          </a:p>
        </p:txBody>
      </p:sp>
      <p:sp>
        <p:nvSpPr>
          <p:cNvPr id="338" name="Google Shape;338;g307df9374bb_0_157"/>
          <p:cNvSpPr txBox="1"/>
          <p:nvPr>
            <p:ph idx="1" type="body"/>
          </p:nvPr>
        </p:nvSpPr>
        <p:spPr>
          <a:xfrm>
            <a:off x="156675" y="2362200"/>
            <a:ext cx="11616300" cy="33492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i="1" lang="en-US" sz="2400">
                <a:latin typeface="Arial"/>
                <a:ea typeface="Arial"/>
                <a:cs typeface="Arial"/>
                <a:sym typeface="Arial"/>
              </a:rPr>
              <a:t>The </a:t>
            </a:r>
            <a:r>
              <a:rPr b="1" i="1" lang="en-US" sz="2400">
                <a:solidFill>
                  <a:srgbClr val="2E9F74"/>
                </a:solidFill>
                <a:latin typeface="Arial"/>
                <a:ea typeface="Arial"/>
                <a:cs typeface="Arial"/>
                <a:sym typeface="Arial"/>
              </a:rPr>
              <a:t>useReducer </a:t>
            </a:r>
            <a:r>
              <a:rPr i="1" lang="en-US" sz="2400">
                <a:latin typeface="Arial"/>
                <a:ea typeface="Arial"/>
                <a:cs typeface="Arial"/>
                <a:sym typeface="Arial"/>
              </a:rPr>
              <a:t>hook takes two arguments:</a:t>
            </a:r>
            <a:endParaRPr i="1" sz="2400">
              <a:latin typeface="Arial"/>
              <a:ea typeface="Arial"/>
              <a:cs typeface="Arial"/>
              <a:sym typeface="Arial"/>
            </a:endParaRPr>
          </a:p>
          <a:p>
            <a:pPr indent="-381000" lvl="0" marL="914400" marR="0" rtl="0" algn="just">
              <a:lnSpc>
                <a:spcPct val="166666"/>
              </a:lnSpc>
              <a:spcBef>
                <a:spcPts val="0"/>
              </a:spcBef>
              <a:spcAft>
                <a:spcPts val="0"/>
              </a:spcAft>
              <a:buSzPts val="2400"/>
              <a:buFont typeface="Arial"/>
              <a:buAutoNum type="arabicPeriod"/>
            </a:pPr>
            <a:r>
              <a:rPr lang="en-US" sz="2400">
                <a:latin typeface="Arial"/>
                <a:ea typeface="Arial"/>
                <a:cs typeface="Arial"/>
                <a:sym typeface="Arial"/>
              </a:rPr>
              <a:t>A reducer function that defines how the state updates in response to actions.</a:t>
            </a:r>
            <a:endParaRPr sz="2400">
              <a:latin typeface="Arial"/>
              <a:ea typeface="Arial"/>
              <a:cs typeface="Arial"/>
              <a:sym typeface="Arial"/>
            </a:endParaRPr>
          </a:p>
          <a:p>
            <a:pPr indent="-381000" lvl="0" marL="914400" rtl="0" algn="just">
              <a:lnSpc>
                <a:spcPct val="166666"/>
              </a:lnSpc>
              <a:spcBef>
                <a:spcPts val="0"/>
              </a:spcBef>
              <a:spcAft>
                <a:spcPts val="0"/>
              </a:spcAft>
              <a:buSzPts val="2400"/>
              <a:buFont typeface="Arial"/>
              <a:buAutoNum type="arabicPeriod"/>
            </a:pPr>
            <a:r>
              <a:rPr lang="en-US" sz="2400">
                <a:latin typeface="Arial"/>
                <a:ea typeface="Arial"/>
                <a:cs typeface="Arial"/>
                <a:sym typeface="Arial"/>
              </a:rPr>
              <a:t>An initial state.</a:t>
            </a:r>
            <a:endParaRPr sz="2400">
              <a:latin typeface="Arial"/>
              <a:ea typeface="Arial"/>
              <a:cs typeface="Arial"/>
              <a:sym typeface="Arial"/>
            </a:endParaRPr>
          </a:p>
          <a:p>
            <a:pPr indent="0" lvl="0" marL="0" rtl="0" algn="just">
              <a:lnSpc>
                <a:spcPct val="166666"/>
              </a:lnSpc>
              <a:spcBef>
                <a:spcPts val="0"/>
              </a:spcBef>
              <a:spcAft>
                <a:spcPts val="0"/>
              </a:spcAft>
              <a:buNone/>
            </a:pPr>
            <a:r>
              <a:rPr lang="en-US" sz="2400">
                <a:latin typeface="Arial"/>
                <a:ea typeface="Arial"/>
                <a:cs typeface="Arial"/>
                <a:sym typeface="Arial"/>
              </a:rPr>
              <a:t>It returns the </a:t>
            </a:r>
            <a:r>
              <a:rPr b="1" lang="en-US" sz="2400">
                <a:solidFill>
                  <a:srgbClr val="2E9F74"/>
                </a:solidFill>
                <a:latin typeface="Arial"/>
                <a:ea typeface="Arial"/>
                <a:cs typeface="Arial"/>
                <a:sym typeface="Arial"/>
              </a:rPr>
              <a:t>current state</a:t>
            </a:r>
            <a:r>
              <a:rPr lang="en-US" sz="2400">
                <a:latin typeface="Arial"/>
                <a:ea typeface="Arial"/>
                <a:cs typeface="Arial"/>
                <a:sym typeface="Arial"/>
              </a:rPr>
              <a:t> and a </a:t>
            </a:r>
            <a:r>
              <a:rPr b="1" lang="en-US" sz="2400">
                <a:solidFill>
                  <a:srgbClr val="2E9F74"/>
                </a:solidFill>
                <a:latin typeface="Arial"/>
                <a:ea typeface="Arial"/>
                <a:cs typeface="Arial"/>
                <a:sym typeface="Arial"/>
              </a:rPr>
              <a:t>dispatch function</a:t>
            </a:r>
            <a:r>
              <a:rPr lang="en-US" sz="2400">
                <a:latin typeface="Arial"/>
                <a:ea typeface="Arial"/>
                <a:cs typeface="Arial"/>
                <a:sym typeface="Arial"/>
              </a:rPr>
              <a:t> to </a:t>
            </a:r>
            <a:r>
              <a:rPr b="1" lang="en-US" sz="2400">
                <a:solidFill>
                  <a:srgbClr val="2E9F74"/>
                </a:solidFill>
                <a:latin typeface="Arial"/>
                <a:ea typeface="Arial"/>
                <a:cs typeface="Arial"/>
                <a:sym typeface="Arial"/>
              </a:rPr>
              <a:t>send actions to the reducer.</a:t>
            </a:r>
            <a:endParaRPr b="1" sz="2400">
              <a:solidFill>
                <a:srgbClr val="2E9F74"/>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07df9374bb_0_162"/>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Step-by-Step Example</a:t>
            </a:r>
            <a:endParaRPr b="1">
              <a:solidFill>
                <a:srgbClr val="2E9F74"/>
              </a:solidFill>
            </a:endParaRPr>
          </a:p>
        </p:txBody>
      </p:sp>
      <p:sp>
        <p:nvSpPr>
          <p:cNvPr id="344" name="Google Shape;344;g307df9374bb_0_162"/>
          <p:cNvSpPr txBox="1"/>
          <p:nvPr>
            <p:ph idx="1" type="body"/>
          </p:nvPr>
        </p:nvSpPr>
        <p:spPr>
          <a:xfrm>
            <a:off x="457200" y="2362200"/>
            <a:ext cx="4965300" cy="4076700"/>
          </a:xfrm>
          <a:prstGeom prst="rect">
            <a:avLst/>
          </a:prstGeom>
          <a:noFill/>
          <a:ln>
            <a:noFill/>
          </a:ln>
        </p:spPr>
        <p:txBody>
          <a:bodyPr anchorCtr="0" anchor="t" bIns="45700" lIns="91425" spcFirstLastPara="1" rIns="91425" wrap="square" tIns="45700">
            <a:noAutofit/>
          </a:bodyPr>
          <a:lstStyle/>
          <a:p>
            <a:pPr indent="-381000" lvl="0" marL="457200" rtl="0" algn="just">
              <a:lnSpc>
                <a:spcPct val="166666"/>
              </a:lnSpc>
              <a:spcBef>
                <a:spcPts val="0"/>
              </a:spcBef>
              <a:spcAft>
                <a:spcPts val="0"/>
              </a:spcAft>
              <a:buSzPts val="2400"/>
              <a:buFont typeface="Arial"/>
              <a:buAutoNum type="arabicPeriod"/>
            </a:pPr>
            <a:r>
              <a:rPr b="1" lang="en-US" sz="2400">
                <a:latin typeface="Arial"/>
                <a:ea typeface="Arial"/>
                <a:cs typeface="Arial"/>
                <a:sym typeface="Arial"/>
              </a:rPr>
              <a:t>Define the Reducer Function:</a:t>
            </a:r>
            <a:endParaRPr b="1" sz="2400">
              <a:latin typeface="Arial"/>
              <a:ea typeface="Arial"/>
              <a:cs typeface="Arial"/>
              <a:sym typeface="Arial"/>
            </a:endParaRPr>
          </a:p>
          <a:p>
            <a:pPr indent="0" lvl="0" marL="457200" rtl="0" algn="just">
              <a:lnSpc>
                <a:spcPct val="166666"/>
              </a:lnSpc>
              <a:spcBef>
                <a:spcPts val="0"/>
              </a:spcBef>
              <a:spcAft>
                <a:spcPts val="0"/>
              </a:spcAft>
              <a:buNone/>
            </a:pPr>
            <a:r>
              <a:rPr lang="en-US" sz="2400">
                <a:latin typeface="Arial"/>
                <a:ea typeface="Arial"/>
                <a:cs typeface="Arial"/>
                <a:sym typeface="Arial"/>
              </a:rPr>
              <a:t>The reducer function takes two parameters: the current state and an action. Based on the action type, it returns a new state.</a:t>
            </a:r>
            <a:endParaRPr sz="2400">
              <a:latin typeface="Arial"/>
              <a:ea typeface="Arial"/>
              <a:cs typeface="Arial"/>
              <a:sym typeface="Arial"/>
            </a:endParaRPr>
          </a:p>
        </p:txBody>
      </p:sp>
      <p:pic>
        <p:nvPicPr>
          <p:cNvPr id="345" name="Google Shape;345;g307df9374bb_0_162"/>
          <p:cNvPicPr preferRelativeResize="0"/>
          <p:nvPr/>
        </p:nvPicPr>
        <p:blipFill>
          <a:blip r:embed="rId3">
            <a:alphaModFix/>
          </a:blip>
          <a:stretch>
            <a:fillRect/>
          </a:stretch>
        </p:blipFill>
        <p:spPr>
          <a:xfrm>
            <a:off x="5732875" y="1362050"/>
            <a:ext cx="5894775" cy="4329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307df9374bb_0_171"/>
          <p:cNvSpPr txBox="1"/>
          <p:nvPr>
            <p:ph type="title"/>
          </p:nvPr>
        </p:nvSpPr>
        <p:spPr>
          <a:xfrm>
            <a:off x="457200" y="914400"/>
            <a:ext cx="7467600" cy="12066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Step-by-Step Example</a:t>
            </a:r>
            <a:endParaRPr b="1">
              <a:solidFill>
                <a:srgbClr val="2E9F74"/>
              </a:solidFill>
            </a:endParaRPr>
          </a:p>
        </p:txBody>
      </p:sp>
      <p:sp>
        <p:nvSpPr>
          <p:cNvPr id="351" name="Google Shape;351;g307df9374bb_0_171"/>
          <p:cNvSpPr txBox="1"/>
          <p:nvPr>
            <p:ph idx="1" type="body"/>
          </p:nvPr>
        </p:nvSpPr>
        <p:spPr>
          <a:xfrm>
            <a:off x="457200" y="2362200"/>
            <a:ext cx="4092000" cy="40767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b="1" lang="en-US" sz="2400">
                <a:latin typeface="Arial"/>
                <a:ea typeface="Arial"/>
                <a:cs typeface="Arial"/>
                <a:sym typeface="Arial"/>
              </a:rPr>
              <a:t>2. Use useReducer in Your Component</a:t>
            </a:r>
            <a:endParaRPr b="1" sz="2400">
              <a:latin typeface="Arial"/>
              <a:ea typeface="Arial"/>
              <a:cs typeface="Arial"/>
              <a:sym typeface="Arial"/>
            </a:endParaRPr>
          </a:p>
          <a:p>
            <a:pPr indent="0" lvl="0" marL="457200" rtl="0" algn="just">
              <a:lnSpc>
                <a:spcPct val="166666"/>
              </a:lnSpc>
              <a:spcBef>
                <a:spcPts val="0"/>
              </a:spcBef>
              <a:spcAft>
                <a:spcPts val="0"/>
              </a:spcAft>
              <a:buNone/>
            </a:pPr>
            <a:r>
              <a:rPr lang="en-US" sz="2400">
                <a:latin typeface="Arial"/>
                <a:ea typeface="Arial"/>
                <a:cs typeface="Arial"/>
                <a:sym typeface="Arial"/>
              </a:rPr>
              <a:t>Initialize state with useReducer and use the dispatch function to update the state.</a:t>
            </a:r>
            <a:endParaRPr sz="2400">
              <a:latin typeface="Arial"/>
              <a:ea typeface="Arial"/>
              <a:cs typeface="Arial"/>
              <a:sym typeface="Arial"/>
            </a:endParaRPr>
          </a:p>
        </p:txBody>
      </p:sp>
      <p:pic>
        <p:nvPicPr>
          <p:cNvPr id="352" name="Google Shape;352;g307df9374bb_0_171"/>
          <p:cNvPicPr preferRelativeResize="0"/>
          <p:nvPr/>
        </p:nvPicPr>
        <p:blipFill>
          <a:blip r:embed="rId3">
            <a:alphaModFix/>
          </a:blip>
          <a:stretch>
            <a:fillRect/>
          </a:stretch>
        </p:blipFill>
        <p:spPr>
          <a:xfrm>
            <a:off x="4638500" y="2237275"/>
            <a:ext cx="7410001" cy="3233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307df9374bb_0_178"/>
          <p:cNvSpPr txBox="1"/>
          <p:nvPr>
            <p:ph type="title"/>
          </p:nvPr>
        </p:nvSpPr>
        <p:spPr>
          <a:xfrm>
            <a:off x="457200" y="914400"/>
            <a:ext cx="7467600" cy="12543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Step-by-Step Example</a:t>
            </a:r>
            <a:endParaRPr b="1">
              <a:solidFill>
                <a:srgbClr val="2E9F74"/>
              </a:solidFill>
            </a:endParaRPr>
          </a:p>
        </p:txBody>
      </p:sp>
      <p:sp>
        <p:nvSpPr>
          <p:cNvPr id="358" name="Google Shape;358;g307df9374bb_0_178"/>
          <p:cNvSpPr txBox="1"/>
          <p:nvPr>
            <p:ph idx="1" type="body"/>
          </p:nvPr>
        </p:nvSpPr>
        <p:spPr>
          <a:xfrm>
            <a:off x="457200" y="2362200"/>
            <a:ext cx="4427100" cy="40767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b="1" lang="en-US" sz="2400">
                <a:latin typeface="Arial"/>
                <a:ea typeface="Arial"/>
                <a:cs typeface="Arial"/>
                <a:sym typeface="Arial"/>
              </a:rPr>
              <a:t>3</a:t>
            </a:r>
            <a:r>
              <a:rPr b="1" lang="en-US" sz="2400">
                <a:latin typeface="Arial"/>
                <a:ea typeface="Arial"/>
                <a:cs typeface="Arial"/>
                <a:sym typeface="Arial"/>
              </a:rPr>
              <a:t>. </a:t>
            </a:r>
            <a:r>
              <a:rPr b="1" lang="en-US" sz="2400">
                <a:latin typeface="Arial"/>
                <a:ea typeface="Arial"/>
                <a:cs typeface="Arial"/>
                <a:sym typeface="Arial"/>
              </a:rPr>
              <a:t>Render Your Component</a:t>
            </a:r>
            <a:endParaRPr b="1" sz="2400">
              <a:latin typeface="Arial"/>
              <a:ea typeface="Arial"/>
              <a:cs typeface="Arial"/>
              <a:sym typeface="Arial"/>
            </a:endParaRPr>
          </a:p>
          <a:p>
            <a:pPr indent="0" lvl="0" marL="457200" rtl="0" algn="just">
              <a:lnSpc>
                <a:spcPct val="166666"/>
              </a:lnSpc>
              <a:spcBef>
                <a:spcPts val="0"/>
              </a:spcBef>
              <a:spcAft>
                <a:spcPts val="0"/>
              </a:spcAft>
              <a:buNone/>
            </a:pPr>
            <a:r>
              <a:rPr lang="en-US" sz="2400">
                <a:latin typeface="Arial"/>
                <a:ea typeface="Arial"/>
                <a:cs typeface="Arial"/>
                <a:sym typeface="Arial"/>
              </a:rPr>
              <a:t> You can now use the Counter component in your application.</a:t>
            </a:r>
            <a:endParaRPr sz="2400">
              <a:latin typeface="Arial"/>
              <a:ea typeface="Arial"/>
              <a:cs typeface="Arial"/>
              <a:sym typeface="Arial"/>
            </a:endParaRPr>
          </a:p>
        </p:txBody>
      </p:sp>
      <p:pic>
        <p:nvPicPr>
          <p:cNvPr id="359" name="Google Shape;359;g307df9374bb_0_178"/>
          <p:cNvPicPr preferRelativeResize="0"/>
          <p:nvPr/>
        </p:nvPicPr>
        <p:blipFill>
          <a:blip r:embed="rId3">
            <a:alphaModFix/>
          </a:blip>
          <a:stretch>
            <a:fillRect/>
          </a:stretch>
        </p:blipFill>
        <p:spPr>
          <a:xfrm>
            <a:off x="5797275" y="2036250"/>
            <a:ext cx="4234086" cy="37212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07df9374bb_0_185"/>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Benefits of useReducer</a:t>
            </a:r>
            <a:endParaRPr b="1">
              <a:solidFill>
                <a:srgbClr val="2E9F74"/>
              </a:solidFill>
            </a:endParaRPr>
          </a:p>
        </p:txBody>
      </p:sp>
      <p:sp>
        <p:nvSpPr>
          <p:cNvPr id="365" name="Google Shape;365;g307df9374bb_0_185"/>
          <p:cNvSpPr txBox="1"/>
          <p:nvPr>
            <p:ph idx="1" type="body"/>
          </p:nvPr>
        </p:nvSpPr>
        <p:spPr>
          <a:xfrm>
            <a:off x="457200" y="2362200"/>
            <a:ext cx="10773600" cy="40767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b="1" i="1" lang="en-US" sz="2300">
                <a:latin typeface="Arial"/>
                <a:ea typeface="Arial"/>
                <a:cs typeface="Arial"/>
                <a:sym typeface="Arial"/>
              </a:rPr>
              <a:t>Centralized State Logic: </a:t>
            </a:r>
            <a:r>
              <a:rPr lang="en-US" sz="2300">
                <a:latin typeface="Arial"/>
                <a:ea typeface="Arial"/>
                <a:cs typeface="Arial"/>
                <a:sym typeface="Arial"/>
              </a:rPr>
              <a:t>It allows you to centralize state logic in one place, making it easier to understand and manage complex state transitions.</a:t>
            </a:r>
            <a:endParaRPr sz="2300">
              <a:latin typeface="Arial"/>
              <a:ea typeface="Arial"/>
              <a:cs typeface="Arial"/>
              <a:sym typeface="Arial"/>
            </a:endParaRPr>
          </a:p>
          <a:p>
            <a:pPr indent="0" lvl="0" marL="0" rtl="0" algn="just">
              <a:lnSpc>
                <a:spcPct val="166666"/>
              </a:lnSpc>
              <a:spcBef>
                <a:spcPts val="0"/>
              </a:spcBef>
              <a:spcAft>
                <a:spcPts val="0"/>
              </a:spcAft>
              <a:buNone/>
            </a:pPr>
            <a:r>
              <a:rPr b="1" i="1" lang="en-US" sz="2300">
                <a:latin typeface="Arial"/>
                <a:ea typeface="Arial"/>
                <a:cs typeface="Arial"/>
                <a:sym typeface="Arial"/>
              </a:rPr>
              <a:t>Predictable State Updates:</a:t>
            </a:r>
            <a:r>
              <a:rPr i="1" lang="en-US" sz="2300">
                <a:latin typeface="Arial"/>
                <a:ea typeface="Arial"/>
                <a:cs typeface="Arial"/>
                <a:sym typeface="Arial"/>
              </a:rPr>
              <a:t> </a:t>
            </a:r>
            <a:r>
              <a:rPr lang="en-US" sz="2300">
                <a:latin typeface="Arial"/>
                <a:ea typeface="Arial"/>
                <a:cs typeface="Arial"/>
                <a:sym typeface="Arial"/>
              </a:rPr>
              <a:t>The use of actions and a reducer function makes state updates predictable, similar to how Redux works.</a:t>
            </a:r>
            <a:endParaRPr i="1" sz="2300">
              <a:latin typeface="Arial"/>
              <a:ea typeface="Arial"/>
              <a:cs typeface="Arial"/>
              <a:sym typeface="Arial"/>
            </a:endParaRPr>
          </a:p>
          <a:p>
            <a:pPr indent="0" lvl="0" marL="0" rtl="0" algn="just">
              <a:lnSpc>
                <a:spcPct val="166666"/>
              </a:lnSpc>
              <a:spcBef>
                <a:spcPts val="0"/>
              </a:spcBef>
              <a:spcAft>
                <a:spcPts val="0"/>
              </a:spcAft>
              <a:buNone/>
            </a:pPr>
            <a:r>
              <a:rPr b="1" i="1" lang="en-US" sz="2300">
                <a:latin typeface="Arial"/>
                <a:ea typeface="Arial"/>
                <a:cs typeface="Arial"/>
                <a:sym typeface="Arial"/>
              </a:rPr>
              <a:t>Better for Complex State:</a:t>
            </a:r>
            <a:r>
              <a:rPr lang="en-US" sz="2300">
                <a:latin typeface="Arial"/>
                <a:ea typeface="Arial"/>
                <a:cs typeface="Arial"/>
                <a:sym typeface="Arial"/>
              </a:rPr>
              <a:t> It’s ideal for components with complex state logic, such as forms with multiple input fields or components that need to track multiple related values.</a:t>
            </a:r>
            <a:endParaRPr sz="23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07df9374bb_0_190"/>
          <p:cNvSpPr txBox="1"/>
          <p:nvPr>
            <p:ph type="title"/>
          </p:nvPr>
        </p:nvSpPr>
        <p:spPr>
          <a:xfrm>
            <a:off x="457200" y="914400"/>
            <a:ext cx="94974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When to Use useReducer vs. useState</a:t>
            </a:r>
            <a:endParaRPr b="1">
              <a:solidFill>
                <a:srgbClr val="2E9F74"/>
              </a:solidFill>
            </a:endParaRPr>
          </a:p>
        </p:txBody>
      </p:sp>
      <p:sp>
        <p:nvSpPr>
          <p:cNvPr id="371" name="Google Shape;371;g307df9374bb_0_190"/>
          <p:cNvSpPr txBox="1"/>
          <p:nvPr>
            <p:ph idx="1" type="body"/>
          </p:nvPr>
        </p:nvSpPr>
        <p:spPr>
          <a:xfrm>
            <a:off x="457200" y="2362200"/>
            <a:ext cx="10773600" cy="33492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b="1" i="1" lang="en-US" sz="2300">
                <a:latin typeface="Arial"/>
                <a:ea typeface="Arial"/>
                <a:cs typeface="Arial"/>
                <a:sym typeface="Arial"/>
              </a:rPr>
              <a:t>Use useState: </a:t>
            </a:r>
            <a:r>
              <a:rPr lang="en-US" sz="2300">
                <a:latin typeface="Arial"/>
                <a:ea typeface="Arial"/>
                <a:cs typeface="Arial"/>
                <a:sym typeface="Arial"/>
              </a:rPr>
              <a:t>When you have simple state logic or a few state variables that don’t depend on each other.</a:t>
            </a:r>
            <a:endParaRPr sz="2300">
              <a:latin typeface="Arial"/>
              <a:ea typeface="Arial"/>
              <a:cs typeface="Arial"/>
              <a:sym typeface="Arial"/>
            </a:endParaRPr>
          </a:p>
          <a:p>
            <a:pPr indent="0" lvl="0" marL="0" rtl="0" algn="just">
              <a:lnSpc>
                <a:spcPct val="166666"/>
              </a:lnSpc>
              <a:spcBef>
                <a:spcPts val="0"/>
              </a:spcBef>
              <a:spcAft>
                <a:spcPts val="0"/>
              </a:spcAft>
              <a:buNone/>
            </a:pPr>
            <a:r>
              <a:rPr b="1" i="1" lang="en-US" sz="2300">
                <a:latin typeface="Arial"/>
                <a:ea typeface="Arial"/>
                <a:cs typeface="Arial"/>
                <a:sym typeface="Arial"/>
              </a:rPr>
              <a:t>Use useReducer: </a:t>
            </a:r>
            <a:r>
              <a:rPr lang="en-US" sz="2300">
                <a:latin typeface="Arial"/>
                <a:ea typeface="Arial"/>
                <a:cs typeface="Arial"/>
                <a:sym typeface="Arial"/>
              </a:rPr>
              <a:t>When managing more complex state logic, especially if state transitions depend on previous state values or involve multiple sub-values.</a:t>
            </a:r>
            <a:endParaRPr sz="23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07df9374bb_0_197"/>
          <p:cNvSpPr txBox="1"/>
          <p:nvPr>
            <p:ph type="title"/>
          </p:nvPr>
        </p:nvSpPr>
        <p:spPr>
          <a:xfrm>
            <a:off x="457200" y="914400"/>
            <a:ext cx="94974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b="1" lang="en-US">
                <a:solidFill>
                  <a:srgbClr val="2E9F74"/>
                </a:solidFill>
              </a:rPr>
              <a:t>Conclusion</a:t>
            </a:r>
            <a:endParaRPr b="1">
              <a:solidFill>
                <a:srgbClr val="2E9F74"/>
              </a:solidFill>
            </a:endParaRPr>
          </a:p>
        </p:txBody>
      </p:sp>
      <p:sp>
        <p:nvSpPr>
          <p:cNvPr id="377" name="Google Shape;377;g307df9374bb_0_197"/>
          <p:cNvSpPr txBox="1"/>
          <p:nvPr>
            <p:ph idx="1" type="body"/>
          </p:nvPr>
        </p:nvSpPr>
        <p:spPr>
          <a:xfrm>
            <a:off x="457200" y="2362200"/>
            <a:ext cx="10773600" cy="4076700"/>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None/>
            </a:pPr>
            <a:r>
              <a:rPr lang="en-US" sz="2300">
                <a:latin typeface="Arial"/>
                <a:ea typeface="Arial"/>
                <a:cs typeface="Arial"/>
                <a:sym typeface="Arial"/>
              </a:rPr>
              <a:t>The </a:t>
            </a:r>
            <a:r>
              <a:rPr b="1" lang="en-US" sz="2300">
                <a:solidFill>
                  <a:srgbClr val="2E9F74"/>
                </a:solidFill>
                <a:latin typeface="Arial"/>
                <a:ea typeface="Arial"/>
                <a:cs typeface="Arial"/>
                <a:sym typeface="Arial"/>
              </a:rPr>
              <a:t>useReducer</a:t>
            </a:r>
            <a:r>
              <a:rPr lang="en-US" sz="2300">
                <a:solidFill>
                  <a:srgbClr val="2E9F74"/>
                </a:solidFill>
                <a:latin typeface="Arial"/>
                <a:ea typeface="Arial"/>
                <a:cs typeface="Arial"/>
                <a:sym typeface="Arial"/>
              </a:rPr>
              <a:t> </a:t>
            </a:r>
            <a:r>
              <a:rPr lang="en-US" sz="2300">
                <a:latin typeface="Arial"/>
                <a:ea typeface="Arial"/>
                <a:cs typeface="Arial"/>
                <a:sym typeface="Arial"/>
              </a:rPr>
              <a:t>hook in RN is a powerful tool for managing complex state in functional components. </a:t>
            </a:r>
            <a:endParaRPr sz="2300">
              <a:latin typeface="Arial"/>
              <a:ea typeface="Arial"/>
              <a:cs typeface="Arial"/>
              <a:sym typeface="Arial"/>
            </a:endParaRPr>
          </a:p>
          <a:p>
            <a:pPr indent="0" lvl="0" marL="0" rtl="0" algn="just">
              <a:lnSpc>
                <a:spcPct val="166666"/>
              </a:lnSpc>
              <a:spcBef>
                <a:spcPts val="0"/>
              </a:spcBef>
              <a:spcAft>
                <a:spcPts val="0"/>
              </a:spcAft>
              <a:buNone/>
            </a:pPr>
            <a:r>
              <a:rPr lang="en-US" sz="2300">
                <a:latin typeface="Arial"/>
                <a:ea typeface="Arial"/>
                <a:cs typeface="Arial"/>
                <a:sym typeface="Arial"/>
              </a:rPr>
              <a:t>By using a reducer function to handle state updates, you can create more predictable and maintainable state management logic, similar to that of Redux, without the need for additional libraries. </a:t>
            </a:r>
            <a:endParaRPr sz="2300">
              <a:latin typeface="Arial"/>
              <a:ea typeface="Arial"/>
              <a:cs typeface="Arial"/>
              <a:sym typeface="Arial"/>
            </a:endParaRPr>
          </a:p>
          <a:p>
            <a:pPr indent="0" lvl="0" marL="0" rtl="0" algn="just">
              <a:lnSpc>
                <a:spcPct val="166666"/>
              </a:lnSpc>
              <a:spcBef>
                <a:spcPts val="0"/>
              </a:spcBef>
              <a:spcAft>
                <a:spcPts val="0"/>
              </a:spcAft>
              <a:buNone/>
            </a:pPr>
            <a:r>
              <a:rPr lang="en-US" sz="2300">
                <a:latin typeface="Arial"/>
                <a:ea typeface="Arial"/>
                <a:cs typeface="Arial"/>
                <a:sym typeface="Arial"/>
              </a:rPr>
              <a:t>This makes it an excellent choice for applications with intricate state requirements.</a:t>
            </a:r>
            <a:endParaRPr sz="23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Abstract image of curvy lines" id="383" name="Google Shape;383;g2f9751358fa_0_7"/>
          <p:cNvPicPr preferRelativeResize="0"/>
          <p:nvPr>
            <p:ph idx="2" type="pic"/>
          </p:nvPr>
        </p:nvPicPr>
        <p:blipFill rotWithShape="1">
          <a:blip r:embed="rId3">
            <a:alphaModFix/>
          </a:blip>
          <a:srcRect b="0" l="0" r="0" t="0"/>
          <a:stretch/>
        </p:blipFill>
        <p:spPr>
          <a:xfrm>
            <a:off x="0" y="0"/>
            <a:ext cx="12192000" cy="6858001"/>
          </a:xfrm>
          <a:prstGeom prst="rect">
            <a:avLst/>
          </a:prstGeom>
          <a:solidFill>
            <a:srgbClr val="595959"/>
          </a:solidFill>
          <a:ln>
            <a:noFill/>
          </a:ln>
        </p:spPr>
      </p:pic>
      <p:pic>
        <p:nvPicPr>
          <p:cNvPr descr="React Native – Wikipedia tiếng Việt" id="384" name="Google Shape;384;g2f9751358fa_0_7"/>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f957f8efd5_0_3"/>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Quattrocento Sans"/>
              <a:buNone/>
            </a:pPr>
            <a:r>
              <a:rPr b="1" lang="en-US">
                <a:solidFill>
                  <a:srgbClr val="2E9F74"/>
                </a:solidFill>
              </a:rPr>
              <a:t>useState</a:t>
            </a:r>
            <a:endParaRPr/>
          </a:p>
        </p:txBody>
      </p:sp>
      <p:pic>
        <p:nvPicPr>
          <p:cNvPr id="76" name="Google Shape;76;g2f957f8efd5_0_3"/>
          <p:cNvPicPr preferRelativeResize="0"/>
          <p:nvPr/>
        </p:nvPicPr>
        <p:blipFill>
          <a:blip r:embed="rId3">
            <a:alphaModFix/>
          </a:blip>
          <a:stretch>
            <a:fillRect/>
          </a:stretch>
        </p:blipFill>
        <p:spPr>
          <a:xfrm>
            <a:off x="4292150" y="377275"/>
            <a:ext cx="6887626" cy="6103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85c72d891b_0_29"/>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What is useMemo?</a:t>
            </a:r>
            <a:endParaRPr b="1">
              <a:solidFill>
                <a:srgbClr val="2E9F74"/>
              </a:solidFill>
            </a:endParaRPr>
          </a:p>
        </p:txBody>
      </p:sp>
      <p:sp>
        <p:nvSpPr>
          <p:cNvPr id="391" name="Google Shape;391;g285c72d891b_0_29"/>
          <p:cNvSpPr txBox="1"/>
          <p:nvPr>
            <p:ph idx="1" type="body"/>
          </p:nvPr>
        </p:nvSpPr>
        <p:spPr>
          <a:xfrm>
            <a:off x="457200" y="2540000"/>
            <a:ext cx="103635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In React Native, </a:t>
            </a:r>
            <a:r>
              <a:rPr b="1" lang="en-US" sz="2200">
                <a:solidFill>
                  <a:srgbClr val="2E9F74"/>
                </a:solidFill>
                <a:latin typeface="Arial"/>
                <a:ea typeface="Arial"/>
                <a:cs typeface="Arial"/>
                <a:sym typeface="Arial"/>
              </a:rPr>
              <a:t>useMemo </a:t>
            </a:r>
            <a:r>
              <a:rPr lang="en-US" sz="2200">
                <a:latin typeface="Arial"/>
                <a:ea typeface="Arial"/>
                <a:cs typeface="Arial"/>
                <a:sym typeface="Arial"/>
              </a:rPr>
              <a:t>works in exactly the same way as it does in React for web development. </a:t>
            </a:r>
            <a:endParaRPr sz="2200">
              <a:latin typeface="Arial"/>
              <a:ea typeface="Arial"/>
              <a:cs typeface="Arial"/>
              <a:sym typeface="Arial"/>
            </a:endParaRPr>
          </a:p>
          <a:p>
            <a:pPr indent="0" lvl="0" marL="0" rtl="0" algn="just">
              <a:spcBef>
                <a:spcPts val="0"/>
              </a:spcBef>
              <a:spcAft>
                <a:spcPts val="0"/>
              </a:spcAft>
              <a:buNone/>
            </a:pPr>
            <a:r>
              <a:rPr lang="en-US" sz="2200">
                <a:latin typeface="Arial"/>
                <a:ea typeface="Arial"/>
                <a:cs typeface="Arial"/>
                <a:sym typeface="Arial"/>
              </a:rPr>
              <a:t>Since React Native shares many concepts with React, including its core hooks, the purpose and usage of useMemo remain consistent.</a:t>
            </a:r>
            <a:endParaRPr sz="22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f9751358fa_0_51"/>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What is useMemo?</a:t>
            </a:r>
            <a:endParaRPr b="1">
              <a:solidFill>
                <a:srgbClr val="2E9F74"/>
              </a:solidFill>
            </a:endParaRPr>
          </a:p>
        </p:txBody>
      </p:sp>
      <p:sp>
        <p:nvSpPr>
          <p:cNvPr id="398" name="Google Shape;398;g2f9751358fa_0_51"/>
          <p:cNvSpPr txBox="1"/>
          <p:nvPr>
            <p:ph idx="1" type="body"/>
          </p:nvPr>
        </p:nvSpPr>
        <p:spPr>
          <a:xfrm>
            <a:off x="457200" y="2540000"/>
            <a:ext cx="11033700" cy="3949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solidFill>
                  <a:srgbClr val="2E9F74"/>
                </a:solidFill>
                <a:latin typeface="Arial"/>
                <a:ea typeface="Arial"/>
                <a:cs typeface="Arial"/>
                <a:sym typeface="Arial"/>
              </a:rPr>
              <a:t>useMemo </a:t>
            </a:r>
            <a:r>
              <a:rPr lang="en-US" sz="2200">
                <a:latin typeface="Arial"/>
                <a:ea typeface="Arial"/>
                <a:cs typeface="Arial"/>
                <a:sym typeface="Arial"/>
              </a:rPr>
              <a:t>in RN is a hook used to optimize performance by memoizing the result of an expensive computation so that the result is only recalculated when its dependencies change. </a:t>
            </a:r>
            <a:endParaRPr sz="2200">
              <a:latin typeface="Arial"/>
              <a:ea typeface="Arial"/>
              <a:cs typeface="Arial"/>
              <a:sym typeface="Arial"/>
            </a:endParaRPr>
          </a:p>
          <a:p>
            <a:pPr indent="0" lvl="0" marL="0" rtl="0" algn="just">
              <a:spcBef>
                <a:spcPts val="0"/>
              </a:spcBef>
              <a:spcAft>
                <a:spcPts val="0"/>
              </a:spcAft>
              <a:buNone/>
            </a:pPr>
            <a:r>
              <a:rPr lang="en-US" sz="2200">
                <a:latin typeface="Arial"/>
                <a:ea typeface="Arial"/>
                <a:cs typeface="Arial"/>
                <a:sym typeface="Arial"/>
              </a:rPr>
              <a:t>Without memoization, computations inside components may be recalculated unnecessarily on every render, potentially leading to performance bottlenecks, especially on mobile devices where resources are often more constrained than on desktop environments.</a:t>
            </a:r>
            <a:endParaRPr sz="22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f9751358fa_0_15"/>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Syntax</a:t>
            </a:r>
            <a:endParaRPr b="1">
              <a:solidFill>
                <a:srgbClr val="2E9F74"/>
              </a:solidFill>
            </a:endParaRPr>
          </a:p>
        </p:txBody>
      </p:sp>
      <p:sp>
        <p:nvSpPr>
          <p:cNvPr id="405" name="Google Shape;405;g2f9751358fa_0_15"/>
          <p:cNvSpPr txBox="1"/>
          <p:nvPr>
            <p:ph idx="1" type="body"/>
          </p:nvPr>
        </p:nvSpPr>
        <p:spPr>
          <a:xfrm>
            <a:off x="457200" y="2540000"/>
            <a:ext cx="103635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solidFill>
                  <a:srgbClr val="2E9F74"/>
                </a:solidFill>
                <a:latin typeface="Arial"/>
                <a:ea typeface="Arial"/>
                <a:cs typeface="Arial"/>
                <a:sym typeface="Arial"/>
              </a:rPr>
              <a:t>computeExpensiveValue(a, b): </a:t>
            </a:r>
            <a:r>
              <a:rPr lang="en-US" sz="2200">
                <a:solidFill>
                  <a:srgbClr val="000000"/>
                </a:solidFill>
                <a:latin typeface="Arial"/>
                <a:ea typeface="Arial"/>
                <a:cs typeface="Arial"/>
                <a:sym typeface="Arial"/>
              </a:rPr>
              <a:t>The function that performs a potentially costly operation.</a:t>
            </a:r>
            <a:endParaRPr sz="2200">
              <a:solidFill>
                <a:srgbClr val="000000"/>
              </a:solidFill>
              <a:latin typeface="Arial"/>
              <a:ea typeface="Arial"/>
              <a:cs typeface="Arial"/>
              <a:sym typeface="Arial"/>
            </a:endParaRPr>
          </a:p>
          <a:p>
            <a:pPr indent="0" lvl="0" marL="0" rtl="0" algn="just">
              <a:spcBef>
                <a:spcPts val="0"/>
              </a:spcBef>
              <a:spcAft>
                <a:spcPts val="0"/>
              </a:spcAft>
              <a:buNone/>
            </a:pPr>
            <a:r>
              <a:rPr b="1" lang="en-US" sz="2200">
                <a:solidFill>
                  <a:srgbClr val="2E9F74"/>
                </a:solidFill>
                <a:latin typeface="Arial"/>
                <a:ea typeface="Arial"/>
                <a:cs typeface="Arial"/>
                <a:sym typeface="Arial"/>
              </a:rPr>
              <a:t>[a, b]: </a:t>
            </a:r>
            <a:r>
              <a:rPr lang="en-US" sz="2200">
                <a:latin typeface="Arial"/>
                <a:ea typeface="Arial"/>
                <a:cs typeface="Arial"/>
                <a:sym typeface="Arial"/>
              </a:rPr>
              <a:t>The dependency array. When the values of a or b change, useMemo will recompute the value. If they don’t change, the memoized value is returned without re-executing the function.</a:t>
            </a:r>
            <a:endParaRPr sz="2200">
              <a:latin typeface="Arial"/>
              <a:ea typeface="Arial"/>
              <a:cs typeface="Arial"/>
              <a:sym typeface="Arial"/>
            </a:endParaRPr>
          </a:p>
        </p:txBody>
      </p:sp>
      <p:pic>
        <p:nvPicPr>
          <p:cNvPr id="406" name="Google Shape;406;g2f9751358fa_0_15"/>
          <p:cNvPicPr preferRelativeResize="0"/>
          <p:nvPr/>
        </p:nvPicPr>
        <p:blipFill>
          <a:blip r:embed="rId3">
            <a:alphaModFix/>
          </a:blip>
          <a:stretch>
            <a:fillRect/>
          </a:stretch>
        </p:blipFill>
        <p:spPr>
          <a:xfrm>
            <a:off x="2286000" y="1579675"/>
            <a:ext cx="9448800" cy="381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f9751358fa_0_22"/>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Why Use useMemo in React Native?</a:t>
            </a:r>
            <a:endParaRPr b="1">
              <a:solidFill>
                <a:srgbClr val="2E9F74"/>
              </a:solidFill>
            </a:endParaRPr>
          </a:p>
        </p:txBody>
      </p:sp>
      <p:sp>
        <p:nvSpPr>
          <p:cNvPr id="413" name="Google Shape;413;g2f9751358fa_0_22"/>
          <p:cNvSpPr txBox="1"/>
          <p:nvPr>
            <p:ph idx="1" type="body"/>
          </p:nvPr>
        </p:nvSpPr>
        <p:spPr>
          <a:xfrm>
            <a:off x="457200" y="2540000"/>
            <a:ext cx="103635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Mobile devices often </a:t>
            </a:r>
            <a:r>
              <a:rPr b="1" lang="en-US" sz="2200">
                <a:solidFill>
                  <a:srgbClr val="2E9F74"/>
                </a:solidFill>
                <a:latin typeface="Arial"/>
                <a:ea typeface="Arial"/>
                <a:cs typeface="Arial"/>
                <a:sym typeface="Arial"/>
              </a:rPr>
              <a:t>have limited CPU and memory resources</a:t>
            </a:r>
            <a:r>
              <a:rPr lang="en-US" sz="2200">
                <a:latin typeface="Arial"/>
                <a:ea typeface="Arial"/>
                <a:cs typeface="Arial"/>
                <a:sym typeface="Arial"/>
              </a:rPr>
              <a:t>, so unnecessary recalculations can impact app performance. </a:t>
            </a:r>
            <a:endParaRPr sz="2200">
              <a:latin typeface="Arial"/>
              <a:ea typeface="Arial"/>
              <a:cs typeface="Arial"/>
              <a:sym typeface="Arial"/>
            </a:endParaRPr>
          </a:p>
          <a:p>
            <a:pPr indent="0" lvl="0" marL="0" rtl="0" algn="just">
              <a:spcBef>
                <a:spcPts val="0"/>
              </a:spcBef>
              <a:spcAft>
                <a:spcPts val="0"/>
              </a:spcAft>
              <a:buNone/>
            </a:pPr>
            <a:r>
              <a:rPr lang="en-US" sz="2200">
                <a:latin typeface="Arial"/>
                <a:ea typeface="Arial"/>
                <a:cs typeface="Arial"/>
                <a:sym typeface="Arial"/>
              </a:rPr>
              <a:t>For example, performing complex calculations, sorting or filtering lists, or computing values in large datasets could lead to poor user experiences. </a:t>
            </a:r>
            <a:r>
              <a:rPr b="1" lang="en-US" sz="2200">
                <a:solidFill>
                  <a:srgbClr val="2E9F74"/>
                </a:solidFill>
                <a:latin typeface="Arial"/>
                <a:ea typeface="Arial"/>
                <a:cs typeface="Arial"/>
                <a:sym typeface="Arial"/>
              </a:rPr>
              <a:t>useMemo </a:t>
            </a:r>
            <a:r>
              <a:rPr lang="en-US" sz="2200">
                <a:latin typeface="Arial"/>
                <a:ea typeface="Arial"/>
                <a:cs typeface="Arial"/>
                <a:sym typeface="Arial"/>
              </a:rPr>
              <a:t>helps to avoid these issues by caching values and recalculating them only when necessary.</a:t>
            </a:r>
            <a:endParaRPr sz="22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f9751358fa_0_57"/>
          <p:cNvSpPr txBox="1"/>
          <p:nvPr>
            <p:ph type="title"/>
          </p:nvPr>
        </p:nvSpPr>
        <p:spPr>
          <a:xfrm>
            <a:off x="457200" y="914400"/>
            <a:ext cx="9561600" cy="835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in React Native-</a:t>
            </a:r>
            <a:r>
              <a:rPr b="1" lang="en-US"/>
              <a:t>Without</a:t>
            </a:r>
            <a:r>
              <a:rPr b="1" lang="en-US">
                <a:solidFill>
                  <a:srgbClr val="2E9F74"/>
                </a:solidFill>
              </a:rPr>
              <a:t> useMemo</a:t>
            </a:r>
            <a:endParaRPr b="1">
              <a:solidFill>
                <a:srgbClr val="2E9F74"/>
              </a:solidFill>
            </a:endParaRPr>
          </a:p>
        </p:txBody>
      </p:sp>
      <p:pic>
        <p:nvPicPr>
          <p:cNvPr id="420" name="Google Shape;420;g2f9751358fa_0_57"/>
          <p:cNvPicPr preferRelativeResize="0"/>
          <p:nvPr/>
        </p:nvPicPr>
        <p:blipFill>
          <a:blip r:embed="rId3">
            <a:alphaModFix/>
          </a:blip>
          <a:stretch>
            <a:fillRect/>
          </a:stretch>
        </p:blipFill>
        <p:spPr>
          <a:xfrm>
            <a:off x="1660425" y="1749900"/>
            <a:ext cx="7824059" cy="4065899"/>
          </a:xfrm>
          <a:prstGeom prst="rect">
            <a:avLst/>
          </a:prstGeom>
          <a:noFill/>
          <a:ln>
            <a:noFill/>
          </a:ln>
        </p:spPr>
      </p:pic>
      <p:sp>
        <p:nvSpPr>
          <p:cNvPr id="421" name="Google Shape;421;g2f9751358fa_0_57"/>
          <p:cNvSpPr txBox="1"/>
          <p:nvPr>
            <p:ph idx="1" type="body"/>
          </p:nvPr>
        </p:nvSpPr>
        <p:spPr>
          <a:xfrm>
            <a:off x="641125" y="5924250"/>
            <a:ext cx="10363500" cy="10293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Here, the sum is recalculated on every render, which can be inefficient for large arrays.</a:t>
            </a:r>
            <a:endParaRPr sz="22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f9751358fa_0_65"/>
          <p:cNvSpPr txBox="1"/>
          <p:nvPr>
            <p:ph type="title"/>
          </p:nvPr>
        </p:nvSpPr>
        <p:spPr>
          <a:xfrm>
            <a:off x="457200" y="762000"/>
            <a:ext cx="9561600" cy="723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in React Native-</a:t>
            </a:r>
            <a:r>
              <a:rPr b="1" lang="en-US"/>
              <a:t>With</a:t>
            </a:r>
            <a:r>
              <a:rPr b="1" lang="en-US">
                <a:solidFill>
                  <a:srgbClr val="2E9F74"/>
                </a:solidFill>
              </a:rPr>
              <a:t> useMemo</a:t>
            </a:r>
            <a:endParaRPr b="1">
              <a:solidFill>
                <a:srgbClr val="2E9F74"/>
              </a:solidFill>
            </a:endParaRPr>
          </a:p>
        </p:txBody>
      </p:sp>
      <p:sp>
        <p:nvSpPr>
          <p:cNvPr id="428" name="Google Shape;428;g2f9751358fa_0_65"/>
          <p:cNvSpPr txBox="1"/>
          <p:nvPr>
            <p:ph idx="1" type="body"/>
          </p:nvPr>
        </p:nvSpPr>
        <p:spPr>
          <a:xfrm>
            <a:off x="615725" y="5829300"/>
            <a:ext cx="10363500" cy="10293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In this example, the sum calculation will only run when the numbers array changes, preventing unnecessary recalculations and improving performance.</a:t>
            </a:r>
            <a:endParaRPr sz="2200">
              <a:latin typeface="Arial"/>
              <a:ea typeface="Arial"/>
              <a:cs typeface="Arial"/>
              <a:sym typeface="Arial"/>
            </a:endParaRPr>
          </a:p>
        </p:txBody>
      </p:sp>
      <p:pic>
        <p:nvPicPr>
          <p:cNvPr id="429" name="Google Shape;429;g2f9751358fa_0_65"/>
          <p:cNvPicPr preferRelativeResize="0"/>
          <p:nvPr/>
        </p:nvPicPr>
        <p:blipFill>
          <a:blip r:embed="rId3">
            <a:alphaModFix/>
          </a:blip>
          <a:stretch>
            <a:fillRect/>
          </a:stretch>
        </p:blipFill>
        <p:spPr>
          <a:xfrm>
            <a:off x="1576150" y="1722825"/>
            <a:ext cx="8442655" cy="3869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f9751358fa_0_73"/>
          <p:cNvSpPr txBox="1"/>
          <p:nvPr>
            <p:ph type="title"/>
          </p:nvPr>
        </p:nvSpPr>
        <p:spPr>
          <a:xfrm>
            <a:off x="457200" y="762000"/>
            <a:ext cx="9561600" cy="723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in React Native-</a:t>
            </a:r>
            <a:r>
              <a:rPr b="1" lang="en-US"/>
              <a:t>With</a:t>
            </a:r>
            <a:r>
              <a:rPr b="1" lang="en-US">
                <a:solidFill>
                  <a:srgbClr val="2E9F74"/>
                </a:solidFill>
              </a:rPr>
              <a:t> useMemo</a:t>
            </a:r>
            <a:endParaRPr b="1">
              <a:solidFill>
                <a:srgbClr val="2E9F74"/>
              </a:solidFill>
            </a:endParaRPr>
          </a:p>
        </p:txBody>
      </p:sp>
      <p:sp>
        <p:nvSpPr>
          <p:cNvPr id="436" name="Google Shape;436;g2f9751358fa_0_73"/>
          <p:cNvSpPr txBox="1"/>
          <p:nvPr>
            <p:ph idx="1" type="body"/>
          </p:nvPr>
        </p:nvSpPr>
        <p:spPr>
          <a:xfrm>
            <a:off x="615725" y="5829300"/>
            <a:ext cx="10363500" cy="10293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In this example, the sum calculation will only run when the numbers array changes, preventing unnecessary recalculations and improving performance.</a:t>
            </a:r>
            <a:endParaRPr sz="2200">
              <a:latin typeface="Arial"/>
              <a:ea typeface="Arial"/>
              <a:cs typeface="Arial"/>
              <a:sym typeface="Arial"/>
            </a:endParaRPr>
          </a:p>
        </p:txBody>
      </p:sp>
      <p:pic>
        <p:nvPicPr>
          <p:cNvPr id="437" name="Google Shape;437;g2f9751358fa_0_73"/>
          <p:cNvPicPr preferRelativeResize="0"/>
          <p:nvPr/>
        </p:nvPicPr>
        <p:blipFill>
          <a:blip r:embed="rId3">
            <a:alphaModFix/>
          </a:blip>
          <a:stretch>
            <a:fillRect/>
          </a:stretch>
        </p:blipFill>
        <p:spPr>
          <a:xfrm>
            <a:off x="1576150" y="1722825"/>
            <a:ext cx="8442655" cy="3869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f9751358fa_0_37"/>
          <p:cNvSpPr txBox="1"/>
          <p:nvPr>
            <p:ph type="title"/>
          </p:nvPr>
        </p:nvSpPr>
        <p:spPr>
          <a:xfrm>
            <a:off x="457200" y="914400"/>
            <a:ext cx="8807700" cy="10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to Use useMemo in React Native</a:t>
            </a:r>
            <a:endParaRPr b="1">
              <a:solidFill>
                <a:srgbClr val="2E9F74"/>
              </a:solidFill>
            </a:endParaRPr>
          </a:p>
        </p:txBody>
      </p:sp>
      <p:sp>
        <p:nvSpPr>
          <p:cNvPr id="444" name="Google Shape;444;g2f9751358fa_0_37"/>
          <p:cNvSpPr txBox="1"/>
          <p:nvPr>
            <p:ph idx="1" type="body"/>
          </p:nvPr>
        </p:nvSpPr>
        <p:spPr>
          <a:xfrm>
            <a:off x="736875" y="2061050"/>
            <a:ext cx="10363500" cy="3937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latin typeface="Arial"/>
                <a:ea typeface="Arial"/>
                <a:cs typeface="Arial"/>
                <a:sym typeface="Arial"/>
              </a:rPr>
              <a:t>Expensive calculations:</a:t>
            </a:r>
            <a:r>
              <a:rPr lang="en-US" sz="2200">
                <a:latin typeface="Arial"/>
                <a:ea typeface="Arial"/>
                <a:cs typeface="Arial"/>
                <a:sym typeface="Arial"/>
              </a:rPr>
              <a:t> Use it when your component has computations that are resource-heavy, like processing large datasets, filtering, sorting, etc.</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a:p>
            <a:pPr indent="0" lvl="0" marL="0" rtl="0" algn="just">
              <a:spcBef>
                <a:spcPts val="0"/>
              </a:spcBef>
              <a:spcAft>
                <a:spcPts val="0"/>
              </a:spcAft>
              <a:buNone/>
            </a:pPr>
            <a:r>
              <a:rPr b="1" lang="en-US" sz="2200">
                <a:latin typeface="Arial"/>
                <a:ea typeface="Arial"/>
                <a:cs typeface="Arial"/>
                <a:sym typeface="Arial"/>
              </a:rPr>
              <a:t>Re-render optimizations:</a:t>
            </a:r>
            <a:r>
              <a:rPr lang="en-US" sz="2200">
                <a:latin typeface="Arial"/>
                <a:ea typeface="Arial"/>
                <a:cs typeface="Arial"/>
                <a:sym typeface="Arial"/>
              </a:rPr>
              <a:t> If certain parts of your component rely on derived values that don’t change often, useMemo can prevent re-renders from triggering unnecessary recalculations.</a:t>
            </a:r>
            <a:endParaRPr sz="2200">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f9751358fa_0_98"/>
          <p:cNvSpPr txBox="1"/>
          <p:nvPr>
            <p:ph type="title"/>
          </p:nvPr>
        </p:nvSpPr>
        <p:spPr>
          <a:xfrm>
            <a:off x="457200" y="914400"/>
            <a:ext cx="8807700" cy="10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to Use useMemo in React Native</a:t>
            </a:r>
            <a:endParaRPr b="1">
              <a:solidFill>
                <a:srgbClr val="2E9F74"/>
              </a:solidFill>
            </a:endParaRPr>
          </a:p>
        </p:txBody>
      </p:sp>
      <p:sp>
        <p:nvSpPr>
          <p:cNvPr id="451" name="Google Shape;451;g2f9751358fa_0_98"/>
          <p:cNvSpPr txBox="1"/>
          <p:nvPr>
            <p:ph idx="1" type="body"/>
          </p:nvPr>
        </p:nvSpPr>
        <p:spPr>
          <a:xfrm>
            <a:off x="736875" y="2061050"/>
            <a:ext cx="10363500" cy="3937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latin typeface="Arial"/>
                <a:ea typeface="Arial"/>
                <a:cs typeface="Arial"/>
                <a:sym typeface="Arial"/>
              </a:rPr>
              <a:t>Expensive calculations:</a:t>
            </a:r>
            <a:r>
              <a:rPr lang="en-US" sz="2200">
                <a:latin typeface="Arial"/>
                <a:ea typeface="Arial"/>
                <a:cs typeface="Arial"/>
                <a:sym typeface="Arial"/>
              </a:rPr>
              <a:t> Use it when your component has computations that are resource-heavy, like processing large datasets, filtering, sorting, etc.</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a:p>
            <a:pPr indent="0" lvl="0" marL="0" rtl="0" algn="just">
              <a:spcBef>
                <a:spcPts val="0"/>
              </a:spcBef>
              <a:spcAft>
                <a:spcPts val="0"/>
              </a:spcAft>
              <a:buNone/>
            </a:pPr>
            <a:r>
              <a:rPr b="1" lang="en-US" sz="2200">
                <a:latin typeface="Arial"/>
                <a:ea typeface="Arial"/>
                <a:cs typeface="Arial"/>
                <a:sym typeface="Arial"/>
              </a:rPr>
              <a:t>Re-render optimizations:</a:t>
            </a:r>
            <a:r>
              <a:rPr lang="en-US" sz="2200">
                <a:latin typeface="Arial"/>
                <a:ea typeface="Arial"/>
                <a:cs typeface="Arial"/>
                <a:sym typeface="Arial"/>
              </a:rPr>
              <a:t> If certain parts of your component rely on derived values that don’t change often, useMemo can prevent re-renders from triggering unnecessary recalculations.</a:t>
            </a:r>
            <a:endParaRPr sz="22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f9751358fa_0_80"/>
          <p:cNvSpPr txBox="1"/>
          <p:nvPr>
            <p:ph type="title"/>
          </p:nvPr>
        </p:nvSpPr>
        <p:spPr>
          <a:xfrm>
            <a:off x="457200" y="914400"/>
            <a:ext cx="11380800" cy="10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Optimizing a FlatList-</a:t>
            </a:r>
            <a:r>
              <a:rPr b="1" lang="en-US"/>
              <a:t>Without</a:t>
            </a:r>
            <a:r>
              <a:rPr b="1" lang="en-US">
                <a:solidFill>
                  <a:srgbClr val="2E9F74"/>
                </a:solidFill>
              </a:rPr>
              <a:t> useMemo</a:t>
            </a:r>
            <a:endParaRPr b="1">
              <a:solidFill>
                <a:srgbClr val="2E9F74"/>
              </a:solidFill>
            </a:endParaRPr>
          </a:p>
        </p:txBody>
      </p:sp>
      <p:sp>
        <p:nvSpPr>
          <p:cNvPr id="458" name="Google Shape;458;g2f9751358fa_0_80"/>
          <p:cNvSpPr txBox="1"/>
          <p:nvPr>
            <p:ph idx="1" type="body"/>
          </p:nvPr>
        </p:nvSpPr>
        <p:spPr>
          <a:xfrm>
            <a:off x="736875" y="2061050"/>
            <a:ext cx="10363500" cy="11370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Imagine you're rendering a large list of items using FlatList, and you need to filter the list before rendering it.</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p:txBody>
      </p:sp>
      <p:pic>
        <p:nvPicPr>
          <p:cNvPr id="459" name="Google Shape;459;g2f9751358fa_0_80"/>
          <p:cNvPicPr preferRelativeResize="0"/>
          <p:nvPr/>
        </p:nvPicPr>
        <p:blipFill>
          <a:blip r:embed="rId3">
            <a:alphaModFix/>
          </a:blip>
          <a:stretch>
            <a:fillRect/>
          </a:stretch>
        </p:blipFill>
        <p:spPr>
          <a:xfrm>
            <a:off x="4185825" y="2644300"/>
            <a:ext cx="7132875" cy="4048625"/>
          </a:xfrm>
          <a:prstGeom prst="rect">
            <a:avLst/>
          </a:prstGeom>
          <a:noFill/>
          <a:ln>
            <a:noFill/>
          </a:ln>
        </p:spPr>
      </p:pic>
      <p:sp>
        <p:nvSpPr>
          <p:cNvPr id="460" name="Google Shape;460;g2f9751358fa_0_80"/>
          <p:cNvSpPr txBox="1"/>
          <p:nvPr>
            <p:ph idx="1" type="body"/>
          </p:nvPr>
        </p:nvSpPr>
        <p:spPr>
          <a:xfrm>
            <a:off x="641125" y="3293800"/>
            <a:ext cx="3381300" cy="2875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Here, the filtering operation runs on every render, even when the items array hasn’t changed.</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f957f8efd5_0_22"/>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Quattrocento Sans"/>
              <a:buNone/>
            </a:pPr>
            <a:r>
              <a:rPr b="1" lang="en-US">
                <a:solidFill>
                  <a:srgbClr val="2E9F74"/>
                </a:solidFill>
              </a:rPr>
              <a:t>useState</a:t>
            </a:r>
            <a:endParaRPr/>
          </a:p>
        </p:txBody>
      </p:sp>
      <p:sp>
        <p:nvSpPr>
          <p:cNvPr id="82" name="Google Shape;82;g2f957f8efd5_0_22"/>
          <p:cNvSpPr txBox="1"/>
          <p:nvPr>
            <p:ph idx="1" type="body"/>
          </p:nvPr>
        </p:nvSpPr>
        <p:spPr>
          <a:xfrm>
            <a:off x="457200" y="2540000"/>
            <a:ext cx="3565200" cy="3403500"/>
          </a:xfrm>
          <a:prstGeom prst="rect">
            <a:avLst/>
          </a:prstGeom>
          <a:noFill/>
          <a:ln>
            <a:noFill/>
          </a:ln>
        </p:spPr>
        <p:txBody>
          <a:bodyPr anchorCtr="0" anchor="t" bIns="45700" lIns="91425" spcFirstLastPara="1" rIns="91425" wrap="square" tIns="45700">
            <a:noAutofit/>
          </a:bodyPr>
          <a:lstStyle/>
          <a:p>
            <a:pPr indent="-228600" lvl="0" marL="342900" rtl="0" algn="l">
              <a:lnSpc>
                <a:spcPct val="166666"/>
              </a:lnSpc>
              <a:spcBef>
                <a:spcPts val="0"/>
              </a:spcBef>
              <a:spcAft>
                <a:spcPts val="0"/>
              </a:spcAft>
              <a:buClr>
                <a:schemeClr val="dk1"/>
              </a:buClr>
              <a:buSzPts val="1800"/>
              <a:buFont typeface="Quattrocento Sans"/>
              <a:buNone/>
            </a:pPr>
            <a:r>
              <a:rPr b="1" lang="en-US">
                <a:latin typeface="Arial"/>
                <a:ea typeface="Arial"/>
                <a:cs typeface="Arial"/>
                <a:sym typeface="Arial"/>
              </a:rPr>
              <a:t>initialValue: callback function</a:t>
            </a:r>
            <a:endParaRPr b="1">
              <a:latin typeface="Arial"/>
              <a:ea typeface="Arial"/>
              <a:cs typeface="Arial"/>
              <a:sym typeface="Arial"/>
            </a:endParaRPr>
          </a:p>
        </p:txBody>
      </p:sp>
      <p:pic>
        <p:nvPicPr>
          <p:cNvPr id="83" name="Google Shape;83;g2f957f8efd5_0_22"/>
          <p:cNvPicPr preferRelativeResize="0"/>
          <p:nvPr/>
        </p:nvPicPr>
        <p:blipFill>
          <a:blip r:embed="rId3">
            <a:alphaModFix/>
          </a:blip>
          <a:stretch>
            <a:fillRect/>
          </a:stretch>
        </p:blipFill>
        <p:spPr>
          <a:xfrm>
            <a:off x="4938450" y="495300"/>
            <a:ext cx="5822400" cy="723950"/>
          </a:xfrm>
          <a:prstGeom prst="rect">
            <a:avLst/>
          </a:prstGeom>
          <a:noFill/>
          <a:ln>
            <a:noFill/>
          </a:ln>
        </p:spPr>
      </p:pic>
      <p:pic>
        <p:nvPicPr>
          <p:cNvPr id="84" name="Google Shape;84;g2f957f8efd5_0_22"/>
          <p:cNvPicPr preferRelativeResize="0"/>
          <p:nvPr/>
        </p:nvPicPr>
        <p:blipFill>
          <a:blip r:embed="rId4">
            <a:alphaModFix/>
          </a:blip>
          <a:stretch>
            <a:fillRect/>
          </a:stretch>
        </p:blipFill>
        <p:spPr>
          <a:xfrm>
            <a:off x="4076700" y="1538600"/>
            <a:ext cx="7696200" cy="496677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f9751358fa_0_89"/>
          <p:cNvSpPr txBox="1"/>
          <p:nvPr>
            <p:ph type="title"/>
          </p:nvPr>
        </p:nvSpPr>
        <p:spPr>
          <a:xfrm>
            <a:off x="457200" y="914400"/>
            <a:ext cx="11380800" cy="10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Optimizing a FlatList-</a:t>
            </a:r>
            <a:r>
              <a:rPr b="1" lang="en-US"/>
              <a:t>With</a:t>
            </a:r>
            <a:r>
              <a:rPr b="1" lang="en-US">
                <a:solidFill>
                  <a:srgbClr val="2E9F74"/>
                </a:solidFill>
              </a:rPr>
              <a:t> useMemo</a:t>
            </a:r>
            <a:endParaRPr b="1">
              <a:solidFill>
                <a:srgbClr val="2E9F74"/>
              </a:solidFill>
            </a:endParaRPr>
          </a:p>
        </p:txBody>
      </p:sp>
      <p:sp>
        <p:nvSpPr>
          <p:cNvPr id="467" name="Google Shape;467;g2f9751358fa_0_89"/>
          <p:cNvSpPr txBox="1"/>
          <p:nvPr>
            <p:ph idx="1" type="body"/>
          </p:nvPr>
        </p:nvSpPr>
        <p:spPr>
          <a:xfrm>
            <a:off x="736875" y="2061050"/>
            <a:ext cx="10363500" cy="11370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Now, filteredItems is recalculated only when the items array changes, optimizing the list rendering.</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p:txBody>
      </p:sp>
      <p:pic>
        <p:nvPicPr>
          <p:cNvPr id="468" name="Google Shape;468;g2f9751358fa_0_89"/>
          <p:cNvPicPr preferRelativeResize="0"/>
          <p:nvPr/>
        </p:nvPicPr>
        <p:blipFill>
          <a:blip r:embed="rId3">
            <a:alphaModFix/>
          </a:blip>
          <a:stretch>
            <a:fillRect/>
          </a:stretch>
        </p:blipFill>
        <p:spPr>
          <a:xfrm>
            <a:off x="5120350" y="2538938"/>
            <a:ext cx="6410900" cy="42419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f9751358fa_0_104"/>
          <p:cNvSpPr txBox="1"/>
          <p:nvPr>
            <p:ph type="title"/>
          </p:nvPr>
        </p:nvSpPr>
        <p:spPr>
          <a:xfrm>
            <a:off x="457200" y="914400"/>
            <a:ext cx="8807700" cy="10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to Use useMemo in React Native</a:t>
            </a:r>
            <a:endParaRPr b="1">
              <a:solidFill>
                <a:srgbClr val="2E9F74"/>
              </a:solidFill>
            </a:endParaRPr>
          </a:p>
        </p:txBody>
      </p:sp>
      <p:sp>
        <p:nvSpPr>
          <p:cNvPr id="475" name="Google Shape;475;g2f9751358fa_0_104"/>
          <p:cNvSpPr txBox="1"/>
          <p:nvPr>
            <p:ph idx="1" type="body"/>
          </p:nvPr>
        </p:nvSpPr>
        <p:spPr>
          <a:xfrm>
            <a:off x="736875" y="2061050"/>
            <a:ext cx="10363500" cy="3937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latin typeface="Arial"/>
                <a:ea typeface="Arial"/>
                <a:cs typeface="Arial"/>
                <a:sym typeface="Arial"/>
              </a:rPr>
              <a:t>Expensive calculations:</a:t>
            </a:r>
            <a:r>
              <a:rPr lang="en-US" sz="2200">
                <a:latin typeface="Arial"/>
                <a:ea typeface="Arial"/>
                <a:cs typeface="Arial"/>
                <a:sym typeface="Arial"/>
              </a:rPr>
              <a:t> Use it when your component has computations that are resource-heavy, like processing large datasets, filtering, sorting, etc.</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a:p>
            <a:pPr indent="0" lvl="0" marL="0" rtl="0" algn="just">
              <a:spcBef>
                <a:spcPts val="0"/>
              </a:spcBef>
              <a:spcAft>
                <a:spcPts val="0"/>
              </a:spcAft>
              <a:buNone/>
            </a:pPr>
            <a:r>
              <a:rPr b="1" lang="en-US" sz="2200">
                <a:latin typeface="Arial"/>
                <a:ea typeface="Arial"/>
                <a:cs typeface="Arial"/>
                <a:sym typeface="Arial"/>
              </a:rPr>
              <a:t>Re-render optimizations:</a:t>
            </a:r>
            <a:r>
              <a:rPr lang="en-US" sz="2200">
                <a:latin typeface="Arial"/>
                <a:ea typeface="Arial"/>
                <a:cs typeface="Arial"/>
                <a:sym typeface="Arial"/>
              </a:rPr>
              <a:t> If certain parts of your component rely on derived values that don’t change often, useMemo can prevent re-renders from triggering unnecessary recalculations.</a:t>
            </a:r>
            <a:endParaRPr sz="22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f9751358fa_0_45"/>
          <p:cNvSpPr txBox="1"/>
          <p:nvPr>
            <p:ph type="title"/>
          </p:nvPr>
        </p:nvSpPr>
        <p:spPr>
          <a:xfrm>
            <a:off x="457200" y="914400"/>
            <a:ext cx="9346200" cy="85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Not to Use useMemo in React Native</a:t>
            </a:r>
            <a:endParaRPr b="1">
              <a:solidFill>
                <a:srgbClr val="2E9F74"/>
              </a:solidFill>
            </a:endParaRPr>
          </a:p>
        </p:txBody>
      </p:sp>
      <p:sp>
        <p:nvSpPr>
          <p:cNvPr id="482" name="Google Shape;482;g2f9751358fa_0_45"/>
          <p:cNvSpPr txBox="1"/>
          <p:nvPr>
            <p:ph idx="1" type="body"/>
          </p:nvPr>
        </p:nvSpPr>
        <p:spPr>
          <a:xfrm>
            <a:off x="533400" y="2025350"/>
            <a:ext cx="11239500" cy="4832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latin typeface="Arial"/>
                <a:ea typeface="Arial"/>
                <a:cs typeface="Arial"/>
                <a:sym typeface="Arial"/>
              </a:rPr>
              <a:t>Avoid premature optimization: </a:t>
            </a:r>
            <a:r>
              <a:rPr lang="en-US" sz="2200">
                <a:latin typeface="Arial"/>
                <a:ea typeface="Arial"/>
                <a:cs typeface="Arial"/>
                <a:sym typeface="Arial"/>
              </a:rPr>
              <a:t>If the calculation is simple and doesn’t have a noticeable performance impact, adding useMemo can make the code more complex without benefits.</a:t>
            </a:r>
            <a:endParaRPr sz="2200">
              <a:latin typeface="Arial"/>
              <a:ea typeface="Arial"/>
              <a:cs typeface="Arial"/>
              <a:sym typeface="Arial"/>
            </a:endParaRPr>
          </a:p>
          <a:p>
            <a:pPr indent="0" lvl="0" marL="0" rtl="0" algn="just">
              <a:spcBef>
                <a:spcPts val="0"/>
              </a:spcBef>
              <a:spcAft>
                <a:spcPts val="0"/>
              </a:spcAft>
              <a:buNone/>
            </a:pPr>
            <a:r>
              <a:rPr b="1" lang="en-US" sz="2200">
                <a:latin typeface="Arial"/>
                <a:ea typeface="Arial"/>
                <a:cs typeface="Arial"/>
                <a:sym typeface="Arial"/>
              </a:rPr>
              <a:t>Overuse: </a:t>
            </a:r>
            <a:r>
              <a:rPr lang="en-US" sz="2200">
                <a:latin typeface="Arial"/>
                <a:ea typeface="Arial"/>
                <a:cs typeface="Arial"/>
                <a:sym typeface="Arial"/>
              </a:rPr>
              <a:t>Overusing </a:t>
            </a:r>
            <a:r>
              <a:rPr b="1" lang="en-US" sz="2200">
                <a:solidFill>
                  <a:srgbClr val="2E9F74"/>
                </a:solidFill>
                <a:latin typeface="Arial"/>
                <a:ea typeface="Arial"/>
                <a:cs typeface="Arial"/>
                <a:sym typeface="Arial"/>
              </a:rPr>
              <a:t>useMemo</a:t>
            </a:r>
            <a:r>
              <a:rPr lang="en-US" sz="2200">
                <a:latin typeface="Arial"/>
                <a:ea typeface="Arial"/>
                <a:cs typeface="Arial"/>
                <a:sym typeface="Arial"/>
              </a:rPr>
              <a:t> across a RN project can add unnecessary comple</a:t>
            </a:r>
            <a:r>
              <a:rPr lang="en-US" sz="2200">
                <a:latin typeface="Arial"/>
                <a:ea typeface="Arial"/>
                <a:cs typeface="Arial"/>
                <a:sym typeface="Arial"/>
              </a:rPr>
              <a:t>xity. Reserve it for scenarios where performance is noticeably impacted.</a:t>
            </a:r>
            <a:endParaRPr sz="2200">
              <a:latin typeface="Arial"/>
              <a:ea typeface="Arial"/>
              <a:cs typeface="Arial"/>
              <a:sym typeface="Arial"/>
            </a:endParaRPr>
          </a:p>
          <a:p>
            <a:pPr indent="0" lvl="0" marL="0" rtl="0" algn="just">
              <a:spcBef>
                <a:spcPts val="0"/>
              </a:spcBef>
              <a:spcAft>
                <a:spcPts val="0"/>
              </a:spcAft>
              <a:buNone/>
            </a:pPr>
            <a:r>
              <a:rPr lang="en-US" sz="2200">
                <a:latin typeface="Arial"/>
                <a:ea typeface="Arial"/>
                <a:cs typeface="Arial"/>
                <a:sym typeface="Arial"/>
              </a:rPr>
              <a:t>In summary, </a:t>
            </a:r>
            <a:r>
              <a:rPr b="1" lang="en-US" sz="2200">
                <a:solidFill>
                  <a:srgbClr val="2E9F74"/>
                </a:solidFill>
                <a:latin typeface="Arial"/>
                <a:ea typeface="Arial"/>
                <a:cs typeface="Arial"/>
                <a:sym typeface="Arial"/>
              </a:rPr>
              <a:t>useMemo </a:t>
            </a:r>
            <a:r>
              <a:rPr lang="en-US" sz="2200">
                <a:latin typeface="Arial"/>
                <a:ea typeface="Arial"/>
                <a:cs typeface="Arial"/>
                <a:sym typeface="Arial"/>
              </a:rPr>
              <a:t>is a useful tool in RN to ensure efficient recalculations, especially in resource-intensive operations. Its purpose and behavior are identical to how it's used in React for web, with the added emphasis on mobile performance.</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a:p>
            <a:pPr indent="0" lvl="0" marL="0" rtl="0" algn="just">
              <a:spcBef>
                <a:spcPts val="0"/>
              </a:spcBef>
              <a:spcAft>
                <a:spcPts val="0"/>
              </a:spcAft>
              <a:buNone/>
            </a:pPr>
            <a:r>
              <a:t/>
            </a:r>
            <a:endParaRPr sz="22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f9751358fa_0_0"/>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useCallback</a:t>
            </a:r>
            <a:endParaRPr b="1">
              <a:solidFill>
                <a:srgbClr val="2E9F74"/>
              </a:solidFill>
            </a:endParaRPr>
          </a:p>
        </p:txBody>
      </p:sp>
      <p:sp>
        <p:nvSpPr>
          <p:cNvPr id="489" name="Google Shape;489;g2f9751358fa_0_0"/>
          <p:cNvSpPr txBox="1"/>
          <p:nvPr>
            <p:ph idx="1" type="body"/>
          </p:nvPr>
        </p:nvSpPr>
        <p:spPr>
          <a:xfrm>
            <a:off x="533400" y="2300625"/>
            <a:ext cx="103830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400"/>
              <a:t>In React Native, </a:t>
            </a:r>
            <a:r>
              <a:rPr b="1" lang="en-US" sz="2400">
                <a:solidFill>
                  <a:srgbClr val="2E9F74"/>
                </a:solidFill>
              </a:rPr>
              <a:t>useCallback </a:t>
            </a:r>
            <a:r>
              <a:rPr lang="en-US" sz="2400"/>
              <a:t>is a hook similar to </a:t>
            </a:r>
            <a:r>
              <a:rPr lang="en-US" sz="2400">
                <a:solidFill>
                  <a:srgbClr val="2E9F74"/>
                </a:solidFill>
              </a:rPr>
              <a:t>useMemo</a:t>
            </a:r>
            <a:r>
              <a:rPr lang="en-US" sz="2400"/>
              <a:t>, but instead of memoizing the result of a computation, it memoizes a function. It ensures that the same function reference is used across renders, which can be crucial for preventing unnecessary re-renders of components or for optimizing performance when passing callbacks down to child components.</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307ff670218_0_0"/>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What is useCallback?</a:t>
            </a:r>
            <a:endParaRPr b="1">
              <a:solidFill>
                <a:srgbClr val="2E9F74"/>
              </a:solidFill>
            </a:endParaRPr>
          </a:p>
        </p:txBody>
      </p:sp>
      <p:sp>
        <p:nvSpPr>
          <p:cNvPr id="496" name="Google Shape;496;g307ff670218_0_0"/>
          <p:cNvSpPr txBox="1"/>
          <p:nvPr>
            <p:ph idx="1" type="body"/>
          </p:nvPr>
        </p:nvSpPr>
        <p:spPr>
          <a:xfrm>
            <a:off x="533400" y="2300625"/>
            <a:ext cx="108138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400">
                <a:solidFill>
                  <a:srgbClr val="2E9F74"/>
                </a:solidFill>
                <a:latin typeface="Arial"/>
                <a:ea typeface="Arial"/>
                <a:cs typeface="Arial"/>
                <a:sym typeface="Arial"/>
              </a:rPr>
              <a:t>useCallback </a:t>
            </a:r>
            <a:r>
              <a:rPr lang="en-US" sz="2400">
                <a:latin typeface="Arial"/>
                <a:ea typeface="Arial"/>
                <a:cs typeface="Arial"/>
                <a:sym typeface="Arial"/>
              </a:rPr>
              <a:t>returns a memoized version of a callback function that only changes if one of its dependencies changes. This can be useful when you need to pass a stable function reference to child components, preventing them from re-rendering unnecessarily.</a:t>
            </a:r>
            <a:endParaRPr sz="2400">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07ff670218_0_6"/>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Syntax</a:t>
            </a:r>
            <a:endParaRPr b="1">
              <a:solidFill>
                <a:srgbClr val="2E9F74"/>
              </a:solidFill>
            </a:endParaRPr>
          </a:p>
        </p:txBody>
      </p:sp>
      <p:pic>
        <p:nvPicPr>
          <p:cNvPr id="503" name="Google Shape;503;g307ff670218_0_6"/>
          <p:cNvPicPr preferRelativeResize="0"/>
          <p:nvPr/>
        </p:nvPicPr>
        <p:blipFill>
          <a:blip r:embed="rId3">
            <a:alphaModFix/>
          </a:blip>
          <a:stretch>
            <a:fillRect/>
          </a:stretch>
        </p:blipFill>
        <p:spPr>
          <a:xfrm>
            <a:off x="2570050" y="1560300"/>
            <a:ext cx="6305550" cy="733425"/>
          </a:xfrm>
          <a:prstGeom prst="rect">
            <a:avLst/>
          </a:prstGeom>
          <a:noFill/>
          <a:ln>
            <a:noFill/>
          </a:ln>
        </p:spPr>
      </p:pic>
      <p:sp>
        <p:nvSpPr>
          <p:cNvPr id="504" name="Google Shape;504;g307ff670218_0_6"/>
          <p:cNvSpPr txBox="1"/>
          <p:nvPr>
            <p:ph idx="1" type="body"/>
          </p:nvPr>
        </p:nvSpPr>
        <p:spPr>
          <a:xfrm>
            <a:off x="457200" y="2982825"/>
            <a:ext cx="108138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400">
                <a:solidFill>
                  <a:srgbClr val="2E9F74"/>
                </a:solidFill>
                <a:latin typeface="Arial"/>
                <a:ea typeface="Arial"/>
                <a:cs typeface="Arial"/>
                <a:sym typeface="Arial"/>
              </a:rPr>
              <a:t>Callback function: </a:t>
            </a:r>
            <a:r>
              <a:rPr lang="en-US" sz="2400">
                <a:latin typeface="Arial"/>
                <a:ea typeface="Arial"/>
                <a:cs typeface="Arial"/>
                <a:sym typeface="Arial"/>
              </a:rPr>
              <a:t>The function to be memoized.</a:t>
            </a:r>
            <a:endParaRPr sz="2400">
              <a:latin typeface="Arial"/>
              <a:ea typeface="Arial"/>
              <a:cs typeface="Arial"/>
              <a:sym typeface="Arial"/>
            </a:endParaRPr>
          </a:p>
          <a:p>
            <a:pPr indent="0" lvl="0" marL="0" rtl="0" algn="just">
              <a:spcBef>
                <a:spcPts val="0"/>
              </a:spcBef>
              <a:spcAft>
                <a:spcPts val="0"/>
              </a:spcAft>
              <a:buNone/>
            </a:pPr>
            <a:r>
              <a:rPr b="1" lang="en-US" sz="2400">
                <a:solidFill>
                  <a:srgbClr val="2E9F74"/>
                </a:solidFill>
                <a:latin typeface="Arial"/>
                <a:ea typeface="Arial"/>
                <a:cs typeface="Arial"/>
                <a:sym typeface="Arial"/>
              </a:rPr>
              <a:t>[dependencies]: </a:t>
            </a:r>
            <a:r>
              <a:rPr lang="en-US" sz="2400">
                <a:latin typeface="Arial"/>
                <a:ea typeface="Arial"/>
                <a:cs typeface="Arial"/>
                <a:sym typeface="Arial"/>
              </a:rPr>
              <a:t>An array of dependencies. The callback will only be updated when one or more of these dependencies change.</a:t>
            </a:r>
            <a:endParaRPr sz="2400">
              <a:solidFill>
                <a:srgbClr val="2E9F74"/>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307ff670218_0_14"/>
          <p:cNvSpPr txBox="1"/>
          <p:nvPr>
            <p:ph type="title"/>
          </p:nvPr>
        </p:nvSpPr>
        <p:spPr>
          <a:xfrm>
            <a:off x="457200" y="914400"/>
            <a:ext cx="7467600" cy="123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solidFill>
                  <a:srgbClr val="2E9F74"/>
                </a:solidFill>
              </a:rPr>
              <a:t>Why Use useCallback in React Native?</a:t>
            </a:r>
            <a:endParaRPr b="1">
              <a:solidFill>
                <a:srgbClr val="2E9F74"/>
              </a:solidFill>
            </a:endParaRPr>
          </a:p>
        </p:txBody>
      </p:sp>
      <p:sp>
        <p:nvSpPr>
          <p:cNvPr id="511" name="Google Shape;511;g307ff670218_0_14"/>
          <p:cNvSpPr txBox="1"/>
          <p:nvPr>
            <p:ph idx="1" type="body"/>
          </p:nvPr>
        </p:nvSpPr>
        <p:spPr>
          <a:xfrm>
            <a:off x="370500" y="2145000"/>
            <a:ext cx="11374800" cy="42846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200">
                <a:latin typeface="Arial"/>
                <a:ea typeface="Arial"/>
                <a:cs typeface="Arial"/>
                <a:sym typeface="Arial"/>
              </a:rPr>
              <a:t>React Native's rendering system is similar to React's, where unnecessary re-renders of components or unnecessary re-execution of functions can impact performance, particularly in mobile environments where resources are constrained. useCallback helps to:</a:t>
            </a:r>
            <a:endParaRPr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lang="en-US" sz="2200">
                <a:latin typeface="Arial"/>
                <a:ea typeface="Arial"/>
                <a:cs typeface="Arial"/>
                <a:sym typeface="Arial"/>
              </a:rPr>
              <a:t>Prevent unnecessary re-renders by ensuring that the same function reference is passed to child components or event handlers.</a:t>
            </a:r>
            <a:endParaRPr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lang="en-US" sz="2200">
                <a:latin typeface="Arial"/>
                <a:ea typeface="Arial"/>
                <a:cs typeface="Arial"/>
                <a:sym typeface="Arial"/>
              </a:rPr>
              <a:t>Optimize performance by caching the function reference unless the dependencies change.</a:t>
            </a:r>
            <a:endParaRPr sz="22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307ff670218_0_20"/>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to Use useCallback</a:t>
            </a:r>
            <a:endParaRPr b="1">
              <a:solidFill>
                <a:srgbClr val="2E9F74"/>
              </a:solidFill>
            </a:endParaRPr>
          </a:p>
        </p:txBody>
      </p:sp>
      <p:sp>
        <p:nvSpPr>
          <p:cNvPr id="518" name="Google Shape;518;g307ff670218_0_20"/>
          <p:cNvSpPr txBox="1"/>
          <p:nvPr>
            <p:ph idx="1" type="body"/>
          </p:nvPr>
        </p:nvSpPr>
        <p:spPr>
          <a:xfrm>
            <a:off x="370500" y="2145000"/>
            <a:ext cx="11374800" cy="4284600"/>
          </a:xfrm>
          <a:prstGeom prst="rect">
            <a:avLst/>
          </a:prstGeom>
        </p:spPr>
        <p:txBody>
          <a:bodyPr anchorCtr="0" anchor="t" bIns="45700" lIns="91425" spcFirstLastPara="1" rIns="91425" wrap="square" tIns="45700">
            <a:noAutofit/>
          </a:bodyPr>
          <a:lstStyle/>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When passing functions as props to child components:</a:t>
            </a:r>
            <a:r>
              <a:rPr lang="en-US" sz="2200">
                <a:latin typeface="Arial"/>
                <a:ea typeface="Arial"/>
                <a:cs typeface="Arial"/>
                <a:sym typeface="Arial"/>
              </a:rPr>
              <a:t> Child components may re-render unnecessarily if the parent passes a new function reference on every render. </a:t>
            </a:r>
            <a:r>
              <a:rPr b="1" lang="en-US" sz="2200">
                <a:solidFill>
                  <a:srgbClr val="2E9F74"/>
                </a:solidFill>
                <a:latin typeface="Arial"/>
                <a:ea typeface="Arial"/>
                <a:cs typeface="Arial"/>
                <a:sym typeface="Arial"/>
              </a:rPr>
              <a:t>useCallback </a:t>
            </a:r>
            <a:r>
              <a:rPr lang="en-US" sz="2200">
                <a:latin typeface="Arial"/>
                <a:ea typeface="Arial"/>
                <a:cs typeface="Arial"/>
                <a:sym typeface="Arial"/>
              </a:rPr>
              <a:t>ensures the same function reference is used unless dependencies change.</a:t>
            </a:r>
            <a:endParaRPr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Expensive callback functions:</a:t>
            </a:r>
            <a:r>
              <a:rPr lang="en-US" sz="2200">
                <a:latin typeface="Arial"/>
                <a:ea typeface="Arial"/>
                <a:cs typeface="Arial"/>
                <a:sym typeface="Arial"/>
              </a:rPr>
              <a:t> If the function is computationally expensive or affects rendering performance, </a:t>
            </a:r>
            <a:r>
              <a:rPr b="1" lang="en-US" sz="2200">
                <a:solidFill>
                  <a:srgbClr val="2E9F74"/>
                </a:solidFill>
                <a:latin typeface="Arial"/>
                <a:ea typeface="Arial"/>
                <a:cs typeface="Arial"/>
                <a:sym typeface="Arial"/>
              </a:rPr>
              <a:t>useCallback </a:t>
            </a:r>
            <a:r>
              <a:rPr lang="en-US" sz="2200">
                <a:latin typeface="Arial"/>
                <a:ea typeface="Arial"/>
                <a:cs typeface="Arial"/>
                <a:sym typeface="Arial"/>
              </a:rPr>
              <a:t>helps reduce recalculations.</a:t>
            </a:r>
            <a:endParaRPr sz="2200">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307ff670218_0_26"/>
          <p:cNvSpPr txBox="1"/>
          <p:nvPr>
            <p:ph type="title"/>
          </p:nvPr>
        </p:nvSpPr>
        <p:spPr>
          <a:xfrm>
            <a:off x="457200" y="914400"/>
            <a:ext cx="11129400" cy="1074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solidFill>
                  <a:srgbClr val="2E9F74"/>
                </a:solidFill>
              </a:rPr>
              <a:t>Example Use Case in React Native-</a:t>
            </a:r>
            <a:r>
              <a:rPr b="1" lang="en-US"/>
              <a:t>Without</a:t>
            </a:r>
            <a:r>
              <a:rPr b="1" lang="en-US">
                <a:solidFill>
                  <a:srgbClr val="2E9F74"/>
                </a:solidFill>
              </a:rPr>
              <a:t> useCallback</a:t>
            </a:r>
            <a:endParaRPr b="1">
              <a:solidFill>
                <a:srgbClr val="2E9F74"/>
              </a:solidFill>
            </a:endParaRPr>
          </a:p>
        </p:txBody>
      </p:sp>
      <p:sp>
        <p:nvSpPr>
          <p:cNvPr id="525" name="Google Shape;525;g307ff670218_0_26"/>
          <p:cNvSpPr txBox="1"/>
          <p:nvPr>
            <p:ph idx="1" type="body"/>
          </p:nvPr>
        </p:nvSpPr>
        <p:spPr>
          <a:xfrm>
            <a:off x="211800" y="2154300"/>
            <a:ext cx="4756200" cy="4284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200">
                <a:latin typeface="Arial"/>
                <a:ea typeface="Arial"/>
                <a:cs typeface="Arial"/>
                <a:sym typeface="Arial"/>
              </a:rPr>
              <a:t>In this case, every time the component re-renders, the </a:t>
            </a:r>
            <a:r>
              <a:rPr b="1" lang="en-US" sz="2200">
                <a:solidFill>
                  <a:srgbClr val="2E9F74"/>
                </a:solidFill>
                <a:latin typeface="Arial"/>
                <a:ea typeface="Arial"/>
                <a:cs typeface="Arial"/>
                <a:sym typeface="Arial"/>
              </a:rPr>
              <a:t>increment function is recreated</a:t>
            </a:r>
            <a:r>
              <a:rPr lang="en-US" sz="2200">
                <a:latin typeface="Arial"/>
                <a:ea typeface="Arial"/>
                <a:cs typeface="Arial"/>
                <a:sym typeface="Arial"/>
              </a:rPr>
              <a:t>, even though the logic hasn't changed.</a:t>
            </a:r>
            <a:endParaRPr sz="2200">
              <a:latin typeface="Arial"/>
              <a:ea typeface="Arial"/>
              <a:cs typeface="Arial"/>
              <a:sym typeface="Arial"/>
            </a:endParaRPr>
          </a:p>
        </p:txBody>
      </p:sp>
      <p:pic>
        <p:nvPicPr>
          <p:cNvPr id="526" name="Google Shape;526;g307ff670218_0_26"/>
          <p:cNvPicPr preferRelativeResize="0"/>
          <p:nvPr/>
        </p:nvPicPr>
        <p:blipFill>
          <a:blip r:embed="rId3">
            <a:alphaModFix/>
          </a:blip>
          <a:stretch>
            <a:fillRect/>
          </a:stretch>
        </p:blipFill>
        <p:spPr>
          <a:xfrm>
            <a:off x="5491425" y="1875000"/>
            <a:ext cx="6005132" cy="4563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307ff670218_0_34"/>
          <p:cNvSpPr txBox="1"/>
          <p:nvPr>
            <p:ph type="title"/>
          </p:nvPr>
        </p:nvSpPr>
        <p:spPr>
          <a:xfrm>
            <a:off x="457200" y="914400"/>
            <a:ext cx="11129400" cy="107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Use Case in React Native-</a:t>
            </a:r>
            <a:r>
              <a:rPr b="1" lang="en-US"/>
              <a:t>With</a:t>
            </a:r>
            <a:r>
              <a:rPr b="1" lang="en-US">
                <a:solidFill>
                  <a:srgbClr val="2E9F74"/>
                </a:solidFill>
              </a:rPr>
              <a:t> useCallback</a:t>
            </a:r>
            <a:endParaRPr b="1">
              <a:solidFill>
                <a:srgbClr val="2E9F74"/>
              </a:solidFill>
            </a:endParaRPr>
          </a:p>
        </p:txBody>
      </p:sp>
      <p:sp>
        <p:nvSpPr>
          <p:cNvPr id="533" name="Google Shape;533;g307ff670218_0_34"/>
          <p:cNvSpPr txBox="1"/>
          <p:nvPr>
            <p:ph idx="1" type="body"/>
          </p:nvPr>
        </p:nvSpPr>
        <p:spPr>
          <a:xfrm>
            <a:off x="211800" y="2154300"/>
            <a:ext cx="4756200" cy="4284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200">
                <a:latin typeface="Arial"/>
                <a:ea typeface="Arial"/>
                <a:cs typeface="Arial"/>
                <a:sym typeface="Arial"/>
              </a:rPr>
              <a:t>Now, the increment function is memoized and only recreated when the count state changes. This is especially useful when passing the increment function as a prop to child components.</a:t>
            </a:r>
            <a:endParaRPr sz="2200">
              <a:latin typeface="Arial"/>
              <a:ea typeface="Arial"/>
              <a:cs typeface="Arial"/>
              <a:sym typeface="Arial"/>
            </a:endParaRPr>
          </a:p>
        </p:txBody>
      </p:sp>
      <p:pic>
        <p:nvPicPr>
          <p:cNvPr id="534" name="Google Shape;534;g307ff670218_0_34"/>
          <p:cNvPicPr preferRelativeResize="0"/>
          <p:nvPr/>
        </p:nvPicPr>
        <p:blipFill>
          <a:blip r:embed="rId3">
            <a:alphaModFix/>
          </a:blip>
          <a:stretch>
            <a:fillRect/>
          </a:stretch>
        </p:blipFill>
        <p:spPr>
          <a:xfrm>
            <a:off x="5519600" y="1989300"/>
            <a:ext cx="6215202" cy="45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85c72d891b_0_0"/>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Quattrocento Sans"/>
              <a:buNone/>
            </a:pPr>
            <a:r>
              <a:rPr b="1" lang="en-US">
                <a:solidFill>
                  <a:srgbClr val="2E9F74"/>
                </a:solidFill>
              </a:rPr>
              <a:t>useState</a:t>
            </a:r>
            <a:endParaRPr/>
          </a:p>
        </p:txBody>
      </p:sp>
      <p:sp>
        <p:nvSpPr>
          <p:cNvPr id="91" name="Google Shape;91;g285c72d891b_0_0"/>
          <p:cNvSpPr txBox="1"/>
          <p:nvPr>
            <p:ph idx="1" type="body"/>
          </p:nvPr>
        </p:nvSpPr>
        <p:spPr>
          <a:xfrm>
            <a:off x="457200" y="2540000"/>
            <a:ext cx="11403300" cy="3403500"/>
          </a:xfrm>
          <a:prstGeom prst="rect">
            <a:avLst/>
          </a:prstGeom>
        </p:spPr>
        <p:txBody>
          <a:bodyPr anchorCtr="0" anchor="t" bIns="45700" lIns="91425" spcFirstLastPara="1" rIns="91425" wrap="square" tIns="45700">
            <a:noAutofit/>
          </a:bodyPr>
          <a:lstStyle/>
          <a:p>
            <a:pPr indent="0" lvl="0" marL="0" rtl="0" algn="just">
              <a:lnSpc>
                <a:spcPct val="175000"/>
              </a:lnSpc>
              <a:spcBef>
                <a:spcPts val="600"/>
              </a:spcBef>
              <a:spcAft>
                <a:spcPts val="0"/>
              </a:spcAft>
              <a:buClr>
                <a:schemeClr val="dk1"/>
              </a:buClr>
              <a:buSzPts val="1100"/>
              <a:buFont typeface="Arial"/>
              <a:buNone/>
            </a:pPr>
            <a:r>
              <a:rPr b="1" lang="en-US" sz="2000">
                <a:solidFill>
                  <a:srgbClr val="263053"/>
                </a:solidFill>
                <a:highlight>
                  <a:srgbClr val="FFFFFF"/>
                </a:highlight>
                <a:latin typeface="Arial"/>
                <a:ea typeface="Arial"/>
                <a:cs typeface="Arial"/>
                <a:sym typeface="Arial"/>
              </a:rPr>
              <a:t>In </a:t>
            </a:r>
            <a:r>
              <a:rPr b="1" lang="en-US" sz="2000">
                <a:solidFill>
                  <a:srgbClr val="2E9F74"/>
                </a:solidFill>
                <a:highlight>
                  <a:srgbClr val="FFFFFF"/>
                </a:highlight>
                <a:latin typeface="Arial"/>
                <a:ea typeface="Arial"/>
                <a:cs typeface="Arial"/>
                <a:sym typeface="Arial"/>
              </a:rPr>
              <a:t>React Native (and React)</a:t>
            </a:r>
            <a:r>
              <a:rPr b="1" lang="en-US" sz="2000">
                <a:solidFill>
                  <a:srgbClr val="263053"/>
                </a:solidFill>
                <a:highlight>
                  <a:srgbClr val="FFFFFF"/>
                </a:highlight>
                <a:latin typeface="Arial"/>
                <a:ea typeface="Arial"/>
                <a:cs typeface="Arial"/>
                <a:sym typeface="Arial"/>
              </a:rPr>
              <a:t>, when you pass a callback function to </a:t>
            </a:r>
            <a:r>
              <a:rPr b="1" lang="en-US" sz="2000">
                <a:solidFill>
                  <a:srgbClr val="2E9F74"/>
                </a:solidFill>
                <a:highlight>
                  <a:srgbClr val="FFFFFF"/>
                </a:highlight>
                <a:latin typeface="Arial"/>
                <a:ea typeface="Arial"/>
                <a:cs typeface="Arial"/>
                <a:sym typeface="Arial"/>
              </a:rPr>
              <a:t>useState</a:t>
            </a:r>
            <a:r>
              <a:rPr b="1" lang="en-US" sz="2000">
                <a:solidFill>
                  <a:srgbClr val="263053"/>
                </a:solidFill>
                <a:highlight>
                  <a:srgbClr val="FFFFFF"/>
                </a:highlight>
                <a:latin typeface="Arial"/>
                <a:ea typeface="Arial"/>
                <a:cs typeface="Arial"/>
                <a:sym typeface="Arial"/>
              </a:rPr>
              <a:t>, it's typically used when the initial state </a:t>
            </a:r>
            <a:r>
              <a:rPr b="1" lang="en-US" sz="2000">
                <a:solidFill>
                  <a:srgbClr val="0000FF"/>
                </a:solidFill>
                <a:highlight>
                  <a:srgbClr val="FFFFFF"/>
                </a:highlight>
                <a:latin typeface="Arial"/>
                <a:ea typeface="Arial"/>
                <a:cs typeface="Arial"/>
                <a:sym typeface="Arial"/>
              </a:rPr>
              <a:t>requires some heavy computation</a:t>
            </a:r>
            <a:r>
              <a:rPr b="1" lang="en-US" sz="2000">
                <a:solidFill>
                  <a:srgbClr val="263053"/>
                </a:solidFill>
                <a:highlight>
                  <a:srgbClr val="FFFFFF"/>
                </a:highlight>
                <a:latin typeface="Arial"/>
                <a:ea typeface="Arial"/>
                <a:cs typeface="Arial"/>
                <a:sym typeface="Arial"/>
              </a:rPr>
              <a:t> or </a:t>
            </a:r>
            <a:r>
              <a:rPr b="1" lang="en-US" sz="2000">
                <a:solidFill>
                  <a:srgbClr val="0000FF"/>
                </a:solidFill>
                <a:highlight>
                  <a:srgbClr val="FFFFFF"/>
                </a:highlight>
                <a:latin typeface="Arial"/>
                <a:ea typeface="Arial"/>
                <a:cs typeface="Arial"/>
                <a:sym typeface="Arial"/>
              </a:rPr>
              <a:t>when you only want to run the function once</a:t>
            </a:r>
            <a:r>
              <a:rPr b="1" lang="en-US" sz="2000">
                <a:solidFill>
                  <a:srgbClr val="263053"/>
                </a:solidFill>
                <a:highlight>
                  <a:srgbClr val="FFFFFF"/>
                </a:highlight>
                <a:latin typeface="Arial"/>
                <a:ea typeface="Arial"/>
                <a:cs typeface="Arial"/>
                <a:sym typeface="Arial"/>
              </a:rPr>
              <a:t> (on the first render) to calculate the </a:t>
            </a:r>
            <a:r>
              <a:rPr b="1" lang="en-US" sz="2000">
                <a:solidFill>
                  <a:srgbClr val="0000FF"/>
                </a:solidFill>
                <a:highlight>
                  <a:srgbClr val="FFFFFF"/>
                </a:highlight>
                <a:latin typeface="Arial"/>
                <a:ea typeface="Arial"/>
                <a:cs typeface="Arial"/>
                <a:sym typeface="Arial"/>
              </a:rPr>
              <a:t>initial value</a:t>
            </a:r>
            <a:r>
              <a:rPr b="1" lang="en-US" sz="2000">
                <a:solidFill>
                  <a:srgbClr val="263053"/>
                </a:solidFill>
                <a:highlight>
                  <a:srgbClr val="FFFFFF"/>
                </a:highlight>
                <a:latin typeface="Arial"/>
                <a:ea typeface="Arial"/>
                <a:cs typeface="Arial"/>
                <a:sym typeface="Arial"/>
              </a:rPr>
              <a:t>. </a:t>
            </a:r>
            <a:endParaRPr b="1" sz="2000">
              <a:solidFill>
                <a:srgbClr val="263053"/>
              </a:solidFill>
              <a:highlight>
                <a:srgbClr val="FFFFFF"/>
              </a:highlight>
              <a:latin typeface="Arial"/>
              <a:ea typeface="Arial"/>
              <a:cs typeface="Arial"/>
              <a:sym typeface="Arial"/>
            </a:endParaRPr>
          </a:p>
          <a:p>
            <a:pPr indent="0" lvl="0" marL="0" rtl="0" algn="l">
              <a:lnSpc>
                <a:spcPct val="175000"/>
              </a:lnSpc>
              <a:spcBef>
                <a:spcPts val="600"/>
              </a:spcBef>
              <a:spcAft>
                <a:spcPts val="0"/>
              </a:spcAft>
              <a:buClr>
                <a:schemeClr val="dk1"/>
              </a:buClr>
              <a:buSzPts val="1100"/>
              <a:buFont typeface="Arial"/>
              <a:buNone/>
            </a:pPr>
            <a:r>
              <a:rPr b="1" lang="en-US" sz="2000">
                <a:solidFill>
                  <a:srgbClr val="263053"/>
                </a:solidFill>
                <a:highlight>
                  <a:srgbClr val="FFFFFF"/>
                </a:highlight>
                <a:latin typeface="Arial"/>
                <a:ea typeface="Arial"/>
                <a:cs typeface="Arial"/>
                <a:sym typeface="Arial"/>
              </a:rPr>
              <a:t>This is useful for </a:t>
            </a:r>
            <a:r>
              <a:rPr b="1" lang="en-US" sz="2000">
                <a:solidFill>
                  <a:srgbClr val="0000FF"/>
                </a:solidFill>
                <a:highlight>
                  <a:srgbClr val="FFFFFF"/>
                </a:highlight>
                <a:latin typeface="Arial"/>
                <a:ea typeface="Arial"/>
                <a:cs typeface="Arial"/>
                <a:sym typeface="Arial"/>
              </a:rPr>
              <a:t>optimizing performance</a:t>
            </a:r>
            <a:r>
              <a:rPr b="1" lang="en-US" sz="2000">
                <a:solidFill>
                  <a:srgbClr val="263053"/>
                </a:solidFill>
                <a:highlight>
                  <a:srgbClr val="FFFFFF"/>
                </a:highlight>
                <a:latin typeface="Arial"/>
                <a:ea typeface="Arial"/>
                <a:cs typeface="Arial"/>
                <a:sym typeface="Arial"/>
              </a:rPr>
              <a:t> by </a:t>
            </a:r>
            <a:r>
              <a:rPr b="1" lang="en-US" sz="2000">
                <a:solidFill>
                  <a:srgbClr val="0000FF"/>
                </a:solidFill>
                <a:highlight>
                  <a:srgbClr val="FFFFFF"/>
                </a:highlight>
                <a:latin typeface="Arial"/>
                <a:ea typeface="Arial"/>
                <a:cs typeface="Arial"/>
                <a:sym typeface="Arial"/>
              </a:rPr>
              <a:t>preventing the function from being executed on every render</a:t>
            </a:r>
            <a:r>
              <a:rPr b="1" lang="en-US" sz="2000">
                <a:solidFill>
                  <a:srgbClr val="263053"/>
                </a:solidFill>
                <a:highlight>
                  <a:srgbClr val="FFFFFF"/>
                </a:highlight>
                <a:latin typeface="Arial"/>
                <a:ea typeface="Arial"/>
                <a:cs typeface="Arial"/>
                <a:sym typeface="Arial"/>
              </a:rPr>
              <a:t>.</a:t>
            </a:r>
            <a:endParaRPr b="1" sz="2000">
              <a:solidFill>
                <a:srgbClr val="263053"/>
              </a:solidFill>
              <a:highlight>
                <a:srgbClr val="FFFFFF"/>
              </a:highlight>
              <a:latin typeface="Arial"/>
              <a:ea typeface="Arial"/>
              <a:cs typeface="Arial"/>
              <a:sym typeface="Arial"/>
            </a:endParaRPr>
          </a:p>
          <a:p>
            <a:pPr indent="0" lvl="0" marL="0" rtl="0" algn="l">
              <a:lnSpc>
                <a:spcPct val="127777"/>
              </a:lnSpc>
              <a:spcBef>
                <a:spcPts val="600"/>
              </a:spcBef>
              <a:spcAft>
                <a:spcPts val="0"/>
              </a:spcAft>
              <a:buClr>
                <a:schemeClr val="dk1"/>
              </a:buClr>
              <a:buSzPts val="1100"/>
              <a:buFont typeface="Arial"/>
              <a:buNone/>
            </a:pPr>
            <a:r>
              <a:t/>
            </a:r>
            <a:endParaRPr b="1" sz="2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307ff670218_0_42"/>
          <p:cNvSpPr txBox="1"/>
          <p:nvPr>
            <p:ph type="title"/>
          </p:nvPr>
        </p:nvSpPr>
        <p:spPr>
          <a:xfrm>
            <a:off x="457200" y="914400"/>
            <a:ext cx="11129400" cy="107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Optimizing Child Components</a:t>
            </a:r>
            <a:r>
              <a:rPr b="1" lang="en-US">
                <a:solidFill>
                  <a:srgbClr val="2E9F74"/>
                </a:solidFill>
              </a:rPr>
              <a:t>-</a:t>
            </a:r>
            <a:r>
              <a:rPr b="1" lang="en-US"/>
              <a:t>Without</a:t>
            </a:r>
            <a:r>
              <a:rPr b="1" lang="en-US">
                <a:solidFill>
                  <a:srgbClr val="2E9F74"/>
                </a:solidFill>
              </a:rPr>
              <a:t> useCallback</a:t>
            </a:r>
            <a:endParaRPr b="1">
              <a:solidFill>
                <a:srgbClr val="2E9F74"/>
              </a:solidFill>
            </a:endParaRPr>
          </a:p>
        </p:txBody>
      </p:sp>
      <p:sp>
        <p:nvSpPr>
          <p:cNvPr id="541" name="Google Shape;541;g307ff670218_0_42"/>
          <p:cNvSpPr txBox="1"/>
          <p:nvPr>
            <p:ph idx="1" type="body"/>
          </p:nvPr>
        </p:nvSpPr>
        <p:spPr>
          <a:xfrm>
            <a:off x="211800" y="2154300"/>
            <a:ext cx="4756200" cy="4284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200">
                <a:latin typeface="Arial"/>
                <a:ea typeface="Arial"/>
                <a:cs typeface="Arial"/>
                <a:sym typeface="Arial"/>
              </a:rPr>
              <a:t>In this example, every time Parent re-renders, the increment function is recreated, causing the Child component to re-render even if it doesn’t need to.</a:t>
            </a:r>
            <a:endParaRPr sz="2200">
              <a:latin typeface="Arial"/>
              <a:ea typeface="Arial"/>
              <a:cs typeface="Arial"/>
              <a:sym typeface="Arial"/>
            </a:endParaRPr>
          </a:p>
        </p:txBody>
      </p:sp>
      <p:pic>
        <p:nvPicPr>
          <p:cNvPr id="542" name="Google Shape;542;g307ff670218_0_42"/>
          <p:cNvPicPr preferRelativeResize="0"/>
          <p:nvPr/>
        </p:nvPicPr>
        <p:blipFill>
          <a:blip r:embed="rId3">
            <a:alphaModFix/>
          </a:blip>
          <a:stretch>
            <a:fillRect/>
          </a:stretch>
        </p:blipFill>
        <p:spPr>
          <a:xfrm>
            <a:off x="6186400" y="1776875"/>
            <a:ext cx="5548402" cy="50394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307ff670218_0_50"/>
          <p:cNvSpPr txBox="1"/>
          <p:nvPr>
            <p:ph type="title"/>
          </p:nvPr>
        </p:nvSpPr>
        <p:spPr>
          <a:xfrm>
            <a:off x="457200" y="914400"/>
            <a:ext cx="11129400" cy="107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Use Case in React Native-</a:t>
            </a:r>
            <a:r>
              <a:rPr b="1" lang="en-US"/>
              <a:t>With</a:t>
            </a:r>
            <a:r>
              <a:rPr b="1" lang="en-US">
                <a:solidFill>
                  <a:srgbClr val="2E9F74"/>
                </a:solidFill>
              </a:rPr>
              <a:t> useCallback</a:t>
            </a:r>
            <a:endParaRPr b="1">
              <a:solidFill>
                <a:srgbClr val="2E9F74"/>
              </a:solidFill>
            </a:endParaRPr>
          </a:p>
        </p:txBody>
      </p:sp>
      <p:sp>
        <p:nvSpPr>
          <p:cNvPr id="549" name="Google Shape;549;g307ff670218_0_50"/>
          <p:cNvSpPr txBox="1"/>
          <p:nvPr>
            <p:ph idx="1" type="body"/>
          </p:nvPr>
        </p:nvSpPr>
        <p:spPr>
          <a:xfrm>
            <a:off x="211800" y="2154300"/>
            <a:ext cx="4756200" cy="4284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200">
                <a:latin typeface="Arial"/>
                <a:ea typeface="Arial"/>
                <a:cs typeface="Arial"/>
                <a:sym typeface="Arial"/>
              </a:rPr>
              <a:t>Now, the Child component will only re-render when the increment function reference changes, improving performance by avoiding unnecessary renders</a:t>
            </a:r>
            <a:endParaRPr sz="2200">
              <a:latin typeface="Arial"/>
              <a:ea typeface="Arial"/>
              <a:cs typeface="Arial"/>
              <a:sym typeface="Arial"/>
            </a:endParaRPr>
          </a:p>
        </p:txBody>
      </p:sp>
      <p:pic>
        <p:nvPicPr>
          <p:cNvPr id="550" name="Google Shape;550;g307ff670218_0_50"/>
          <p:cNvPicPr preferRelativeResize="0"/>
          <p:nvPr/>
        </p:nvPicPr>
        <p:blipFill>
          <a:blip r:embed="rId3">
            <a:alphaModFix/>
          </a:blip>
          <a:stretch>
            <a:fillRect/>
          </a:stretch>
        </p:blipFill>
        <p:spPr>
          <a:xfrm>
            <a:off x="5838500" y="1875000"/>
            <a:ext cx="5328646" cy="4983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307ff670218_0_58"/>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When </a:t>
            </a:r>
            <a:r>
              <a:rPr b="1" lang="en-US"/>
              <a:t>Not</a:t>
            </a:r>
            <a:r>
              <a:rPr b="1" lang="en-US">
                <a:solidFill>
                  <a:srgbClr val="2E9F74"/>
                </a:solidFill>
              </a:rPr>
              <a:t> </a:t>
            </a:r>
            <a:r>
              <a:rPr b="1" lang="en-US"/>
              <a:t>to Use</a:t>
            </a:r>
            <a:r>
              <a:rPr b="1" lang="en-US">
                <a:solidFill>
                  <a:srgbClr val="2E9F74"/>
                </a:solidFill>
              </a:rPr>
              <a:t> useCallback</a:t>
            </a:r>
            <a:endParaRPr b="1">
              <a:solidFill>
                <a:srgbClr val="2E9F74"/>
              </a:solidFill>
            </a:endParaRPr>
          </a:p>
        </p:txBody>
      </p:sp>
      <p:sp>
        <p:nvSpPr>
          <p:cNvPr id="557" name="Google Shape;557;g307ff670218_0_58"/>
          <p:cNvSpPr txBox="1"/>
          <p:nvPr>
            <p:ph idx="1" type="body"/>
          </p:nvPr>
        </p:nvSpPr>
        <p:spPr>
          <a:xfrm>
            <a:off x="370500" y="2145000"/>
            <a:ext cx="11374800" cy="4284600"/>
          </a:xfrm>
          <a:prstGeom prst="rect">
            <a:avLst/>
          </a:prstGeom>
        </p:spPr>
        <p:txBody>
          <a:bodyPr anchorCtr="0" anchor="t" bIns="45700" lIns="91425" spcFirstLastPara="1" rIns="91425" wrap="square" tIns="45700">
            <a:noAutofit/>
          </a:bodyPr>
          <a:lstStyle/>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Premature optimization: </a:t>
            </a:r>
            <a:r>
              <a:rPr lang="en-US" sz="2200">
                <a:latin typeface="Arial"/>
                <a:ea typeface="Arial"/>
                <a:cs typeface="Arial"/>
                <a:sym typeface="Arial"/>
              </a:rPr>
              <a:t>If the function you're memoizing is not causing performance problems, </a:t>
            </a:r>
            <a:r>
              <a:rPr b="1" lang="en-US" sz="2200">
                <a:solidFill>
                  <a:srgbClr val="2E9F74"/>
                </a:solidFill>
                <a:latin typeface="Arial"/>
                <a:ea typeface="Arial"/>
                <a:cs typeface="Arial"/>
                <a:sym typeface="Arial"/>
              </a:rPr>
              <a:t>useCallback </a:t>
            </a:r>
            <a:r>
              <a:rPr lang="en-US" sz="2200">
                <a:latin typeface="Arial"/>
                <a:ea typeface="Arial"/>
                <a:cs typeface="Arial"/>
                <a:sym typeface="Arial"/>
              </a:rPr>
              <a:t>might add unnecessary complexity.</a:t>
            </a:r>
            <a:endParaRPr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Simple event handlers: </a:t>
            </a:r>
            <a:r>
              <a:rPr lang="en-US" sz="2200">
                <a:latin typeface="Arial"/>
                <a:ea typeface="Arial"/>
                <a:cs typeface="Arial"/>
                <a:sym typeface="Arial"/>
              </a:rPr>
              <a:t>For basic event handlers (like onClick or onPress), the performance gains might be negligible.</a:t>
            </a:r>
            <a:endParaRPr sz="2200">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07ff670218_0_64"/>
          <p:cNvSpPr txBox="1"/>
          <p:nvPr>
            <p:ph type="title"/>
          </p:nvPr>
        </p:nvSpPr>
        <p:spPr>
          <a:xfrm>
            <a:off x="457200" y="914400"/>
            <a:ext cx="74676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Conclusion</a:t>
            </a:r>
            <a:endParaRPr b="1">
              <a:solidFill>
                <a:srgbClr val="2E9F74"/>
              </a:solidFill>
            </a:endParaRPr>
          </a:p>
        </p:txBody>
      </p:sp>
      <p:sp>
        <p:nvSpPr>
          <p:cNvPr id="564" name="Google Shape;564;g307ff670218_0_64"/>
          <p:cNvSpPr txBox="1"/>
          <p:nvPr>
            <p:ph idx="1" type="body"/>
          </p:nvPr>
        </p:nvSpPr>
        <p:spPr>
          <a:xfrm>
            <a:off x="370500" y="2145000"/>
            <a:ext cx="11374800" cy="42846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lang="en-US" sz="2200">
                <a:solidFill>
                  <a:srgbClr val="2E9F74"/>
                </a:solidFill>
                <a:latin typeface="Arial"/>
                <a:ea typeface="Arial"/>
                <a:cs typeface="Arial"/>
                <a:sym typeface="Arial"/>
              </a:rPr>
              <a:t>useCallback </a:t>
            </a:r>
            <a:r>
              <a:rPr b="1" lang="en-US" sz="2200">
                <a:latin typeface="Arial"/>
                <a:ea typeface="Arial"/>
                <a:cs typeface="Arial"/>
                <a:sym typeface="Arial"/>
              </a:rPr>
              <a:t>in React Native is particularly useful for:</a:t>
            </a:r>
            <a:endParaRPr b="1"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Optimizing performance: </a:t>
            </a:r>
            <a:r>
              <a:rPr lang="en-US" sz="2200">
                <a:latin typeface="Arial"/>
                <a:ea typeface="Arial"/>
                <a:cs typeface="Arial"/>
                <a:sym typeface="Arial"/>
              </a:rPr>
              <a:t>When functions are passed as props or used in event handlers, useCallback helps ensure that the same function reference is used across renders unless the dependencies change.</a:t>
            </a:r>
            <a:endParaRPr sz="2200">
              <a:latin typeface="Arial"/>
              <a:ea typeface="Arial"/>
              <a:cs typeface="Arial"/>
              <a:sym typeface="Arial"/>
            </a:endParaRPr>
          </a:p>
          <a:p>
            <a:pPr indent="-368300" lvl="0" marL="457200" rtl="0" algn="just">
              <a:spcBef>
                <a:spcPts val="0"/>
              </a:spcBef>
              <a:spcAft>
                <a:spcPts val="0"/>
              </a:spcAft>
              <a:buSzPts val="2200"/>
              <a:buFont typeface="Arial"/>
              <a:buAutoNum type="arabicPeriod"/>
            </a:pPr>
            <a:r>
              <a:rPr b="1" lang="en-US" sz="2200">
                <a:latin typeface="Arial"/>
                <a:ea typeface="Arial"/>
                <a:cs typeface="Arial"/>
                <a:sym typeface="Arial"/>
              </a:rPr>
              <a:t>Preventing unnecessary re-renders: </a:t>
            </a:r>
            <a:r>
              <a:rPr lang="en-US" sz="2200">
                <a:latin typeface="Arial"/>
                <a:ea typeface="Arial"/>
                <a:cs typeface="Arial"/>
                <a:sym typeface="Arial"/>
              </a:rPr>
              <a:t>It works well when combined with components that only re-render when the props or state changes, such as React.memo or similar optimization techniques in React Native.</a:t>
            </a:r>
            <a:endParaRPr sz="2200">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descr="Abstract image of curvy lines" id="570" name="Google Shape;570;g307ff670218_0_140"/>
          <p:cNvPicPr preferRelativeResize="0"/>
          <p:nvPr>
            <p:ph idx="2" type="pic"/>
          </p:nvPr>
        </p:nvPicPr>
        <p:blipFill rotWithShape="1">
          <a:blip r:embed="rId3">
            <a:alphaModFix/>
          </a:blip>
          <a:srcRect b="0" l="0" r="0" t="0"/>
          <a:stretch/>
        </p:blipFill>
        <p:spPr>
          <a:xfrm>
            <a:off x="0" y="0"/>
            <a:ext cx="12192000" cy="6858001"/>
          </a:xfrm>
          <a:prstGeom prst="rect">
            <a:avLst/>
          </a:prstGeom>
          <a:solidFill>
            <a:srgbClr val="595959"/>
          </a:solidFill>
          <a:ln>
            <a:noFill/>
          </a:ln>
        </p:spPr>
      </p:pic>
      <p:pic>
        <p:nvPicPr>
          <p:cNvPr descr="React Native – Wikipedia tiếng Việt" id="571" name="Google Shape;571;g307ff670218_0_140"/>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85c72d891b_0_36"/>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React Custom Hooks</a:t>
            </a:r>
            <a:endParaRPr b="1">
              <a:solidFill>
                <a:srgbClr val="2E9F74"/>
              </a:solidFill>
            </a:endParaRPr>
          </a:p>
        </p:txBody>
      </p:sp>
      <p:sp>
        <p:nvSpPr>
          <p:cNvPr id="578" name="Google Shape;578;g285c72d891b_0_36"/>
          <p:cNvSpPr txBox="1"/>
          <p:nvPr>
            <p:ph idx="1" type="body"/>
          </p:nvPr>
        </p:nvSpPr>
        <p:spPr>
          <a:xfrm>
            <a:off x="457200" y="2540000"/>
            <a:ext cx="105429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400">
                <a:latin typeface="Arial"/>
                <a:ea typeface="Arial"/>
                <a:cs typeface="Arial"/>
                <a:sym typeface="Arial"/>
              </a:rPr>
              <a:t>A custom hook in React Native (or React in general) is a reusable function that encapsulates logic and state, allowing you to share it across different components. </a:t>
            </a:r>
            <a:endParaRPr sz="2400">
              <a:latin typeface="Arial"/>
              <a:ea typeface="Arial"/>
              <a:cs typeface="Arial"/>
              <a:sym typeface="Arial"/>
            </a:endParaRPr>
          </a:p>
          <a:p>
            <a:pPr indent="0" lvl="0" marL="0" rtl="0" algn="just">
              <a:spcBef>
                <a:spcPts val="0"/>
              </a:spcBef>
              <a:spcAft>
                <a:spcPts val="0"/>
              </a:spcAft>
              <a:buNone/>
            </a:pPr>
            <a:r>
              <a:rPr lang="en-US" sz="2400">
                <a:latin typeface="Arial"/>
                <a:ea typeface="Arial"/>
                <a:cs typeface="Arial"/>
                <a:sym typeface="Arial"/>
              </a:rPr>
              <a:t>Custom hooks allow you to abstract complex logic out of components, making your code cleaner and more maintainable.</a:t>
            </a:r>
            <a:endParaRPr sz="2400">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307ff670218_0_70"/>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What is a Custom Hook?</a:t>
            </a:r>
            <a:endParaRPr b="1">
              <a:solidFill>
                <a:srgbClr val="2E9F74"/>
              </a:solidFill>
            </a:endParaRPr>
          </a:p>
        </p:txBody>
      </p:sp>
      <p:sp>
        <p:nvSpPr>
          <p:cNvPr id="585" name="Google Shape;585;g307ff670218_0_70"/>
          <p:cNvSpPr txBox="1"/>
          <p:nvPr>
            <p:ph idx="1" type="body"/>
          </p:nvPr>
        </p:nvSpPr>
        <p:spPr>
          <a:xfrm>
            <a:off x="457200" y="2540000"/>
            <a:ext cx="112776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sz="2400">
                <a:latin typeface="Arial"/>
                <a:ea typeface="Arial"/>
                <a:cs typeface="Arial"/>
                <a:sym typeface="Arial"/>
              </a:rPr>
              <a:t>A custom hook is a </a:t>
            </a:r>
            <a:r>
              <a:rPr b="1" lang="en-US" sz="2400">
                <a:solidFill>
                  <a:srgbClr val="2E9F74"/>
                </a:solidFill>
                <a:latin typeface="Arial"/>
                <a:ea typeface="Arial"/>
                <a:cs typeface="Arial"/>
                <a:sym typeface="Arial"/>
              </a:rPr>
              <a:t>JavaScript function</a:t>
            </a:r>
            <a:r>
              <a:rPr lang="en-US" sz="2400">
                <a:latin typeface="Arial"/>
                <a:ea typeface="Arial"/>
                <a:cs typeface="Arial"/>
                <a:sym typeface="Arial"/>
              </a:rPr>
              <a:t> whose name starts with </a:t>
            </a:r>
            <a:r>
              <a:rPr lang="en-US" sz="2400">
                <a:solidFill>
                  <a:srgbClr val="2E9F74"/>
                </a:solidFill>
                <a:latin typeface="Arial"/>
                <a:ea typeface="Arial"/>
                <a:cs typeface="Arial"/>
                <a:sym typeface="Arial"/>
              </a:rPr>
              <a:t>use </a:t>
            </a:r>
            <a:r>
              <a:rPr lang="en-US" sz="2400">
                <a:latin typeface="Arial"/>
                <a:ea typeface="Arial"/>
                <a:cs typeface="Arial"/>
                <a:sym typeface="Arial"/>
              </a:rPr>
              <a:t>(to follow React’s hook convention) and can call other hooks inside it. It allows you to </a:t>
            </a:r>
            <a:r>
              <a:rPr b="1" lang="en-US" sz="2400">
                <a:solidFill>
                  <a:schemeClr val="accent6"/>
                </a:solidFill>
                <a:latin typeface="Arial"/>
                <a:ea typeface="Arial"/>
                <a:cs typeface="Arial"/>
                <a:sym typeface="Arial"/>
              </a:rPr>
              <a:t>reuse stateful logic across multiple components</a:t>
            </a:r>
            <a:r>
              <a:rPr lang="en-US" sz="2400">
                <a:latin typeface="Arial"/>
                <a:ea typeface="Arial"/>
                <a:cs typeface="Arial"/>
                <a:sym typeface="Arial"/>
              </a:rPr>
              <a:t> without needing to duplicate code.</a:t>
            </a:r>
            <a:endParaRPr sz="2400">
              <a:latin typeface="Arial"/>
              <a:ea typeface="Arial"/>
              <a:cs typeface="Arial"/>
              <a:sym typeface="Arial"/>
            </a:endParaRPr>
          </a:p>
          <a:p>
            <a:pPr indent="0" lvl="0" marL="0" rtl="0" algn="just">
              <a:spcBef>
                <a:spcPts val="0"/>
              </a:spcBef>
              <a:spcAft>
                <a:spcPts val="0"/>
              </a:spcAft>
              <a:buNone/>
            </a:pPr>
            <a:r>
              <a:rPr lang="en-US" sz="2400">
                <a:latin typeface="Arial"/>
                <a:ea typeface="Arial"/>
                <a:cs typeface="Arial"/>
                <a:sym typeface="Arial"/>
              </a:rPr>
              <a:t>Custom hooks can use any of the built-in hooks like </a:t>
            </a:r>
            <a:r>
              <a:rPr b="1" lang="en-US" sz="2400">
                <a:solidFill>
                  <a:srgbClr val="2E9F74"/>
                </a:solidFill>
                <a:latin typeface="Arial"/>
                <a:ea typeface="Arial"/>
                <a:cs typeface="Arial"/>
                <a:sym typeface="Arial"/>
              </a:rPr>
              <a:t>useState, useEffect, useCallback</a:t>
            </a:r>
            <a:r>
              <a:rPr lang="en-US" sz="2400">
                <a:latin typeface="Arial"/>
                <a:ea typeface="Arial"/>
                <a:cs typeface="Arial"/>
                <a:sym typeface="Arial"/>
              </a:rPr>
              <a:t>, etc., to implement shared behavior that can then be </a:t>
            </a:r>
            <a:r>
              <a:rPr b="1" lang="en-US" sz="2400">
                <a:solidFill>
                  <a:srgbClr val="2E9F74"/>
                </a:solidFill>
                <a:latin typeface="Arial"/>
                <a:ea typeface="Arial"/>
                <a:cs typeface="Arial"/>
                <a:sym typeface="Arial"/>
              </a:rPr>
              <a:t>reused</a:t>
            </a:r>
            <a:r>
              <a:rPr lang="en-US" sz="2400">
                <a:latin typeface="Arial"/>
                <a:ea typeface="Arial"/>
                <a:cs typeface="Arial"/>
                <a:sym typeface="Arial"/>
              </a:rPr>
              <a:t> in different components.</a:t>
            </a:r>
            <a:endParaRPr sz="2400">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307ff670218_0_76"/>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Syntax of a Custom Hook</a:t>
            </a:r>
            <a:endParaRPr b="1">
              <a:solidFill>
                <a:srgbClr val="2E9F74"/>
              </a:solidFill>
            </a:endParaRPr>
          </a:p>
        </p:txBody>
      </p:sp>
      <p:sp>
        <p:nvSpPr>
          <p:cNvPr id="592" name="Google Shape;592;g307ff670218_0_76"/>
          <p:cNvSpPr txBox="1"/>
          <p:nvPr>
            <p:ph idx="1" type="body"/>
          </p:nvPr>
        </p:nvSpPr>
        <p:spPr>
          <a:xfrm>
            <a:off x="457200" y="2540000"/>
            <a:ext cx="11277600" cy="3403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b="1" i="1" lang="en-US" sz="2400">
                <a:latin typeface="Arial"/>
                <a:ea typeface="Arial"/>
                <a:cs typeface="Arial"/>
                <a:sym typeface="Arial"/>
              </a:rPr>
              <a:t>A custom hook is just a regular function that:</a:t>
            </a:r>
            <a:endParaRPr b="1" i="1" sz="2400">
              <a:latin typeface="Arial"/>
              <a:ea typeface="Arial"/>
              <a:cs typeface="Arial"/>
              <a:sym typeface="Arial"/>
            </a:endParaRPr>
          </a:p>
          <a:p>
            <a:pPr indent="-381000" lvl="0" marL="457200" rtl="0" algn="just">
              <a:spcBef>
                <a:spcPts val="0"/>
              </a:spcBef>
              <a:spcAft>
                <a:spcPts val="0"/>
              </a:spcAft>
              <a:buSzPts val="2400"/>
              <a:buFont typeface="Arial"/>
              <a:buChar char="-"/>
            </a:pPr>
            <a:r>
              <a:rPr lang="en-US" sz="2400">
                <a:latin typeface="Arial"/>
                <a:ea typeface="Arial"/>
                <a:cs typeface="Arial"/>
                <a:sym typeface="Arial"/>
              </a:rPr>
              <a:t>Always starts with use (e.g., </a:t>
            </a:r>
            <a:r>
              <a:rPr b="1" lang="en-US" sz="2400">
                <a:solidFill>
                  <a:srgbClr val="2E9F74"/>
                </a:solidFill>
                <a:latin typeface="Arial"/>
                <a:ea typeface="Arial"/>
                <a:cs typeface="Arial"/>
                <a:sym typeface="Arial"/>
              </a:rPr>
              <a:t>useCustomHook</a:t>
            </a:r>
            <a:r>
              <a:rPr lang="en-US" sz="2400">
                <a:latin typeface="Arial"/>
                <a:ea typeface="Arial"/>
                <a:cs typeface="Arial"/>
                <a:sym typeface="Arial"/>
              </a:rPr>
              <a:t>).</a:t>
            </a:r>
            <a:endParaRPr sz="2400">
              <a:latin typeface="Arial"/>
              <a:ea typeface="Arial"/>
              <a:cs typeface="Arial"/>
              <a:sym typeface="Arial"/>
            </a:endParaRPr>
          </a:p>
          <a:p>
            <a:pPr indent="-381000" lvl="0" marL="457200" rtl="0" algn="just">
              <a:spcBef>
                <a:spcPts val="0"/>
              </a:spcBef>
              <a:spcAft>
                <a:spcPts val="0"/>
              </a:spcAft>
              <a:buSzPts val="2400"/>
              <a:buFont typeface="Arial"/>
              <a:buChar char="-"/>
            </a:pPr>
            <a:r>
              <a:rPr lang="en-US" sz="2400">
                <a:latin typeface="Arial"/>
                <a:ea typeface="Arial"/>
                <a:cs typeface="Arial"/>
                <a:sym typeface="Arial"/>
              </a:rPr>
              <a:t>Can call other React hooks inside it.</a:t>
            </a:r>
            <a:endParaRPr sz="2400">
              <a:latin typeface="Arial"/>
              <a:ea typeface="Arial"/>
              <a:cs typeface="Arial"/>
              <a:sym typeface="Arial"/>
            </a:endParaRPr>
          </a:p>
          <a:p>
            <a:pPr indent="-381000" lvl="0" marL="457200" rtl="0" algn="just">
              <a:spcBef>
                <a:spcPts val="0"/>
              </a:spcBef>
              <a:spcAft>
                <a:spcPts val="0"/>
              </a:spcAft>
              <a:buSzPts val="2400"/>
              <a:buFont typeface="Arial"/>
              <a:buChar char="-"/>
            </a:pPr>
            <a:r>
              <a:rPr lang="en-US" sz="2400">
                <a:latin typeface="Arial"/>
                <a:ea typeface="Arial"/>
                <a:cs typeface="Arial"/>
                <a:sym typeface="Arial"/>
              </a:rPr>
              <a:t>Encapsulates r</a:t>
            </a:r>
            <a:r>
              <a:rPr b="1" lang="en-US" sz="2400">
                <a:solidFill>
                  <a:srgbClr val="2E9F74"/>
                </a:solidFill>
                <a:latin typeface="Arial"/>
                <a:ea typeface="Arial"/>
                <a:cs typeface="Arial"/>
                <a:sym typeface="Arial"/>
              </a:rPr>
              <a:t>eusable logic</a:t>
            </a:r>
            <a:r>
              <a:rPr lang="en-US" sz="2400">
                <a:latin typeface="Arial"/>
                <a:ea typeface="Arial"/>
                <a:cs typeface="Arial"/>
                <a:sym typeface="Arial"/>
              </a:rPr>
              <a:t> that multiple components can use.</a:t>
            </a:r>
            <a:endParaRPr sz="2400">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307ff670218_0_82"/>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Simple Custom Hook for Managing Input</a:t>
            </a:r>
            <a:endParaRPr b="1">
              <a:solidFill>
                <a:srgbClr val="2E9F74"/>
              </a:solidFill>
            </a:endParaRPr>
          </a:p>
        </p:txBody>
      </p:sp>
      <p:pic>
        <p:nvPicPr>
          <p:cNvPr id="599" name="Google Shape;599;g307ff670218_0_82"/>
          <p:cNvPicPr preferRelativeResize="0"/>
          <p:nvPr/>
        </p:nvPicPr>
        <p:blipFill>
          <a:blip r:embed="rId3">
            <a:alphaModFix/>
          </a:blip>
          <a:stretch>
            <a:fillRect/>
          </a:stretch>
        </p:blipFill>
        <p:spPr>
          <a:xfrm>
            <a:off x="5733950" y="1995300"/>
            <a:ext cx="5869199" cy="4527900"/>
          </a:xfrm>
          <a:prstGeom prst="rect">
            <a:avLst/>
          </a:prstGeom>
          <a:noFill/>
          <a:ln>
            <a:noFill/>
          </a:ln>
        </p:spPr>
      </p:pic>
      <p:sp>
        <p:nvSpPr>
          <p:cNvPr id="600" name="Google Shape;600;g307ff670218_0_82"/>
          <p:cNvSpPr txBox="1"/>
          <p:nvPr>
            <p:ph idx="1" type="body"/>
          </p:nvPr>
        </p:nvSpPr>
        <p:spPr>
          <a:xfrm>
            <a:off x="457200" y="2742900"/>
            <a:ext cx="4955100" cy="3696000"/>
          </a:xfrm>
          <a:prstGeom prst="rect">
            <a:avLst/>
          </a:prstGeom>
        </p:spPr>
        <p:txBody>
          <a:bodyPr anchorCtr="0" anchor="t" bIns="45700" lIns="91425" spcFirstLastPara="1" rIns="91425" wrap="square" tIns="45700">
            <a:noAutofit/>
          </a:bodyPr>
          <a:lstStyle/>
          <a:p>
            <a:pPr indent="-381000" lvl="0" marL="457200" rtl="0" algn="just">
              <a:spcBef>
                <a:spcPts val="0"/>
              </a:spcBef>
              <a:spcAft>
                <a:spcPts val="0"/>
              </a:spcAft>
              <a:buSzPts val="2400"/>
              <a:buFont typeface="Arial"/>
              <a:buChar char="-"/>
            </a:pPr>
            <a:r>
              <a:rPr lang="en-US" sz="2400">
                <a:latin typeface="Arial"/>
                <a:ea typeface="Arial"/>
                <a:cs typeface="Arial"/>
                <a:sym typeface="Arial"/>
              </a:rPr>
              <a:t>If you have multiple input fields, you'll end up duplicating the state management logic in each component. This is where a custom hook comes in handy.</a:t>
            </a:r>
            <a:endParaRPr sz="2400">
              <a:latin typeface="Arial"/>
              <a:ea typeface="Arial"/>
              <a:cs typeface="Arial"/>
              <a:sym typeface="Arial"/>
            </a:endParaRPr>
          </a:p>
        </p:txBody>
      </p:sp>
      <p:sp>
        <p:nvSpPr>
          <p:cNvPr id="601" name="Google Shape;601;g307ff670218_0_82"/>
          <p:cNvSpPr txBox="1"/>
          <p:nvPr/>
        </p:nvSpPr>
        <p:spPr>
          <a:xfrm>
            <a:off x="457200" y="1875900"/>
            <a:ext cx="5103000" cy="738900"/>
          </a:xfrm>
          <a:prstGeom prst="rect">
            <a:avLst/>
          </a:prstGeom>
          <a:noFill/>
          <a:ln>
            <a:noFill/>
          </a:ln>
        </p:spPr>
        <p:txBody>
          <a:bodyPr anchorCtr="0" anchor="t" bIns="91425" lIns="91425" spcFirstLastPara="1" rIns="91425" wrap="square" tIns="91425">
            <a:spAutoFit/>
          </a:bodyPr>
          <a:lstStyle/>
          <a:p>
            <a:pPr indent="0" lvl="0" marL="0" rtl="0" algn="l">
              <a:lnSpc>
                <a:spcPct val="127777"/>
              </a:lnSpc>
              <a:spcBef>
                <a:spcPts val="0"/>
              </a:spcBef>
              <a:spcAft>
                <a:spcPts val="0"/>
              </a:spcAft>
              <a:buNone/>
            </a:pPr>
            <a:r>
              <a:rPr b="1" lang="en-US" sz="3600">
                <a:solidFill>
                  <a:schemeClr val="dk1"/>
                </a:solidFill>
                <a:latin typeface="Quattrocento Sans"/>
                <a:ea typeface="Quattrocento Sans"/>
                <a:cs typeface="Quattrocento Sans"/>
                <a:sym typeface="Quattrocento Sans"/>
              </a:rPr>
              <a:t>Without </a:t>
            </a:r>
            <a:r>
              <a:rPr b="1" lang="en-US" sz="3600">
                <a:solidFill>
                  <a:srgbClr val="2E9F74"/>
                </a:solidFill>
                <a:latin typeface="Quattrocento Sans"/>
                <a:ea typeface="Quattrocento Sans"/>
                <a:cs typeface="Quattrocento Sans"/>
                <a:sym typeface="Quattrocento Sans"/>
              </a:rPr>
              <a:t>a Custom Hook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307ff670218_0_92"/>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Simple Custom Hook for Managing Input</a:t>
            </a:r>
            <a:endParaRPr b="1">
              <a:solidFill>
                <a:srgbClr val="2E9F74"/>
              </a:solidFill>
            </a:endParaRPr>
          </a:p>
        </p:txBody>
      </p:sp>
      <p:sp>
        <p:nvSpPr>
          <p:cNvPr id="608" name="Google Shape;608;g307ff670218_0_92"/>
          <p:cNvSpPr txBox="1"/>
          <p:nvPr>
            <p:ph idx="1" type="body"/>
          </p:nvPr>
        </p:nvSpPr>
        <p:spPr>
          <a:xfrm>
            <a:off x="240450" y="2742900"/>
            <a:ext cx="5457600" cy="3696000"/>
          </a:xfrm>
          <a:prstGeom prst="rect">
            <a:avLst/>
          </a:prstGeom>
        </p:spPr>
        <p:txBody>
          <a:bodyPr anchorCtr="0" anchor="t" bIns="45700" lIns="91425" spcFirstLastPara="1" rIns="91425" wrap="square" tIns="45700">
            <a:noAutofit/>
          </a:bodyPr>
          <a:lstStyle/>
          <a:p>
            <a:pPr indent="-381000" lvl="0" marL="457200" rtl="0" algn="just">
              <a:spcBef>
                <a:spcPts val="0"/>
              </a:spcBef>
              <a:spcAft>
                <a:spcPts val="0"/>
              </a:spcAft>
              <a:buSzPts val="2400"/>
              <a:buFont typeface="Arial"/>
              <a:buChar char="-"/>
            </a:pPr>
            <a:r>
              <a:rPr lang="en-US" sz="2400">
                <a:latin typeface="Arial"/>
                <a:ea typeface="Arial"/>
                <a:cs typeface="Arial"/>
                <a:sym typeface="Arial"/>
              </a:rPr>
              <a:t>You can create a custom hook called </a:t>
            </a:r>
            <a:r>
              <a:rPr b="1" lang="en-US" sz="2400">
                <a:solidFill>
                  <a:srgbClr val="2E9F74"/>
                </a:solidFill>
                <a:latin typeface="Arial"/>
                <a:ea typeface="Arial"/>
                <a:cs typeface="Arial"/>
                <a:sym typeface="Arial"/>
              </a:rPr>
              <a:t>useInput </a:t>
            </a:r>
            <a:r>
              <a:rPr lang="en-US" sz="2400">
                <a:latin typeface="Arial"/>
                <a:ea typeface="Arial"/>
                <a:cs typeface="Arial"/>
                <a:sym typeface="Arial"/>
              </a:rPr>
              <a:t>to encapsulate the state and the logic for handling text inputs.</a:t>
            </a:r>
            <a:endParaRPr sz="2400">
              <a:latin typeface="Arial"/>
              <a:ea typeface="Arial"/>
              <a:cs typeface="Arial"/>
              <a:sym typeface="Arial"/>
            </a:endParaRPr>
          </a:p>
          <a:p>
            <a:pPr indent="-381000" lvl="0" marL="457200" rtl="0" algn="just">
              <a:spcBef>
                <a:spcPts val="0"/>
              </a:spcBef>
              <a:spcAft>
                <a:spcPts val="0"/>
              </a:spcAft>
              <a:buClr>
                <a:srgbClr val="FF9900"/>
              </a:buClr>
              <a:buSzPts val="2400"/>
              <a:buFont typeface="Arial"/>
              <a:buChar char="-"/>
            </a:pPr>
            <a:r>
              <a:rPr b="1" lang="en-US" sz="2400">
                <a:solidFill>
                  <a:srgbClr val="FF9900"/>
                </a:solidFill>
                <a:latin typeface="Arial"/>
                <a:ea typeface="Arial"/>
                <a:cs typeface="Arial"/>
                <a:sym typeface="Arial"/>
              </a:rPr>
              <a:t>Now, you can reuse this custom hook in multiple components.</a:t>
            </a:r>
            <a:endParaRPr b="1" sz="2400">
              <a:solidFill>
                <a:srgbClr val="FF9900"/>
              </a:solidFill>
              <a:latin typeface="Arial"/>
              <a:ea typeface="Arial"/>
              <a:cs typeface="Arial"/>
              <a:sym typeface="Arial"/>
            </a:endParaRPr>
          </a:p>
        </p:txBody>
      </p:sp>
      <p:sp>
        <p:nvSpPr>
          <p:cNvPr id="609" name="Google Shape;609;g307ff670218_0_92"/>
          <p:cNvSpPr txBox="1"/>
          <p:nvPr/>
        </p:nvSpPr>
        <p:spPr>
          <a:xfrm>
            <a:off x="457200" y="1875900"/>
            <a:ext cx="5103000" cy="738900"/>
          </a:xfrm>
          <a:prstGeom prst="rect">
            <a:avLst/>
          </a:prstGeom>
          <a:noFill/>
          <a:ln>
            <a:noFill/>
          </a:ln>
        </p:spPr>
        <p:txBody>
          <a:bodyPr anchorCtr="0" anchor="t" bIns="91425" lIns="91425" spcFirstLastPara="1" rIns="91425" wrap="square" tIns="91425">
            <a:spAutoFit/>
          </a:bodyPr>
          <a:lstStyle/>
          <a:p>
            <a:pPr indent="0" lvl="0" marL="0" rtl="0" algn="l">
              <a:lnSpc>
                <a:spcPct val="127777"/>
              </a:lnSpc>
              <a:spcBef>
                <a:spcPts val="0"/>
              </a:spcBef>
              <a:spcAft>
                <a:spcPts val="0"/>
              </a:spcAft>
              <a:buNone/>
            </a:pPr>
            <a:r>
              <a:rPr b="1" lang="en-US" sz="3600">
                <a:solidFill>
                  <a:schemeClr val="dk1"/>
                </a:solidFill>
                <a:latin typeface="Quattrocento Sans"/>
                <a:ea typeface="Quattrocento Sans"/>
                <a:cs typeface="Quattrocento Sans"/>
                <a:sym typeface="Quattrocento Sans"/>
              </a:rPr>
              <a:t>With </a:t>
            </a:r>
            <a:r>
              <a:rPr b="1" lang="en-US" sz="3600">
                <a:solidFill>
                  <a:srgbClr val="2E9F74"/>
                </a:solidFill>
                <a:latin typeface="Quattrocento Sans"/>
                <a:ea typeface="Quattrocento Sans"/>
                <a:cs typeface="Quattrocento Sans"/>
                <a:sym typeface="Quattrocento Sans"/>
              </a:rPr>
              <a:t>a Custom Hook</a:t>
            </a:r>
            <a:endParaRPr/>
          </a:p>
        </p:txBody>
      </p:sp>
      <p:pic>
        <p:nvPicPr>
          <p:cNvPr id="610" name="Google Shape;610;g307ff670218_0_92"/>
          <p:cNvPicPr preferRelativeResize="0"/>
          <p:nvPr/>
        </p:nvPicPr>
        <p:blipFill>
          <a:blip r:embed="rId3">
            <a:alphaModFix/>
          </a:blip>
          <a:stretch>
            <a:fillRect/>
          </a:stretch>
        </p:blipFill>
        <p:spPr>
          <a:xfrm>
            <a:off x="5847450" y="1747800"/>
            <a:ext cx="6279289" cy="480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f957f8efd5_0_38"/>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 Case</a:t>
            </a:r>
            <a:endParaRPr b="1">
              <a:solidFill>
                <a:srgbClr val="2E9F74"/>
              </a:solidFill>
            </a:endParaRPr>
          </a:p>
        </p:txBody>
      </p:sp>
      <p:sp>
        <p:nvSpPr>
          <p:cNvPr id="98" name="Google Shape;98;g2f957f8efd5_0_38"/>
          <p:cNvSpPr txBox="1"/>
          <p:nvPr>
            <p:ph idx="1" type="body"/>
          </p:nvPr>
        </p:nvSpPr>
        <p:spPr>
          <a:xfrm>
            <a:off x="457200" y="2540000"/>
            <a:ext cx="11403300" cy="3403500"/>
          </a:xfrm>
          <a:prstGeom prst="rect">
            <a:avLst/>
          </a:prstGeom>
        </p:spPr>
        <p:txBody>
          <a:bodyPr anchorCtr="0" anchor="t" bIns="45700" lIns="91425" spcFirstLastPara="1" rIns="91425" wrap="square" tIns="45700">
            <a:noAutofit/>
          </a:bodyPr>
          <a:lstStyle/>
          <a:p>
            <a:pPr indent="0" lvl="0" marL="0" rtl="0" algn="just">
              <a:lnSpc>
                <a:spcPct val="175000"/>
              </a:lnSpc>
              <a:spcBef>
                <a:spcPts val="600"/>
              </a:spcBef>
              <a:spcAft>
                <a:spcPts val="0"/>
              </a:spcAft>
              <a:buClr>
                <a:schemeClr val="dk1"/>
              </a:buClr>
              <a:buSzPts val="1100"/>
              <a:buFont typeface="Arial"/>
              <a:buNone/>
            </a:pPr>
            <a:r>
              <a:rPr b="1" lang="en-US" sz="2000">
                <a:solidFill>
                  <a:srgbClr val="263053"/>
                </a:solidFill>
                <a:highlight>
                  <a:srgbClr val="FFFFFF"/>
                </a:highlight>
                <a:latin typeface="Arial"/>
                <a:ea typeface="Arial"/>
                <a:cs typeface="Arial"/>
                <a:sym typeface="Arial"/>
              </a:rPr>
              <a:t>When you need to compute an </a:t>
            </a:r>
            <a:r>
              <a:rPr b="1" lang="en-US" sz="2000">
                <a:solidFill>
                  <a:srgbClr val="0000FF"/>
                </a:solidFill>
                <a:highlight>
                  <a:srgbClr val="FFFFFF"/>
                </a:highlight>
                <a:latin typeface="Arial"/>
                <a:ea typeface="Arial"/>
                <a:cs typeface="Arial"/>
                <a:sym typeface="Arial"/>
              </a:rPr>
              <a:t>initial value only once</a:t>
            </a:r>
            <a:r>
              <a:rPr b="1" lang="en-US" sz="2000">
                <a:solidFill>
                  <a:srgbClr val="263053"/>
                </a:solidFill>
                <a:highlight>
                  <a:srgbClr val="FFFFFF"/>
                </a:highlight>
                <a:latin typeface="Arial"/>
                <a:ea typeface="Arial"/>
                <a:cs typeface="Arial"/>
                <a:sym typeface="Arial"/>
              </a:rPr>
              <a:t> and </a:t>
            </a:r>
            <a:r>
              <a:rPr b="1" lang="en-US" sz="2000">
                <a:solidFill>
                  <a:srgbClr val="0000FF"/>
                </a:solidFill>
                <a:highlight>
                  <a:srgbClr val="FFFFFF"/>
                </a:highlight>
                <a:latin typeface="Arial"/>
                <a:ea typeface="Arial"/>
                <a:cs typeface="Arial"/>
                <a:sym typeface="Arial"/>
              </a:rPr>
              <a:t>avoid re-running</a:t>
            </a:r>
            <a:r>
              <a:rPr b="1" lang="en-US" sz="2000">
                <a:solidFill>
                  <a:srgbClr val="263053"/>
                </a:solidFill>
                <a:highlight>
                  <a:srgbClr val="FFFFFF"/>
                </a:highlight>
                <a:latin typeface="Arial"/>
                <a:ea typeface="Arial"/>
                <a:cs typeface="Arial"/>
                <a:sym typeface="Arial"/>
              </a:rPr>
              <a:t> the calculation on every render.</a:t>
            </a:r>
            <a:endParaRPr b="1" sz="2000">
              <a:solidFill>
                <a:srgbClr val="263053"/>
              </a:solidFill>
              <a:highlight>
                <a:srgbClr val="FFFFFF"/>
              </a:highlight>
              <a:latin typeface="Arial"/>
              <a:ea typeface="Arial"/>
              <a:cs typeface="Arial"/>
              <a:sym typeface="Arial"/>
            </a:endParaRPr>
          </a:p>
          <a:p>
            <a:pPr indent="0" lvl="0" marL="0" rtl="0" algn="just">
              <a:lnSpc>
                <a:spcPct val="175000"/>
              </a:lnSpc>
              <a:spcBef>
                <a:spcPts val="600"/>
              </a:spcBef>
              <a:spcAft>
                <a:spcPts val="0"/>
              </a:spcAft>
              <a:buClr>
                <a:schemeClr val="dk1"/>
              </a:buClr>
              <a:buSzPts val="1100"/>
              <a:buFont typeface="Arial"/>
              <a:buNone/>
            </a:pPr>
            <a:r>
              <a:rPr b="1" lang="en-US" sz="2000">
                <a:solidFill>
                  <a:srgbClr val="263053"/>
                </a:solidFill>
                <a:highlight>
                  <a:srgbClr val="FFFFFF"/>
                </a:highlight>
                <a:latin typeface="Arial"/>
                <a:ea typeface="Arial"/>
                <a:cs typeface="Arial"/>
                <a:sym typeface="Arial"/>
              </a:rPr>
              <a:t>For example, </a:t>
            </a:r>
            <a:r>
              <a:rPr b="1" lang="en-US" sz="2000">
                <a:solidFill>
                  <a:srgbClr val="0000FF"/>
                </a:solidFill>
                <a:highlight>
                  <a:srgbClr val="FFFFFF"/>
                </a:highlight>
                <a:latin typeface="Arial"/>
                <a:ea typeface="Arial"/>
                <a:cs typeface="Arial"/>
                <a:sym typeface="Arial"/>
              </a:rPr>
              <a:t>if you need to fetch data from an API or calculate a large value</a:t>
            </a:r>
            <a:r>
              <a:rPr b="1" lang="en-US" sz="2000">
                <a:solidFill>
                  <a:srgbClr val="263053"/>
                </a:solidFill>
                <a:highlight>
                  <a:srgbClr val="FFFFFF"/>
                </a:highlight>
                <a:latin typeface="Arial"/>
                <a:ea typeface="Arial"/>
                <a:cs typeface="Arial"/>
                <a:sym typeface="Arial"/>
              </a:rPr>
              <a:t>, using a callback ensures it </a:t>
            </a:r>
            <a:r>
              <a:rPr b="1" lang="en-US" sz="2000">
                <a:solidFill>
                  <a:srgbClr val="0000FF"/>
                </a:solidFill>
                <a:highlight>
                  <a:srgbClr val="FFFFFF"/>
                </a:highlight>
                <a:latin typeface="Arial"/>
                <a:ea typeface="Arial"/>
                <a:cs typeface="Arial"/>
                <a:sym typeface="Arial"/>
              </a:rPr>
              <a:t>only happens when necessary</a:t>
            </a:r>
            <a:r>
              <a:rPr b="1" lang="en-US" sz="2000">
                <a:solidFill>
                  <a:srgbClr val="263053"/>
                </a:solidFill>
                <a:highlight>
                  <a:srgbClr val="FFFFFF"/>
                </a:highlight>
                <a:latin typeface="Arial"/>
                <a:ea typeface="Arial"/>
                <a:cs typeface="Arial"/>
                <a:sym typeface="Arial"/>
              </a:rPr>
              <a:t> (during initial rendering).</a:t>
            </a:r>
            <a:endParaRPr b="1" sz="2000">
              <a:solidFill>
                <a:srgbClr val="263053"/>
              </a:solidFill>
              <a:highlight>
                <a:srgbClr val="FFFFFF"/>
              </a:highlight>
              <a:latin typeface="Arial"/>
              <a:ea typeface="Arial"/>
              <a:cs typeface="Arial"/>
              <a:sym typeface="Arial"/>
            </a:endParaRPr>
          </a:p>
          <a:p>
            <a:pPr indent="0" lvl="0" marL="0" rtl="0" algn="just">
              <a:lnSpc>
                <a:spcPct val="175000"/>
              </a:lnSpc>
              <a:spcBef>
                <a:spcPts val="600"/>
              </a:spcBef>
              <a:spcAft>
                <a:spcPts val="0"/>
              </a:spcAft>
              <a:buClr>
                <a:schemeClr val="dk1"/>
              </a:buClr>
              <a:buSzPts val="1100"/>
              <a:buFont typeface="Arial"/>
              <a:buNone/>
            </a:pPr>
            <a:r>
              <a:rPr b="1" lang="en-US" sz="2000">
                <a:solidFill>
                  <a:srgbClr val="263053"/>
                </a:solidFill>
                <a:highlight>
                  <a:srgbClr val="FFFFFF"/>
                </a:highlight>
                <a:latin typeface="Arial"/>
                <a:ea typeface="Arial"/>
                <a:cs typeface="Arial"/>
                <a:sym typeface="Arial"/>
              </a:rPr>
              <a:t>This approach is </a:t>
            </a:r>
            <a:r>
              <a:rPr b="1" lang="en-US" sz="2000">
                <a:solidFill>
                  <a:srgbClr val="0000FF"/>
                </a:solidFill>
                <a:highlight>
                  <a:srgbClr val="FFFFFF"/>
                </a:highlight>
                <a:latin typeface="Arial"/>
                <a:ea typeface="Arial"/>
                <a:cs typeface="Arial"/>
                <a:sym typeface="Arial"/>
              </a:rPr>
              <a:t>helpful for performance optimization</a:t>
            </a:r>
            <a:r>
              <a:rPr b="1" lang="en-US" sz="2000">
                <a:solidFill>
                  <a:srgbClr val="263053"/>
                </a:solidFill>
                <a:highlight>
                  <a:srgbClr val="FFFFFF"/>
                </a:highlight>
                <a:latin typeface="Arial"/>
                <a:ea typeface="Arial"/>
                <a:cs typeface="Arial"/>
                <a:sym typeface="Arial"/>
              </a:rPr>
              <a:t>, especially in scenarios where the initial state requires some </a:t>
            </a:r>
            <a:r>
              <a:rPr b="1" lang="en-US" sz="2000">
                <a:solidFill>
                  <a:srgbClr val="0000FF"/>
                </a:solidFill>
                <a:highlight>
                  <a:srgbClr val="FFFFFF"/>
                </a:highlight>
                <a:latin typeface="Arial"/>
                <a:ea typeface="Arial"/>
                <a:cs typeface="Arial"/>
                <a:sym typeface="Arial"/>
              </a:rPr>
              <a:t>heavy computation</a:t>
            </a:r>
            <a:r>
              <a:rPr b="1" lang="en-US" sz="2000">
                <a:solidFill>
                  <a:srgbClr val="263053"/>
                </a:solidFill>
                <a:highlight>
                  <a:srgbClr val="FFFFFF"/>
                </a:highlight>
                <a:latin typeface="Arial"/>
                <a:ea typeface="Arial"/>
                <a:cs typeface="Arial"/>
                <a:sym typeface="Arial"/>
              </a:rPr>
              <a:t>.</a:t>
            </a:r>
            <a:endParaRPr b="1" sz="2000">
              <a:solidFill>
                <a:srgbClr val="263053"/>
              </a:solidFill>
              <a:highlight>
                <a:srgbClr val="FFFFFF"/>
              </a:highlight>
              <a:latin typeface="Arial"/>
              <a:ea typeface="Arial"/>
              <a:cs typeface="Arial"/>
              <a:sym typeface="Arial"/>
            </a:endParaRPr>
          </a:p>
          <a:p>
            <a:pPr indent="0" lvl="0" marL="0" rtl="0" algn="l">
              <a:lnSpc>
                <a:spcPct val="127777"/>
              </a:lnSpc>
              <a:spcBef>
                <a:spcPts val="600"/>
              </a:spcBef>
              <a:spcAft>
                <a:spcPts val="0"/>
              </a:spcAft>
              <a:buClr>
                <a:schemeClr val="dk1"/>
              </a:buClr>
              <a:buSzPts val="1100"/>
              <a:buFont typeface="Arial"/>
              <a:buNone/>
            </a:pPr>
            <a:r>
              <a:t/>
            </a:r>
            <a:endParaRPr b="1" sz="20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307ff670218_0_102"/>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Using the Custom Hook in Components</a:t>
            </a:r>
            <a:endParaRPr b="1">
              <a:solidFill>
                <a:srgbClr val="2E9F74"/>
              </a:solidFill>
            </a:endParaRPr>
          </a:p>
        </p:txBody>
      </p:sp>
      <p:sp>
        <p:nvSpPr>
          <p:cNvPr id="617" name="Google Shape;617;g307ff670218_0_102"/>
          <p:cNvSpPr txBox="1"/>
          <p:nvPr>
            <p:ph idx="1" type="body"/>
          </p:nvPr>
        </p:nvSpPr>
        <p:spPr>
          <a:xfrm>
            <a:off x="168625" y="1809600"/>
            <a:ext cx="5625300" cy="36960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300">
                <a:latin typeface="Arial"/>
                <a:ea typeface="Arial"/>
                <a:cs typeface="Arial"/>
                <a:sym typeface="Arial"/>
              </a:rPr>
              <a:t>Now, the </a:t>
            </a:r>
            <a:r>
              <a:rPr b="1" lang="en-US" sz="2300">
                <a:solidFill>
                  <a:srgbClr val="2E9F74"/>
                </a:solidFill>
                <a:latin typeface="Arial"/>
                <a:ea typeface="Arial"/>
                <a:cs typeface="Arial"/>
                <a:sym typeface="Arial"/>
              </a:rPr>
              <a:t>useInput </a:t>
            </a:r>
            <a:r>
              <a:rPr lang="en-US" sz="2300">
                <a:latin typeface="Arial"/>
                <a:ea typeface="Arial"/>
                <a:cs typeface="Arial"/>
                <a:sym typeface="Arial"/>
              </a:rPr>
              <a:t>hook encapsulates all the input logic, allowing you to reuse it across multiple components. Each instance of the useInput hook is independent, so you can manage the state for different inputs without duplicating code.</a:t>
            </a:r>
            <a:endParaRPr b="1" sz="2300">
              <a:solidFill>
                <a:srgbClr val="FF9900"/>
              </a:solidFill>
              <a:latin typeface="Arial"/>
              <a:ea typeface="Arial"/>
              <a:cs typeface="Arial"/>
              <a:sym typeface="Arial"/>
            </a:endParaRPr>
          </a:p>
        </p:txBody>
      </p:sp>
      <p:pic>
        <p:nvPicPr>
          <p:cNvPr id="618" name="Google Shape;618;g307ff670218_0_102"/>
          <p:cNvPicPr preferRelativeResize="0"/>
          <p:nvPr/>
        </p:nvPicPr>
        <p:blipFill>
          <a:blip r:embed="rId3">
            <a:alphaModFix/>
          </a:blip>
          <a:stretch>
            <a:fillRect/>
          </a:stretch>
        </p:blipFill>
        <p:spPr>
          <a:xfrm>
            <a:off x="6002850" y="1872962"/>
            <a:ext cx="6189149" cy="356927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307ff670218_0_111"/>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Benefits of Custom Hooks</a:t>
            </a:r>
            <a:endParaRPr b="1">
              <a:solidFill>
                <a:srgbClr val="2E9F74"/>
              </a:solidFill>
            </a:endParaRPr>
          </a:p>
        </p:txBody>
      </p:sp>
      <p:sp>
        <p:nvSpPr>
          <p:cNvPr id="625" name="Google Shape;625;g307ff670218_0_111"/>
          <p:cNvSpPr txBox="1"/>
          <p:nvPr>
            <p:ph idx="1" type="body"/>
          </p:nvPr>
        </p:nvSpPr>
        <p:spPr>
          <a:xfrm>
            <a:off x="168625" y="1809600"/>
            <a:ext cx="11394000" cy="4887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b="1" lang="en-US" sz="2100">
                <a:latin typeface="Arial"/>
                <a:ea typeface="Arial"/>
                <a:cs typeface="Arial"/>
                <a:sym typeface="Arial"/>
              </a:rPr>
              <a:t>Reusability</a:t>
            </a:r>
            <a:r>
              <a:rPr lang="en-US" sz="2100">
                <a:latin typeface="Arial"/>
                <a:ea typeface="Arial"/>
                <a:cs typeface="Arial"/>
                <a:sym typeface="Arial"/>
              </a:rPr>
              <a:t>: You can extract commonly used logic (like fetching data, managing form inputs, or managing local state) into a custom hook, which can be reused in multiple components.</a:t>
            </a:r>
            <a:endParaRPr sz="2100">
              <a:latin typeface="Arial"/>
              <a:ea typeface="Arial"/>
              <a:cs typeface="Arial"/>
              <a:sym typeface="Arial"/>
            </a:endParaRPr>
          </a:p>
          <a:p>
            <a:pPr indent="0" lvl="0" marL="457200" rtl="0" algn="just">
              <a:spcBef>
                <a:spcPts val="0"/>
              </a:spcBef>
              <a:spcAft>
                <a:spcPts val="0"/>
              </a:spcAft>
              <a:buNone/>
            </a:pPr>
            <a:r>
              <a:rPr b="1" lang="en-US" sz="2100">
                <a:latin typeface="Arial"/>
                <a:ea typeface="Arial"/>
                <a:cs typeface="Arial"/>
                <a:sym typeface="Arial"/>
              </a:rPr>
              <a:t>Cleaner Components:</a:t>
            </a:r>
            <a:r>
              <a:rPr lang="en-US" sz="2100">
                <a:latin typeface="Arial"/>
                <a:ea typeface="Arial"/>
                <a:cs typeface="Arial"/>
                <a:sym typeface="Arial"/>
              </a:rPr>
              <a:t> By moving logic out of the components and into custom hooks, components can focus more on UI, making them easier to read and maintain.</a:t>
            </a:r>
            <a:endParaRPr sz="2100">
              <a:latin typeface="Arial"/>
              <a:ea typeface="Arial"/>
              <a:cs typeface="Arial"/>
              <a:sym typeface="Arial"/>
            </a:endParaRPr>
          </a:p>
          <a:p>
            <a:pPr indent="0" lvl="0" marL="457200" rtl="0" algn="just">
              <a:spcBef>
                <a:spcPts val="0"/>
              </a:spcBef>
              <a:spcAft>
                <a:spcPts val="0"/>
              </a:spcAft>
              <a:buNone/>
            </a:pPr>
            <a:r>
              <a:rPr b="1" lang="en-US" sz="2100">
                <a:latin typeface="Arial"/>
                <a:ea typeface="Arial"/>
                <a:cs typeface="Arial"/>
                <a:sym typeface="Arial"/>
              </a:rPr>
              <a:t>Encapsulation: </a:t>
            </a:r>
            <a:r>
              <a:rPr lang="en-US" sz="2100">
                <a:latin typeface="Arial"/>
                <a:ea typeface="Arial"/>
                <a:cs typeface="Arial"/>
                <a:sym typeface="Arial"/>
              </a:rPr>
              <a:t>Custom hooks encapsulate logic, keeping your components clean and reducing code duplication.</a:t>
            </a:r>
            <a:endParaRPr sz="2100">
              <a:latin typeface="Arial"/>
              <a:ea typeface="Arial"/>
              <a:cs typeface="Arial"/>
              <a:sym typeface="Arial"/>
            </a:endParaRPr>
          </a:p>
          <a:p>
            <a:pPr indent="0" lvl="0" marL="457200" rtl="0" algn="just">
              <a:spcBef>
                <a:spcPts val="0"/>
              </a:spcBef>
              <a:spcAft>
                <a:spcPts val="0"/>
              </a:spcAft>
              <a:buNone/>
            </a:pPr>
            <a:r>
              <a:rPr b="1" lang="en-US" sz="2100">
                <a:latin typeface="Arial"/>
                <a:ea typeface="Arial"/>
                <a:cs typeface="Arial"/>
                <a:sym typeface="Arial"/>
              </a:rPr>
              <a:t>Composability</a:t>
            </a:r>
            <a:r>
              <a:rPr lang="en-US" sz="2100">
                <a:latin typeface="Arial"/>
                <a:ea typeface="Arial"/>
                <a:cs typeface="Arial"/>
                <a:sym typeface="Arial"/>
              </a:rPr>
              <a:t>: Hooks are composable, meaning you can create more complex custom hooks by combining multiple custom or built-in hooks.</a:t>
            </a:r>
            <a:endParaRPr sz="2100">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307ff670218_0_118"/>
          <p:cNvSpPr txBox="1"/>
          <p:nvPr>
            <p:ph type="title"/>
          </p:nvPr>
        </p:nvSpPr>
        <p:spPr>
          <a:xfrm>
            <a:off x="457200" y="737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Example: Custom Hook for Fetching Data</a:t>
            </a:r>
            <a:endParaRPr b="1">
              <a:solidFill>
                <a:srgbClr val="2E9F74"/>
              </a:solidFill>
            </a:endParaRPr>
          </a:p>
        </p:txBody>
      </p:sp>
      <p:sp>
        <p:nvSpPr>
          <p:cNvPr id="632" name="Google Shape;632;g307ff670218_0_118"/>
          <p:cNvSpPr txBox="1"/>
          <p:nvPr>
            <p:ph idx="1" type="body"/>
          </p:nvPr>
        </p:nvSpPr>
        <p:spPr>
          <a:xfrm>
            <a:off x="168625" y="1809600"/>
            <a:ext cx="4057500" cy="4887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lang="en-US" sz="2100">
                <a:latin typeface="Arial"/>
                <a:ea typeface="Arial"/>
                <a:cs typeface="Arial"/>
                <a:sym typeface="Arial"/>
              </a:rPr>
              <a:t>Let’s create a custom hook that fetches data from an API and returns the loading state, error, and the data itself. This can be reused in any component that needs to fetch data.</a:t>
            </a:r>
            <a:endParaRPr sz="2100">
              <a:latin typeface="Arial"/>
              <a:ea typeface="Arial"/>
              <a:cs typeface="Arial"/>
              <a:sym typeface="Arial"/>
            </a:endParaRPr>
          </a:p>
        </p:txBody>
      </p:sp>
      <p:pic>
        <p:nvPicPr>
          <p:cNvPr id="633" name="Google Shape;633;g307ff670218_0_118"/>
          <p:cNvPicPr preferRelativeResize="0"/>
          <p:nvPr/>
        </p:nvPicPr>
        <p:blipFill rotWithShape="1">
          <a:blip r:embed="rId3">
            <a:alphaModFix/>
          </a:blip>
          <a:srcRect b="1359" l="0" r="0" t="-1360"/>
          <a:stretch/>
        </p:blipFill>
        <p:spPr>
          <a:xfrm>
            <a:off x="4940900" y="1378375"/>
            <a:ext cx="5840524" cy="53666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307ff670218_0_125"/>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Using the Custom Hook in a Component</a:t>
            </a:r>
            <a:endParaRPr b="1">
              <a:solidFill>
                <a:srgbClr val="2E9F74"/>
              </a:solidFill>
            </a:endParaRPr>
          </a:p>
        </p:txBody>
      </p:sp>
      <p:sp>
        <p:nvSpPr>
          <p:cNvPr id="640" name="Google Shape;640;g307ff670218_0_125"/>
          <p:cNvSpPr txBox="1"/>
          <p:nvPr>
            <p:ph idx="1" type="body"/>
          </p:nvPr>
        </p:nvSpPr>
        <p:spPr>
          <a:xfrm>
            <a:off x="156675" y="1809600"/>
            <a:ext cx="4374300" cy="4887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b="1" i="1" lang="en-US" sz="2000">
                <a:latin typeface="Arial"/>
                <a:ea typeface="Arial"/>
                <a:cs typeface="Arial"/>
                <a:sym typeface="Arial"/>
              </a:rPr>
              <a:t>Explanation:</a:t>
            </a:r>
            <a:endParaRPr b="1" i="1" sz="2000">
              <a:latin typeface="Arial"/>
              <a:ea typeface="Arial"/>
              <a:cs typeface="Arial"/>
              <a:sym typeface="Arial"/>
            </a:endParaRPr>
          </a:p>
          <a:p>
            <a:pPr indent="0" lvl="0" marL="457200" rtl="0" algn="just">
              <a:spcBef>
                <a:spcPts val="0"/>
              </a:spcBef>
              <a:spcAft>
                <a:spcPts val="0"/>
              </a:spcAft>
              <a:buNone/>
            </a:pPr>
            <a:r>
              <a:rPr b="1" lang="en-US" sz="2000">
                <a:solidFill>
                  <a:srgbClr val="2E9F74"/>
                </a:solidFill>
                <a:latin typeface="Arial"/>
                <a:ea typeface="Arial"/>
                <a:cs typeface="Arial"/>
                <a:sym typeface="Arial"/>
              </a:rPr>
              <a:t>useFetch </a:t>
            </a:r>
            <a:r>
              <a:rPr lang="en-US" sz="2000">
                <a:latin typeface="Arial"/>
                <a:ea typeface="Arial"/>
                <a:cs typeface="Arial"/>
                <a:sym typeface="Arial"/>
              </a:rPr>
              <a:t>custom hook encapsulates the logic for fetching data from an API.</a:t>
            </a:r>
            <a:endParaRPr sz="2000">
              <a:latin typeface="Arial"/>
              <a:ea typeface="Arial"/>
              <a:cs typeface="Arial"/>
              <a:sym typeface="Arial"/>
            </a:endParaRPr>
          </a:p>
          <a:p>
            <a:pPr indent="0" lvl="0" marL="457200" rtl="0" algn="just">
              <a:spcBef>
                <a:spcPts val="0"/>
              </a:spcBef>
              <a:spcAft>
                <a:spcPts val="0"/>
              </a:spcAft>
              <a:buNone/>
            </a:pPr>
            <a:r>
              <a:rPr lang="en-US" sz="2000">
                <a:latin typeface="Arial"/>
                <a:ea typeface="Arial"/>
                <a:cs typeface="Arial"/>
                <a:sym typeface="Arial"/>
              </a:rPr>
              <a:t>It handles loading, error states, and stores the fetched data.</a:t>
            </a:r>
            <a:endParaRPr sz="2000">
              <a:latin typeface="Arial"/>
              <a:ea typeface="Arial"/>
              <a:cs typeface="Arial"/>
              <a:sym typeface="Arial"/>
            </a:endParaRPr>
          </a:p>
          <a:p>
            <a:pPr indent="0" lvl="0" marL="457200" rtl="0" algn="just">
              <a:spcBef>
                <a:spcPts val="0"/>
              </a:spcBef>
              <a:spcAft>
                <a:spcPts val="0"/>
              </a:spcAft>
              <a:buNone/>
            </a:pPr>
            <a:r>
              <a:rPr lang="en-US" sz="2000">
                <a:latin typeface="Arial"/>
                <a:ea typeface="Arial"/>
                <a:cs typeface="Arial"/>
                <a:sym typeface="Arial"/>
              </a:rPr>
              <a:t>The custom hook is reusable and can be used with any API endpoint.</a:t>
            </a:r>
            <a:endParaRPr sz="2000">
              <a:latin typeface="Arial"/>
              <a:ea typeface="Arial"/>
              <a:cs typeface="Arial"/>
              <a:sym typeface="Arial"/>
            </a:endParaRPr>
          </a:p>
        </p:txBody>
      </p:sp>
      <p:pic>
        <p:nvPicPr>
          <p:cNvPr id="641" name="Google Shape;641;g307ff670218_0_125"/>
          <p:cNvPicPr preferRelativeResize="0"/>
          <p:nvPr/>
        </p:nvPicPr>
        <p:blipFill>
          <a:blip r:embed="rId3">
            <a:alphaModFix/>
          </a:blip>
          <a:stretch>
            <a:fillRect/>
          </a:stretch>
        </p:blipFill>
        <p:spPr>
          <a:xfrm>
            <a:off x="4530925" y="1934063"/>
            <a:ext cx="7661076" cy="389523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307ff670218_0_133"/>
          <p:cNvSpPr txBox="1"/>
          <p:nvPr>
            <p:ph type="title"/>
          </p:nvPr>
        </p:nvSpPr>
        <p:spPr>
          <a:xfrm>
            <a:off x="457200" y="914400"/>
            <a:ext cx="10423200" cy="8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Guidelines for Creating Custom Hooks</a:t>
            </a:r>
            <a:endParaRPr b="1">
              <a:solidFill>
                <a:srgbClr val="2E9F74"/>
              </a:solidFill>
            </a:endParaRPr>
          </a:p>
        </p:txBody>
      </p:sp>
      <p:sp>
        <p:nvSpPr>
          <p:cNvPr id="648" name="Google Shape;648;g307ff670218_0_133"/>
          <p:cNvSpPr txBox="1"/>
          <p:nvPr>
            <p:ph idx="1" type="body"/>
          </p:nvPr>
        </p:nvSpPr>
        <p:spPr>
          <a:xfrm>
            <a:off x="156675" y="1809600"/>
            <a:ext cx="11358300" cy="48876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rPr b="1" i="1" lang="en-US" sz="2000">
                <a:latin typeface="Arial"/>
                <a:ea typeface="Arial"/>
                <a:cs typeface="Arial"/>
                <a:sym typeface="Arial"/>
              </a:rPr>
              <a:t>Start with use: </a:t>
            </a:r>
            <a:r>
              <a:rPr lang="en-US" sz="2000">
                <a:latin typeface="Arial"/>
                <a:ea typeface="Arial"/>
                <a:cs typeface="Arial"/>
                <a:sym typeface="Arial"/>
              </a:rPr>
              <a:t>Always name custom hooks starting with use to follow React’s convention and ensure that React can understand and enforce hook rules (like only calling hooks inside function components or other hooks).</a:t>
            </a:r>
            <a:endParaRPr sz="2000">
              <a:latin typeface="Arial"/>
              <a:ea typeface="Arial"/>
              <a:cs typeface="Arial"/>
              <a:sym typeface="Arial"/>
            </a:endParaRPr>
          </a:p>
          <a:p>
            <a:pPr indent="0" lvl="0" marL="457200" rtl="0" algn="just">
              <a:spcBef>
                <a:spcPts val="0"/>
              </a:spcBef>
              <a:spcAft>
                <a:spcPts val="0"/>
              </a:spcAft>
              <a:buNone/>
            </a:pPr>
            <a:r>
              <a:rPr b="1" i="1" lang="en-US" sz="2000">
                <a:latin typeface="Arial"/>
                <a:ea typeface="Arial"/>
                <a:cs typeface="Arial"/>
                <a:sym typeface="Arial"/>
              </a:rPr>
              <a:t>Encapsulate Reusable Logic: </a:t>
            </a:r>
            <a:r>
              <a:rPr lang="en-US" sz="2000">
                <a:latin typeface="Arial"/>
                <a:ea typeface="Arial"/>
                <a:cs typeface="Arial"/>
                <a:sym typeface="Arial"/>
              </a:rPr>
              <a:t>Move logic that is used across multiple components (like state management, API calls, or side effects) into a custom hook to avoid duplication.</a:t>
            </a:r>
            <a:endParaRPr sz="2000">
              <a:latin typeface="Arial"/>
              <a:ea typeface="Arial"/>
              <a:cs typeface="Arial"/>
              <a:sym typeface="Arial"/>
            </a:endParaRPr>
          </a:p>
          <a:p>
            <a:pPr indent="0" lvl="0" marL="457200" rtl="0" algn="just">
              <a:spcBef>
                <a:spcPts val="0"/>
              </a:spcBef>
              <a:spcAft>
                <a:spcPts val="0"/>
              </a:spcAft>
              <a:buNone/>
            </a:pPr>
            <a:r>
              <a:rPr b="1" i="1" lang="en-US" sz="2000">
                <a:latin typeface="Arial"/>
                <a:ea typeface="Arial"/>
                <a:cs typeface="Arial"/>
                <a:sym typeface="Arial"/>
              </a:rPr>
              <a:t>Combine Other Hooks: </a:t>
            </a:r>
            <a:r>
              <a:rPr lang="en-US" sz="2000">
                <a:latin typeface="Arial"/>
                <a:ea typeface="Arial"/>
                <a:cs typeface="Arial"/>
                <a:sym typeface="Arial"/>
              </a:rPr>
              <a:t>Custom hooks can use other hooks like useState, useEffect, useContext, etc. This allows you to compose and reuse logic effectively.</a:t>
            </a:r>
            <a:endParaRPr b="1" i="1" sz="2000">
              <a:latin typeface="Arial"/>
              <a:ea typeface="Arial"/>
              <a:cs typeface="Arial"/>
              <a:sym typeface="Arial"/>
            </a:endParaRPr>
          </a:p>
          <a:p>
            <a:pPr indent="0" lvl="0" marL="457200" rtl="0" algn="just">
              <a:spcBef>
                <a:spcPts val="0"/>
              </a:spcBef>
              <a:spcAft>
                <a:spcPts val="0"/>
              </a:spcAft>
              <a:buNone/>
            </a:pPr>
            <a:r>
              <a:rPr b="1" i="1" lang="en-US" sz="2000">
                <a:latin typeface="Arial"/>
                <a:ea typeface="Arial"/>
                <a:cs typeface="Arial"/>
                <a:sym typeface="Arial"/>
              </a:rPr>
              <a:t>Return Values: </a:t>
            </a:r>
            <a:r>
              <a:rPr lang="en-US" sz="2000">
                <a:latin typeface="Arial"/>
                <a:ea typeface="Arial"/>
                <a:cs typeface="Arial"/>
                <a:sym typeface="Arial"/>
              </a:rPr>
              <a:t>A custom hook can return any value (state, functions, etc.), which can then be destructured or accessed in the components where it’s used.</a:t>
            </a:r>
            <a:endParaRPr b="1" i="1" sz="2000">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descr="Abstract image of curvy lines" id="654" name="Google Shape;654;p4"/>
          <p:cNvPicPr preferRelativeResize="0"/>
          <p:nvPr>
            <p:ph idx="2" type="pic"/>
          </p:nvPr>
        </p:nvPicPr>
        <p:blipFill rotWithShape="1">
          <a:blip r:embed="rId3">
            <a:alphaModFix/>
          </a:blip>
          <a:srcRect b="2" l="0" r="0" t="2"/>
          <a:stretch/>
        </p:blipFill>
        <p:spPr>
          <a:xfrm>
            <a:off x="0" y="0"/>
            <a:ext cx="12192000" cy="6858000"/>
          </a:xfrm>
          <a:prstGeom prst="rect">
            <a:avLst/>
          </a:prstGeom>
          <a:solidFill>
            <a:srgbClr val="595959"/>
          </a:solidFill>
          <a:ln>
            <a:noFill/>
          </a:ln>
        </p:spPr>
      </p:pic>
      <p:sp>
        <p:nvSpPr>
          <p:cNvPr id="655" name="Google Shape;655;p4"/>
          <p:cNvSpPr txBox="1"/>
          <p:nvPr>
            <p:ph type="title"/>
          </p:nvPr>
        </p:nvSpPr>
        <p:spPr>
          <a:xfrm>
            <a:off x="1072575" y="1899008"/>
            <a:ext cx="4282500" cy="728100"/>
          </a:xfrm>
          <a:prstGeom prst="rect">
            <a:avLst/>
          </a:prstGeom>
          <a:noFill/>
          <a:ln>
            <a:noFill/>
          </a:ln>
        </p:spPr>
        <p:txBody>
          <a:bodyPr anchorCtr="0" anchor="t" bIns="45700" lIns="91425" spcFirstLastPara="1" rIns="91425" wrap="square" tIns="45700">
            <a:normAutofit/>
          </a:bodyPr>
          <a:lstStyle/>
          <a:p>
            <a:pPr indent="0" lvl="0" marL="0" rtl="0" algn="ctr">
              <a:lnSpc>
                <a:spcPct val="127777"/>
              </a:lnSpc>
              <a:spcBef>
                <a:spcPts val="0"/>
              </a:spcBef>
              <a:spcAft>
                <a:spcPts val="0"/>
              </a:spcAft>
              <a:buClr>
                <a:schemeClr val="lt1"/>
              </a:buClr>
              <a:buSzPts val="3600"/>
              <a:buFont typeface="Quattrocento Sans"/>
              <a:buNone/>
            </a:pPr>
            <a:r>
              <a:rPr b="1" lang="en-US"/>
              <a:t>THANK YOU!</a:t>
            </a:r>
            <a:endParaRPr/>
          </a:p>
        </p:txBody>
      </p:sp>
      <p:pic>
        <p:nvPicPr>
          <p:cNvPr descr="React Native – Wikipedia tiếng Việt" id="656" name="Google Shape;656;p4"/>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f957f8efd5_0_31"/>
          <p:cNvSpPr txBox="1"/>
          <p:nvPr>
            <p:ph type="title"/>
          </p:nvPr>
        </p:nvSpPr>
        <p:spPr>
          <a:xfrm>
            <a:off x="457199" y="914400"/>
            <a:ext cx="7467600" cy="157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2E9F74"/>
                </a:solidFill>
              </a:rPr>
              <a:t>useEffect</a:t>
            </a:r>
            <a:endParaRPr b="1">
              <a:solidFill>
                <a:srgbClr val="2E9F74"/>
              </a:solidFill>
            </a:endParaRPr>
          </a:p>
        </p:txBody>
      </p:sp>
      <p:sp>
        <p:nvSpPr>
          <p:cNvPr id="105" name="Google Shape;105;g2f957f8efd5_0_31"/>
          <p:cNvSpPr txBox="1"/>
          <p:nvPr>
            <p:ph idx="1" type="body"/>
          </p:nvPr>
        </p:nvSpPr>
        <p:spPr>
          <a:xfrm>
            <a:off x="457200" y="2540000"/>
            <a:ext cx="11403300" cy="3403500"/>
          </a:xfrm>
          <a:prstGeom prst="rect">
            <a:avLst/>
          </a:prstGeom>
        </p:spPr>
        <p:txBody>
          <a:bodyPr anchorCtr="0" anchor="t" bIns="45700" lIns="91425" spcFirstLastPara="1" rIns="91425" wrap="square" tIns="45700">
            <a:noAutofit/>
          </a:bodyPr>
          <a:lstStyle/>
          <a:p>
            <a:pPr indent="0" lvl="0" marL="0" rtl="0" algn="l">
              <a:lnSpc>
                <a:spcPct val="175000"/>
              </a:lnSpc>
              <a:spcBef>
                <a:spcPts val="600"/>
              </a:spcBef>
              <a:spcAft>
                <a:spcPts val="0"/>
              </a:spcAft>
              <a:buClr>
                <a:schemeClr val="dk1"/>
              </a:buClr>
              <a:buSzPts val="1100"/>
              <a:buFont typeface="Arial"/>
              <a:buNone/>
            </a:pPr>
            <a:r>
              <a:rPr b="1" lang="en-US" sz="2200">
                <a:solidFill>
                  <a:srgbClr val="263053"/>
                </a:solidFill>
                <a:highlight>
                  <a:srgbClr val="FFFFFF"/>
                </a:highlight>
                <a:latin typeface="Arial"/>
                <a:ea typeface="Arial"/>
                <a:cs typeface="Arial"/>
                <a:sym typeface="Arial"/>
              </a:rPr>
              <a:t>The </a:t>
            </a:r>
            <a:r>
              <a:rPr b="1" lang="en-US" sz="2200">
                <a:solidFill>
                  <a:srgbClr val="2E9F74"/>
                </a:solidFill>
                <a:highlight>
                  <a:srgbClr val="FFFFFF"/>
                </a:highlight>
                <a:latin typeface="Courier New"/>
                <a:ea typeface="Courier New"/>
                <a:cs typeface="Courier New"/>
                <a:sym typeface="Courier New"/>
              </a:rPr>
              <a:t>useEffect</a:t>
            </a:r>
            <a:r>
              <a:rPr b="1" lang="en-US" sz="2200">
                <a:solidFill>
                  <a:srgbClr val="263053"/>
                </a:solidFill>
                <a:highlight>
                  <a:srgbClr val="FFFFFF"/>
                </a:highlight>
                <a:latin typeface="Arial"/>
                <a:ea typeface="Arial"/>
                <a:cs typeface="Arial"/>
                <a:sym typeface="Arial"/>
              </a:rPr>
              <a:t> hook takes 2 arguments:</a:t>
            </a:r>
            <a:endParaRPr b="1" sz="2200">
              <a:solidFill>
                <a:srgbClr val="263053"/>
              </a:solidFill>
              <a:highlight>
                <a:srgbClr val="FFFFFF"/>
              </a:highlight>
              <a:latin typeface="Arial"/>
              <a:ea typeface="Arial"/>
              <a:cs typeface="Arial"/>
              <a:sym typeface="Arial"/>
            </a:endParaRPr>
          </a:p>
          <a:p>
            <a:pPr indent="-368300" lvl="0" marL="457200" rtl="0" algn="l">
              <a:lnSpc>
                <a:spcPct val="175000"/>
              </a:lnSpc>
              <a:spcBef>
                <a:spcPts val="600"/>
              </a:spcBef>
              <a:spcAft>
                <a:spcPts val="0"/>
              </a:spcAft>
              <a:buClr>
                <a:srgbClr val="263053"/>
              </a:buClr>
              <a:buSzPts val="2200"/>
              <a:buFont typeface="Arial"/>
              <a:buChar char="●"/>
            </a:pPr>
            <a:r>
              <a:rPr b="1" lang="en-US" sz="2200">
                <a:solidFill>
                  <a:srgbClr val="2E9F74"/>
                </a:solidFill>
                <a:highlight>
                  <a:srgbClr val="FFFFFF"/>
                </a:highlight>
                <a:latin typeface="Courier New"/>
                <a:ea typeface="Courier New"/>
                <a:cs typeface="Courier New"/>
                <a:sym typeface="Courier New"/>
              </a:rPr>
              <a:t>callback</a:t>
            </a:r>
            <a:r>
              <a:rPr b="1" lang="en-US" sz="2200">
                <a:solidFill>
                  <a:srgbClr val="263053"/>
                </a:solidFill>
                <a:highlight>
                  <a:srgbClr val="FFFFFF"/>
                </a:highlight>
                <a:latin typeface="Arial"/>
                <a:ea typeface="Arial"/>
                <a:cs typeface="Arial"/>
                <a:sym typeface="Arial"/>
              </a:rPr>
              <a:t> - a function with side effects</a:t>
            </a:r>
            <a:endParaRPr b="1" sz="2200">
              <a:solidFill>
                <a:srgbClr val="263053"/>
              </a:solidFill>
              <a:highlight>
                <a:srgbClr val="FFFFFF"/>
              </a:highlight>
              <a:latin typeface="Arial"/>
              <a:ea typeface="Arial"/>
              <a:cs typeface="Arial"/>
              <a:sym typeface="Arial"/>
            </a:endParaRPr>
          </a:p>
          <a:p>
            <a:pPr indent="-368300" lvl="0" marL="457200" rtl="0" algn="l">
              <a:lnSpc>
                <a:spcPct val="175000"/>
              </a:lnSpc>
              <a:spcBef>
                <a:spcPts val="0"/>
              </a:spcBef>
              <a:spcAft>
                <a:spcPts val="0"/>
              </a:spcAft>
              <a:buClr>
                <a:srgbClr val="263053"/>
              </a:buClr>
              <a:buSzPts val="2200"/>
              <a:buFont typeface="Arial"/>
              <a:buChar char="●"/>
            </a:pPr>
            <a:r>
              <a:rPr b="1" lang="en-US" sz="2200">
                <a:solidFill>
                  <a:srgbClr val="2E9F74"/>
                </a:solidFill>
                <a:highlight>
                  <a:srgbClr val="FFFFFF"/>
                </a:highlight>
                <a:latin typeface="Courier New"/>
                <a:ea typeface="Courier New"/>
                <a:cs typeface="Courier New"/>
                <a:sym typeface="Courier New"/>
              </a:rPr>
              <a:t>dependencies</a:t>
            </a:r>
            <a:r>
              <a:rPr b="1" lang="en-US" sz="2200">
                <a:solidFill>
                  <a:srgbClr val="263053"/>
                </a:solidFill>
                <a:highlight>
                  <a:srgbClr val="FFFFFF"/>
                </a:highlight>
                <a:latin typeface="Arial"/>
                <a:ea typeface="Arial"/>
                <a:cs typeface="Arial"/>
                <a:sym typeface="Arial"/>
              </a:rPr>
              <a:t> - an optional array containing dependency values</a:t>
            </a:r>
            <a:endParaRPr b="1" sz="2200">
              <a:solidFill>
                <a:srgbClr val="263053"/>
              </a:solidFill>
              <a:highlight>
                <a:srgbClr val="FFFFFF"/>
              </a:highlight>
              <a:latin typeface="Arial"/>
              <a:ea typeface="Arial"/>
              <a:cs typeface="Arial"/>
              <a:sym typeface="Arial"/>
            </a:endParaRPr>
          </a:p>
          <a:p>
            <a:pPr indent="0" lvl="0" marL="0" rtl="0" algn="l">
              <a:lnSpc>
                <a:spcPct val="175000"/>
              </a:lnSpc>
              <a:spcBef>
                <a:spcPts val="800"/>
              </a:spcBef>
              <a:spcAft>
                <a:spcPts val="0"/>
              </a:spcAft>
              <a:buClr>
                <a:schemeClr val="dk1"/>
              </a:buClr>
              <a:buSzPts val="1100"/>
              <a:buFont typeface="Arial"/>
              <a:buNone/>
            </a:pPr>
            <a:r>
              <a:rPr b="1" lang="en-US" sz="2200">
                <a:solidFill>
                  <a:srgbClr val="263053"/>
                </a:solidFill>
                <a:highlight>
                  <a:srgbClr val="FFFFFF"/>
                </a:highlight>
                <a:latin typeface="Arial"/>
                <a:ea typeface="Arial"/>
                <a:cs typeface="Arial"/>
                <a:sym typeface="Arial"/>
              </a:rPr>
              <a:t>When our component function runs, the </a:t>
            </a:r>
            <a:r>
              <a:rPr b="1" lang="en-US" sz="2200">
                <a:solidFill>
                  <a:srgbClr val="2E9F74"/>
                </a:solidFill>
                <a:highlight>
                  <a:srgbClr val="FFFFFF"/>
                </a:highlight>
                <a:latin typeface="Courier New"/>
                <a:ea typeface="Courier New"/>
                <a:cs typeface="Courier New"/>
                <a:sym typeface="Courier New"/>
              </a:rPr>
              <a:t>callback</a:t>
            </a:r>
            <a:r>
              <a:rPr b="1" lang="en-US" sz="2200">
                <a:solidFill>
                  <a:srgbClr val="263053"/>
                </a:solidFill>
                <a:highlight>
                  <a:srgbClr val="FFFFFF"/>
                </a:highlight>
                <a:latin typeface="Arial"/>
                <a:ea typeface="Arial"/>
                <a:cs typeface="Arial"/>
                <a:sym typeface="Arial"/>
              </a:rPr>
              <a:t> will be called if any </a:t>
            </a:r>
            <a:r>
              <a:rPr b="1" lang="en-US" sz="2200">
                <a:solidFill>
                  <a:srgbClr val="2E9F74"/>
                </a:solidFill>
                <a:highlight>
                  <a:srgbClr val="FFFFFF"/>
                </a:highlight>
                <a:latin typeface="Courier New"/>
                <a:ea typeface="Courier New"/>
                <a:cs typeface="Courier New"/>
                <a:sym typeface="Courier New"/>
              </a:rPr>
              <a:t>dependencies</a:t>
            </a:r>
            <a:r>
              <a:rPr b="1" lang="en-US" sz="2200">
                <a:solidFill>
                  <a:srgbClr val="263053"/>
                </a:solidFill>
                <a:highlight>
                  <a:srgbClr val="FFFFFF"/>
                </a:highlight>
                <a:latin typeface="Arial"/>
                <a:ea typeface="Arial"/>
                <a:cs typeface="Arial"/>
                <a:sym typeface="Arial"/>
              </a:rPr>
              <a:t> have changed since the last time the component function ran.</a:t>
            </a:r>
            <a:endParaRPr b="1" sz="2200">
              <a:solidFill>
                <a:srgbClr val="263053"/>
              </a:solidFill>
              <a:highlight>
                <a:srgbClr val="FFFFFF"/>
              </a:highlight>
              <a:latin typeface="Arial"/>
              <a:ea typeface="Arial"/>
              <a:cs typeface="Arial"/>
              <a:sym typeface="Arial"/>
            </a:endParaRPr>
          </a:p>
          <a:p>
            <a:pPr indent="0" lvl="0" marL="0" rtl="0" algn="l">
              <a:lnSpc>
                <a:spcPct val="127777"/>
              </a:lnSpc>
              <a:spcBef>
                <a:spcPts val="600"/>
              </a:spcBef>
              <a:spcAft>
                <a:spcPts val="0"/>
              </a:spcAft>
              <a:buClr>
                <a:schemeClr val="dk1"/>
              </a:buClr>
              <a:buSzPts val="1100"/>
              <a:buFont typeface="Arial"/>
              <a:buNone/>
            </a:pPr>
            <a:r>
              <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2022-08-02T13:34:29Z</dcterms:created>
  <dc:creator>Nguyễn Trọng Tiến</dc:creator>
</cp:coreProperties>
</file>