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5" r:id="rId3"/>
    <p:sldId id="264" r:id="rId4"/>
    <p:sldId id="262" r:id="rId5"/>
    <p:sldId id="261" r:id="rId6"/>
    <p:sldId id="263" r:id="rId7"/>
    <p:sldId id="266" r:id="rId8"/>
    <p:sldId id="269" r:id="rId9"/>
    <p:sldId id="268" r:id="rId10"/>
    <p:sldId id="271" r:id="rId11"/>
    <p:sldId id="272" r:id="rId12"/>
    <p:sldId id="257" r:id="rId13"/>
    <p:sldId id="258"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8"/>
    <p:restoredTop sz="89275" autoAdjust="0"/>
  </p:normalViewPr>
  <p:slideViewPr>
    <p:cSldViewPr snapToGrid="0">
      <p:cViewPr varScale="1">
        <p:scale>
          <a:sx n="72" d="100"/>
          <a:sy n="72" d="100"/>
        </p:scale>
        <p:origin x="9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Fahrenheit</c:v>
                </c:pt>
              </c:strCache>
            </c:strRef>
          </c:tx>
          <c:spPr>
            <a:ln w="19050" cap="rnd">
              <a:solidFill>
                <a:srgbClr val="FF0000"/>
              </a:solidFill>
              <a:round/>
            </a:ln>
            <a:effectLst/>
          </c:spPr>
          <c:marker>
            <c:symbol val="circle"/>
            <c:size val="5"/>
            <c:spPr>
              <a:solidFill>
                <a:schemeClr val="accent1"/>
              </a:solidFill>
              <a:ln w="9525">
                <a:solidFill>
                  <a:schemeClr val="accent1"/>
                </a:solidFill>
              </a:ln>
              <a:effectLst/>
            </c:spPr>
          </c:marker>
          <c:cat>
            <c:numRef>
              <c:f>Sheet1!$A$2:$A$9</c:f>
              <c:numCache>
                <c:formatCode>General</c:formatCode>
                <c:ptCount val="8"/>
                <c:pt idx="0">
                  <c:v>-20</c:v>
                </c:pt>
                <c:pt idx="1">
                  <c:v>-10</c:v>
                </c:pt>
                <c:pt idx="2">
                  <c:v>0</c:v>
                </c:pt>
                <c:pt idx="3">
                  <c:v>10</c:v>
                </c:pt>
                <c:pt idx="4">
                  <c:v>20</c:v>
                </c:pt>
                <c:pt idx="5">
                  <c:v>30</c:v>
                </c:pt>
                <c:pt idx="6">
                  <c:v>40</c:v>
                </c:pt>
                <c:pt idx="7">
                  <c:v>50</c:v>
                </c:pt>
              </c:numCache>
            </c:numRef>
          </c:cat>
          <c:val>
            <c:numRef>
              <c:f>Sheet1!$B$2:$B$9</c:f>
              <c:numCache>
                <c:formatCode>General</c:formatCode>
                <c:ptCount val="8"/>
                <c:pt idx="0">
                  <c:v>-4</c:v>
                </c:pt>
                <c:pt idx="1">
                  <c:v>14</c:v>
                </c:pt>
                <c:pt idx="2">
                  <c:v>32</c:v>
                </c:pt>
                <c:pt idx="3">
                  <c:v>50</c:v>
                </c:pt>
                <c:pt idx="4">
                  <c:v>68</c:v>
                </c:pt>
                <c:pt idx="5">
                  <c:v>86</c:v>
                </c:pt>
                <c:pt idx="6">
                  <c:v>104</c:v>
                </c:pt>
                <c:pt idx="7">
                  <c:v>122</c:v>
                </c:pt>
              </c:numCache>
            </c:numRef>
          </c:val>
          <c:smooth val="0"/>
          <c:extLst xmlns:c16r2="http://schemas.microsoft.com/office/drawing/2015/06/chart">
            <c:ext xmlns:c16="http://schemas.microsoft.com/office/drawing/2014/chart" uri="{C3380CC4-5D6E-409C-BE32-E72D297353CC}">
              <c16:uniqueId val="{00000000-9A83-1246-B1D2-B653839EAF04}"/>
            </c:ext>
          </c:extLst>
        </c:ser>
        <c:dLbls>
          <c:showLegendKey val="0"/>
          <c:showVal val="0"/>
          <c:showCatName val="0"/>
          <c:showSerName val="0"/>
          <c:showPercent val="0"/>
          <c:showBubbleSize val="0"/>
        </c:dLbls>
        <c:marker val="1"/>
        <c:smooth val="0"/>
        <c:axId val="213734176"/>
        <c:axId val="213735296"/>
      </c:lineChart>
      <c:catAx>
        <c:axId val="21373417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735296"/>
        <c:crosses val="autoZero"/>
        <c:auto val="1"/>
        <c:lblAlgn val="ctr"/>
        <c:lblOffset val="100"/>
        <c:noMultiLvlLbl val="0"/>
      </c:catAx>
      <c:valAx>
        <c:axId val="21373529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734176"/>
        <c:crosses val="autoZero"/>
        <c:crossBetween val="between"/>
      </c:valAx>
      <c:spPr>
        <a:pattFill prst="pct5">
          <a:fgClr>
            <a:schemeClr val="accent1"/>
          </a:fgClr>
          <a:bgClr>
            <a:schemeClr val="bg1"/>
          </a:bgClr>
        </a:patt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E63BE8-50F6-44C4-AE68-B5C115D4121B}" type="datetimeFigureOut">
              <a:rPr lang="en-US" smtClean="0"/>
              <a:t>4/13/2018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C05E14-9244-473D-9072-A06111492356}" type="slidenum">
              <a:rPr lang="en-US" smtClean="0"/>
              <a:t>‹#›</a:t>
            </a:fld>
            <a:endParaRPr lang="en-US"/>
          </a:p>
        </p:txBody>
      </p:sp>
    </p:spTree>
    <p:extLst>
      <p:ext uri="{BB962C8B-B14F-4D97-AF65-F5344CB8AC3E}">
        <p14:creationId xmlns:p14="http://schemas.microsoft.com/office/powerpoint/2010/main" val="32988380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2B49B-645F-4E71-BCBB-3B002F544F77}" type="datetimeFigureOut">
              <a:rPr lang="en-US" smtClean="0"/>
              <a:t>4/13/2018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8D009-FBAC-4C44-A7FC-03E7655D82AD}" type="slidenum">
              <a:rPr lang="en-US" smtClean="0"/>
              <a:t>‹#›</a:t>
            </a:fld>
            <a:endParaRPr lang="en-US"/>
          </a:p>
        </p:txBody>
      </p:sp>
    </p:spTree>
    <p:extLst>
      <p:ext uri="{BB962C8B-B14F-4D97-AF65-F5344CB8AC3E}">
        <p14:creationId xmlns:p14="http://schemas.microsoft.com/office/powerpoint/2010/main" val="28580095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a measure of the relation between the mean value of one variable (e.g., output) and corresponding values of other variables (e.g., time and cost).</a:t>
            </a:r>
            <a:br>
              <a:rPr lang="en-US" dirty="0"/>
            </a:br>
            <a:r>
              <a:rPr lang="en-US" dirty="0"/>
              <a:t>Refer to https://</a:t>
            </a:r>
            <a:r>
              <a:rPr lang="en-US" dirty="0" err="1"/>
              <a:t>onlinecourses.science.psu.edu</a:t>
            </a:r>
            <a:r>
              <a:rPr lang="en-US" dirty="0"/>
              <a:t>/stat501/node/250a</a:t>
            </a:r>
          </a:p>
        </p:txBody>
      </p:sp>
      <p:sp>
        <p:nvSpPr>
          <p:cNvPr id="4" name="Slide Number Placeholder 3"/>
          <p:cNvSpPr>
            <a:spLocks noGrp="1"/>
          </p:cNvSpPr>
          <p:nvPr>
            <p:ph type="sldNum" sz="quarter" idx="10"/>
          </p:nvPr>
        </p:nvSpPr>
        <p:spPr/>
        <p:txBody>
          <a:bodyPr/>
          <a:lstStyle/>
          <a:p>
            <a:fld id="{57B8D009-FBAC-4C44-A7FC-03E7655D82AD}" type="slidenum">
              <a:rPr lang="en-US" smtClean="0"/>
              <a:t>1</a:t>
            </a:fld>
            <a:endParaRPr lang="en-US"/>
          </a:p>
        </p:txBody>
      </p:sp>
    </p:spTree>
    <p:extLst>
      <p:ext uri="{BB962C8B-B14F-4D97-AF65-F5344CB8AC3E}">
        <p14:creationId xmlns:p14="http://schemas.microsoft.com/office/powerpoint/2010/main" val="320174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That is, if you know the temperature in degrees Celsius, you can use this equation to determine the temperature in degrees Fahrenheit </a:t>
            </a:r>
            <a:r>
              <a:rPr lang="en-US" sz="1200" b="0" i="1" kern="1200" dirty="0">
                <a:solidFill>
                  <a:schemeClr val="tx1"/>
                </a:solidFill>
                <a:effectLst/>
                <a:latin typeface="+mn-lt"/>
                <a:ea typeface="+mn-ea"/>
                <a:cs typeface="+mn-cs"/>
              </a:rPr>
              <a:t>exactly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7B8D009-FBAC-4C44-A7FC-03E7655D82AD}" type="slidenum">
              <a:rPr lang="en-US" smtClean="0"/>
              <a:t>5</a:t>
            </a:fld>
            <a:endParaRPr lang="en-US"/>
          </a:p>
        </p:txBody>
      </p:sp>
    </p:spTree>
    <p:extLst>
      <p:ext uri="{BB962C8B-B14F-4D97-AF65-F5344CB8AC3E}">
        <p14:creationId xmlns:p14="http://schemas.microsoft.com/office/powerpoint/2010/main" val="136847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might anticipate that if you lived in the higher latitudes of the northern U.S., the less exposed you'd be to the harmful rays of the sun, and therefore, the less risk you'd have of death due to skin cancer. The scatter plot supports such a hypothesis. There appears to be a negative linear relationship between latitude and mortality due to skin cancer, but the relationship is not perfect. Indeed, the plot exhibits some "</a:t>
            </a:r>
            <a:r>
              <a:rPr lang="en-US" sz="1200" b="1" i="0" kern="1200" dirty="0">
                <a:solidFill>
                  <a:schemeClr val="tx1"/>
                </a:solidFill>
                <a:effectLst/>
                <a:latin typeface="+mn-lt"/>
                <a:ea typeface="+mn-ea"/>
                <a:cs typeface="+mn-cs"/>
              </a:rPr>
              <a:t>trend</a:t>
            </a:r>
            <a:r>
              <a:rPr lang="en-US" sz="1200" b="0" i="0" kern="1200" dirty="0">
                <a:solidFill>
                  <a:schemeClr val="tx1"/>
                </a:solidFill>
                <a:effectLst/>
                <a:latin typeface="+mn-lt"/>
                <a:ea typeface="+mn-ea"/>
                <a:cs typeface="+mn-cs"/>
              </a:rPr>
              <a:t>," but it also exhibits some "</a:t>
            </a:r>
            <a:r>
              <a:rPr lang="en-US" sz="1200" b="1" i="0" kern="1200" dirty="0">
                <a:solidFill>
                  <a:schemeClr val="tx1"/>
                </a:solidFill>
                <a:effectLst/>
                <a:latin typeface="+mn-lt"/>
                <a:ea typeface="+mn-ea"/>
                <a:cs typeface="+mn-cs"/>
              </a:rPr>
              <a:t>scatter</a:t>
            </a:r>
            <a:r>
              <a:rPr lang="en-US" sz="1200" b="0" i="0" kern="1200" dirty="0">
                <a:solidFill>
                  <a:schemeClr val="tx1"/>
                </a:solidFill>
                <a:effectLst/>
                <a:latin typeface="+mn-lt"/>
                <a:ea typeface="+mn-ea"/>
                <a:cs typeface="+mn-cs"/>
              </a:rPr>
              <a:t>." Therefore, it is a statistical relationship, not a deterministic one.</a:t>
            </a:r>
            <a:endParaRPr lang="en-US" dirty="0"/>
          </a:p>
        </p:txBody>
      </p:sp>
      <p:sp>
        <p:nvSpPr>
          <p:cNvPr id="4" name="Slide Number Placeholder 3"/>
          <p:cNvSpPr>
            <a:spLocks noGrp="1"/>
          </p:cNvSpPr>
          <p:nvPr>
            <p:ph type="sldNum" sz="quarter" idx="10"/>
          </p:nvPr>
        </p:nvSpPr>
        <p:spPr/>
        <p:txBody>
          <a:bodyPr/>
          <a:lstStyle/>
          <a:p>
            <a:fld id="{57B8D009-FBAC-4C44-A7FC-03E7655D82AD}" type="slidenum">
              <a:rPr lang="en-US" smtClean="0"/>
              <a:t>6</a:t>
            </a:fld>
            <a:endParaRPr lang="en-US"/>
          </a:p>
        </p:txBody>
      </p:sp>
    </p:spTree>
    <p:extLst>
      <p:ext uri="{BB962C8B-B14F-4D97-AF65-F5344CB8AC3E}">
        <p14:creationId xmlns:p14="http://schemas.microsoft.com/office/powerpoint/2010/main" val="225139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B8D009-FBAC-4C44-A7FC-03E7655D82AD}" type="slidenum">
              <a:rPr lang="en-US" smtClean="0"/>
              <a:t>9</a:t>
            </a:fld>
            <a:endParaRPr lang="en-US"/>
          </a:p>
        </p:txBody>
      </p:sp>
    </p:spTree>
    <p:extLst>
      <p:ext uri="{BB962C8B-B14F-4D97-AF65-F5344CB8AC3E}">
        <p14:creationId xmlns:p14="http://schemas.microsoft.com/office/powerpoint/2010/main" val="1629920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B8D009-FBAC-4C44-A7FC-03E7655D82AD}" type="slidenum">
              <a:rPr lang="en-US" smtClean="0"/>
              <a:t>12</a:t>
            </a:fld>
            <a:endParaRPr lang="en-US"/>
          </a:p>
        </p:txBody>
      </p:sp>
    </p:spTree>
    <p:extLst>
      <p:ext uri="{BB962C8B-B14F-4D97-AF65-F5344CB8AC3E}">
        <p14:creationId xmlns:p14="http://schemas.microsoft.com/office/powerpoint/2010/main" val="2832703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B8D009-FBAC-4C44-A7FC-03E7655D82AD}" type="slidenum">
              <a:rPr lang="en-US" smtClean="0"/>
              <a:t>14</a:t>
            </a:fld>
            <a:endParaRPr lang="en-US"/>
          </a:p>
        </p:txBody>
      </p:sp>
    </p:spTree>
    <p:extLst>
      <p:ext uri="{BB962C8B-B14F-4D97-AF65-F5344CB8AC3E}">
        <p14:creationId xmlns:p14="http://schemas.microsoft.com/office/powerpoint/2010/main" val="313607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F724F0-C834-4795-893E-5B1FEE1C5A0C}" type="datetime1">
              <a:rPr lang="en-US" smtClean="0"/>
              <a:t>4/13/2018</a:t>
            </a:fld>
            <a:endParaRPr lang="en-US"/>
          </a:p>
        </p:txBody>
      </p:sp>
      <p:sp>
        <p:nvSpPr>
          <p:cNvPr id="5" name="Footer Placeholder 4"/>
          <p:cNvSpPr>
            <a:spLocks noGrp="1"/>
          </p:cNvSpPr>
          <p:nvPr>
            <p:ph type="ftr" sz="quarter" idx="11"/>
          </p:nvPr>
        </p:nvSpPr>
        <p:spPr/>
        <p:txBody>
          <a:bodyPr/>
          <a:lstStyle/>
          <a:p>
            <a:r>
              <a:rPr lang="en-US"/>
              <a:t>tma.com.vn</a:t>
            </a:r>
          </a:p>
        </p:txBody>
      </p:sp>
      <p:sp>
        <p:nvSpPr>
          <p:cNvPr id="6" name="Slide Number Placeholder 5"/>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76755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A4-7288-4618-BCB3-A54E1B7F09A2}" type="datetime1">
              <a:rPr lang="en-US" smtClean="0"/>
              <a:t>4/13/2018</a:t>
            </a:fld>
            <a:endParaRPr lang="en-US"/>
          </a:p>
        </p:txBody>
      </p:sp>
      <p:sp>
        <p:nvSpPr>
          <p:cNvPr id="5" name="Footer Placeholder 4"/>
          <p:cNvSpPr>
            <a:spLocks noGrp="1"/>
          </p:cNvSpPr>
          <p:nvPr>
            <p:ph type="ftr" sz="quarter" idx="11"/>
          </p:nvPr>
        </p:nvSpPr>
        <p:spPr/>
        <p:txBody>
          <a:bodyPr/>
          <a:lstStyle/>
          <a:p>
            <a:r>
              <a:rPr lang="en-US"/>
              <a:t>tma.com.vn</a:t>
            </a:r>
          </a:p>
        </p:txBody>
      </p:sp>
      <p:sp>
        <p:nvSpPr>
          <p:cNvPr id="6" name="Slide Number Placeholder 5"/>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79927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E474A9-06E1-4200-A813-C0C5E0ADD1B8}" type="datetime1">
              <a:rPr lang="en-US" smtClean="0"/>
              <a:t>4/13/2018</a:t>
            </a:fld>
            <a:endParaRPr lang="en-US"/>
          </a:p>
        </p:txBody>
      </p:sp>
      <p:sp>
        <p:nvSpPr>
          <p:cNvPr id="5" name="Footer Placeholder 4"/>
          <p:cNvSpPr>
            <a:spLocks noGrp="1"/>
          </p:cNvSpPr>
          <p:nvPr>
            <p:ph type="ftr" sz="quarter" idx="11"/>
          </p:nvPr>
        </p:nvSpPr>
        <p:spPr/>
        <p:txBody>
          <a:bodyPr/>
          <a:lstStyle/>
          <a:p>
            <a:r>
              <a:rPr lang="en-US"/>
              <a:t>tma.com.vn</a:t>
            </a:r>
          </a:p>
        </p:txBody>
      </p:sp>
      <p:sp>
        <p:nvSpPr>
          <p:cNvPr id="6" name="Slide Number Placeholder 5"/>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194221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1207F2-DE90-44FE-A02A-71DBF1C3C992}" type="datetime1">
              <a:rPr lang="en-US" smtClean="0"/>
              <a:t>4/13/2018</a:t>
            </a:fld>
            <a:endParaRPr lang="en-US"/>
          </a:p>
        </p:txBody>
      </p:sp>
      <p:sp>
        <p:nvSpPr>
          <p:cNvPr id="5" name="Footer Placeholder 4"/>
          <p:cNvSpPr>
            <a:spLocks noGrp="1"/>
          </p:cNvSpPr>
          <p:nvPr>
            <p:ph type="ftr" sz="quarter" idx="11"/>
          </p:nvPr>
        </p:nvSpPr>
        <p:spPr/>
        <p:txBody>
          <a:bodyPr/>
          <a:lstStyle/>
          <a:p>
            <a:r>
              <a:rPr lang="en-US"/>
              <a:t>tma.com.vn</a:t>
            </a:r>
          </a:p>
        </p:txBody>
      </p:sp>
      <p:sp>
        <p:nvSpPr>
          <p:cNvPr id="6" name="Slide Number Placeholder 5"/>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384701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17EF3-9109-4631-B592-A5A954E0D19D}" type="datetime1">
              <a:rPr lang="en-US" smtClean="0"/>
              <a:t>4/13/2018</a:t>
            </a:fld>
            <a:endParaRPr lang="en-US"/>
          </a:p>
        </p:txBody>
      </p:sp>
      <p:sp>
        <p:nvSpPr>
          <p:cNvPr id="5" name="Footer Placeholder 4"/>
          <p:cNvSpPr>
            <a:spLocks noGrp="1"/>
          </p:cNvSpPr>
          <p:nvPr>
            <p:ph type="ftr" sz="quarter" idx="11"/>
          </p:nvPr>
        </p:nvSpPr>
        <p:spPr/>
        <p:txBody>
          <a:bodyPr/>
          <a:lstStyle/>
          <a:p>
            <a:r>
              <a:rPr lang="en-US"/>
              <a:t>tma.com.vn</a:t>
            </a:r>
          </a:p>
        </p:txBody>
      </p:sp>
      <p:sp>
        <p:nvSpPr>
          <p:cNvPr id="6" name="Slide Number Placeholder 5"/>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231272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96E881-39C4-49C0-BEEE-1F5485A58306}" type="datetime1">
              <a:rPr lang="en-US" smtClean="0"/>
              <a:t>4/13/2018</a:t>
            </a:fld>
            <a:endParaRPr lang="en-US"/>
          </a:p>
        </p:txBody>
      </p:sp>
      <p:sp>
        <p:nvSpPr>
          <p:cNvPr id="6" name="Footer Placeholder 5"/>
          <p:cNvSpPr>
            <a:spLocks noGrp="1"/>
          </p:cNvSpPr>
          <p:nvPr>
            <p:ph type="ftr" sz="quarter" idx="11"/>
          </p:nvPr>
        </p:nvSpPr>
        <p:spPr/>
        <p:txBody>
          <a:bodyPr/>
          <a:lstStyle/>
          <a:p>
            <a:r>
              <a:rPr lang="en-US"/>
              <a:t>tma.com.vn</a:t>
            </a:r>
          </a:p>
        </p:txBody>
      </p:sp>
      <p:sp>
        <p:nvSpPr>
          <p:cNvPr id="7" name="Slide Number Placeholder 6"/>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132480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C2E695-989C-443F-A814-57877CA5DEE2}" type="datetime1">
              <a:rPr lang="en-US" smtClean="0"/>
              <a:t>4/13/2018</a:t>
            </a:fld>
            <a:endParaRPr lang="en-US"/>
          </a:p>
        </p:txBody>
      </p:sp>
      <p:sp>
        <p:nvSpPr>
          <p:cNvPr id="8" name="Footer Placeholder 7"/>
          <p:cNvSpPr>
            <a:spLocks noGrp="1"/>
          </p:cNvSpPr>
          <p:nvPr>
            <p:ph type="ftr" sz="quarter" idx="11"/>
          </p:nvPr>
        </p:nvSpPr>
        <p:spPr/>
        <p:txBody>
          <a:bodyPr/>
          <a:lstStyle/>
          <a:p>
            <a:r>
              <a:rPr lang="en-US"/>
              <a:t>tma.com.vn</a:t>
            </a:r>
          </a:p>
        </p:txBody>
      </p:sp>
      <p:sp>
        <p:nvSpPr>
          <p:cNvPr id="9" name="Slide Number Placeholder 8"/>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305128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694920-BBFC-47EC-BB95-A41D45A28576}" type="datetime1">
              <a:rPr lang="en-US" smtClean="0"/>
              <a:t>4/13/2018</a:t>
            </a:fld>
            <a:endParaRPr lang="en-US"/>
          </a:p>
        </p:txBody>
      </p:sp>
      <p:sp>
        <p:nvSpPr>
          <p:cNvPr id="4" name="Footer Placeholder 3"/>
          <p:cNvSpPr>
            <a:spLocks noGrp="1"/>
          </p:cNvSpPr>
          <p:nvPr>
            <p:ph type="ftr" sz="quarter" idx="11"/>
          </p:nvPr>
        </p:nvSpPr>
        <p:spPr/>
        <p:txBody>
          <a:bodyPr/>
          <a:lstStyle/>
          <a:p>
            <a:r>
              <a:rPr lang="en-US"/>
              <a:t>tma.com.vn</a:t>
            </a:r>
          </a:p>
        </p:txBody>
      </p:sp>
      <p:sp>
        <p:nvSpPr>
          <p:cNvPr id="5" name="Slide Number Placeholder 4"/>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194004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29684-CD82-4378-96F3-1FD8EDC893FD}" type="datetime1">
              <a:rPr lang="en-US" smtClean="0"/>
              <a:t>4/13/2018</a:t>
            </a:fld>
            <a:endParaRPr lang="en-US"/>
          </a:p>
        </p:txBody>
      </p:sp>
      <p:sp>
        <p:nvSpPr>
          <p:cNvPr id="3" name="Footer Placeholder 2"/>
          <p:cNvSpPr>
            <a:spLocks noGrp="1"/>
          </p:cNvSpPr>
          <p:nvPr>
            <p:ph type="ftr" sz="quarter" idx="11"/>
          </p:nvPr>
        </p:nvSpPr>
        <p:spPr/>
        <p:txBody>
          <a:bodyPr/>
          <a:lstStyle/>
          <a:p>
            <a:r>
              <a:rPr lang="en-US"/>
              <a:t>tma.com.vn</a:t>
            </a:r>
          </a:p>
        </p:txBody>
      </p:sp>
      <p:sp>
        <p:nvSpPr>
          <p:cNvPr id="4" name="Slide Number Placeholder 3"/>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225413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0135C-6CE5-481B-88DA-8D9CDDA5ABEE}" type="datetime1">
              <a:rPr lang="en-US" smtClean="0"/>
              <a:t>4/13/2018</a:t>
            </a:fld>
            <a:endParaRPr lang="en-US"/>
          </a:p>
        </p:txBody>
      </p:sp>
      <p:sp>
        <p:nvSpPr>
          <p:cNvPr id="6" name="Footer Placeholder 5"/>
          <p:cNvSpPr>
            <a:spLocks noGrp="1"/>
          </p:cNvSpPr>
          <p:nvPr>
            <p:ph type="ftr" sz="quarter" idx="11"/>
          </p:nvPr>
        </p:nvSpPr>
        <p:spPr/>
        <p:txBody>
          <a:bodyPr/>
          <a:lstStyle/>
          <a:p>
            <a:r>
              <a:rPr lang="en-US"/>
              <a:t>tma.com.vn</a:t>
            </a:r>
          </a:p>
        </p:txBody>
      </p:sp>
      <p:sp>
        <p:nvSpPr>
          <p:cNvPr id="7" name="Slide Number Placeholder 6"/>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427692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FEB3E2-9B72-4F24-9605-E006D29F8577}" type="datetime1">
              <a:rPr lang="en-US" smtClean="0"/>
              <a:t>4/13/2018</a:t>
            </a:fld>
            <a:endParaRPr lang="en-US"/>
          </a:p>
        </p:txBody>
      </p:sp>
      <p:sp>
        <p:nvSpPr>
          <p:cNvPr id="6" name="Footer Placeholder 5"/>
          <p:cNvSpPr>
            <a:spLocks noGrp="1"/>
          </p:cNvSpPr>
          <p:nvPr>
            <p:ph type="ftr" sz="quarter" idx="11"/>
          </p:nvPr>
        </p:nvSpPr>
        <p:spPr/>
        <p:txBody>
          <a:bodyPr/>
          <a:lstStyle/>
          <a:p>
            <a:r>
              <a:rPr lang="en-US"/>
              <a:t>tma.com.vn</a:t>
            </a:r>
          </a:p>
        </p:txBody>
      </p:sp>
      <p:sp>
        <p:nvSpPr>
          <p:cNvPr id="7" name="Slide Number Placeholder 6"/>
          <p:cNvSpPr>
            <a:spLocks noGrp="1"/>
          </p:cNvSpPr>
          <p:nvPr>
            <p:ph type="sldNum" sz="quarter" idx="12"/>
          </p:nvPr>
        </p:nvSpPr>
        <p:spPr/>
        <p:txBody>
          <a:bodyPr/>
          <a:lstStyle/>
          <a:p>
            <a:fld id="{87C09E9D-A379-40DE-A450-EBE25B7BAD8A}" type="slidenum">
              <a:rPr lang="en-US" smtClean="0"/>
              <a:t>‹#›</a:t>
            </a:fld>
            <a:endParaRPr lang="en-US"/>
          </a:p>
        </p:txBody>
      </p:sp>
    </p:spTree>
    <p:extLst>
      <p:ext uri="{BB962C8B-B14F-4D97-AF65-F5344CB8AC3E}">
        <p14:creationId xmlns:p14="http://schemas.microsoft.com/office/powerpoint/2010/main" val="148235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DC6FE-16A1-43D3-8447-D0F5CA55C08F}" type="datetime1">
              <a:rPr lang="en-US" smtClean="0"/>
              <a:t>4/13/2018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tma.com.vn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09E9D-A379-40DE-A450-EBE25B7BAD8A}" type="slidenum">
              <a:rPr lang="en-US" smtClean="0"/>
              <a:t>‹#›</a:t>
            </a:fld>
            <a:endParaRPr lang="en-US"/>
          </a:p>
        </p:txBody>
      </p:sp>
    </p:spTree>
    <p:extLst>
      <p:ext uri="{BB962C8B-B14F-4D97-AF65-F5344CB8AC3E}">
        <p14:creationId xmlns:p14="http://schemas.microsoft.com/office/powerpoint/2010/main" val="417036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SIMPLE LINEAR REGRESSION</a:t>
            </a:r>
          </a:p>
        </p:txBody>
      </p:sp>
      <p:sp>
        <p:nvSpPr>
          <p:cNvPr id="3" name="Subtitle 2"/>
          <p:cNvSpPr>
            <a:spLocks noGrp="1"/>
          </p:cNvSpPr>
          <p:nvPr>
            <p:ph type="subTitle" idx="1"/>
          </p:nvPr>
        </p:nvSpPr>
        <p:spPr/>
        <p:txBody>
          <a:bodyPr/>
          <a:lstStyle/>
          <a:p>
            <a:pPr algn="r"/>
            <a:r>
              <a:rPr lang="en-US" dirty="0"/>
              <a:t>ttnghia@tma.com.vn</a:t>
            </a:r>
          </a:p>
        </p:txBody>
      </p:sp>
      <p:sp>
        <p:nvSpPr>
          <p:cNvPr id="4" name="Slide Number Placeholder 3"/>
          <p:cNvSpPr>
            <a:spLocks noGrp="1"/>
          </p:cNvSpPr>
          <p:nvPr>
            <p:ph type="sldNum" sz="quarter" idx="12"/>
          </p:nvPr>
        </p:nvSpPr>
        <p:spPr/>
        <p:txBody>
          <a:bodyPr/>
          <a:lstStyle/>
          <a:p>
            <a:fld id="{87C09E9D-A379-40DE-A450-EBE25B7BAD8A}" type="slidenum">
              <a:rPr lang="en-US" smtClean="0"/>
              <a:t>1</a:t>
            </a:fld>
            <a:endParaRPr lang="en-US"/>
          </a:p>
        </p:txBody>
      </p:sp>
      <p:sp>
        <p:nvSpPr>
          <p:cNvPr id="5" name="Footer Placeholder 4"/>
          <p:cNvSpPr>
            <a:spLocks noGrp="1"/>
          </p:cNvSpPr>
          <p:nvPr>
            <p:ph type="ftr" sz="quarter" idx="11"/>
          </p:nvPr>
        </p:nvSpPr>
        <p:spPr/>
        <p:txBody>
          <a:bodyPr/>
          <a:lstStyle/>
          <a:p>
            <a:r>
              <a:rPr lang="en-US"/>
              <a:t>tma.com.vn</a:t>
            </a:r>
          </a:p>
        </p:txBody>
      </p:sp>
    </p:spTree>
    <p:extLst>
      <p:ext uri="{BB962C8B-B14F-4D97-AF65-F5344CB8AC3E}">
        <p14:creationId xmlns:p14="http://schemas.microsoft.com/office/powerpoint/2010/main" val="1372125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AA9DEAC4-F103-4E41-83BD-4246A935C224}"/>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D195DE18-81DE-3D48-B973-21F02F274432}"/>
              </a:ext>
            </a:extLst>
          </p:cNvPr>
          <p:cNvSpPr>
            <a:spLocks noGrp="1"/>
          </p:cNvSpPr>
          <p:nvPr>
            <p:ph type="sldNum" sz="quarter" idx="12"/>
          </p:nvPr>
        </p:nvSpPr>
        <p:spPr/>
        <p:txBody>
          <a:bodyPr/>
          <a:lstStyle/>
          <a:p>
            <a:fld id="{87C09E9D-A379-40DE-A450-EBE25B7BAD8A}" type="slidenum">
              <a:rPr lang="en-US" smtClean="0"/>
              <a:t>10</a:t>
            </a:fld>
            <a:endParaRPr lang="en-US"/>
          </a:p>
        </p:txBody>
      </p:sp>
      <p:pic>
        <p:nvPicPr>
          <p:cNvPr id="12" name="Picture 11">
            <a:extLst>
              <a:ext uri="{FF2B5EF4-FFF2-40B4-BE49-F238E27FC236}">
                <a16:creationId xmlns:a16="http://schemas.microsoft.com/office/drawing/2014/main" xmlns="" id="{48B7B005-5056-AC46-833B-5309E1318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426" y="1115675"/>
            <a:ext cx="2770146" cy="1146267"/>
          </a:xfrm>
          <a:prstGeom prst="rect">
            <a:avLst/>
          </a:prstGeom>
        </p:spPr>
      </p:pic>
      <p:pic>
        <p:nvPicPr>
          <p:cNvPr id="14" name="Picture 13">
            <a:extLst>
              <a:ext uri="{FF2B5EF4-FFF2-40B4-BE49-F238E27FC236}">
                <a16:creationId xmlns:a16="http://schemas.microsoft.com/office/drawing/2014/main" xmlns="" id="{6B308C13-F671-6241-B9F9-1C1281C7D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426" y="2477644"/>
            <a:ext cx="4432233" cy="1700297"/>
          </a:xfrm>
          <a:prstGeom prst="rect">
            <a:avLst/>
          </a:prstGeom>
        </p:spPr>
      </p:pic>
      <p:sp>
        <p:nvSpPr>
          <p:cNvPr id="15" name="Title 1">
            <a:extLst>
              <a:ext uri="{FF2B5EF4-FFF2-40B4-BE49-F238E27FC236}">
                <a16:creationId xmlns:a16="http://schemas.microsoft.com/office/drawing/2014/main" xmlns="" id="{FD35E3C5-1A37-FA4A-A7BE-ED6247E9E0F6}"/>
              </a:ext>
            </a:extLst>
          </p:cNvPr>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dirty="0">
                <a:latin typeface="Calibri Light" panose="020F0502020204030204" pitchFamily="34" charset="0"/>
                <a:cs typeface="Calibri Light" panose="020F0502020204030204" pitchFamily="34" charset="0"/>
              </a:rPr>
              <a:t>Least squares method</a:t>
            </a:r>
            <a:r>
              <a:rPr lang="en-US" dirty="0">
                <a:latin typeface="Calibri Light" panose="020F0502020204030204" pitchFamily="34" charset="0"/>
                <a:cs typeface="Calibri Light" panose="020F0502020204030204" pitchFamily="34" charset="0"/>
              </a:rPr>
              <a:t/>
            </a:r>
            <a:br>
              <a:rPr lang="en-US" dirty="0">
                <a:latin typeface="Calibri Light" panose="020F0502020204030204" pitchFamily="34" charset="0"/>
                <a:cs typeface="Calibri Light" panose="020F0502020204030204" pitchFamily="34" charset="0"/>
              </a:rPr>
            </a:br>
            <a:endParaRPr lang="en-US" dirty="0">
              <a:latin typeface="Calibri Light" panose="020F0502020204030204" pitchFamily="34" charset="0"/>
              <a:cs typeface="Calibri Light" panose="020F0502020204030204" pitchFamily="34" charset="0"/>
            </a:endParaRPr>
          </a:p>
        </p:txBody>
      </p:sp>
      <p:grpSp>
        <p:nvGrpSpPr>
          <p:cNvPr id="25" name="Group 24">
            <a:extLst>
              <a:ext uri="{FF2B5EF4-FFF2-40B4-BE49-F238E27FC236}">
                <a16:creationId xmlns:a16="http://schemas.microsoft.com/office/drawing/2014/main" xmlns="" id="{C23E08A7-4598-2A4B-BAFE-B1F26D954FE6}"/>
              </a:ext>
            </a:extLst>
          </p:cNvPr>
          <p:cNvGrpSpPr/>
          <p:nvPr/>
        </p:nvGrpSpPr>
        <p:grpSpPr>
          <a:xfrm>
            <a:off x="1572569" y="4393643"/>
            <a:ext cx="3170103" cy="1026327"/>
            <a:chOff x="3080094" y="4641611"/>
            <a:chExt cx="3170103" cy="1026327"/>
          </a:xfrm>
        </p:grpSpPr>
        <p:pic>
          <p:nvPicPr>
            <p:cNvPr id="17" name="Picture 16">
              <a:extLst>
                <a:ext uri="{FF2B5EF4-FFF2-40B4-BE49-F238E27FC236}">
                  <a16:creationId xmlns:a16="http://schemas.microsoft.com/office/drawing/2014/main" xmlns="" id="{84E25388-2192-1241-8BC5-CAFF5DC3C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9224" y="4641611"/>
              <a:ext cx="232376" cy="411127"/>
            </a:xfrm>
            <a:prstGeom prst="rect">
              <a:avLst/>
            </a:prstGeom>
          </p:spPr>
        </p:pic>
        <p:pic>
          <p:nvPicPr>
            <p:cNvPr id="21" name="Picture 20">
              <a:extLst>
                <a:ext uri="{FF2B5EF4-FFF2-40B4-BE49-F238E27FC236}">
                  <a16:creationId xmlns:a16="http://schemas.microsoft.com/office/drawing/2014/main" xmlns="" id="{D4D0B077-174D-C440-84C1-E51636483F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0094" y="5241422"/>
              <a:ext cx="232376" cy="411127"/>
            </a:xfrm>
            <a:prstGeom prst="rect">
              <a:avLst/>
            </a:prstGeom>
          </p:spPr>
        </p:pic>
        <p:sp>
          <p:nvSpPr>
            <p:cNvPr id="23" name="TextBox 22">
              <a:extLst>
                <a:ext uri="{FF2B5EF4-FFF2-40B4-BE49-F238E27FC236}">
                  <a16:creationId xmlns:a16="http://schemas.microsoft.com/office/drawing/2014/main" xmlns="" id="{C4037C06-E067-DA42-8E8B-0870965952C8}"/>
                </a:ext>
              </a:extLst>
            </p:cNvPr>
            <p:cNvSpPr txBox="1"/>
            <p:nvPr/>
          </p:nvSpPr>
          <p:spPr>
            <a:xfrm>
              <a:off x="3308819" y="4658415"/>
              <a:ext cx="2921697" cy="384721"/>
            </a:xfrm>
            <a:prstGeom prst="rect">
              <a:avLst/>
            </a:prstGeom>
            <a:noFill/>
          </p:spPr>
          <p:txBody>
            <a:bodyPr wrap="none" rtlCol="0">
              <a:spAutoFit/>
            </a:bodyPr>
            <a:lstStyle/>
            <a:p>
              <a:r>
                <a:rPr lang="vi-VN" sz="1900" dirty="0"/>
                <a:t>: </a:t>
              </a:r>
              <a:r>
                <a:rPr lang="en-US" sz="1900" dirty="0"/>
                <a:t>mean of all of the </a:t>
              </a:r>
              <a:r>
                <a:rPr lang="en-US" sz="1900" i="1" dirty="0"/>
                <a:t>x</a:t>
              </a:r>
              <a:r>
                <a:rPr lang="en-US" sz="1900" dirty="0"/>
                <a:t>-values</a:t>
              </a:r>
            </a:p>
          </p:txBody>
        </p:sp>
        <p:sp>
          <p:nvSpPr>
            <p:cNvPr id="24" name="TextBox 23">
              <a:extLst>
                <a:ext uri="{FF2B5EF4-FFF2-40B4-BE49-F238E27FC236}">
                  <a16:creationId xmlns:a16="http://schemas.microsoft.com/office/drawing/2014/main" xmlns="" id="{92834F1A-54E5-B64E-BDF4-9215EBB83258}"/>
                </a:ext>
              </a:extLst>
            </p:cNvPr>
            <p:cNvSpPr txBox="1"/>
            <p:nvPr/>
          </p:nvSpPr>
          <p:spPr>
            <a:xfrm>
              <a:off x="3312470" y="5283217"/>
              <a:ext cx="2937727" cy="384721"/>
            </a:xfrm>
            <a:prstGeom prst="rect">
              <a:avLst/>
            </a:prstGeom>
            <a:noFill/>
          </p:spPr>
          <p:txBody>
            <a:bodyPr wrap="none" rtlCol="0">
              <a:spAutoFit/>
            </a:bodyPr>
            <a:lstStyle/>
            <a:p>
              <a:r>
                <a:rPr lang="vi-VN" sz="1900" dirty="0"/>
                <a:t>: </a:t>
              </a:r>
              <a:r>
                <a:rPr lang="en-US" sz="1900" dirty="0"/>
                <a:t>mean of all of the </a:t>
              </a:r>
              <a:r>
                <a:rPr lang="vi-VN" sz="1900" i="1" dirty="0"/>
                <a:t>y</a:t>
              </a:r>
              <a:r>
                <a:rPr lang="en-US" sz="1900" dirty="0"/>
                <a:t>-values</a:t>
              </a:r>
            </a:p>
          </p:txBody>
        </p:sp>
      </p:grpSp>
    </p:spTree>
    <p:extLst>
      <p:ext uri="{BB962C8B-B14F-4D97-AF65-F5344CB8AC3E}">
        <p14:creationId xmlns:p14="http://schemas.microsoft.com/office/powerpoint/2010/main" val="213021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1FC6C-47FC-5F4C-8294-81D780220913}"/>
              </a:ext>
            </a:extLst>
          </p:cNvPr>
          <p:cNvSpPr>
            <a:spLocks noGrp="1"/>
          </p:cNvSpPr>
          <p:nvPr>
            <p:ph type="title"/>
          </p:nvPr>
        </p:nvSpPr>
        <p:spPr>
          <a:xfrm>
            <a:off x="838200" y="2554533"/>
            <a:ext cx="10515600" cy="1325563"/>
          </a:xfrm>
        </p:spPr>
        <p:txBody>
          <a:bodyPr/>
          <a:lstStyle/>
          <a:p>
            <a:pPr algn="ctr"/>
            <a:r>
              <a:rPr lang="vi-VN" dirty="0"/>
              <a:t>Demo with Python and R</a:t>
            </a:r>
            <a:endParaRPr lang="en-US" dirty="0"/>
          </a:p>
        </p:txBody>
      </p:sp>
      <p:sp>
        <p:nvSpPr>
          <p:cNvPr id="4" name="Footer Placeholder 3">
            <a:extLst>
              <a:ext uri="{FF2B5EF4-FFF2-40B4-BE49-F238E27FC236}">
                <a16:creationId xmlns:a16="http://schemas.microsoft.com/office/drawing/2014/main" xmlns="" id="{7CF9DBEC-B4DF-AD43-AE00-152FEFFD5424}"/>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96D4E5F9-C0A1-8145-9770-57D06F872849}"/>
              </a:ext>
            </a:extLst>
          </p:cNvPr>
          <p:cNvSpPr>
            <a:spLocks noGrp="1"/>
          </p:cNvSpPr>
          <p:nvPr>
            <p:ph type="sldNum" sz="quarter" idx="12"/>
          </p:nvPr>
        </p:nvSpPr>
        <p:spPr/>
        <p:txBody>
          <a:bodyPr/>
          <a:lstStyle/>
          <a:p>
            <a:fld id="{87C09E9D-A379-40DE-A450-EBE25B7BAD8A}" type="slidenum">
              <a:rPr lang="en-US" smtClean="0"/>
              <a:t>11</a:t>
            </a:fld>
            <a:endParaRPr lang="en-US"/>
          </a:p>
        </p:txBody>
      </p:sp>
    </p:spTree>
    <p:extLst>
      <p:ext uri="{BB962C8B-B14F-4D97-AF65-F5344CB8AC3E}">
        <p14:creationId xmlns:p14="http://schemas.microsoft.com/office/powerpoint/2010/main" val="229021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Dataset Business Problem</a:t>
            </a:r>
            <a:br>
              <a:rPr lang="en-US" dirty="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62" y="1592396"/>
            <a:ext cx="1771612" cy="4712833"/>
          </a:xfrm>
          <a:prstGeom prst="rect">
            <a:avLst/>
          </a:prstGeom>
        </p:spPr>
      </p:pic>
      <p:sp>
        <p:nvSpPr>
          <p:cNvPr id="6" name="Slide Number Placeholder 5"/>
          <p:cNvSpPr>
            <a:spLocks noGrp="1"/>
          </p:cNvSpPr>
          <p:nvPr>
            <p:ph type="sldNum" sz="quarter" idx="12"/>
          </p:nvPr>
        </p:nvSpPr>
        <p:spPr/>
        <p:txBody>
          <a:bodyPr/>
          <a:lstStyle/>
          <a:p>
            <a:fld id="{87C09E9D-A379-40DE-A450-EBE25B7BAD8A}" type="slidenum">
              <a:rPr lang="en-US" smtClean="0"/>
              <a:t>12</a:t>
            </a:fld>
            <a:endParaRPr lang="en-US"/>
          </a:p>
        </p:txBody>
      </p:sp>
      <p:sp>
        <p:nvSpPr>
          <p:cNvPr id="7" name="Footer Placeholder 6"/>
          <p:cNvSpPr>
            <a:spLocks noGrp="1"/>
          </p:cNvSpPr>
          <p:nvPr>
            <p:ph type="ftr" sz="quarter" idx="11"/>
          </p:nvPr>
        </p:nvSpPr>
        <p:spPr/>
        <p:txBody>
          <a:bodyPr/>
          <a:lstStyle/>
          <a:p>
            <a:r>
              <a:rPr lang="en-US"/>
              <a:t>tma.com.vn</a:t>
            </a:r>
          </a:p>
        </p:txBody>
      </p:sp>
      <p:sp>
        <p:nvSpPr>
          <p:cNvPr id="4" name="TextBox 3"/>
          <p:cNvSpPr txBox="1"/>
          <p:nvPr/>
        </p:nvSpPr>
        <p:spPr>
          <a:xfrm>
            <a:off x="1319514" y="1027906"/>
            <a:ext cx="2882096" cy="338554"/>
          </a:xfrm>
          <a:prstGeom prst="rect">
            <a:avLst/>
          </a:prstGeom>
          <a:noFill/>
        </p:spPr>
        <p:txBody>
          <a:bodyPr wrap="square" rtlCol="0">
            <a:spAutoFit/>
          </a:bodyPr>
          <a:lstStyle/>
          <a:p>
            <a:r>
              <a:rPr lang="en-US" sz="1600">
                <a:solidFill>
                  <a:srgbClr val="FF0000"/>
                </a:solidFill>
              </a:rPr>
              <a:t>Independent variable</a:t>
            </a:r>
          </a:p>
        </p:txBody>
      </p:sp>
      <p:sp>
        <p:nvSpPr>
          <p:cNvPr id="9" name="TextBox 8"/>
          <p:cNvSpPr txBox="1"/>
          <p:nvPr/>
        </p:nvSpPr>
        <p:spPr>
          <a:xfrm>
            <a:off x="3366088" y="1367107"/>
            <a:ext cx="2882096" cy="338554"/>
          </a:xfrm>
          <a:prstGeom prst="rect">
            <a:avLst/>
          </a:prstGeom>
          <a:noFill/>
        </p:spPr>
        <p:txBody>
          <a:bodyPr wrap="square" rtlCol="0">
            <a:spAutoFit/>
          </a:bodyPr>
          <a:lstStyle/>
          <a:p>
            <a:r>
              <a:rPr lang="en-US" sz="1600">
                <a:solidFill>
                  <a:srgbClr val="FF0000"/>
                </a:solidFill>
              </a:rPr>
              <a:t>Dependent variable</a:t>
            </a:r>
          </a:p>
        </p:txBody>
      </p:sp>
      <p:cxnSp>
        <p:nvCxnSpPr>
          <p:cNvPr id="15" name="Straight Arrow Connector 14"/>
          <p:cNvCxnSpPr/>
          <p:nvPr/>
        </p:nvCxnSpPr>
        <p:spPr>
          <a:xfrm flipV="1">
            <a:off x="1539433" y="1271557"/>
            <a:ext cx="459535" cy="5778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9" idx="1"/>
          </p:cNvCxnSpPr>
          <p:nvPr/>
        </p:nvCxnSpPr>
        <p:spPr>
          <a:xfrm flipV="1">
            <a:off x="2685327" y="1536384"/>
            <a:ext cx="680761" cy="313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69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tma.com.vn</a:t>
            </a:r>
          </a:p>
        </p:txBody>
      </p:sp>
      <p:sp>
        <p:nvSpPr>
          <p:cNvPr id="5" name="Slide Number Placeholder 4"/>
          <p:cNvSpPr>
            <a:spLocks noGrp="1"/>
          </p:cNvSpPr>
          <p:nvPr>
            <p:ph type="sldNum" sz="quarter" idx="12"/>
          </p:nvPr>
        </p:nvSpPr>
        <p:spPr/>
        <p:txBody>
          <a:bodyPr/>
          <a:lstStyle/>
          <a:p>
            <a:fld id="{87C09E9D-A379-40DE-A450-EBE25B7BAD8A}" type="slidenum">
              <a:rPr lang="en-US" smtClean="0"/>
              <a:t>13</a:t>
            </a:fld>
            <a:endParaRPr lang="en-US"/>
          </a:p>
        </p:txBody>
      </p:sp>
      <p:sp>
        <p:nvSpPr>
          <p:cNvPr id="7" name="Title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Simple Linear Regression</a:t>
            </a:r>
            <a:br>
              <a:rPr lang="en-US" dirty="0"/>
            </a:b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8569426" y="1642164"/>
                <a:ext cx="19461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oMath>
                  </m:oMathPara>
                </a14:m>
                <a:endParaRPr lang="en-US" sz="2000">
                  <a:latin typeface="Bernard MT Condensed" panose="020508060609050204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569426" y="1642164"/>
                <a:ext cx="1946174" cy="307777"/>
              </a:xfrm>
              <a:prstGeom prst="rect">
                <a:avLst/>
              </a:prstGeom>
              <a:blipFill rotWithShape="0">
                <a:blip r:embed="rId2"/>
                <a:stretch>
                  <a:fillRect l="-2821" r="-940" b="-27451"/>
                </a:stretch>
              </a:blipFill>
            </p:spPr>
            <p:txBody>
              <a:bodyPr/>
              <a:lstStyle/>
              <a:p>
                <a:r>
                  <a:rPr lang="en-US">
                    <a:noFill/>
                  </a:rPr>
                  <a:t> </a:t>
                </a:r>
              </a:p>
            </p:txBody>
          </p:sp>
        </mc:Fallback>
      </mc:AlternateContent>
      <p:sp>
        <p:nvSpPr>
          <p:cNvPr id="10" name="TextBox 9"/>
          <p:cNvSpPr txBox="1"/>
          <p:nvPr/>
        </p:nvSpPr>
        <p:spPr>
          <a:xfrm>
            <a:off x="5509549" y="2882096"/>
            <a:ext cx="65" cy="276999"/>
          </a:xfrm>
          <a:prstGeom prst="rect">
            <a:avLst/>
          </a:prstGeom>
          <a:noFill/>
        </p:spPr>
        <p:txBody>
          <a:bodyPr wrap="none" lIns="0" tIns="0" rIns="0" bIns="0" rtlCol="0">
            <a:spAutoFit/>
          </a:bodyPr>
          <a:lstStyle/>
          <a:p>
            <a:endParaRPr lang="en-US"/>
          </a:p>
        </p:txBody>
      </p:sp>
      <mc:AlternateContent xmlns:mc="http://schemas.openxmlformats.org/markup-compatibility/2006" xmlns:a14="http://schemas.microsoft.com/office/drawing/2010/main">
        <mc:Choice Requires="a14">
          <p:sp>
            <p:nvSpPr>
              <p:cNvPr id="15" name="TextBox 14"/>
              <p:cNvSpPr txBox="1"/>
              <p:nvPr/>
            </p:nvSpPr>
            <p:spPr>
              <a:xfrm>
                <a:off x="7949961" y="2743596"/>
                <a:ext cx="31851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𝑆𝑎𝑙𝑎𝑟𝑦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Experience</m:t>
                      </m:r>
                    </m:oMath>
                  </m:oMathPara>
                </a14:m>
                <a:endParaRPr lang="en-US"/>
              </a:p>
            </p:txBody>
          </p:sp>
        </mc:Choice>
        <mc:Fallback xmlns="">
          <p:sp>
            <p:nvSpPr>
              <p:cNvPr id="15" name="TextBox 14"/>
              <p:cNvSpPr txBox="1">
                <a:spLocks noRot="1" noChangeAspect="1" noMove="1" noResize="1" noEditPoints="1" noAdjustHandles="1" noChangeArrowheads="1" noChangeShapeType="1" noTextEdit="1"/>
              </p:cNvSpPr>
              <p:nvPr/>
            </p:nvSpPr>
            <p:spPr>
              <a:xfrm>
                <a:off x="7949961" y="2743596"/>
                <a:ext cx="3185103" cy="276999"/>
              </a:xfrm>
              <a:prstGeom prst="rect">
                <a:avLst/>
              </a:prstGeom>
              <a:blipFill rotWithShape="0">
                <a:blip r:embed="rId3"/>
                <a:stretch>
                  <a:fillRect l="-2103" t="-2174" r="-2294" b="-32609"/>
                </a:stretch>
              </a:blipFill>
            </p:spPr>
            <p:txBody>
              <a:bodyPr/>
              <a:lstStyle/>
              <a:p>
                <a:r>
                  <a:rPr lang="en-US">
                    <a:noFill/>
                  </a:rPr>
                  <a:t> </a:t>
                </a:r>
              </a:p>
            </p:txBody>
          </p:sp>
        </mc:Fallback>
      </mc:AlternateContent>
      <p:cxnSp>
        <p:nvCxnSpPr>
          <p:cNvPr id="19" name="Straight Arrow Connector 18"/>
          <p:cNvCxnSpPr/>
          <p:nvPr/>
        </p:nvCxnSpPr>
        <p:spPr>
          <a:xfrm flipV="1">
            <a:off x="1111170" y="1796052"/>
            <a:ext cx="0" cy="33083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2906" y="4826643"/>
            <a:ext cx="574104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6131" y="1376141"/>
            <a:ext cx="1069520"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Salary</a:t>
            </a:r>
          </a:p>
        </p:txBody>
      </p:sp>
      <p:sp>
        <p:nvSpPr>
          <p:cNvPr id="25" name="TextBox 24"/>
          <p:cNvSpPr txBox="1"/>
          <p:nvPr/>
        </p:nvSpPr>
        <p:spPr>
          <a:xfrm>
            <a:off x="4126548" y="4806468"/>
            <a:ext cx="1969452"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Experience</a:t>
            </a:r>
          </a:p>
        </p:txBody>
      </p:sp>
      <p:sp>
        <p:nvSpPr>
          <p:cNvPr id="27" name="Plus 26"/>
          <p:cNvSpPr/>
          <p:nvPr/>
        </p:nvSpPr>
        <p:spPr>
          <a:xfrm>
            <a:off x="1633268" y="4130191"/>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27"/>
          <p:cNvSpPr/>
          <p:nvPr/>
        </p:nvSpPr>
        <p:spPr>
          <a:xfrm>
            <a:off x="2924056" y="3738624"/>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us 28"/>
          <p:cNvSpPr/>
          <p:nvPr/>
        </p:nvSpPr>
        <p:spPr>
          <a:xfrm>
            <a:off x="3632580" y="3170534"/>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us 29"/>
          <p:cNvSpPr/>
          <p:nvPr/>
        </p:nvSpPr>
        <p:spPr>
          <a:xfrm>
            <a:off x="4673159" y="3041506"/>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lus 30"/>
          <p:cNvSpPr/>
          <p:nvPr/>
        </p:nvSpPr>
        <p:spPr>
          <a:xfrm>
            <a:off x="5684584" y="2721494"/>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1099595" y="2273769"/>
            <a:ext cx="5000246" cy="1922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Plus 35"/>
          <p:cNvSpPr/>
          <p:nvPr/>
        </p:nvSpPr>
        <p:spPr>
          <a:xfrm>
            <a:off x="3981889" y="2274977"/>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lus 36"/>
          <p:cNvSpPr/>
          <p:nvPr/>
        </p:nvSpPr>
        <p:spPr>
          <a:xfrm>
            <a:off x="3065604" y="2918262"/>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lus 37"/>
          <p:cNvSpPr/>
          <p:nvPr/>
        </p:nvSpPr>
        <p:spPr>
          <a:xfrm>
            <a:off x="1908136" y="3346344"/>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lus 38"/>
          <p:cNvSpPr/>
          <p:nvPr/>
        </p:nvSpPr>
        <p:spPr>
          <a:xfrm>
            <a:off x="2593274" y="3450243"/>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lus 39"/>
          <p:cNvSpPr/>
          <p:nvPr/>
        </p:nvSpPr>
        <p:spPr>
          <a:xfrm>
            <a:off x="4782636" y="2273769"/>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9267825" y="2105025"/>
            <a:ext cx="266700" cy="6164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932855" y="2743596"/>
            <a:ext cx="376686" cy="3452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922826" y="4000533"/>
            <a:ext cx="376686" cy="3452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62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down)">
                                      <p:cBhvr>
                                        <p:cTn id="41" dur="500"/>
                                        <p:tgtEl>
                                          <p:spTgt spid="3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down)">
                                      <p:cBhvr>
                                        <p:cTn id="44" dur="500"/>
                                        <p:tgtEl>
                                          <p:spTgt spid="2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down)">
                                      <p:cBhvr>
                                        <p:cTn id="47" dur="500"/>
                                        <p:tgtEl>
                                          <p:spTgt spid="3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down)">
                                      <p:cBhvr>
                                        <p:cTn id="56" dur="500"/>
                                        <p:tgtEl>
                                          <p:spTgt spid="4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down)">
                                      <p:cBhvr>
                                        <p:cTn id="59" dur="500"/>
                                        <p:tgtEl>
                                          <p:spTgt spid="3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down)">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4" grpId="0"/>
      <p:bldP spid="25" grpId="0"/>
      <p:bldP spid="27" grpId="0" animBg="1"/>
      <p:bldP spid="28" grpId="0" animBg="1"/>
      <p:bldP spid="29" grpId="0" animBg="1"/>
      <p:bldP spid="30" grpId="0" animBg="1"/>
      <p:bldP spid="31" grpId="0" animBg="1"/>
      <p:bldP spid="36" grpId="0" animBg="1"/>
      <p:bldP spid="37" grpId="0" animBg="1"/>
      <p:bldP spid="38" grpId="0" animBg="1"/>
      <p:bldP spid="39" grpId="0" animBg="1"/>
      <p:bldP spid="40" grpId="0" animBg="1"/>
      <p:bldP spid="68" grpId="0" animBg="1"/>
      <p:bldP spid="69" grpId="0" animBg="1"/>
      <p:bldP spid="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tma.com.vn</a:t>
            </a:r>
          </a:p>
        </p:txBody>
      </p:sp>
      <p:sp>
        <p:nvSpPr>
          <p:cNvPr id="5" name="Slide Number Placeholder 4"/>
          <p:cNvSpPr>
            <a:spLocks noGrp="1"/>
          </p:cNvSpPr>
          <p:nvPr>
            <p:ph type="sldNum" sz="quarter" idx="12"/>
          </p:nvPr>
        </p:nvSpPr>
        <p:spPr/>
        <p:txBody>
          <a:bodyPr/>
          <a:lstStyle/>
          <a:p>
            <a:fld id="{87C09E9D-A379-40DE-A450-EBE25B7BAD8A}" type="slidenum">
              <a:rPr lang="en-US" smtClean="0"/>
              <a:t>14</a:t>
            </a:fld>
            <a:endParaRPr lang="en-US"/>
          </a:p>
        </p:txBody>
      </p:sp>
      <p:sp>
        <p:nvSpPr>
          <p:cNvPr id="7" name="Title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Simple Linear Regression</a:t>
            </a:r>
            <a:br>
              <a:rPr lang="en-US"/>
            </a:br>
            <a:endParaRPr lang="en-US" dirty="0"/>
          </a:p>
        </p:txBody>
      </p:sp>
      <p:sp>
        <p:nvSpPr>
          <p:cNvPr id="10" name="TextBox 9"/>
          <p:cNvSpPr txBox="1"/>
          <p:nvPr/>
        </p:nvSpPr>
        <p:spPr>
          <a:xfrm>
            <a:off x="5509549" y="2882096"/>
            <a:ext cx="65" cy="276999"/>
          </a:xfrm>
          <a:prstGeom prst="rect">
            <a:avLst/>
          </a:prstGeom>
          <a:noFill/>
        </p:spPr>
        <p:txBody>
          <a:bodyPr wrap="none" lIns="0" tIns="0" rIns="0" bIns="0" rtlCol="0">
            <a:spAutoFit/>
          </a:bodyPr>
          <a:lstStyle/>
          <a:p>
            <a:endParaRPr lang="en-US"/>
          </a:p>
        </p:txBody>
      </p:sp>
      <p:cxnSp>
        <p:nvCxnSpPr>
          <p:cNvPr id="19" name="Straight Arrow Connector 18"/>
          <p:cNvCxnSpPr/>
          <p:nvPr/>
        </p:nvCxnSpPr>
        <p:spPr>
          <a:xfrm flipV="1">
            <a:off x="1111170" y="1796052"/>
            <a:ext cx="0" cy="33083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2906" y="4826643"/>
            <a:ext cx="574104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6131" y="1376141"/>
            <a:ext cx="1069520"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Salary</a:t>
            </a:r>
          </a:p>
        </p:txBody>
      </p:sp>
      <p:sp>
        <p:nvSpPr>
          <p:cNvPr id="25" name="TextBox 24"/>
          <p:cNvSpPr txBox="1"/>
          <p:nvPr/>
        </p:nvSpPr>
        <p:spPr>
          <a:xfrm>
            <a:off x="4126548" y="4806468"/>
            <a:ext cx="1969452"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Experience</a:t>
            </a:r>
          </a:p>
        </p:txBody>
      </p:sp>
      <p:sp>
        <p:nvSpPr>
          <p:cNvPr id="27" name="Plus 26"/>
          <p:cNvSpPr/>
          <p:nvPr/>
        </p:nvSpPr>
        <p:spPr>
          <a:xfrm>
            <a:off x="1633268" y="4130191"/>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27"/>
          <p:cNvSpPr/>
          <p:nvPr/>
        </p:nvSpPr>
        <p:spPr>
          <a:xfrm>
            <a:off x="2924056" y="3738624"/>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us 28"/>
          <p:cNvSpPr/>
          <p:nvPr/>
        </p:nvSpPr>
        <p:spPr>
          <a:xfrm>
            <a:off x="3632581" y="3182109"/>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us 29"/>
          <p:cNvSpPr/>
          <p:nvPr/>
        </p:nvSpPr>
        <p:spPr>
          <a:xfrm>
            <a:off x="4673159" y="3041506"/>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lus 30"/>
          <p:cNvSpPr/>
          <p:nvPr/>
        </p:nvSpPr>
        <p:spPr>
          <a:xfrm>
            <a:off x="5684584" y="2721494"/>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1111170" y="2210125"/>
            <a:ext cx="5165805" cy="1985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Plus 35"/>
          <p:cNvSpPr/>
          <p:nvPr/>
        </p:nvSpPr>
        <p:spPr>
          <a:xfrm>
            <a:off x="3981889" y="2274977"/>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lus 36"/>
          <p:cNvSpPr/>
          <p:nvPr/>
        </p:nvSpPr>
        <p:spPr>
          <a:xfrm>
            <a:off x="3065604" y="2918262"/>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lus 37"/>
          <p:cNvSpPr/>
          <p:nvPr/>
        </p:nvSpPr>
        <p:spPr>
          <a:xfrm>
            <a:off x="1908136" y="3346344"/>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lus 38"/>
          <p:cNvSpPr/>
          <p:nvPr/>
        </p:nvSpPr>
        <p:spPr>
          <a:xfrm>
            <a:off x="2593274" y="3450243"/>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lus 39"/>
          <p:cNvSpPr/>
          <p:nvPr/>
        </p:nvSpPr>
        <p:spPr>
          <a:xfrm>
            <a:off x="4782636" y="2273769"/>
            <a:ext cx="218954" cy="204665"/>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38" idx="1"/>
          </p:cNvCxnSpPr>
          <p:nvPr/>
        </p:nvCxnSpPr>
        <p:spPr>
          <a:xfrm>
            <a:off x="2017613" y="3523881"/>
            <a:ext cx="0" cy="318914"/>
          </a:xfrm>
          <a:prstGeom prst="line">
            <a:avLst/>
          </a:prstGeom>
          <a:ln w="190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741754" y="3943289"/>
            <a:ext cx="0" cy="213951"/>
          </a:xfrm>
          <a:prstGeom prst="line">
            <a:avLst/>
          </a:prstGeom>
          <a:ln w="190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033613" y="3450243"/>
            <a:ext cx="0" cy="318914"/>
          </a:xfrm>
          <a:prstGeom prst="line">
            <a:avLst/>
          </a:prstGeom>
          <a:ln w="190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7" idx="1"/>
          </p:cNvCxnSpPr>
          <p:nvPr/>
        </p:nvCxnSpPr>
        <p:spPr>
          <a:xfrm>
            <a:off x="3175081" y="3095799"/>
            <a:ext cx="4582" cy="309829"/>
          </a:xfrm>
          <a:prstGeom prst="line">
            <a:avLst/>
          </a:prstGeom>
          <a:ln w="190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6" idx="1"/>
          </p:cNvCxnSpPr>
          <p:nvPr/>
        </p:nvCxnSpPr>
        <p:spPr>
          <a:xfrm flipH="1">
            <a:off x="4084003" y="2452514"/>
            <a:ext cx="7363" cy="588992"/>
          </a:xfrm>
          <a:prstGeom prst="line">
            <a:avLst/>
          </a:prstGeom>
          <a:ln w="190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4887974" y="2461880"/>
            <a:ext cx="1" cy="275043"/>
          </a:xfrm>
          <a:prstGeom prst="line">
            <a:avLst/>
          </a:prstGeom>
          <a:ln w="190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785666" y="2780740"/>
            <a:ext cx="1" cy="275043"/>
          </a:xfrm>
          <a:prstGeom prst="line">
            <a:avLst/>
          </a:prstGeom>
          <a:ln w="190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794060" y="2411277"/>
            <a:ext cx="1" cy="332319"/>
          </a:xfrm>
          <a:prstGeom prst="line">
            <a:avLst/>
          </a:prstGeom>
          <a:ln w="190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876684" y="2189445"/>
            <a:ext cx="509286" cy="98989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919099" y="565840"/>
            <a:ext cx="1197294" cy="1845895"/>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4385970" y="565837"/>
            <a:ext cx="2524116" cy="162360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385970" y="2395959"/>
            <a:ext cx="2524116" cy="783386"/>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44" name="Plus 43"/>
          <p:cNvSpPr/>
          <p:nvPr/>
        </p:nvSpPr>
        <p:spPr>
          <a:xfrm>
            <a:off x="7232607" y="565837"/>
            <a:ext cx="322666" cy="301609"/>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flipV="1">
            <a:off x="7095522" y="2075145"/>
            <a:ext cx="647700"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4" idx="1"/>
          </p:cNvCxnSpPr>
          <p:nvPr/>
        </p:nvCxnSpPr>
        <p:spPr>
          <a:xfrm>
            <a:off x="7393940" y="827468"/>
            <a:ext cx="0" cy="1301370"/>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51" name="Plus 50"/>
          <p:cNvSpPr/>
          <p:nvPr/>
        </p:nvSpPr>
        <p:spPr>
          <a:xfrm>
            <a:off x="7244264" y="2038640"/>
            <a:ext cx="322666" cy="301609"/>
          </a:xfrm>
          <a:prstGeom prst="mathPlu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p:cNvSpPr txBox="1"/>
              <p:nvPr/>
            </p:nvSpPr>
            <p:spPr>
              <a:xfrm>
                <a:off x="7596701" y="542954"/>
                <a:ext cx="48242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oMath>
                  </m:oMathPara>
                </a14:m>
                <a:endParaRPr lang="en-US" sz="2000"/>
              </a:p>
            </p:txBody>
          </p:sp>
        </mc:Choice>
        <mc:Fallback xmlns="">
          <p:sp>
            <p:nvSpPr>
              <p:cNvPr id="47" name="TextBox 46"/>
              <p:cNvSpPr txBox="1">
                <a:spLocks noRot="1" noChangeAspect="1" noMove="1" noResize="1" noEditPoints="1" noAdjustHandles="1" noChangeArrowheads="1" noChangeShapeType="1" noTextEdit="1"/>
              </p:cNvSpPr>
              <p:nvPr/>
            </p:nvSpPr>
            <p:spPr>
              <a:xfrm>
                <a:off x="7596701" y="542954"/>
                <a:ext cx="482426" cy="307777"/>
              </a:xfrm>
              <a:prstGeom prst="rect">
                <a:avLst/>
              </a:prstGeom>
              <a:blipFill rotWithShape="0">
                <a:blip r:embed="rId3"/>
                <a:stretch>
                  <a:fillRect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634930" y="1866211"/>
                <a:ext cx="586451" cy="3323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oMath>
                  </m:oMathPara>
                </a14:m>
                <a:endParaRPr lang="en-US" sz="2000"/>
              </a:p>
            </p:txBody>
          </p:sp>
        </mc:Choice>
        <mc:Fallback xmlns="">
          <p:sp>
            <p:nvSpPr>
              <p:cNvPr id="48" name="TextBox 47"/>
              <p:cNvSpPr txBox="1">
                <a:spLocks noRot="1" noChangeAspect="1" noMove="1" noResize="1" noEditPoints="1" noAdjustHandles="1" noChangeArrowheads="1" noChangeShapeType="1" noTextEdit="1"/>
              </p:cNvSpPr>
              <p:nvPr/>
            </p:nvSpPr>
            <p:spPr>
              <a:xfrm>
                <a:off x="7634930" y="1866211"/>
                <a:ext cx="586451" cy="332335"/>
              </a:xfrm>
              <a:prstGeom prst="rect">
                <a:avLst/>
              </a:prstGeom>
              <a:blipFill rotWithShape="0">
                <a:blip r:embed="rId4"/>
                <a:stretch>
                  <a:fillRect b="-2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7683330" y="3926381"/>
                <a:ext cx="3961534" cy="6122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𝑆𝑈𝑀</m:t>
                      </m:r>
                      <m:sSup>
                        <m:sSupPr>
                          <m:ctrlPr>
                            <a:rPr lang="en-US" sz="3000" b="0" i="1" smtClean="0">
                              <a:latin typeface="Cambria Math" panose="02040503050406030204" pitchFamily="18" charset="0"/>
                            </a:rPr>
                          </m:ctrlPr>
                        </m:sSupPr>
                        <m:e>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𝑦</m:t>
                              </m:r>
                              <m:r>
                                <a:rPr lang="en-US" sz="3000" b="0" i="1" smtClean="0">
                                  <a:latin typeface="Cambria Math" panose="02040503050406030204" pitchFamily="18" charset="0"/>
                                </a:rPr>
                                <m:t> − </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𝑦</m:t>
                                  </m:r>
                                </m:e>
                                <m:sup>
                                  <m:r>
                                    <a:rPr lang="en-US" sz="3000" b="0" i="1" smtClean="0">
                                      <a:latin typeface="Cambria Math" panose="02040503050406030204" pitchFamily="18" charset="0"/>
                                    </a:rPr>
                                    <m:t>^</m:t>
                                  </m:r>
                                </m:sup>
                              </m:sSup>
                            </m:e>
                          </m:d>
                        </m:e>
                        <m:sup>
                          <m:r>
                            <a:rPr lang="en-US" sz="3000" b="0" i="1" smtClean="0">
                              <a:latin typeface="Cambria Math" panose="02040503050406030204" pitchFamily="18" charset="0"/>
                            </a:rPr>
                            <m:t>2</m:t>
                          </m:r>
                        </m:sup>
                      </m:sSup>
                      <m:r>
                        <a:rPr lang="en-US" sz="3000" b="0" i="1" smtClean="0">
                          <a:latin typeface="Cambria Math" panose="02040503050406030204" pitchFamily="18" charset="0"/>
                        </a:rPr>
                        <m:t> →</m:t>
                      </m:r>
                      <m:r>
                        <a:rPr lang="en-US" sz="3000" b="0" i="1" smtClean="0">
                          <a:solidFill>
                            <a:srgbClr val="FF0000"/>
                          </a:solidFill>
                          <a:latin typeface="Cambria Math" panose="02040503050406030204" pitchFamily="18" charset="0"/>
                        </a:rPr>
                        <m:t>𝑚𝑖𝑛</m:t>
                      </m:r>
                    </m:oMath>
                  </m:oMathPara>
                </a14:m>
                <a:endParaRPr lang="en-US" sz="3000"/>
              </a:p>
            </p:txBody>
          </p:sp>
        </mc:Choice>
        <mc:Fallback xmlns="">
          <p:sp>
            <p:nvSpPr>
              <p:cNvPr id="49" name="TextBox 48"/>
              <p:cNvSpPr txBox="1">
                <a:spLocks noRot="1" noChangeAspect="1" noMove="1" noResize="1" noEditPoints="1" noAdjustHandles="1" noChangeArrowheads="1" noChangeShapeType="1" noTextEdit="1"/>
              </p:cNvSpPr>
              <p:nvPr/>
            </p:nvSpPr>
            <p:spPr>
              <a:xfrm>
                <a:off x="7683330" y="3926381"/>
                <a:ext cx="3961534" cy="612284"/>
              </a:xfrm>
              <a:prstGeom prst="rect">
                <a:avLst/>
              </a:prstGeom>
              <a:blipFill rotWithShape="0">
                <a:blip r:embed="rId5"/>
                <a:stretch>
                  <a:fillRect/>
                </a:stretch>
              </a:blipFill>
            </p:spPr>
            <p:txBody>
              <a:bodyPr/>
              <a:lstStyle/>
              <a:p>
                <a:r>
                  <a:rPr lang="en-US">
                    <a:noFill/>
                  </a:rPr>
                  <a:t> </a:t>
                </a:r>
              </a:p>
            </p:txBody>
          </p:sp>
        </mc:Fallback>
      </mc:AlternateContent>
      <p:sp>
        <p:nvSpPr>
          <p:cNvPr id="52" name="TextBox 51"/>
          <p:cNvSpPr txBox="1"/>
          <p:nvPr/>
        </p:nvSpPr>
        <p:spPr>
          <a:xfrm>
            <a:off x="8116393" y="5376266"/>
            <a:ext cx="3132419" cy="477054"/>
          </a:xfrm>
          <a:prstGeom prst="rect">
            <a:avLst/>
          </a:prstGeom>
          <a:noFill/>
        </p:spPr>
        <p:txBody>
          <a:bodyPr wrap="square" rtlCol="0">
            <a:spAutoFit/>
          </a:bodyPr>
          <a:lstStyle/>
          <a:p>
            <a:r>
              <a:rPr lang="vi-VN" sz="2500" dirty="0">
                <a:latin typeface="Times" pitchFamily="2" charset="0"/>
              </a:rPr>
              <a:t>Least squares method</a:t>
            </a:r>
            <a:endParaRPr lang="en-US" sz="2500" dirty="0">
              <a:latin typeface="Times" pitchFamily="2" charset="0"/>
            </a:endParaRPr>
          </a:p>
        </p:txBody>
      </p:sp>
      <p:sp>
        <p:nvSpPr>
          <p:cNvPr id="55" name="Down Arrow 54"/>
          <p:cNvSpPr/>
          <p:nvPr/>
        </p:nvSpPr>
        <p:spPr>
          <a:xfrm>
            <a:off x="9377853" y="4758810"/>
            <a:ext cx="286244" cy="565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38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22" presetClass="entr" presetSubtype="4"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500" fill="hold"/>
                                        <p:tgtEl>
                                          <p:spTgt spid="32"/>
                                        </p:tgtEl>
                                        <p:attrNameLst>
                                          <p:attrName>ppt_w</p:attrName>
                                        </p:attrNameLst>
                                      </p:cBhvr>
                                      <p:tavLst>
                                        <p:tav tm="0">
                                          <p:val>
                                            <p:fltVal val="0"/>
                                          </p:val>
                                        </p:tav>
                                        <p:tav tm="100000">
                                          <p:val>
                                            <p:strVal val="#ppt_w"/>
                                          </p:val>
                                        </p:tav>
                                      </p:tavLst>
                                    </p:anim>
                                    <p:anim calcmode="lin" valueType="num">
                                      <p:cBhvr>
                                        <p:cTn id="38" dur="500" fill="hold"/>
                                        <p:tgtEl>
                                          <p:spTgt spid="32"/>
                                        </p:tgtEl>
                                        <p:attrNameLst>
                                          <p:attrName>ppt_h</p:attrName>
                                        </p:attrNameLst>
                                      </p:cBhvr>
                                      <p:tavLst>
                                        <p:tav tm="0">
                                          <p:val>
                                            <p:fltVal val="0"/>
                                          </p:val>
                                        </p:tav>
                                        <p:tav tm="100000">
                                          <p:val>
                                            <p:strVal val="#ppt_h"/>
                                          </p:val>
                                        </p:tav>
                                      </p:tavLst>
                                    </p:anim>
                                    <p:animEffect transition="in" filter="fade">
                                      <p:cBhvr>
                                        <p:cTn id="39" dur="500"/>
                                        <p:tgtEl>
                                          <p:spTgt spid="32"/>
                                        </p:tgtEl>
                                      </p:cBhvr>
                                    </p:animEffect>
                                  </p:childTnLst>
                                </p:cTn>
                              </p:par>
                              <p:par>
                                <p:cTn id="40" presetID="53" presetClass="entr" presetSubtype="16"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p:cTn id="47" dur="500" fill="hold"/>
                                        <p:tgtEl>
                                          <p:spTgt spid="44"/>
                                        </p:tgtEl>
                                        <p:attrNameLst>
                                          <p:attrName>ppt_w</p:attrName>
                                        </p:attrNameLst>
                                      </p:cBhvr>
                                      <p:tavLst>
                                        <p:tav tm="0">
                                          <p:val>
                                            <p:fltVal val="0"/>
                                          </p:val>
                                        </p:tav>
                                        <p:tav tm="100000">
                                          <p:val>
                                            <p:strVal val="#ppt_w"/>
                                          </p:val>
                                        </p:tav>
                                      </p:tavLst>
                                    </p:anim>
                                    <p:anim calcmode="lin" valueType="num">
                                      <p:cBhvr>
                                        <p:cTn id="48" dur="500" fill="hold"/>
                                        <p:tgtEl>
                                          <p:spTgt spid="44"/>
                                        </p:tgtEl>
                                        <p:attrNameLst>
                                          <p:attrName>ppt_h</p:attrName>
                                        </p:attrNameLst>
                                      </p:cBhvr>
                                      <p:tavLst>
                                        <p:tav tm="0">
                                          <p:val>
                                            <p:fltVal val="0"/>
                                          </p:val>
                                        </p:tav>
                                        <p:tav tm="100000">
                                          <p:val>
                                            <p:strVal val="#ppt_h"/>
                                          </p:val>
                                        </p:tav>
                                      </p:tavLst>
                                    </p:anim>
                                    <p:animEffect transition="in" filter="fade">
                                      <p:cBhvr>
                                        <p:cTn id="49" dur="500"/>
                                        <p:tgtEl>
                                          <p:spTgt spid="44"/>
                                        </p:tgtEl>
                                      </p:cBhvr>
                                    </p:animEffect>
                                  </p:childTnLst>
                                </p:cTn>
                              </p:par>
                              <p:par>
                                <p:cTn id="50" presetID="53" presetClass="entr" presetSubtype="16"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500" fill="hold"/>
                                        <p:tgtEl>
                                          <p:spTgt spid="34"/>
                                        </p:tgtEl>
                                        <p:attrNameLst>
                                          <p:attrName>ppt_w</p:attrName>
                                        </p:attrNameLst>
                                      </p:cBhvr>
                                      <p:tavLst>
                                        <p:tav tm="0">
                                          <p:val>
                                            <p:fltVal val="0"/>
                                          </p:val>
                                        </p:tav>
                                        <p:tav tm="100000">
                                          <p:val>
                                            <p:strVal val="#ppt_w"/>
                                          </p:val>
                                        </p:tav>
                                      </p:tavLst>
                                    </p:anim>
                                    <p:anim calcmode="lin" valueType="num">
                                      <p:cBhvr>
                                        <p:cTn id="53" dur="500" fill="hold"/>
                                        <p:tgtEl>
                                          <p:spTgt spid="34"/>
                                        </p:tgtEl>
                                        <p:attrNameLst>
                                          <p:attrName>ppt_h</p:attrName>
                                        </p:attrNameLst>
                                      </p:cBhvr>
                                      <p:tavLst>
                                        <p:tav tm="0">
                                          <p:val>
                                            <p:fltVal val="0"/>
                                          </p:val>
                                        </p:tav>
                                        <p:tav tm="100000">
                                          <p:val>
                                            <p:strVal val="#ppt_h"/>
                                          </p:val>
                                        </p:tav>
                                      </p:tavLst>
                                    </p:anim>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randombar(horizontal)">
                                      <p:cBhvr>
                                        <p:cTn id="73" dur="500"/>
                                        <p:tgtEl>
                                          <p:spTgt spid="55"/>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randombar(horizontal)">
                                      <p:cBhvr>
                                        <p:cTn id="7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animBg="1"/>
      <p:bldP spid="44" grpId="0" animBg="1"/>
      <p:bldP spid="51" grpId="0" animBg="1"/>
      <p:bldP spid="47" grpId="0"/>
      <p:bldP spid="48" grpId="0"/>
      <p:bldP spid="49" grpId="0"/>
      <p:bldP spid="52" grpId="0"/>
      <p:bldP spid="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1FC6C-47FC-5F4C-8294-81D780220913}"/>
              </a:ext>
            </a:extLst>
          </p:cNvPr>
          <p:cNvSpPr>
            <a:spLocks noGrp="1"/>
          </p:cNvSpPr>
          <p:nvPr>
            <p:ph type="title"/>
          </p:nvPr>
        </p:nvSpPr>
        <p:spPr>
          <a:xfrm>
            <a:off x="838200" y="2554533"/>
            <a:ext cx="10515600" cy="1325563"/>
          </a:xfrm>
        </p:spPr>
        <p:txBody>
          <a:bodyPr/>
          <a:lstStyle/>
          <a:p>
            <a:pPr algn="ctr"/>
            <a:r>
              <a:rPr lang="vi-VN" dirty="0"/>
              <a:t>What is Simple line Regression ?</a:t>
            </a:r>
            <a:endParaRPr lang="en-US" dirty="0"/>
          </a:p>
        </p:txBody>
      </p:sp>
      <p:sp>
        <p:nvSpPr>
          <p:cNvPr id="4" name="Footer Placeholder 3">
            <a:extLst>
              <a:ext uri="{FF2B5EF4-FFF2-40B4-BE49-F238E27FC236}">
                <a16:creationId xmlns:a16="http://schemas.microsoft.com/office/drawing/2014/main" xmlns="" id="{7CF9DBEC-B4DF-AD43-AE00-152FEFFD5424}"/>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96D4E5F9-C0A1-8145-9770-57D06F872849}"/>
              </a:ext>
            </a:extLst>
          </p:cNvPr>
          <p:cNvSpPr>
            <a:spLocks noGrp="1"/>
          </p:cNvSpPr>
          <p:nvPr>
            <p:ph type="sldNum" sz="quarter" idx="12"/>
          </p:nvPr>
        </p:nvSpPr>
        <p:spPr/>
        <p:txBody>
          <a:bodyPr/>
          <a:lstStyle/>
          <a:p>
            <a:fld id="{87C09E9D-A379-40DE-A450-EBE25B7BAD8A}" type="slidenum">
              <a:rPr lang="en-US" smtClean="0"/>
              <a:t>2</a:t>
            </a:fld>
            <a:endParaRPr lang="en-US"/>
          </a:p>
        </p:txBody>
      </p:sp>
    </p:spTree>
    <p:extLst>
      <p:ext uri="{BB962C8B-B14F-4D97-AF65-F5344CB8AC3E}">
        <p14:creationId xmlns:p14="http://schemas.microsoft.com/office/powerpoint/2010/main" val="250943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9D224E-9FD6-8744-8323-04BB595968C7}"/>
              </a:ext>
            </a:extLst>
          </p:cNvPr>
          <p:cNvSpPr>
            <a:spLocks noGrp="1"/>
          </p:cNvSpPr>
          <p:nvPr>
            <p:ph idx="1"/>
          </p:nvPr>
        </p:nvSpPr>
        <p:spPr>
          <a:xfrm>
            <a:off x="795338" y="1665287"/>
            <a:ext cx="11120438" cy="4351338"/>
          </a:xfrm>
        </p:spPr>
        <p:txBody>
          <a:bodyPr/>
          <a:lstStyle/>
          <a:p>
            <a:r>
              <a:rPr lang="en-US" b="1" dirty="0">
                <a:latin typeface="Times" pitchFamily="2" charset="0"/>
              </a:rPr>
              <a:t>Simple linear regression</a:t>
            </a:r>
            <a:r>
              <a:rPr lang="en-US" dirty="0">
                <a:latin typeface="Times" pitchFamily="2" charset="0"/>
              </a:rPr>
              <a:t> is a statistical method that allows us to summarize and study relationships between two continuous (quantitative) variables:</a:t>
            </a:r>
          </a:p>
          <a:p>
            <a:pPr lvl="1"/>
            <a:r>
              <a:rPr lang="en-US" dirty="0">
                <a:latin typeface="Times" pitchFamily="2" charset="0"/>
              </a:rPr>
              <a:t>One variable, denoted </a:t>
            </a:r>
            <a:r>
              <a:rPr lang="en-US" i="1" dirty="0">
                <a:latin typeface="Times" pitchFamily="2" charset="0"/>
              </a:rPr>
              <a:t>x</a:t>
            </a:r>
            <a:r>
              <a:rPr lang="en-US" dirty="0">
                <a:latin typeface="Times" pitchFamily="2" charset="0"/>
              </a:rPr>
              <a:t>, is regarded as the </a:t>
            </a:r>
            <a:r>
              <a:rPr lang="en-US" b="1" dirty="0">
                <a:latin typeface="Times" pitchFamily="2" charset="0"/>
              </a:rPr>
              <a:t>predictor</a:t>
            </a:r>
            <a:r>
              <a:rPr lang="en-US" dirty="0">
                <a:latin typeface="Times" pitchFamily="2" charset="0"/>
              </a:rPr>
              <a:t>,  </a:t>
            </a:r>
            <a:r>
              <a:rPr lang="en-US" b="1" dirty="0">
                <a:latin typeface="Times" pitchFamily="2" charset="0"/>
              </a:rPr>
              <a:t>explanatory</a:t>
            </a:r>
            <a:r>
              <a:rPr lang="en-US" dirty="0">
                <a:latin typeface="Times" pitchFamily="2" charset="0"/>
              </a:rPr>
              <a:t>, or </a:t>
            </a:r>
            <a:r>
              <a:rPr lang="en-US" b="1" dirty="0">
                <a:latin typeface="Times" pitchFamily="2" charset="0"/>
              </a:rPr>
              <a:t>independent</a:t>
            </a:r>
            <a:r>
              <a:rPr lang="en-US" dirty="0">
                <a:latin typeface="Times" pitchFamily="2" charset="0"/>
              </a:rPr>
              <a:t> variable.</a:t>
            </a:r>
          </a:p>
          <a:p>
            <a:pPr lvl="1"/>
            <a:r>
              <a:rPr lang="en-US" dirty="0">
                <a:latin typeface="Times" pitchFamily="2" charset="0"/>
              </a:rPr>
              <a:t>The other variable, denoted </a:t>
            </a:r>
            <a:r>
              <a:rPr lang="en-US" i="1" dirty="0">
                <a:latin typeface="Times" pitchFamily="2" charset="0"/>
              </a:rPr>
              <a:t>y</a:t>
            </a:r>
            <a:r>
              <a:rPr lang="en-US" dirty="0">
                <a:latin typeface="Times" pitchFamily="2" charset="0"/>
              </a:rPr>
              <a:t>, is regarded as the </a:t>
            </a:r>
            <a:r>
              <a:rPr lang="en-US" b="1" dirty="0">
                <a:latin typeface="Times" pitchFamily="2" charset="0"/>
              </a:rPr>
              <a:t>response</a:t>
            </a:r>
            <a:r>
              <a:rPr lang="en-US" dirty="0">
                <a:latin typeface="Times" pitchFamily="2" charset="0"/>
              </a:rPr>
              <a:t>,  </a:t>
            </a:r>
            <a:r>
              <a:rPr lang="en-US" b="1" dirty="0">
                <a:latin typeface="Times" pitchFamily="2" charset="0"/>
              </a:rPr>
              <a:t>outcome</a:t>
            </a:r>
            <a:r>
              <a:rPr lang="en-US" dirty="0">
                <a:latin typeface="Times" pitchFamily="2" charset="0"/>
              </a:rPr>
              <a:t>, or </a:t>
            </a:r>
            <a:r>
              <a:rPr lang="en-US" b="1" dirty="0">
                <a:latin typeface="Times" pitchFamily="2" charset="0"/>
              </a:rPr>
              <a:t>dependent</a:t>
            </a:r>
            <a:r>
              <a:rPr lang="en-US" dirty="0">
                <a:latin typeface="Times" pitchFamily="2" charset="0"/>
              </a:rPr>
              <a:t> variable.</a:t>
            </a:r>
          </a:p>
          <a:p>
            <a:endParaRPr lang="en-US" dirty="0">
              <a:latin typeface="Times" pitchFamily="2" charset="0"/>
            </a:endParaRPr>
          </a:p>
        </p:txBody>
      </p:sp>
      <p:sp>
        <p:nvSpPr>
          <p:cNvPr id="4" name="Footer Placeholder 3">
            <a:extLst>
              <a:ext uri="{FF2B5EF4-FFF2-40B4-BE49-F238E27FC236}">
                <a16:creationId xmlns:a16="http://schemas.microsoft.com/office/drawing/2014/main" xmlns="" id="{EDA98FE0-97BE-9048-BB23-F8A8CE5A66DA}"/>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E253C818-B3F3-D84E-9014-191219B88E5E}"/>
              </a:ext>
            </a:extLst>
          </p:cNvPr>
          <p:cNvSpPr>
            <a:spLocks noGrp="1"/>
          </p:cNvSpPr>
          <p:nvPr>
            <p:ph type="sldNum" sz="quarter" idx="12"/>
          </p:nvPr>
        </p:nvSpPr>
        <p:spPr/>
        <p:txBody>
          <a:bodyPr/>
          <a:lstStyle/>
          <a:p>
            <a:fld id="{87C09E9D-A379-40DE-A450-EBE25B7BAD8A}" type="slidenum">
              <a:rPr lang="en-US" smtClean="0"/>
              <a:t>3</a:t>
            </a:fld>
            <a:endParaRPr lang="en-US"/>
          </a:p>
        </p:txBody>
      </p:sp>
      <p:sp>
        <p:nvSpPr>
          <p:cNvPr id="6" name="Title 1">
            <a:extLst>
              <a:ext uri="{FF2B5EF4-FFF2-40B4-BE49-F238E27FC236}">
                <a16:creationId xmlns:a16="http://schemas.microsoft.com/office/drawing/2014/main" xmlns="" id="{3B079534-E749-DD42-9FAC-167798773A0F}"/>
              </a:ext>
            </a:extLst>
          </p:cNvPr>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dirty="0">
                <a:latin typeface="Calibri Light" panose="020F0502020204030204" pitchFamily="34" charset="0"/>
                <a:cs typeface="Calibri Light" panose="020F0502020204030204" pitchFamily="34" charset="0"/>
              </a:rPr>
              <a:t>Overview</a:t>
            </a:r>
            <a:r>
              <a:rPr lang="en-US" dirty="0">
                <a:latin typeface="Calibri Light" panose="020F0502020204030204" pitchFamily="34" charset="0"/>
                <a:cs typeface="Calibri Light" panose="020F0502020204030204" pitchFamily="34" charset="0"/>
              </a:rPr>
              <a:t/>
            </a:r>
            <a:br>
              <a:rPr lang="en-US" dirty="0">
                <a:latin typeface="Calibri Light" panose="020F0502020204030204" pitchFamily="34" charset="0"/>
                <a:cs typeface="Calibri Light" panose="020F0502020204030204" pitchFamily="34" charset="0"/>
              </a:rPr>
            </a:br>
            <a:endParaRPr lang="en-US" dirty="0">
              <a:latin typeface="Calibri Light" panose="020F0502020204030204" pitchFamily="34" charset="0"/>
              <a:cs typeface="Calibri Light" panose="020F0502020204030204" pitchFamily="34" charset="0"/>
            </a:endParaRPr>
          </a:p>
        </p:txBody>
      </p:sp>
    </p:spTree>
    <p:extLst>
      <p:ext uri="{BB962C8B-B14F-4D97-AF65-F5344CB8AC3E}">
        <p14:creationId xmlns:p14="http://schemas.microsoft.com/office/powerpoint/2010/main" val="6904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B9F84AE-B88D-D84D-AA48-FFA904EE043F}"/>
                  </a:ext>
                </a:extLst>
              </p:cNvPr>
              <p:cNvSpPr>
                <a:spLocks noGrp="1"/>
              </p:cNvSpPr>
              <p:nvPr>
                <p:ph idx="1"/>
              </p:nvPr>
            </p:nvSpPr>
            <p:spPr>
              <a:xfrm>
                <a:off x="838200" y="1181681"/>
                <a:ext cx="10515600" cy="4351338"/>
              </a:xfrm>
            </p:spPr>
            <p:txBody>
              <a:bodyPr>
                <a:normAutofit lnSpcReduction="10000"/>
              </a:bodyPr>
              <a:lstStyle/>
              <a:p>
                <a:r>
                  <a:rPr lang="vi-VN" b="1" dirty="0">
                    <a:latin typeface="+mj-lt"/>
                  </a:rPr>
                  <a:t>Deterministic</a:t>
                </a:r>
                <a:r>
                  <a:rPr lang="en-US" dirty="0">
                    <a:latin typeface="+mj-lt"/>
                  </a:rPr>
                  <a:t> (or functional)  relationships</a:t>
                </a:r>
                <a:r>
                  <a:rPr lang="vi-VN" dirty="0">
                    <a:latin typeface="+mj-lt"/>
                  </a:rPr>
                  <a:t>:</a:t>
                </a:r>
              </a:p>
              <a:p>
                <a:pPr lvl="1"/>
                <a14:m>
                  <m:oMath xmlns:m="http://schemas.openxmlformats.org/officeDocument/2006/math">
                    <m:r>
                      <m:rPr>
                        <m:sty m:val="p"/>
                      </m:rPr>
                      <a:rPr lang="vi-VN" i="1" dirty="0">
                        <a:latin typeface="Cambria Math" panose="02040503050406030204" pitchFamily="18" charset="0"/>
                      </a:rPr>
                      <m:t>Cir</m:t>
                    </m:r>
                    <m:r>
                      <m:rPr>
                        <m:sty m:val="p"/>
                      </m:rPr>
                      <a:rPr lang="vi-VN" i="1" dirty="0" smtClean="0">
                        <a:latin typeface="Cambria Math" panose="02040503050406030204" pitchFamily="18" charset="0"/>
                      </a:rPr>
                      <m:t>cumference</m:t>
                    </m:r>
                    <m:r>
                      <a:rPr lang="vi-VN" b="0" i="1" dirty="0" smtClean="0">
                        <a:latin typeface="Cambria Math" panose="02040503050406030204" pitchFamily="18" charset="0"/>
                      </a:rPr>
                      <m:t>= </m:t>
                    </m:r>
                    <m:r>
                      <a:rPr lang="vi-VN" b="0" i="1" dirty="0" smtClean="0">
                        <a:latin typeface="Cambria Math" panose="02040503050406030204" pitchFamily="18" charset="0"/>
                        <a:ea typeface="Cambria Math" panose="02040503050406030204" pitchFamily="18" charset="0"/>
                      </a:rPr>
                      <m:t>𝜋</m:t>
                    </m:r>
                    <m:r>
                      <a:rPr lang="vi-VN" b="0" i="1" dirty="0" smtClean="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dia</m:t>
                    </m:r>
                    <m:r>
                      <m:rPr>
                        <m:sty m:val="p"/>
                      </m:rPr>
                      <a:rPr lang="vi-VN" i="1" dirty="0" smtClean="0">
                        <a:latin typeface="Cambria Math" panose="02040503050406030204" pitchFamily="18" charset="0"/>
                        <a:ea typeface="Cambria Math" panose="02040503050406030204" pitchFamily="18" charset="0"/>
                      </a:rPr>
                      <m:t>meter</m:t>
                    </m:r>
                  </m:oMath>
                </a14:m>
                <a:endParaRPr lang="vi-VN" dirty="0">
                  <a:latin typeface="+mj-lt"/>
                </a:endParaRPr>
              </a:p>
              <a:p>
                <a:pPr lvl="1"/>
                <a14:m>
                  <m:oMath xmlns:m="http://schemas.openxmlformats.org/officeDocument/2006/math">
                    <m:r>
                      <m:rPr>
                        <m:sty m:val="p"/>
                      </m:rPr>
                      <a:rPr lang="vi-VN" i="1" dirty="0" smtClean="0">
                        <a:latin typeface="Cambria Math" panose="02040503050406030204" pitchFamily="18" charset="0"/>
                        <a:ea typeface="Cambria Math" panose="02040503050406030204" pitchFamily="18" charset="0"/>
                      </a:rPr>
                      <m:t>I</m:t>
                    </m:r>
                    <m:r>
                      <a:rPr lang="vi-VN" b="0" i="1" dirty="0" smtClean="0">
                        <a:latin typeface="Cambria Math" panose="02040503050406030204" pitchFamily="18" charset="0"/>
                        <a:ea typeface="Cambria Math" panose="02040503050406030204" pitchFamily="18" charset="0"/>
                      </a:rPr>
                      <m:t>= </m:t>
                    </m:r>
                    <m:f>
                      <m:fPr>
                        <m:ctrlPr>
                          <a:rPr lang="vi-VN" b="0" i="1" dirty="0" smtClean="0">
                            <a:latin typeface="Cambria Math" panose="02040503050406030204" pitchFamily="18" charset="0"/>
                            <a:ea typeface="Cambria Math" panose="02040503050406030204" pitchFamily="18" charset="0"/>
                          </a:rPr>
                        </m:ctrlPr>
                      </m:fPr>
                      <m:num>
                        <m:r>
                          <m:rPr>
                            <m:sty m:val="p"/>
                          </m:rPr>
                          <a:rPr lang="vi-VN" i="1" dirty="0">
                            <a:latin typeface="Cambria Math" panose="02040503050406030204" pitchFamily="18" charset="0"/>
                            <a:ea typeface="Cambria Math" panose="02040503050406030204" pitchFamily="18" charset="0"/>
                          </a:rPr>
                          <m:t>V</m:t>
                        </m:r>
                      </m:num>
                      <m:den>
                        <m:r>
                          <m:rPr>
                            <m:sty m:val="p"/>
                          </m:rPr>
                          <a:rPr lang="vi-VN" i="1" dirty="0">
                            <a:latin typeface="Cambria Math" panose="02040503050406030204" pitchFamily="18" charset="0"/>
                            <a:ea typeface="Cambria Math" panose="02040503050406030204" pitchFamily="18" charset="0"/>
                          </a:rPr>
                          <m:t>R</m:t>
                        </m:r>
                      </m:den>
                    </m:f>
                  </m:oMath>
                </a14:m>
                <a:r>
                  <a:rPr lang="vi-VN"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where </a:t>
                </a:r>
                <a:r>
                  <a:rPr lang="en-US" i="1" dirty="0">
                    <a:latin typeface="Cambria Math" panose="02040503050406030204" pitchFamily="18" charset="0"/>
                    <a:ea typeface="Cambria Math" panose="02040503050406030204" pitchFamily="18" charset="0"/>
                  </a:rPr>
                  <a:t>V</a:t>
                </a:r>
                <a:r>
                  <a:rPr lang="en-US" dirty="0">
                    <a:latin typeface="Cambria Math" panose="02040503050406030204" pitchFamily="18" charset="0"/>
                    <a:ea typeface="Cambria Math" panose="02040503050406030204" pitchFamily="18" charset="0"/>
                  </a:rPr>
                  <a:t> = voltage applied, </a:t>
                </a:r>
                <a:r>
                  <a:rPr lang="vi-VN" i="1" dirty="0">
                    <a:latin typeface="Cambria Math" panose="02040503050406030204" pitchFamily="18" charset="0"/>
                    <a:ea typeface="Cambria Math" panose="02040503050406030204" pitchFamily="18" charset="0"/>
                  </a:rPr>
                  <a:t>R </a:t>
                </a:r>
                <a:r>
                  <a:rPr lang="en-US" dirty="0">
                    <a:latin typeface="Cambria Math" panose="02040503050406030204" pitchFamily="18" charset="0"/>
                    <a:ea typeface="Cambria Math" panose="02040503050406030204" pitchFamily="18" charset="0"/>
                  </a:rPr>
                  <a:t>= resistance, and </a:t>
                </a:r>
                <a:r>
                  <a:rPr lang="en-US" i="1" dirty="0">
                    <a:latin typeface="Cambria Math" panose="02040503050406030204" pitchFamily="18" charset="0"/>
                    <a:ea typeface="Cambria Math" panose="02040503050406030204" pitchFamily="18" charset="0"/>
                  </a:rPr>
                  <a:t>I</a:t>
                </a:r>
                <a:r>
                  <a:rPr lang="en-US" dirty="0">
                    <a:latin typeface="Cambria Math" panose="02040503050406030204" pitchFamily="18" charset="0"/>
                    <a:ea typeface="Cambria Math" panose="02040503050406030204" pitchFamily="18" charset="0"/>
                  </a:rPr>
                  <a:t> = current</a:t>
                </a:r>
                <a:r>
                  <a:rPr lang="vi-VN" dirty="0">
                    <a:latin typeface="Cambria Math" panose="02040503050406030204" pitchFamily="18" charset="0"/>
                    <a:ea typeface="Cambria Math" panose="02040503050406030204" pitchFamily="18" charset="0"/>
                  </a:rPr>
                  <a:t>)</a:t>
                </a:r>
              </a:p>
              <a:p>
                <a:pPr lvl="1"/>
                <a14:m>
                  <m:oMath xmlns:m="http://schemas.openxmlformats.org/officeDocument/2006/math">
                    <m:r>
                      <a:rPr lang="vi-VN" i="1">
                        <a:latin typeface="Cambria Math" panose="02040503050406030204" pitchFamily="18" charset="0"/>
                      </a:rPr>
                      <m:t>𝐹</m:t>
                    </m:r>
                    <m:r>
                      <m:rPr>
                        <m:sty m:val="p"/>
                      </m:rPr>
                      <a:rPr lang="vi-VN" i="1">
                        <a:latin typeface="Cambria Math" panose="02040503050406030204" pitchFamily="18" charset="0"/>
                      </a:rPr>
                      <m:t>ahr</m:t>
                    </m:r>
                    <m:r>
                      <a:rPr lang="vi-VN" i="1">
                        <a:latin typeface="Cambria Math" panose="02040503050406030204" pitchFamily="18" charset="0"/>
                      </a:rPr>
                      <m:t>= </m:t>
                    </m:r>
                    <m:f>
                      <m:fPr>
                        <m:ctrlPr>
                          <a:rPr lang="vi-VN" i="1">
                            <a:latin typeface="Cambria Math" panose="02040503050406030204" pitchFamily="18" charset="0"/>
                          </a:rPr>
                        </m:ctrlPr>
                      </m:fPr>
                      <m:num>
                        <m:r>
                          <a:rPr lang="vi-VN" i="1">
                            <a:latin typeface="Cambria Math" panose="02040503050406030204" pitchFamily="18" charset="0"/>
                          </a:rPr>
                          <m:t>9</m:t>
                        </m:r>
                      </m:num>
                      <m:den>
                        <m:r>
                          <a:rPr lang="vi-VN" i="1">
                            <a:latin typeface="Cambria Math" panose="02040503050406030204" pitchFamily="18" charset="0"/>
                          </a:rPr>
                          <m:t>5</m:t>
                        </m:r>
                      </m:den>
                    </m:f>
                    <m:r>
                      <a:rPr lang="vi-VN" i="1">
                        <a:latin typeface="Cambria Math" panose="02040503050406030204" pitchFamily="18" charset="0"/>
                      </a:rPr>
                      <m:t> </m:t>
                    </m:r>
                    <m:r>
                      <m:rPr>
                        <m:sty m:val="p"/>
                      </m:rPr>
                      <a:rPr lang="vi-VN" i="1">
                        <a:latin typeface="Cambria Math" panose="02040503050406030204" pitchFamily="18" charset="0"/>
                      </a:rPr>
                      <m:t>Cel</m:t>
                    </m:r>
                    <m:r>
                      <a:rPr lang="vi-VN" i="1">
                        <a:latin typeface="Cambria Math" panose="02040503050406030204" pitchFamily="18" charset="0"/>
                      </a:rPr>
                      <m:t>+ 32</m:t>
                    </m:r>
                  </m:oMath>
                </a14:m>
                <a:endParaRPr lang="vi-VN" dirty="0">
                  <a:latin typeface="Cambria Math" panose="02040503050406030204" pitchFamily="18" charset="0"/>
                  <a:ea typeface="Cambria Math" panose="02040503050406030204" pitchFamily="18" charset="0"/>
                </a:endParaRPr>
              </a:p>
              <a:p>
                <a:pPr lvl="1"/>
                <a:endParaRPr lang="vi-VN" dirty="0">
                  <a:latin typeface="+mj-lt"/>
                </a:endParaRPr>
              </a:p>
              <a:p>
                <a:r>
                  <a:rPr lang="vi-VN" b="1" dirty="0">
                    <a:latin typeface="+mj-lt"/>
                  </a:rPr>
                  <a:t>Statictis</a:t>
                </a:r>
                <a:r>
                  <a:rPr lang="en-US" dirty="0">
                    <a:latin typeface="+mj-lt"/>
                  </a:rPr>
                  <a:t> relationships</a:t>
                </a:r>
                <a:r>
                  <a:rPr lang="vi-VN" dirty="0">
                    <a:latin typeface="+mj-lt"/>
                  </a:rPr>
                  <a:t>:</a:t>
                </a:r>
              </a:p>
              <a:p>
                <a:pPr lvl="1"/>
                <a:r>
                  <a:rPr lang="en-US" dirty="0">
                    <a:latin typeface="Times" pitchFamily="2" charset="0"/>
                  </a:rPr>
                  <a:t>Height and weight</a:t>
                </a:r>
                <a:endParaRPr lang="vi-VN" dirty="0">
                  <a:latin typeface="Times" pitchFamily="2" charset="0"/>
                </a:endParaRPr>
              </a:p>
              <a:p>
                <a:pPr lvl="1"/>
                <a:r>
                  <a:rPr lang="en-US" dirty="0">
                    <a:latin typeface="Times" pitchFamily="2" charset="0"/>
                  </a:rPr>
                  <a:t>Alcohol consumed and blood alcohol content</a:t>
                </a:r>
                <a:endParaRPr lang="vi-VN" dirty="0">
                  <a:latin typeface="Times" pitchFamily="2" charset="0"/>
                </a:endParaRPr>
              </a:p>
              <a:p>
                <a:pPr lvl="1"/>
                <a:r>
                  <a:rPr lang="en-US" dirty="0">
                    <a:latin typeface="Times" pitchFamily="2" charset="0"/>
                  </a:rPr>
                  <a:t>Vital lung capacity and pack-years of smoking</a:t>
                </a:r>
                <a:endParaRPr lang="vi-VN" dirty="0">
                  <a:latin typeface="Times" pitchFamily="2" charset="0"/>
                </a:endParaRPr>
              </a:p>
              <a:p>
                <a:pPr lvl="1"/>
                <a:r>
                  <a:rPr lang="en-US" dirty="0">
                    <a:latin typeface="Times" pitchFamily="2" charset="0"/>
                  </a:rPr>
                  <a:t>Driving speed and gas mileage</a:t>
                </a:r>
              </a:p>
            </p:txBody>
          </p:sp>
        </mc:Choice>
        <mc:Fallback xmlns="">
          <p:sp>
            <p:nvSpPr>
              <p:cNvPr id="3" name="Content Placeholder 2">
                <a:extLst>
                  <a:ext uri="{FF2B5EF4-FFF2-40B4-BE49-F238E27FC236}">
                    <a16:creationId xmlns:a16="http://schemas.microsoft.com/office/drawing/2014/main" id="{FB9F84AE-B88D-D84D-AA48-FFA904EE043F}"/>
                  </a:ext>
                </a:extLst>
              </p:cNvPr>
              <p:cNvSpPr>
                <a:spLocks noGrp="1" noRot="1" noChangeAspect="1" noMove="1" noResize="1" noEditPoints="1" noAdjustHandles="1" noChangeArrowheads="1" noChangeShapeType="1" noTextEdit="1"/>
              </p:cNvSpPr>
              <p:nvPr>
                <p:ph idx="1"/>
              </p:nvPr>
            </p:nvSpPr>
            <p:spPr>
              <a:xfrm>
                <a:off x="838200" y="1181681"/>
                <a:ext cx="10515600" cy="4351338"/>
              </a:xfrm>
              <a:blipFill>
                <a:blip r:embed="rId2"/>
                <a:stretch>
                  <a:fillRect l="-965" t="-319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xmlns="" id="{E4D37B0A-1155-F040-9EB6-4AA889A87A5E}"/>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E9CD0A89-D3CE-924C-9FDA-A5C9095DFDEB}"/>
              </a:ext>
            </a:extLst>
          </p:cNvPr>
          <p:cNvSpPr>
            <a:spLocks noGrp="1"/>
          </p:cNvSpPr>
          <p:nvPr>
            <p:ph type="sldNum" sz="quarter" idx="12"/>
          </p:nvPr>
        </p:nvSpPr>
        <p:spPr/>
        <p:txBody>
          <a:bodyPr/>
          <a:lstStyle/>
          <a:p>
            <a:fld id="{87C09E9D-A379-40DE-A450-EBE25B7BAD8A}" type="slidenum">
              <a:rPr lang="en-US" smtClean="0"/>
              <a:t>4</a:t>
            </a:fld>
            <a:endParaRPr lang="en-US"/>
          </a:p>
        </p:txBody>
      </p:sp>
      <p:sp>
        <p:nvSpPr>
          <p:cNvPr id="6" name="Title 1">
            <a:extLst>
              <a:ext uri="{FF2B5EF4-FFF2-40B4-BE49-F238E27FC236}">
                <a16:creationId xmlns:a16="http://schemas.microsoft.com/office/drawing/2014/main" xmlns="" id="{7FDCFAB8-A6A8-2244-B27C-B3254802165B}"/>
              </a:ext>
            </a:extLst>
          </p:cNvPr>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dirty="0">
                <a:latin typeface="Calibri Light" panose="020F0502020204030204" pitchFamily="34" charset="0"/>
                <a:cs typeface="Calibri Light" panose="020F0502020204030204" pitchFamily="34" charset="0"/>
              </a:rPr>
              <a:t>Types of relationships</a:t>
            </a:r>
            <a:r>
              <a:rPr lang="en-US" dirty="0">
                <a:latin typeface="Calibri Light" panose="020F0502020204030204" pitchFamily="34" charset="0"/>
                <a:cs typeface="Calibri Light" panose="020F0502020204030204" pitchFamily="34" charset="0"/>
              </a:rPr>
              <a:t/>
            </a:r>
            <a:br>
              <a:rPr lang="en-US" dirty="0">
                <a:latin typeface="Calibri Light" panose="020F0502020204030204" pitchFamily="34" charset="0"/>
                <a:cs typeface="Calibri Light" panose="020F0502020204030204" pitchFamily="34" charset="0"/>
              </a:rPr>
            </a:br>
            <a:endParaRPr lang="en-US" dirty="0">
              <a:latin typeface="Calibri Light" panose="020F0502020204030204" pitchFamily="34" charset="0"/>
              <a:cs typeface="Calibri Light" panose="020F0502020204030204" pitchFamily="34" charset="0"/>
            </a:endParaRPr>
          </a:p>
        </p:txBody>
      </p:sp>
    </p:spTree>
    <p:extLst>
      <p:ext uri="{BB962C8B-B14F-4D97-AF65-F5344CB8AC3E}">
        <p14:creationId xmlns:p14="http://schemas.microsoft.com/office/powerpoint/2010/main" val="3520235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xmlns="" id="{3DFED34B-7883-0643-8CD9-ABB715454A0C}"/>
              </a:ext>
            </a:extLst>
          </p:cNvPr>
          <p:cNvGraphicFramePr>
            <a:graphicFrameLocks noGrp="1"/>
          </p:cNvGraphicFramePr>
          <p:nvPr>
            <p:ph idx="1"/>
            <p:extLst>
              <p:ext uri="{D42A27DB-BD31-4B8C-83A1-F6EECF244321}">
                <p14:modId xmlns:p14="http://schemas.microsoft.com/office/powerpoint/2010/main" val="2540660725"/>
              </p:ext>
            </p:extLst>
          </p:nvPr>
        </p:nvGraphicFramePr>
        <p:xfrm>
          <a:off x="838200" y="1590669"/>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xmlns="" id="{4BB36A1B-0ADB-9448-B95F-2438FBB96856}"/>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F25FACFF-2C5C-E34D-9883-EA2A7AD719E9}"/>
              </a:ext>
            </a:extLst>
          </p:cNvPr>
          <p:cNvSpPr>
            <a:spLocks noGrp="1"/>
          </p:cNvSpPr>
          <p:nvPr>
            <p:ph type="sldNum" sz="quarter" idx="12"/>
          </p:nvPr>
        </p:nvSpPr>
        <p:spPr/>
        <p:txBody>
          <a:bodyPr/>
          <a:lstStyle/>
          <a:p>
            <a:fld id="{87C09E9D-A379-40DE-A450-EBE25B7BAD8A}" type="slidenum">
              <a:rPr lang="en-US" smtClean="0"/>
              <a:t>5</a:t>
            </a:fld>
            <a:endParaRPr lang="en-US"/>
          </a:p>
        </p:txBody>
      </p:sp>
      <p:sp>
        <p:nvSpPr>
          <p:cNvPr id="10" name="Title 1">
            <a:extLst>
              <a:ext uri="{FF2B5EF4-FFF2-40B4-BE49-F238E27FC236}">
                <a16:creationId xmlns:a16="http://schemas.microsoft.com/office/drawing/2014/main" xmlns="" id="{5AFC2599-5124-4240-857F-97D6CFE1420A}"/>
              </a:ext>
            </a:extLst>
          </p:cNvPr>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dirty="0">
                <a:latin typeface="Calibri Light" panose="020F0502020204030204" pitchFamily="34" charset="0"/>
                <a:cs typeface="Calibri Light" panose="020F0502020204030204" pitchFamily="34" charset="0"/>
              </a:rPr>
              <a:t>Deteministic relationship</a:t>
            </a:r>
            <a:r>
              <a:rPr lang="en-US" dirty="0">
                <a:latin typeface="Calibri Light" panose="020F0502020204030204" pitchFamily="34" charset="0"/>
                <a:cs typeface="Calibri Light" panose="020F0502020204030204" pitchFamily="34" charset="0"/>
              </a:rPr>
              <a:t/>
            </a:r>
            <a:br>
              <a:rPr lang="en-US" dirty="0">
                <a:latin typeface="Calibri Light" panose="020F0502020204030204" pitchFamily="34" charset="0"/>
                <a:cs typeface="Calibri Light" panose="020F0502020204030204" pitchFamily="34" charset="0"/>
              </a:rPr>
            </a:br>
            <a:endParaRPr lang="en-US" dirty="0">
              <a:latin typeface="Calibri Light" panose="020F0502020204030204" pitchFamily="34" charset="0"/>
              <a:cs typeface="Calibri Light" panose="020F050202020403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354A374F-A659-9143-9779-F1AB507C2797}"/>
                  </a:ext>
                </a:extLst>
              </p:cNvPr>
              <p:cNvSpPr txBox="1"/>
              <p:nvPr/>
            </p:nvSpPr>
            <p:spPr>
              <a:xfrm>
                <a:off x="5102138" y="923365"/>
                <a:ext cx="1987724" cy="520463"/>
              </a:xfrm>
              <a:prstGeom prst="rect">
                <a:avLst/>
              </a:prstGeom>
              <a:noFill/>
              <a:ln w="3175">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𝐹</m:t>
                      </m:r>
                      <m:r>
                        <m:rPr>
                          <m:sty m:val="p"/>
                        </m:rPr>
                        <a:rPr lang="vi-VN" i="1">
                          <a:latin typeface="Cambria Math" panose="02040503050406030204" pitchFamily="18" charset="0"/>
                        </a:rPr>
                        <m:t>a</m:t>
                      </m:r>
                      <m:r>
                        <m:rPr>
                          <m:sty m:val="p"/>
                        </m:rPr>
                        <a:rPr lang="vi-VN" i="1" smtClean="0">
                          <a:latin typeface="Cambria Math" panose="02040503050406030204" pitchFamily="18" charset="0"/>
                        </a:rPr>
                        <m:t>hr</m:t>
                      </m:r>
                      <m:r>
                        <a:rPr lang="vi-VN" b="0" i="1" smtClean="0">
                          <a:latin typeface="Cambria Math" panose="02040503050406030204" pitchFamily="18" charset="0"/>
                        </a:rPr>
                        <m:t>= </m:t>
                      </m:r>
                      <m:f>
                        <m:fPr>
                          <m:ctrlPr>
                            <a:rPr lang="vi-VN" b="0" i="1" smtClean="0">
                              <a:latin typeface="Cambria Math" panose="02040503050406030204" pitchFamily="18" charset="0"/>
                            </a:rPr>
                          </m:ctrlPr>
                        </m:fPr>
                        <m:num>
                          <m:r>
                            <a:rPr lang="vi-VN" i="1">
                              <a:latin typeface="Cambria Math" panose="02040503050406030204" pitchFamily="18" charset="0"/>
                            </a:rPr>
                            <m:t>9</m:t>
                          </m:r>
                        </m:num>
                        <m:den>
                          <m:r>
                            <a:rPr lang="vi-VN" i="1">
                              <a:latin typeface="Cambria Math" panose="02040503050406030204" pitchFamily="18" charset="0"/>
                            </a:rPr>
                            <m:t>5</m:t>
                          </m:r>
                        </m:den>
                      </m:f>
                      <m:r>
                        <a:rPr lang="vi-VN" b="0" i="1" smtClean="0">
                          <a:latin typeface="Cambria Math" panose="02040503050406030204" pitchFamily="18" charset="0"/>
                        </a:rPr>
                        <m:t> </m:t>
                      </m:r>
                      <m:r>
                        <m:rPr>
                          <m:sty m:val="p"/>
                        </m:rPr>
                        <a:rPr lang="vi-VN" i="1">
                          <a:latin typeface="Cambria Math" panose="02040503050406030204" pitchFamily="18" charset="0"/>
                        </a:rPr>
                        <m:t>Cel</m:t>
                      </m:r>
                      <m:r>
                        <a:rPr lang="vi-VN" b="0" i="1" smtClean="0">
                          <a:latin typeface="Cambria Math" panose="02040503050406030204" pitchFamily="18" charset="0"/>
                        </a:rPr>
                        <m:t>+ </m:t>
                      </m:r>
                      <m:r>
                        <a:rPr lang="vi-VN" i="1">
                          <a:latin typeface="Cambria Math" panose="02040503050406030204" pitchFamily="18" charset="0"/>
                        </a:rPr>
                        <m:t>32</m:t>
                      </m:r>
                    </m:oMath>
                  </m:oMathPara>
                </a14:m>
                <a:endParaRPr lang="en-US" dirty="0"/>
              </a:p>
            </p:txBody>
          </p:sp>
        </mc:Choice>
        <mc:Fallback xmlns="">
          <p:sp>
            <p:nvSpPr>
              <p:cNvPr id="11" name="TextBox 10">
                <a:extLst>
                  <a:ext uri="{FF2B5EF4-FFF2-40B4-BE49-F238E27FC236}">
                    <a16:creationId xmlns:a16="http://schemas.microsoft.com/office/drawing/2014/main" id="{354A374F-A659-9143-9779-F1AB507C2797}"/>
                  </a:ext>
                </a:extLst>
              </p:cNvPr>
              <p:cNvSpPr txBox="1">
                <a:spLocks noRot="1" noChangeAspect="1" noMove="1" noResize="1" noEditPoints="1" noAdjustHandles="1" noChangeArrowheads="1" noChangeShapeType="1" noTextEdit="1"/>
              </p:cNvSpPr>
              <p:nvPr/>
            </p:nvSpPr>
            <p:spPr>
              <a:xfrm>
                <a:off x="5102138" y="923365"/>
                <a:ext cx="1987724" cy="520463"/>
              </a:xfrm>
              <a:prstGeom prst="rect">
                <a:avLst/>
              </a:prstGeom>
              <a:blipFill>
                <a:blip r:embed="rId4"/>
                <a:stretch>
                  <a:fillRect l="-1899" t="-4651" r="-1266" b="-9302"/>
                </a:stretch>
              </a:blipFill>
              <a:ln w="3175">
                <a:solidFill>
                  <a:schemeClr val="tx1"/>
                </a:solid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xmlns="" id="{BD3049E0-BCE3-984C-8045-8027B480BBAA}"/>
              </a:ext>
            </a:extLst>
          </p:cNvPr>
          <p:cNvSpPr txBox="1"/>
          <p:nvPr/>
        </p:nvSpPr>
        <p:spPr>
          <a:xfrm>
            <a:off x="5102138" y="5904182"/>
            <a:ext cx="941283" cy="369332"/>
          </a:xfrm>
          <a:prstGeom prst="rect">
            <a:avLst/>
          </a:prstGeom>
          <a:noFill/>
        </p:spPr>
        <p:txBody>
          <a:bodyPr wrap="none" rtlCol="0">
            <a:spAutoFit/>
          </a:bodyPr>
          <a:lstStyle/>
          <a:p>
            <a:r>
              <a:rPr lang="vi-VN" dirty="0"/>
              <a:t>Celsius</a:t>
            </a:r>
            <a:endParaRPr lang="en-US" dirty="0"/>
          </a:p>
        </p:txBody>
      </p:sp>
      <p:sp>
        <p:nvSpPr>
          <p:cNvPr id="13" name="TextBox 12">
            <a:extLst>
              <a:ext uri="{FF2B5EF4-FFF2-40B4-BE49-F238E27FC236}">
                <a16:creationId xmlns:a16="http://schemas.microsoft.com/office/drawing/2014/main" xmlns="" id="{75834849-1A28-C546-AC6E-0F5E35DA73F1}"/>
              </a:ext>
            </a:extLst>
          </p:cNvPr>
          <p:cNvSpPr txBox="1"/>
          <p:nvPr/>
        </p:nvSpPr>
        <p:spPr>
          <a:xfrm rot="16200000">
            <a:off x="9768" y="3581672"/>
            <a:ext cx="1287532" cy="369332"/>
          </a:xfrm>
          <a:prstGeom prst="rect">
            <a:avLst/>
          </a:prstGeom>
          <a:noFill/>
        </p:spPr>
        <p:txBody>
          <a:bodyPr wrap="none" rtlCol="0">
            <a:spAutoFit/>
          </a:bodyPr>
          <a:lstStyle/>
          <a:p>
            <a:r>
              <a:rPr lang="vi-VN" dirty="0"/>
              <a:t>Fahrenheit</a:t>
            </a:r>
            <a:endParaRPr lang="en-US" dirty="0"/>
          </a:p>
        </p:txBody>
      </p:sp>
    </p:spTree>
    <p:extLst>
      <p:ext uri="{BB962C8B-B14F-4D97-AF65-F5344CB8AC3E}">
        <p14:creationId xmlns:p14="http://schemas.microsoft.com/office/powerpoint/2010/main" val="40300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EB21CEFB-FEF4-BD45-BAE8-6811DF9501B2}"/>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14608FD6-F555-254A-A301-70F3727F28E1}"/>
              </a:ext>
            </a:extLst>
          </p:cNvPr>
          <p:cNvSpPr>
            <a:spLocks noGrp="1"/>
          </p:cNvSpPr>
          <p:nvPr>
            <p:ph type="sldNum" sz="quarter" idx="12"/>
          </p:nvPr>
        </p:nvSpPr>
        <p:spPr/>
        <p:txBody>
          <a:bodyPr/>
          <a:lstStyle/>
          <a:p>
            <a:fld id="{87C09E9D-A379-40DE-A450-EBE25B7BAD8A}" type="slidenum">
              <a:rPr lang="en-US" smtClean="0"/>
              <a:t>6</a:t>
            </a:fld>
            <a:endParaRPr lang="en-US"/>
          </a:p>
        </p:txBody>
      </p:sp>
      <p:sp>
        <p:nvSpPr>
          <p:cNvPr id="6" name="Title 1">
            <a:extLst>
              <a:ext uri="{FF2B5EF4-FFF2-40B4-BE49-F238E27FC236}">
                <a16:creationId xmlns:a16="http://schemas.microsoft.com/office/drawing/2014/main" xmlns="" id="{97399634-5E57-D54F-9AF6-EA28E617B184}"/>
              </a:ext>
            </a:extLst>
          </p:cNvPr>
          <p:cNvSpPr>
            <a:spLocks noGrp="1"/>
          </p:cNvSpPr>
          <p:nvPr>
            <p:ph type="title"/>
          </p:nvPr>
        </p:nvSpPr>
        <p:spPr>
          <a:xfrm>
            <a:off x="0" y="0"/>
            <a:ext cx="12192000" cy="1325563"/>
          </a:xfrm>
        </p:spPr>
        <p:txBody>
          <a:bodyPr/>
          <a:lstStyle/>
          <a:p>
            <a:r>
              <a:rPr lang="vi-VN" dirty="0">
                <a:latin typeface="Calibri Light" panose="020F0502020204030204" pitchFamily="34" charset="0"/>
                <a:cs typeface="Calibri Light" panose="020F0502020204030204" pitchFamily="34" charset="0"/>
              </a:rPr>
              <a:t>Statistic relationship</a:t>
            </a:r>
            <a:r>
              <a:rPr lang="en-US" dirty="0">
                <a:latin typeface="Calibri Light" panose="020F0502020204030204" pitchFamily="34" charset="0"/>
                <a:cs typeface="Calibri Light" panose="020F0502020204030204" pitchFamily="34" charset="0"/>
              </a:rPr>
              <a:t/>
            </a:r>
            <a:br>
              <a:rPr lang="en-US" dirty="0">
                <a:latin typeface="Calibri Light" panose="020F0502020204030204" pitchFamily="34" charset="0"/>
                <a:cs typeface="Calibri Light" panose="020F0502020204030204" pitchFamily="34" charset="0"/>
              </a:rPr>
            </a:br>
            <a:endParaRPr lang="en-US" dirty="0">
              <a:latin typeface="Calibri Light" panose="020F0502020204030204" pitchFamily="34" charset="0"/>
              <a:cs typeface="Calibri Light" panose="020F0502020204030204" pitchFamily="34" charset="0"/>
            </a:endParaRPr>
          </a:p>
        </p:txBody>
      </p:sp>
      <p:pic>
        <p:nvPicPr>
          <p:cNvPr id="8" name="Picture 7">
            <a:extLst>
              <a:ext uri="{FF2B5EF4-FFF2-40B4-BE49-F238E27FC236}">
                <a16:creationId xmlns:a16="http://schemas.microsoft.com/office/drawing/2014/main" xmlns="" id="{200F6B6F-1772-B847-A328-11BB46563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300" y="1212850"/>
            <a:ext cx="7391400" cy="4889500"/>
          </a:xfrm>
          <a:prstGeom prst="rect">
            <a:avLst/>
          </a:prstGeom>
        </p:spPr>
      </p:pic>
    </p:spTree>
    <p:extLst>
      <p:ext uri="{BB962C8B-B14F-4D97-AF65-F5344CB8AC3E}">
        <p14:creationId xmlns:p14="http://schemas.microsoft.com/office/powerpoint/2010/main" val="136476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1FC6C-47FC-5F4C-8294-81D780220913}"/>
              </a:ext>
            </a:extLst>
          </p:cNvPr>
          <p:cNvSpPr>
            <a:spLocks noGrp="1"/>
          </p:cNvSpPr>
          <p:nvPr>
            <p:ph type="title"/>
          </p:nvPr>
        </p:nvSpPr>
        <p:spPr>
          <a:xfrm>
            <a:off x="838200" y="2554533"/>
            <a:ext cx="10515600" cy="1325563"/>
          </a:xfrm>
        </p:spPr>
        <p:txBody>
          <a:bodyPr/>
          <a:lstStyle/>
          <a:p>
            <a:pPr algn="ctr"/>
            <a:r>
              <a:rPr lang="vi-VN" dirty="0"/>
              <a:t>What is the “Best Fitting Line” ?</a:t>
            </a:r>
            <a:endParaRPr lang="en-US" dirty="0"/>
          </a:p>
        </p:txBody>
      </p:sp>
      <p:sp>
        <p:nvSpPr>
          <p:cNvPr id="4" name="Footer Placeholder 3">
            <a:extLst>
              <a:ext uri="{FF2B5EF4-FFF2-40B4-BE49-F238E27FC236}">
                <a16:creationId xmlns:a16="http://schemas.microsoft.com/office/drawing/2014/main" xmlns="" id="{7CF9DBEC-B4DF-AD43-AE00-152FEFFD5424}"/>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96D4E5F9-C0A1-8145-9770-57D06F872849}"/>
              </a:ext>
            </a:extLst>
          </p:cNvPr>
          <p:cNvSpPr>
            <a:spLocks noGrp="1"/>
          </p:cNvSpPr>
          <p:nvPr>
            <p:ph type="sldNum" sz="quarter" idx="12"/>
          </p:nvPr>
        </p:nvSpPr>
        <p:spPr/>
        <p:txBody>
          <a:bodyPr/>
          <a:lstStyle/>
          <a:p>
            <a:fld id="{87C09E9D-A379-40DE-A450-EBE25B7BAD8A}" type="slidenum">
              <a:rPr lang="en-US" smtClean="0"/>
              <a:t>7</a:t>
            </a:fld>
            <a:endParaRPr lang="en-US"/>
          </a:p>
        </p:txBody>
      </p:sp>
    </p:spTree>
    <p:extLst>
      <p:ext uri="{BB962C8B-B14F-4D97-AF65-F5344CB8AC3E}">
        <p14:creationId xmlns:p14="http://schemas.microsoft.com/office/powerpoint/2010/main" val="125304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5C9349D0-2A57-3E4A-98A4-B2AD9CA26FE9}"/>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F71BFAD7-1CD3-E040-AB1F-99A6BEA89E2B}"/>
              </a:ext>
            </a:extLst>
          </p:cNvPr>
          <p:cNvSpPr>
            <a:spLocks noGrp="1"/>
          </p:cNvSpPr>
          <p:nvPr>
            <p:ph type="sldNum" sz="quarter" idx="12"/>
          </p:nvPr>
        </p:nvSpPr>
        <p:spPr/>
        <p:txBody>
          <a:bodyPr/>
          <a:lstStyle/>
          <a:p>
            <a:fld id="{87C09E9D-A379-40DE-A450-EBE25B7BAD8A}" type="slidenum">
              <a:rPr lang="en-US" smtClean="0"/>
              <a:t>8</a:t>
            </a:fld>
            <a:endParaRPr lang="en-US"/>
          </a:p>
        </p:txBody>
      </p:sp>
      <p:sp>
        <p:nvSpPr>
          <p:cNvPr id="6" name="Title 1">
            <a:extLst>
              <a:ext uri="{FF2B5EF4-FFF2-40B4-BE49-F238E27FC236}">
                <a16:creationId xmlns:a16="http://schemas.microsoft.com/office/drawing/2014/main" xmlns="" id="{D3187DD2-94E8-9F41-AA01-4A0D6D601D01}"/>
              </a:ext>
            </a:extLst>
          </p:cNvPr>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dirty="0">
                <a:latin typeface="Calibri Light" panose="020F0502020204030204" pitchFamily="34" charset="0"/>
                <a:cs typeface="Calibri Light" panose="020F0502020204030204" pitchFamily="34" charset="0"/>
              </a:rPr>
              <a:t>Best fitting line</a:t>
            </a:r>
            <a:r>
              <a:rPr lang="en-US" dirty="0">
                <a:latin typeface="Calibri Light" panose="020F0502020204030204" pitchFamily="34" charset="0"/>
                <a:cs typeface="Calibri Light" panose="020F0502020204030204" pitchFamily="34" charset="0"/>
              </a:rPr>
              <a:t/>
            </a:r>
            <a:br>
              <a:rPr lang="en-US" dirty="0">
                <a:latin typeface="Calibri Light" panose="020F0502020204030204" pitchFamily="34" charset="0"/>
                <a:cs typeface="Calibri Light" panose="020F0502020204030204" pitchFamily="34" charset="0"/>
              </a:rPr>
            </a:br>
            <a:endParaRPr lang="en-US" dirty="0">
              <a:latin typeface="Calibri Light" panose="020F0502020204030204" pitchFamily="34" charset="0"/>
              <a:cs typeface="Calibri Light" panose="020F0502020204030204" pitchFamily="34" charset="0"/>
            </a:endParaRPr>
          </a:p>
        </p:txBody>
      </p:sp>
      <p:pic>
        <p:nvPicPr>
          <p:cNvPr id="10" name="Picture 9">
            <a:extLst>
              <a:ext uri="{FF2B5EF4-FFF2-40B4-BE49-F238E27FC236}">
                <a16:creationId xmlns:a16="http://schemas.microsoft.com/office/drawing/2014/main" xmlns="" id="{B5800011-4505-AC46-832B-159F8FCD0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111" y="916635"/>
            <a:ext cx="7391400" cy="48895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617994D6-729F-6E47-A855-86C25B2B3600}"/>
                  </a:ext>
                </a:extLst>
              </p:cNvPr>
              <p:cNvSpPr txBox="1"/>
              <p:nvPr/>
            </p:nvSpPr>
            <p:spPr>
              <a:xfrm>
                <a:off x="9413631" y="3392724"/>
                <a:ext cx="2028726" cy="346249"/>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vi-VN" sz="2200" i="1">
                              <a:latin typeface="Cambria Math" panose="02040503050406030204" pitchFamily="18" charset="0"/>
                            </a:rPr>
                            <m:t>𝑦</m:t>
                          </m:r>
                        </m:e>
                        <m:sup>
                          <m:r>
                            <a:rPr lang="vi-VN" sz="2200" b="0" i="1" smtClean="0">
                              <a:latin typeface="Cambria Math" panose="02040503050406030204" pitchFamily="18" charset="0"/>
                            </a:rPr>
                            <m:t>^</m:t>
                          </m:r>
                        </m:sup>
                      </m:sSup>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i="1">
                              <a:latin typeface="Cambria Math" panose="02040503050406030204" pitchFamily="18" charset="0"/>
                            </a:rPr>
                            <m:t>𝑏</m:t>
                          </m:r>
                        </m:e>
                        <m:sub>
                          <m:r>
                            <a:rPr lang="vi-VN" sz="2200" i="1">
                              <a:latin typeface="Cambria Math" panose="02040503050406030204" pitchFamily="18" charset="0"/>
                            </a:rPr>
                            <m:t>0</m:t>
                          </m:r>
                        </m:sub>
                      </m:sSub>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i="1">
                              <a:latin typeface="Cambria Math" panose="02040503050406030204" pitchFamily="18" charset="0"/>
                            </a:rPr>
                            <m:t>𝑏</m:t>
                          </m:r>
                        </m:e>
                        <m:sub>
                          <m:r>
                            <a:rPr lang="vi-VN" sz="2200" i="1">
                              <a:latin typeface="Cambria Math" panose="02040503050406030204" pitchFamily="18" charset="0"/>
                            </a:rPr>
                            <m:t>1</m:t>
                          </m:r>
                        </m:sub>
                      </m:sSub>
                      <m:r>
                        <a:rPr lang="vi-VN" sz="2200" i="1">
                          <a:latin typeface="Cambria Math" panose="02040503050406030204" pitchFamily="18" charset="0"/>
                        </a:rPr>
                        <m:t>𝑥</m:t>
                      </m:r>
                    </m:oMath>
                  </m:oMathPara>
                </a14:m>
                <a:endParaRPr lang="en-US" sz="2200" i="1" dirty="0"/>
              </a:p>
            </p:txBody>
          </p:sp>
        </mc:Choice>
        <mc:Fallback xmlns="">
          <p:sp>
            <p:nvSpPr>
              <p:cNvPr id="11" name="TextBox 10">
                <a:extLst>
                  <a:ext uri="{FF2B5EF4-FFF2-40B4-BE49-F238E27FC236}">
                    <a16:creationId xmlns:a16="http://schemas.microsoft.com/office/drawing/2014/main" id="{617994D6-729F-6E47-A855-86C25B2B3600}"/>
                  </a:ext>
                </a:extLst>
              </p:cNvPr>
              <p:cNvSpPr txBox="1">
                <a:spLocks noRot="1" noChangeAspect="1" noMove="1" noResize="1" noEditPoints="1" noAdjustHandles="1" noChangeArrowheads="1" noChangeShapeType="1" noTextEdit="1"/>
              </p:cNvSpPr>
              <p:nvPr/>
            </p:nvSpPr>
            <p:spPr>
              <a:xfrm>
                <a:off x="9413631" y="3392724"/>
                <a:ext cx="2028726" cy="346249"/>
              </a:xfrm>
              <a:prstGeom prst="rect">
                <a:avLst/>
              </a:prstGeom>
              <a:blipFill>
                <a:blip r:embed="rId3"/>
                <a:stretch>
                  <a:fillRect t="-3571" b="-21429"/>
                </a:stretch>
              </a:blipFill>
              <a:ln>
                <a:no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xmlns="" id="{7EDAAD1E-CC4D-0D49-8BD5-F32C624DFE8E}"/>
              </a:ext>
            </a:extLst>
          </p:cNvPr>
          <p:cNvSpPr txBox="1"/>
          <p:nvPr/>
        </p:nvSpPr>
        <p:spPr>
          <a:xfrm>
            <a:off x="8846292" y="2596352"/>
            <a:ext cx="2805057" cy="646331"/>
          </a:xfrm>
          <a:prstGeom prst="rect">
            <a:avLst/>
          </a:prstGeom>
          <a:noFill/>
        </p:spPr>
        <p:txBody>
          <a:bodyPr wrap="square" rtlCol="0">
            <a:spAutoFit/>
          </a:bodyPr>
          <a:lstStyle/>
          <a:p>
            <a:r>
              <a:rPr lang="vi-VN" dirty="0"/>
              <a:t>T</a:t>
            </a:r>
            <a:r>
              <a:rPr lang="en-US" dirty="0"/>
              <a:t>he equation for the best fitting line is:</a:t>
            </a:r>
          </a:p>
        </p:txBody>
      </p:sp>
    </p:spTree>
    <p:extLst>
      <p:ext uri="{BB962C8B-B14F-4D97-AF65-F5344CB8AC3E}">
        <p14:creationId xmlns:p14="http://schemas.microsoft.com/office/powerpoint/2010/main" val="49985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EB21CEFB-FEF4-BD45-BAE8-6811DF9501B2}"/>
              </a:ext>
            </a:extLst>
          </p:cNvPr>
          <p:cNvSpPr>
            <a:spLocks noGrp="1"/>
          </p:cNvSpPr>
          <p:nvPr>
            <p:ph type="ftr" sz="quarter" idx="11"/>
          </p:nvPr>
        </p:nvSpPr>
        <p:spPr/>
        <p:txBody>
          <a:bodyPr/>
          <a:lstStyle/>
          <a:p>
            <a:r>
              <a:rPr lang="en-US"/>
              <a:t>tma.com.vn</a:t>
            </a:r>
          </a:p>
        </p:txBody>
      </p:sp>
      <p:sp>
        <p:nvSpPr>
          <p:cNvPr id="5" name="Slide Number Placeholder 4">
            <a:extLst>
              <a:ext uri="{FF2B5EF4-FFF2-40B4-BE49-F238E27FC236}">
                <a16:creationId xmlns:a16="http://schemas.microsoft.com/office/drawing/2014/main" xmlns="" id="{14608FD6-F555-254A-A301-70F3727F28E1}"/>
              </a:ext>
            </a:extLst>
          </p:cNvPr>
          <p:cNvSpPr>
            <a:spLocks noGrp="1"/>
          </p:cNvSpPr>
          <p:nvPr>
            <p:ph type="sldNum" sz="quarter" idx="12"/>
          </p:nvPr>
        </p:nvSpPr>
        <p:spPr/>
        <p:txBody>
          <a:bodyPr/>
          <a:lstStyle/>
          <a:p>
            <a:fld id="{87C09E9D-A379-40DE-A450-EBE25B7BAD8A}" type="slidenum">
              <a:rPr lang="en-US" smtClean="0"/>
              <a:t>9</a:t>
            </a:fld>
            <a:endParaRPr lang="en-US"/>
          </a:p>
        </p:txBody>
      </p:sp>
      <p:sp>
        <p:nvSpPr>
          <p:cNvPr id="6" name="Title 1">
            <a:extLst>
              <a:ext uri="{FF2B5EF4-FFF2-40B4-BE49-F238E27FC236}">
                <a16:creationId xmlns:a16="http://schemas.microsoft.com/office/drawing/2014/main" xmlns="" id="{97399634-5E57-D54F-9AF6-EA28E617B184}"/>
              </a:ext>
            </a:extLst>
          </p:cNvPr>
          <p:cNvSpPr>
            <a:spLocks noGrp="1"/>
          </p:cNvSpPr>
          <p:nvPr>
            <p:ph type="title"/>
          </p:nvPr>
        </p:nvSpPr>
        <p:spPr>
          <a:xfrm>
            <a:off x="0" y="0"/>
            <a:ext cx="12192000" cy="1325563"/>
          </a:xfrm>
        </p:spPr>
        <p:txBody>
          <a:bodyPr/>
          <a:lstStyle/>
          <a:p>
            <a:r>
              <a:rPr lang="vi-VN" dirty="0">
                <a:latin typeface="Calibri Light" panose="020F0502020204030204" pitchFamily="34" charset="0"/>
                <a:cs typeface="Calibri Light" panose="020F0502020204030204" pitchFamily="34" charset="0"/>
              </a:rPr>
              <a:t>Least squares method</a:t>
            </a:r>
            <a:r>
              <a:rPr lang="en-US" dirty="0">
                <a:latin typeface="Calibri Light" panose="020F0502020204030204" pitchFamily="34" charset="0"/>
                <a:cs typeface="Calibri Light" panose="020F0502020204030204" pitchFamily="34" charset="0"/>
              </a:rPr>
              <a:t/>
            </a:r>
            <a:br>
              <a:rPr lang="en-US" dirty="0">
                <a:latin typeface="Calibri Light" panose="020F0502020204030204" pitchFamily="34" charset="0"/>
                <a:cs typeface="Calibri Light" panose="020F0502020204030204" pitchFamily="34" charset="0"/>
              </a:rPr>
            </a:br>
            <a:endParaRPr lang="en-US" dirty="0">
              <a:latin typeface="Calibri Light" panose="020F0502020204030204" pitchFamily="34" charset="0"/>
              <a:cs typeface="Calibri Light" panose="020F0502020204030204" pitchFamily="34" charset="0"/>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xmlns="" id="{CEEC5CEB-6619-524A-A3C1-8D97A547CA02}"/>
                  </a:ext>
                </a:extLst>
              </p:cNvPr>
              <p:cNvSpPr>
                <a:spLocks noGrp="1"/>
              </p:cNvSpPr>
              <p:nvPr>
                <p:ph idx="1"/>
              </p:nvPr>
            </p:nvSpPr>
            <p:spPr>
              <a:xfrm>
                <a:off x="838200" y="1181681"/>
                <a:ext cx="10515600" cy="4351338"/>
              </a:xfrm>
            </p:spPr>
            <p:txBody>
              <a:bodyPr>
                <a:normAutofit/>
              </a:bodyPr>
              <a:lstStyle/>
              <a:p>
                <a:r>
                  <a:rPr lang="en-US" dirty="0">
                    <a:latin typeface="Times" pitchFamily="2" charset="0"/>
                  </a:rPr>
                  <a:t>The equation of the best fitting line is</a:t>
                </a:r>
                <a:r>
                  <a:rPr lang="en-US" dirty="0"/>
                  <a:t>: </a:t>
                </a:r>
                <a14:m>
                  <m:oMath xmlns:m="http://schemas.openxmlformats.org/officeDocument/2006/math">
                    <m:sSubSup>
                      <m:sSubSupPr>
                        <m:ctrlPr>
                          <a:rPr lang="en-US" i="1" smtClean="0">
                            <a:latin typeface="Cambria Math" panose="02040503050406030204" pitchFamily="18" charset="0"/>
                          </a:rPr>
                        </m:ctrlPr>
                      </m:sSubSupPr>
                      <m:e>
                        <m:r>
                          <a:rPr lang="vi-VN" i="1">
                            <a:latin typeface="Cambria Math" panose="02040503050406030204" pitchFamily="18" charset="0"/>
                          </a:rPr>
                          <m:t>𝑦</m:t>
                        </m:r>
                      </m:e>
                      <m:sub>
                        <m:r>
                          <a:rPr lang="vi-VN" i="1">
                            <a:latin typeface="Cambria Math" panose="02040503050406030204" pitchFamily="18" charset="0"/>
                          </a:rPr>
                          <m:t>𝑖</m:t>
                        </m:r>
                      </m:sub>
                      <m:sup>
                        <m:r>
                          <a:rPr lang="vi-VN" b="0" i="1" smtClean="0">
                            <a:latin typeface="Cambria Math" panose="02040503050406030204" pitchFamily="18" charset="0"/>
                          </a:rPr>
                          <m:t>^</m:t>
                        </m:r>
                      </m:sup>
                    </m:sSubSup>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i="1">
                            <a:latin typeface="Cambria Math" panose="02040503050406030204" pitchFamily="18" charset="0"/>
                          </a:rPr>
                          <m:t>𝑏</m:t>
                        </m:r>
                      </m:e>
                      <m:sub>
                        <m:r>
                          <a:rPr lang="vi-VN" i="1">
                            <a:latin typeface="Cambria Math" panose="02040503050406030204" pitchFamily="18" charset="0"/>
                          </a:rPr>
                          <m:t>0</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i="1">
                            <a:latin typeface="Cambria Math" panose="02040503050406030204" pitchFamily="18" charset="0"/>
                          </a:rPr>
                          <m:t>𝑏</m:t>
                        </m:r>
                      </m:e>
                      <m:sub>
                        <m:r>
                          <a:rPr lang="vi-VN" i="1">
                            <a:latin typeface="Cambria Math" panose="02040503050406030204" pitchFamily="18" charset="0"/>
                          </a:rPr>
                          <m:t>1</m:t>
                        </m:r>
                      </m:sub>
                    </m:sSub>
                    <m:sSub>
                      <m:sSubPr>
                        <m:ctrlPr>
                          <a:rPr lang="vi-VN" b="0" i="1" smtClean="0">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sub>
                    </m:sSub>
                  </m:oMath>
                </a14:m>
                <a:endParaRPr lang="en-US" i="1" dirty="0"/>
              </a:p>
              <a:p>
                <a:r>
                  <a:rPr lang="en-US" dirty="0">
                    <a:latin typeface="Times" pitchFamily="2" charset="0"/>
                  </a:rPr>
                  <a:t>We just need to find the values </a:t>
                </a:r>
                <a:r>
                  <a:rPr lang="en-US" i="1" dirty="0">
                    <a:latin typeface="Times" pitchFamily="2" charset="0"/>
                  </a:rPr>
                  <a:t>b</a:t>
                </a:r>
                <a:r>
                  <a:rPr lang="en-US" baseline="-25000" dirty="0">
                    <a:latin typeface="Times" pitchFamily="2" charset="0"/>
                  </a:rPr>
                  <a:t>0</a:t>
                </a:r>
                <a:r>
                  <a:rPr lang="en-US" dirty="0">
                    <a:latin typeface="Times" pitchFamily="2" charset="0"/>
                  </a:rPr>
                  <a:t> and </a:t>
                </a:r>
                <a:r>
                  <a:rPr lang="en-US" i="1" dirty="0">
                    <a:latin typeface="Times" pitchFamily="2" charset="0"/>
                  </a:rPr>
                  <a:t>b</a:t>
                </a:r>
                <a:r>
                  <a:rPr lang="en-US" baseline="-25000" dirty="0">
                    <a:latin typeface="Times" pitchFamily="2" charset="0"/>
                  </a:rPr>
                  <a:t>1</a:t>
                </a:r>
                <a:r>
                  <a:rPr lang="en-US" dirty="0">
                    <a:latin typeface="Times" pitchFamily="2" charset="0"/>
                  </a:rPr>
                  <a:t> that make the sum of the squared prediction errors the smallest it can be.</a:t>
                </a:r>
              </a:p>
              <a:p>
                <a:r>
                  <a:rPr lang="en-US" dirty="0">
                    <a:latin typeface="Times" pitchFamily="2" charset="0"/>
                  </a:rPr>
                  <a:t>That is, we need to find the values </a:t>
                </a:r>
                <a:r>
                  <a:rPr lang="en-US" i="1" dirty="0">
                    <a:latin typeface="Times" pitchFamily="2" charset="0"/>
                  </a:rPr>
                  <a:t>b</a:t>
                </a:r>
                <a:r>
                  <a:rPr lang="en-US" baseline="-25000" dirty="0">
                    <a:latin typeface="Times" pitchFamily="2" charset="0"/>
                  </a:rPr>
                  <a:t>0</a:t>
                </a:r>
                <a:r>
                  <a:rPr lang="en-US" dirty="0">
                    <a:latin typeface="Times" pitchFamily="2" charset="0"/>
                  </a:rPr>
                  <a:t> and </a:t>
                </a:r>
                <a:r>
                  <a:rPr lang="en-US" i="1" dirty="0">
                    <a:latin typeface="Times" pitchFamily="2" charset="0"/>
                  </a:rPr>
                  <a:t>b</a:t>
                </a:r>
                <a:r>
                  <a:rPr lang="en-US" baseline="-25000" dirty="0">
                    <a:latin typeface="Times" pitchFamily="2" charset="0"/>
                  </a:rPr>
                  <a:t>1</a:t>
                </a:r>
                <a:r>
                  <a:rPr lang="en-US" dirty="0">
                    <a:latin typeface="Times" pitchFamily="2" charset="0"/>
                  </a:rPr>
                  <a:t> that minimize:</a:t>
                </a:r>
              </a:p>
              <a:p>
                <a:endParaRPr lang="en-US" dirty="0">
                  <a:latin typeface="Times" pitchFamily="2" charset="0"/>
                </a:endParaRPr>
              </a:p>
            </p:txBody>
          </p:sp>
        </mc:Choice>
        <mc:Fallback xmlns="">
          <p:sp>
            <p:nvSpPr>
              <p:cNvPr id="7" name="Content Placeholder 2">
                <a:extLst>
                  <a:ext uri="{FF2B5EF4-FFF2-40B4-BE49-F238E27FC236}">
                    <a16:creationId xmlns:a16="http://schemas.microsoft.com/office/drawing/2014/main" id="{CEEC5CEB-6619-524A-A3C1-8D97A547CA02}"/>
                  </a:ext>
                </a:extLst>
              </p:cNvPr>
              <p:cNvSpPr>
                <a:spLocks noGrp="1" noRot="1" noChangeAspect="1" noMove="1" noResize="1" noEditPoints="1" noAdjustHandles="1" noChangeArrowheads="1" noChangeShapeType="1" noTextEdit="1"/>
              </p:cNvSpPr>
              <p:nvPr>
                <p:ph idx="1"/>
              </p:nvPr>
            </p:nvSpPr>
            <p:spPr>
              <a:xfrm>
                <a:off x="838200" y="1181681"/>
                <a:ext cx="10515600" cy="4351338"/>
              </a:xfrm>
              <a:blipFill>
                <a:blip r:embed="rId3"/>
                <a:stretch>
                  <a:fillRect l="-965" t="-1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EAACAD30-BC9F-4945-883A-4B53325B77AB}"/>
                  </a:ext>
                </a:extLst>
              </p:cNvPr>
              <p:cNvSpPr txBox="1"/>
              <p:nvPr/>
            </p:nvSpPr>
            <p:spPr>
              <a:xfrm>
                <a:off x="4038600" y="3688491"/>
                <a:ext cx="4273991"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vi-VN" sz="2400" i="1" smtClean="0">
                          <a:latin typeface="Cambria Math" panose="02040503050406030204" pitchFamily="18" charset="0"/>
                        </a:rPr>
                        <m:t>Q</m:t>
                      </m:r>
                      <m:r>
                        <a:rPr lang="vi-VN" sz="2400" b="0" i="1" smtClean="0">
                          <a:latin typeface="Cambria Math" panose="02040503050406030204" pitchFamily="18" charset="0"/>
                        </a:rPr>
                        <m:t>=</m:t>
                      </m:r>
                      <m:nary>
                        <m:naryPr>
                          <m:chr m:val="∑"/>
                          <m:ctrlPr>
                            <a:rPr lang="vi-VN" sz="2400" b="0" i="1" smtClean="0">
                              <a:latin typeface="Cambria Math" panose="02040503050406030204" pitchFamily="18" charset="0"/>
                            </a:rPr>
                          </m:ctrlPr>
                        </m:naryPr>
                        <m:sub>
                          <m:r>
                            <m:rPr>
                              <m:brk m:alnAt="23"/>
                            </m:rPr>
                            <a:rPr lang="vi-VN" sz="2400" i="1">
                              <a:latin typeface="Cambria Math" panose="02040503050406030204" pitchFamily="18" charset="0"/>
                            </a:rPr>
                            <m:t>𝑖</m:t>
                          </m:r>
                          <m:r>
                            <a:rPr lang="vi-VN" sz="2400" b="0" i="1" smtClean="0">
                              <a:latin typeface="Cambria Math" panose="02040503050406030204" pitchFamily="18" charset="0"/>
                            </a:rPr>
                            <m:t>=</m:t>
                          </m:r>
                          <m:r>
                            <a:rPr lang="vi-VN" sz="2400" i="1">
                              <a:latin typeface="Cambria Math" panose="02040503050406030204" pitchFamily="18" charset="0"/>
                            </a:rPr>
                            <m:t>1</m:t>
                          </m:r>
                        </m:sub>
                        <m:sup>
                          <m:r>
                            <a:rPr lang="vi-VN" sz="2400" i="1">
                              <a:latin typeface="Cambria Math" panose="02040503050406030204" pitchFamily="18" charset="0"/>
                            </a:rPr>
                            <m:t>𝑛</m:t>
                          </m:r>
                        </m:sup>
                        <m:e>
                          <m:sSup>
                            <m:sSupPr>
                              <m:ctrlPr>
                                <a:rPr lang="vi-VN" sz="2400" b="0" i="1" smtClean="0">
                                  <a:latin typeface="Cambria Math" panose="02040503050406030204" pitchFamily="18" charset="0"/>
                                </a:rPr>
                              </m:ctrlPr>
                            </m:sSupPr>
                            <m:e>
                              <m:r>
                                <a:rPr lang="vi-VN" sz="2400" b="0" i="1" smtClean="0">
                                  <a:latin typeface="Cambria Math" panose="02040503050406030204" pitchFamily="18" charset="0"/>
                                </a:rPr>
                                <m:t>(</m:t>
                              </m:r>
                              <m:sSup>
                                <m:sSupPr>
                                  <m:ctrlPr>
                                    <a:rPr lang="vi-VN" sz="2400" b="0" i="1" smtClean="0">
                                      <a:latin typeface="Cambria Math" panose="02040503050406030204" pitchFamily="18" charset="0"/>
                                    </a:rPr>
                                  </m:ctrlPr>
                                </m:sSupPr>
                                <m:e>
                                  <m:r>
                                    <a:rPr lang="vi-VN" sz="2400" i="1">
                                      <a:latin typeface="Cambria Math" panose="02040503050406030204" pitchFamily="18" charset="0"/>
                                    </a:rPr>
                                    <m:t>𝑦</m:t>
                                  </m:r>
                                </m:e>
                                <m:sup>
                                  <m:r>
                                    <a:rPr lang="vi-VN" sz="2400" i="1">
                                      <a:latin typeface="Cambria Math" panose="02040503050406030204" pitchFamily="18" charset="0"/>
                                    </a:rPr>
                                    <m:t>𝑖</m:t>
                                  </m:r>
                                </m:sup>
                              </m:sSup>
                              <m:r>
                                <a:rPr lang="vi-VN" sz="2400" b="0" i="1" smtClean="0">
                                  <a:latin typeface="Cambria Math" panose="02040503050406030204" pitchFamily="18" charset="0"/>
                                </a:rPr>
                                <m:t>−</m:t>
                              </m:r>
                              <m:sSubSup>
                                <m:sSubSupPr>
                                  <m:ctrlPr>
                                    <a:rPr lang="vi-VN" sz="2400" b="0" i="1" smtClean="0">
                                      <a:latin typeface="Cambria Math" panose="02040503050406030204" pitchFamily="18" charset="0"/>
                                    </a:rPr>
                                  </m:ctrlPr>
                                </m:sSubSupPr>
                                <m:e>
                                  <m:r>
                                    <a:rPr lang="vi-VN" sz="2400" i="1">
                                      <a:latin typeface="Cambria Math" panose="02040503050406030204" pitchFamily="18" charset="0"/>
                                    </a:rPr>
                                    <m:t>𝑦</m:t>
                                  </m:r>
                                </m:e>
                                <m:sub>
                                  <m:r>
                                    <a:rPr lang="vi-VN" sz="2400" i="1">
                                      <a:latin typeface="Cambria Math" panose="02040503050406030204" pitchFamily="18" charset="0"/>
                                    </a:rPr>
                                    <m:t>𝑖</m:t>
                                  </m:r>
                                </m:sub>
                                <m:sup>
                                  <m:r>
                                    <a:rPr lang="vi-VN" sz="2400" b="0" i="1" smtClean="0">
                                      <a:latin typeface="Cambria Math" panose="02040503050406030204" pitchFamily="18" charset="0"/>
                                    </a:rPr>
                                    <m:t>^</m:t>
                                  </m:r>
                                </m:sup>
                              </m:sSubSup>
                              <m:r>
                                <a:rPr lang="vi-VN" sz="2400" b="0" i="1" smtClean="0">
                                  <a:latin typeface="Cambria Math" panose="02040503050406030204" pitchFamily="18" charset="0"/>
                                </a:rPr>
                                <m:t>)</m:t>
                              </m:r>
                            </m:e>
                            <m:sup>
                              <m:r>
                                <a:rPr lang="vi-VN" sz="2400" i="1">
                                  <a:latin typeface="Cambria Math" panose="02040503050406030204" pitchFamily="18" charset="0"/>
                                </a:rPr>
                                <m:t>2</m:t>
                              </m:r>
                            </m:sup>
                          </m:sSup>
                          <m:r>
                            <a:rPr lang="vi-VN" sz="2400" b="0" i="1" smtClean="0">
                              <a:solidFill>
                                <a:srgbClr val="FF0000"/>
                              </a:solidFill>
                              <a:latin typeface="Cambria Math" panose="02040503050406030204" pitchFamily="18" charset="0"/>
                            </a:rPr>
                            <m:t>−&gt;</m:t>
                          </m:r>
                          <m:r>
                            <m:rPr>
                              <m:sty m:val="p"/>
                            </m:rPr>
                            <a:rPr lang="vi-VN" sz="2400" i="1">
                              <a:solidFill>
                                <a:srgbClr val="FF0000"/>
                              </a:solidFill>
                              <a:latin typeface="Cambria Math" panose="02040503050406030204" pitchFamily="18" charset="0"/>
                            </a:rPr>
                            <m:t>Min</m:t>
                          </m:r>
                          <m:r>
                            <m:rPr>
                              <m:sty m:val="p"/>
                            </m:rPr>
                            <a:rPr lang="vi-VN" sz="2400" i="1" smtClean="0">
                              <a:solidFill>
                                <a:srgbClr val="FF0000"/>
                              </a:solidFill>
                              <a:latin typeface="Cambria Math" panose="02040503050406030204" pitchFamily="18" charset="0"/>
                            </a:rPr>
                            <m:t>i</m:t>
                          </m:r>
                          <m:r>
                            <m:rPr>
                              <m:sty m:val="p"/>
                            </m:rPr>
                            <a:rPr lang="vi-VN" sz="2400" i="1">
                              <a:solidFill>
                                <a:srgbClr val="FF0000"/>
                              </a:solidFill>
                              <a:latin typeface="Cambria Math" panose="02040503050406030204" pitchFamily="18" charset="0"/>
                            </a:rPr>
                            <m:t>mum</m:t>
                          </m:r>
                        </m:e>
                      </m:nary>
                    </m:oMath>
                  </m:oMathPara>
                </a14:m>
                <a:endParaRPr lang="en-US" sz="2400" i="1" dirty="0"/>
              </a:p>
            </p:txBody>
          </p:sp>
        </mc:Choice>
        <mc:Fallback xmlns="">
          <p:sp>
            <p:nvSpPr>
              <p:cNvPr id="2" name="TextBox 1">
                <a:extLst>
                  <a:ext uri="{FF2B5EF4-FFF2-40B4-BE49-F238E27FC236}">
                    <a16:creationId xmlns:a16="http://schemas.microsoft.com/office/drawing/2014/main" id="{EAACAD30-BC9F-4945-883A-4B53325B77AB}"/>
                  </a:ext>
                </a:extLst>
              </p:cNvPr>
              <p:cNvSpPr txBox="1">
                <a:spLocks noRot="1" noChangeAspect="1" noMove="1" noResize="1" noEditPoints="1" noAdjustHandles="1" noChangeArrowheads="1" noChangeShapeType="1" noTextEdit="1"/>
              </p:cNvSpPr>
              <p:nvPr/>
            </p:nvSpPr>
            <p:spPr>
              <a:xfrm>
                <a:off x="4038600" y="3688491"/>
                <a:ext cx="4273991" cy="1008225"/>
              </a:xfrm>
              <a:prstGeom prst="rect">
                <a:avLst/>
              </a:prstGeom>
              <a:blipFill>
                <a:blip r:embed="rId4"/>
                <a:stretch>
                  <a:fillRect l="-12130" t="-119753" r="-296" b="-179012"/>
                </a:stretch>
              </a:blipFill>
            </p:spPr>
            <p:txBody>
              <a:bodyPr/>
              <a:lstStyle/>
              <a:p>
                <a:r>
                  <a:rPr lang="en-US">
                    <a:noFill/>
                  </a:rPr>
                  <a:t> </a:t>
                </a:r>
              </a:p>
            </p:txBody>
          </p:sp>
        </mc:Fallback>
      </mc:AlternateContent>
    </p:spTree>
    <p:extLst>
      <p:ext uri="{BB962C8B-B14F-4D97-AF65-F5344CB8AC3E}">
        <p14:creationId xmlns:p14="http://schemas.microsoft.com/office/powerpoint/2010/main" val="24970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308</Words>
  <Application>Microsoft Office PowerPoint</Application>
  <PresentationFormat>Widescreen</PresentationFormat>
  <Paragraphs>88</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Bernard MT Condensed</vt:lpstr>
      <vt:lpstr>Calibri</vt:lpstr>
      <vt:lpstr>Calibri Light</vt:lpstr>
      <vt:lpstr>Cambria Math</vt:lpstr>
      <vt:lpstr>Times</vt:lpstr>
      <vt:lpstr>Times New Roman</vt:lpstr>
      <vt:lpstr>Office Theme</vt:lpstr>
      <vt:lpstr>SIMPLE LINEAR REGRESSION</vt:lpstr>
      <vt:lpstr>What is Simple line Regression ?</vt:lpstr>
      <vt:lpstr>PowerPoint Presentation</vt:lpstr>
      <vt:lpstr>PowerPoint Presentation</vt:lpstr>
      <vt:lpstr>PowerPoint Presentation</vt:lpstr>
      <vt:lpstr>Statistic relationship </vt:lpstr>
      <vt:lpstr>What is the “Best Fitting Line” ?</vt:lpstr>
      <vt:lpstr>PowerPoint Presentation</vt:lpstr>
      <vt:lpstr>Least squares method </vt:lpstr>
      <vt:lpstr>PowerPoint Presentation</vt:lpstr>
      <vt:lpstr>Demo with Python and R</vt:lpstr>
      <vt:lpstr>Dataset Business Problem </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trungnghia</dc:creator>
  <cp:lastModifiedBy>Tran Trung Nghia</cp:lastModifiedBy>
  <cp:revision>83</cp:revision>
  <dcterms:created xsi:type="dcterms:W3CDTF">2018-03-06T17:09:25Z</dcterms:created>
  <dcterms:modified xsi:type="dcterms:W3CDTF">2018-04-13T04:49:07Z</dcterms:modified>
</cp:coreProperties>
</file>