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9" r:id="rId3"/>
    <p:sldId id="310" r:id="rId4"/>
    <p:sldId id="295" r:id="rId5"/>
    <p:sldId id="293" r:id="rId6"/>
    <p:sldId id="294" r:id="rId7"/>
    <p:sldId id="296" r:id="rId8"/>
    <p:sldId id="292" r:id="rId9"/>
    <p:sldId id="297" r:id="rId10"/>
    <p:sldId id="299" r:id="rId11"/>
    <p:sldId id="308" r:id="rId12"/>
    <p:sldId id="309" r:id="rId13"/>
    <p:sldId id="300" r:id="rId14"/>
    <p:sldId id="301" r:id="rId15"/>
    <p:sldId id="311" r:id="rId16"/>
    <p:sldId id="302" r:id="rId17"/>
    <p:sldId id="303" r:id="rId18"/>
    <p:sldId id="313" r:id="rId19"/>
    <p:sldId id="312" r:id="rId20"/>
    <p:sldId id="304" r:id="rId21"/>
    <p:sldId id="305" r:id="rId22"/>
    <p:sldId id="315" r:id="rId23"/>
    <p:sldId id="316" r:id="rId24"/>
    <p:sldId id="307" r:id="rId25"/>
    <p:sldId id="314" r:id="rId26"/>
    <p:sldId id="317" r:id="rId27"/>
    <p:sldId id="273" r:id="rId28"/>
    <p:sldId id="277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659"/>
  </p:normalViewPr>
  <p:slideViewPr>
    <p:cSldViewPr snapToGrid="0">
      <p:cViewPr varScale="1">
        <p:scale>
          <a:sx n="86" d="100"/>
          <a:sy n="86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https://www.quora.com/Could-someone-explain-Laplacian-smoothing-or-1-up-smoothing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viblo.asia/p/ung-dung-thuat-toan-naive-bayes-trong-giai-quyet-bai-toan-chuan-doan-benh-tieu-duong-eW65GYejZ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uperdatascience.com/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mach1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191" y="3910343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1352" y="3874129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923" y="562001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084" y="558380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Mach1)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=0.0083=0.83%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500" b="1"/>
              <a:t>Naive Bayes classifier (</a:t>
            </a:r>
            <a:r>
              <a:rPr lang="en-US" sz="3500" b="1" smtClean="0"/>
              <a:t>NBC)</a:t>
            </a:r>
            <a:endParaRPr lang="en-US" sz="35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blipFill rotWithShape="0">
                <a:blip r:embed="rId2"/>
                <a:stretch>
                  <a:fillRect l="-1528" r="-2716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𝑵𝒂𝒊𝒗𝒆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057" y="6954921"/>
            <a:ext cx="3086100" cy="365125"/>
          </a:xfrm>
        </p:spPr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1579" y="6954922"/>
            <a:ext cx="2057400" cy="365125"/>
          </a:xfrm>
        </p:spPr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9310" y="5410762"/>
                <a:ext cx="4741619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0" y="5410762"/>
                <a:ext cx="4741619" cy="876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63181" y="1342434"/>
            <a:ext cx="0" cy="294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9881" y="4017082"/>
            <a:ext cx="457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06" r="-80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2" t="-2222" r="-62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/>
          <p:nvPr/>
        </p:nvSpPr>
        <p:spPr>
          <a:xfrm>
            <a:off x="2903968" y="273076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794491" y="319980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231342" y="319980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063265" y="309827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2485037" y="278942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908510" y="357978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878704" y="363570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71645" y="285564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974941" y="280087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414096" y="220613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361671" y="240453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458065" y="27134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047034" y="247197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33936" y="280087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764752" y="264754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727614" y="209624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393607" y="356143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74531" y="1470263"/>
            <a:ext cx="74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Drives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Plus 50"/>
          <p:cNvSpPr/>
          <p:nvPr/>
        </p:nvSpPr>
        <p:spPr>
          <a:xfrm>
            <a:off x="4961378" y="239914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3396778" y="338929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3983830" y="330294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3351644" y="24167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3586700" y="205391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4536530" y="340527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961378" y="311328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3530337" y="29727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5234779" y="17200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4281106" y="296815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49527" y="368686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42717" y="20498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17845" y="231175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Walks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598003" y="3214776"/>
            <a:ext cx="218954" cy="20466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13180" y="3667684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data point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3788379" y="3409391"/>
            <a:ext cx="524801" cy="42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717845" y="5111394"/>
                <a:ext cx="3903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𝑎𝑠𝑠𝑢𝑚𝑝𝑡𝑖𝑜𝑛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45" y="5111394"/>
                <a:ext cx="390363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 animBg="1"/>
      <p:bldP spid="66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256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246" y="2868188"/>
            <a:ext cx="8383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Problem: If “d” </a:t>
            </a:r>
            <a:r>
              <a:rPr lang="en-US" sz="2500" smtClean="0">
                <a:solidFill>
                  <a:srgbClr val="FF0000"/>
                </a:solidFill>
              </a:rPr>
              <a:t>is large and probabilities are small, </a:t>
            </a:r>
            <a:r>
              <a:rPr lang="en-US" sz="2500" dirty="0" smtClean="0">
                <a:solidFill>
                  <a:srgbClr val="FF0000"/>
                </a:solidFill>
              </a:rPr>
              <a:t>“C” will be very small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12" y="3726498"/>
            <a:ext cx="686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=&gt; Apply “log” to right side: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))+</m:t>
                          </m:r>
                          <m:nary>
                            <m:naryPr>
                              <m:chr m:val="∑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blipFill rotWithShape="0">
                <a:blip r:embed="rId3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666654" y="1593410"/>
            <a:ext cx="516047" cy="814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8209" y="127998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42780" y="2924270"/>
            <a:ext cx="497941" cy="787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696" y="371242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the type of data</a:t>
            </a:r>
          </a:p>
        </p:txBody>
      </p:sp>
    </p:spTree>
    <p:extLst>
      <p:ext uri="{BB962C8B-B14F-4D97-AF65-F5344CB8AC3E}">
        <p14:creationId xmlns:p14="http://schemas.microsoft.com/office/powerpoint/2010/main" val="36456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distribution functions in NBF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Naive Bayes classifier (NBF)</a:t>
            </a:r>
          </a:p>
          <a:p>
            <a:r>
              <a:rPr lang="en-US" dirty="0" smtClean="0"/>
              <a:t>Common </a:t>
            </a:r>
            <a:r>
              <a:rPr lang="en-US" dirty="0"/>
              <a:t>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Bernoulli naive Bayes</a:t>
            </a:r>
          </a:p>
          <a:p>
            <a:r>
              <a:rPr lang="en-US" smtClean="0"/>
              <a:t>Summary</a:t>
            </a:r>
          </a:p>
          <a:p>
            <a:r>
              <a:rPr lang="en-US"/>
              <a:t>Demo with </a:t>
            </a:r>
            <a:r>
              <a:rPr lang="en-US" smtClean="0"/>
              <a:t>Python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Use if data are </a:t>
            </a:r>
            <a:r>
              <a:rPr lang="en-US" b="1" i="1" dirty="0"/>
              <a:t>discrete </a:t>
            </a:r>
            <a:r>
              <a:rPr lang="en-US" dirty="0"/>
              <a:t>random variable, </a:t>
            </a:r>
            <a:r>
              <a:rPr lang="en-US" dirty="0" smtClean="0"/>
              <a:t>text classification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Bernoulli naive 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discrete </a:t>
            </a:r>
            <a:r>
              <a:rPr lang="en-US" dirty="0"/>
              <a:t>random </a:t>
            </a:r>
            <a:r>
              <a:rPr lang="en-US" dirty="0" smtClean="0"/>
              <a:t>variable, text classification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63179" y="1591207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358" y="2405785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,. ..,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𝑜𝑓𝑎𝑝𝑝𝑒𝑎𝑟𝑎𝑛𝑐𝑒𝑠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341" y="4517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words that appearing in class C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blipFill rotWithShape="0"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words that appearing in class C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&amp;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084" y="1213603"/>
            <a:ext cx="1333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Remind: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714" y="4224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5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3786" t="-1139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𝑠𝑚𝑜𝑜𝑡h𝑖𝑛𝑔</m:t>
                    </m:r>
                  </m:oMath>
                </a14:m>
                <a:r>
                  <a:rPr lang="en-US" sz="2500" smtClean="0">
                    <a:solidFill>
                      <a:srgbClr val="FF0000"/>
                    </a:solidFill>
                  </a:rPr>
                  <a:t>:</a:t>
                </a:r>
                <a:endParaRPr lang="en-US" sz="2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blipFill rotWithShape="0">
                <a:blip r:embed="rId5"/>
                <a:stretch>
                  <a:fillRect l="-2879" t="-23810" r="-5566" b="-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,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3" grpId="0"/>
      <p:bldP spid="6" grpId="0"/>
      <p:bldP spid="11" grpId="0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,. ..,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1,         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&amp;0,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𝑛𝑜𝑡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))(1−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390" r="-1365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  <a:blipFill rotWithShape="0"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NBC is commonly used </a:t>
            </a:r>
            <a:r>
              <a:rPr lang="en-US" dirty="0" smtClean="0"/>
              <a:t>in text classification</a:t>
            </a:r>
          </a:p>
          <a:p>
            <a:r>
              <a:rPr lang="en-US" dirty="0" smtClean="0"/>
              <a:t>Quick training </a:t>
            </a:r>
            <a:r>
              <a:rPr lang="en-US" smtClean="0"/>
              <a:t>and testing</a:t>
            </a:r>
            <a:endParaRPr lang="en-US" dirty="0" smtClean="0"/>
          </a:p>
          <a:p>
            <a:r>
              <a:rPr lang="en-US"/>
              <a:t>If </a:t>
            </a:r>
            <a:r>
              <a:rPr lang="en-US" smtClean="0"/>
              <a:t>independence </a:t>
            </a:r>
            <a:r>
              <a:rPr lang="en-US" dirty="0" smtClean="0"/>
              <a:t>assumption is satisfied, result is better than SVM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Use for </a:t>
            </a:r>
            <a:r>
              <a:rPr lang="en-US" sz="2800" b="1" i="1" dirty="0"/>
              <a:t>continuous </a:t>
            </a:r>
            <a:r>
              <a:rPr lang="en-US" sz="2800" dirty="0"/>
              <a:t>random </a:t>
            </a:r>
            <a:r>
              <a:rPr lang="en-US" sz="2800" dirty="0" smtClean="0"/>
              <a:t>variable (Gaussian) and </a:t>
            </a:r>
            <a:r>
              <a:rPr lang="en-US" sz="2800" b="1" i="1" dirty="0"/>
              <a:t>discrete </a:t>
            </a:r>
            <a:r>
              <a:rPr lang="en-US" sz="2800" dirty="0" smtClean="0"/>
              <a:t>random variable (Multinomial, Bernoulli)</a:t>
            </a:r>
            <a:endParaRPr lang="en-US" sz="2800" b="1" dirty="0"/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Ứng dụng thuật toán Naive Bayes trong giải quyết bài toán chuẩn đoán bệnh tiểu </a:t>
            </a:r>
            <a:r>
              <a:rPr lang="vi-VN" sz="2400" smtClean="0"/>
              <a:t>đường</a:t>
            </a:r>
            <a:endParaRPr lang="en-US" sz="2400" smtClean="0"/>
          </a:p>
          <a:p>
            <a:pPr marL="233363" indent="0">
              <a:buNone/>
            </a:pP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viblo.asia/p/ung-dung-thuat-toan-naive-bayes-trong-giai-quyet-bai-toan-chuan-doan-benh-tieu-duong-eW65GYejZDO</a:t>
            </a:r>
            <a:endParaRPr lang="vi-VN" sz="2400" b="1"/>
          </a:p>
          <a:p>
            <a:r>
              <a:rPr lang="en-US" sz="2500" smtClean="0"/>
              <a:t>Naïve Bayes classifier </a:t>
            </a:r>
            <a:r>
              <a:rPr lang="en-US" sz="2500" smtClean="0">
                <a:hlinkClick r:id="rId3"/>
              </a:rPr>
              <a:t>https://machinelearningcoban.com</a:t>
            </a:r>
            <a:endParaRPr lang="en-US" sz="2500" smtClean="0"/>
          </a:p>
          <a:p>
            <a:r>
              <a:rPr lang="en-US" sz="2500" smtClean="0"/>
              <a:t>Machine </a:t>
            </a:r>
            <a:r>
              <a:rPr lang="en-US" sz="2500" dirty="0"/>
              <a:t>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Mach1: 30 wrenches / hour</a:t>
            </a:r>
          </a:p>
          <a:p>
            <a:pPr marL="0" indent="0">
              <a:buNone/>
            </a:pPr>
            <a:r>
              <a:rPr lang="en-US" sz="1800" dirty="0" smtClean="0"/>
              <a:t>Mach2: 20 wrenches / hour</a:t>
            </a:r>
          </a:p>
          <a:p>
            <a:pPr marL="0" indent="0">
              <a:buNone/>
            </a:pPr>
            <a:r>
              <a:rPr lang="en-US" sz="1800" dirty="0" smtClean="0"/>
              <a:t>Out of all produced parts, we can see that </a:t>
            </a:r>
            <a:r>
              <a:rPr lang="en-US" sz="1800" dirty="0" smtClean="0">
                <a:solidFill>
                  <a:srgbClr val="FF0000"/>
                </a:solidFill>
              </a:rPr>
              <a:t>1% </a:t>
            </a:r>
            <a:r>
              <a:rPr lang="en-US" sz="1800" dirty="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mach2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Question:</a:t>
            </a:r>
          </a:p>
          <a:p>
            <a:pPr marL="0" indent="0">
              <a:buNone/>
            </a:pPr>
            <a:r>
              <a:rPr lang="en-US" sz="1800" dirty="0" smtClean="0"/>
              <a:t>What is the probability that </a:t>
            </a:r>
            <a:r>
              <a:rPr lang="en-US" sz="1800" dirty="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 </a:t>
            </a:r>
            <a:r>
              <a:rPr lang="en-US" sz="1800" dirty="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5363</TotalTime>
  <Words>808</Words>
  <Application>Microsoft Office PowerPoint</Application>
  <PresentationFormat>On-screen Show (4:3)</PresentationFormat>
  <Paragraphs>236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PowerPoint Presentation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PowerPoint Presentation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PowerPoint Presentation</vt:lpstr>
      <vt:lpstr>Common distribution functions in NBF</vt:lpstr>
      <vt:lpstr>Gaussian naive Bayes</vt:lpstr>
      <vt:lpstr>Multinomial naive Bayes</vt:lpstr>
      <vt:lpstr>Multinomial naive Bayes</vt:lpstr>
      <vt:lpstr>Bernoulli naive Bayes</vt:lpstr>
      <vt:lpstr>PowerPoint Presentation</vt:lpstr>
      <vt:lpstr>Summary</vt:lpstr>
      <vt:lpstr>Demo with Python</vt:lpstr>
      <vt:lpstr>Evaluation Methods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405</cp:revision>
  <dcterms:created xsi:type="dcterms:W3CDTF">2018-04-10T23:21:19Z</dcterms:created>
  <dcterms:modified xsi:type="dcterms:W3CDTF">2018-06-21T09:58:15Z</dcterms:modified>
</cp:coreProperties>
</file>